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6" r:id="rId2"/>
    <p:sldId id="262" r:id="rId3"/>
    <p:sldId id="279" r:id="rId4"/>
    <p:sldId id="266" r:id="rId5"/>
    <p:sldId id="257" r:id="rId6"/>
    <p:sldId id="259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78" r:id="rId23"/>
    <p:sldId id="281" r:id="rId24"/>
    <p:sldId id="284" r:id="rId25"/>
    <p:sldId id="282" r:id="rId26"/>
    <p:sldId id="283" r:id="rId27"/>
    <p:sldId id="285" r:id="rId28"/>
    <p:sldId id="286" r:id="rId29"/>
    <p:sldId id="287" r:id="rId30"/>
    <p:sldId id="288" r:id="rId31"/>
    <p:sldId id="323" r:id="rId32"/>
    <p:sldId id="324" r:id="rId33"/>
    <p:sldId id="291" r:id="rId34"/>
    <p:sldId id="277" r:id="rId35"/>
    <p:sldId id="292" r:id="rId36"/>
    <p:sldId id="325" r:id="rId37"/>
    <p:sldId id="308" r:id="rId38"/>
    <p:sldId id="309" r:id="rId39"/>
    <p:sldId id="310" r:id="rId40"/>
    <p:sldId id="311" r:id="rId41"/>
    <p:sldId id="312" r:id="rId42"/>
    <p:sldId id="315" r:id="rId43"/>
    <p:sldId id="326" r:id="rId44"/>
    <p:sldId id="327" r:id="rId45"/>
    <p:sldId id="316" r:id="rId46"/>
    <p:sldId id="317" r:id="rId47"/>
    <p:sldId id="318" r:id="rId48"/>
    <p:sldId id="319" r:id="rId49"/>
    <p:sldId id="320" r:id="rId50"/>
    <p:sldId id="321" r:id="rId51"/>
    <p:sldId id="322" r:id="rId52"/>
    <p:sldId id="329" r:id="rId53"/>
    <p:sldId id="307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8" autoAdjust="0"/>
    <p:restoredTop sz="84174" autoAdjust="0"/>
  </p:normalViewPr>
  <p:slideViewPr>
    <p:cSldViewPr snapToGrid="0">
      <p:cViewPr varScale="1">
        <p:scale>
          <a:sx n="112" d="100"/>
          <a:sy n="112" d="100"/>
        </p:scale>
        <p:origin x="14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3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0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4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80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38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04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55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3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rgbClr val="18754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>
              <a:defRPr sz="2400"/>
            </a:lvl1pPr>
            <a:lvl2pPr marL="685800" indent="-228600">
              <a:buSzPct val="80000"/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/>
              <a:t>Informatică Aplicată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08167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rgbClr val="18754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18754C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7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gif"/><Relationship Id="rId4" Type="http://schemas.openxmlformats.org/officeDocument/2006/relationships/image" Target="../media/image75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18754C"/>
                </a:solidFill>
              </a:rPr>
              <a:t>Informatic</a:t>
            </a:r>
            <a:r>
              <a:rPr lang="ro-RO" dirty="0">
                <a:solidFill>
                  <a:srgbClr val="18754C"/>
                </a:solidFill>
              </a:rPr>
              <a:t>ă</a:t>
            </a:r>
            <a:r>
              <a:rPr lang="en-US" dirty="0">
                <a:solidFill>
                  <a:srgbClr val="18754C"/>
                </a:solidFill>
              </a:rPr>
              <a:t> </a:t>
            </a:r>
            <a:r>
              <a:rPr lang="en-US" dirty="0" err="1">
                <a:solidFill>
                  <a:srgbClr val="18754C"/>
                </a:solidFill>
              </a:rPr>
              <a:t>Aplicat</a:t>
            </a:r>
            <a:r>
              <a:rPr lang="ro-RO" dirty="0">
                <a:solidFill>
                  <a:srgbClr val="18754C"/>
                </a:solidFill>
              </a:rPr>
              <a:t>ă</a:t>
            </a:r>
            <a:endParaRPr lang="en-US" dirty="0">
              <a:solidFill>
                <a:srgbClr val="18754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181082"/>
            <a:ext cx="6858000" cy="651180"/>
          </a:xfrm>
        </p:spPr>
        <p:txBody>
          <a:bodyPr/>
          <a:lstStyle/>
          <a:p>
            <a:r>
              <a:rPr lang="ro-RO" dirty="0"/>
              <a:t>Microsoft </a:t>
            </a:r>
            <a:r>
              <a:rPr lang="en-US" dirty="0"/>
              <a:t>Excel</a:t>
            </a:r>
            <a:r>
              <a:rPr lang="ro-RO" dirty="0"/>
              <a:t> 2016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○ Primii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paşi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(I)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716" y="4832262"/>
            <a:ext cx="173736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93" y="1723214"/>
            <a:ext cx="8255720" cy="46438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Shortcut pe desktop</a:t>
            </a:r>
            <a:endParaRPr lang="en-US" dirty="0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9671" y="6367057"/>
            <a:ext cx="297134" cy="3899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7649" y="5910524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40848" y="4554950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3905" y="4215074"/>
            <a:ext cx="297134" cy="3899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8915" y="4045136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9018" y="5910524"/>
            <a:ext cx="295818" cy="3398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12467"/>
          <a:stretch/>
        </p:blipFill>
        <p:spPr>
          <a:xfrm>
            <a:off x="3629025" y="2980653"/>
            <a:ext cx="4248150" cy="32813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805" y="1742265"/>
            <a:ext cx="548065" cy="334186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429671" y="1428750"/>
            <a:ext cx="1137978" cy="8953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59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6830" y="1420205"/>
            <a:ext cx="4526156" cy="655112"/>
          </a:xfrm>
        </p:spPr>
        <p:txBody>
          <a:bodyPr>
            <a:normAutofit fontScale="90000"/>
          </a:bodyPr>
          <a:lstStyle/>
          <a:p>
            <a:r>
              <a:rPr lang="ro-RO" dirty="0"/>
              <a:t>Pornirea programului în Windows 7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35056" y="2772061"/>
            <a:ext cx="620894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1: </a:t>
            </a:r>
            <a:r>
              <a:rPr lang="ro-RO" sz="2400" dirty="0"/>
              <a:t>Implicit, din meniul de start Windows</a:t>
            </a:r>
          </a:p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2: </a:t>
            </a:r>
            <a:r>
              <a:rPr lang="ro-RO" sz="2400" dirty="0"/>
              <a:t>Prin căutare</a:t>
            </a:r>
          </a:p>
          <a:p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Metoda 3: </a:t>
            </a:r>
            <a:r>
              <a:rPr lang="ro-RO" sz="2400" dirty="0"/>
              <a:t>Folosind scurtături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meniul de 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Taskbar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pe Desktop</a:t>
            </a:r>
          </a:p>
        </p:txBody>
      </p:sp>
      <p:pic>
        <p:nvPicPr>
          <p:cNvPr id="10242" name="Picture 2" descr="http://www.flyonthenet.com/wp-content/uploads/2013/11/windows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83" y="2772061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6447" y="6310365"/>
            <a:ext cx="7089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dirty="0"/>
              <a:t>Descriere valabilă pentru Windows 7  Service Pack 1</a:t>
            </a:r>
          </a:p>
        </p:txBody>
      </p:sp>
    </p:spTree>
    <p:extLst>
      <p:ext uri="{BB962C8B-B14F-4D97-AF65-F5344CB8AC3E}">
        <p14:creationId xmlns:p14="http://schemas.microsoft.com/office/powerpoint/2010/main" val="273834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363" y="2843734"/>
            <a:ext cx="2693992" cy="38476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2826745"/>
            <a:ext cx="3010879" cy="3864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folosind meniul de start</a:t>
            </a:r>
            <a:br>
              <a:rPr lang="ro-RO" dirty="0"/>
            </a:br>
            <a:r>
              <a:rPr lang="ro-RO" dirty="0"/>
              <a:t>(Start Menu)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90545"/>
            <a:ext cx="7648576" cy="5101221"/>
          </a:xfrm>
        </p:spPr>
        <p:txBody>
          <a:bodyPr/>
          <a:lstStyle/>
          <a:p>
            <a:r>
              <a:rPr lang="ro-RO" dirty="0"/>
              <a:t>Accesaţi </a:t>
            </a:r>
            <a:r>
              <a:rPr lang="ro-RO" b="1" dirty="0"/>
              <a:t>All Programs </a:t>
            </a:r>
            <a:r>
              <a:rPr lang="ro-RO" dirty="0"/>
              <a:t>din Start Menu şi derulaţi lista de programe până veţi găsi </a:t>
            </a:r>
            <a:r>
              <a:rPr lang="ro-RO" dirty="0" err="1"/>
              <a:t>aplicaţia</a:t>
            </a:r>
            <a:r>
              <a:rPr lang="ro-RO" dirty="0"/>
              <a:t> </a:t>
            </a:r>
            <a:r>
              <a:rPr lang="en-US" b="1" dirty="0"/>
              <a:t>Excel</a:t>
            </a:r>
            <a:r>
              <a:rPr lang="ro-RO" b="1" dirty="0"/>
              <a:t> 2016 </a:t>
            </a:r>
            <a:r>
              <a:rPr lang="ro-RO" dirty="0"/>
              <a:t>(aplicaţiile sunt sortate în ordine alfabetică)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01651" y="5910762"/>
            <a:ext cx="237066" cy="25400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/>
          <p:cNvSpPr/>
          <p:nvPr/>
        </p:nvSpPr>
        <p:spPr>
          <a:xfrm>
            <a:off x="4512759" y="3876822"/>
            <a:ext cx="291402" cy="238125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51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folosind căutarea (Search)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14" y="1517442"/>
            <a:ext cx="7886700" cy="5101221"/>
          </a:xfrm>
        </p:spPr>
        <p:txBody>
          <a:bodyPr/>
          <a:lstStyle/>
          <a:p>
            <a:r>
              <a:rPr lang="ro-RO" sz="2400" dirty="0" err="1"/>
              <a:t>Scrieţi</a:t>
            </a:r>
            <a:r>
              <a:rPr lang="ro-RO" sz="2400" dirty="0"/>
              <a:t> </a:t>
            </a:r>
            <a:r>
              <a:rPr lang="ro-RO" dirty="0"/>
              <a:t>„</a:t>
            </a:r>
            <a:r>
              <a:rPr lang="en-US" dirty="0"/>
              <a:t>excel</a:t>
            </a:r>
            <a:r>
              <a:rPr lang="ro-RO" sz="2400" dirty="0"/>
              <a:t>” în caseta </a:t>
            </a:r>
            <a:r>
              <a:rPr lang="ro-RO" sz="2400" dirty="0">
                <a:solidFill>
                  <a:srgbClr val="18754C"/>
                </a:solidFill>
              </a:rPr>
              <a:t>Search programs and files </a:t>
            </a:r>
            <a:r>
              <a:rPr lang="ro-RO" sz="2400" dirty="0"/>
              <a:t>(Căutaţi programe şi fişiere)</a:t>
            </a:r>
          </a:p>
          <a:p>
            <a:r>
              <a:rPr lang="ro-RO" sz="2400" dirty="0"/>
              <a:t>Windows va găsi scurtătura programului</a:t>
            </a:r>
            <a:endParaRPr lang="en-US" sz="2400" dirty="0"/>
          </a:p>
        </p:txBody>
      </p:sp>
      <p:sp>
        <p:nvSpPr>
          <p:cNvPr id="6" name="Right Arrow 5"/>
          <p:cNvSpPr/>
          <p:nvPr/>
        </p:nvSpPr>
        <p:spPr>
          <a:xfrm>
            <a:off x="838200" y="6104466"/>
            <a:ext cx="247816" cy="22013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586" y="2826744"/>
            <a:ext cx="2845880" cy="38646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2826745"/>
            <a:ext cx="3010879" cy="3864613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579481" y="6164762"/>
            <a:ext cx="237066" cy="25400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996893" y="6164762"/>
            <a:ext cx="2531952" cy="228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/>
          <p:cNvSpPr/>
          <p:nvPr/>
        </p:nvSpPr>
        <p:spPr>
          <a:xfrm>
            <a:off x="4807885" y="3362147"/>
            <a:ext cx="291402" cy="238125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37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prin scurtături </a:t>
            </a:r>
            <a:br>
              <a:rPr lang="ro-RO" dirty="0"/>
            </a:br>
            <a:r>
              <a:rPr lang="ro-RO" dirty="0"/>
              <a:t>(Shortcuts)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643522"/>
            <a:ext cx="7886700" cy="5101221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În Windows 7, puteţi crea scurtături în Start Menu, în Taskbar sau pe Desktop.</a:t>
            </a:r>
          </a:p>
          <a:p>
            <a:pPr algn="just"/>
            <a:r>
              <a:rPr lang="ro-RO" dirty="0"/>
              <a:t>Click dreapta cu mouse-ul pe oricare scurtătură Word 2016 şi alegeţi:</a:t>
            </a:r>
          </a:p>
          <a:p>
            <a:pPr lvl="1" algn="just"/>
            <a:r>
              <a:rPr lang="ro-RO" b="1" dirty="0"/>
              <a:t>Pin to Start Menu </a:t>
            </a:r>
            <a:r>
              <a:rPr lang="ro-RO" dirty="0"/>
              <a:t>pentru a adăuga aplicaţia în meniul de start</a:t>
            </a:r>
          </a:p>
          <a:p>
            <a:pPr lvl="1" algn="just"/>
            <a:r>
              <a:rPr lang="ro-RO" b="1" dirty="0"/>
              <a:t>Pin to Taskbar </a:t>
            </a:r>
            <a:r>
              <a:rPr lang="ro-RO" dirty="0"/>
              <a:t>pentru a pune o scurtătură în bara de lucru</a:t>
            </a:r>
          </a:p>
          <a:p>
            <a:pPr lvl="1" algn="just"/>
            <a:r>
              <a:rPr lang="ro-RO" b="1" dirty="0"/>
              <a:t>Send to… </a:t>
            </a:r>
            <a:r>
              <a:rPr lang="ro-RO" dirty="0"/>
              <a:t>pentru a copia o scurtătură pe Desktop</a:t>
            </a:r>
          </a:p>
          <a:p>
            <a:pPr lvl="1" algn="just"/>
            <a:endParaRPr lang="ro-RO" dirty="0"/>
          </a:p>
          <a:p>
            <a:pPr algn="just"/>
            <a:r>
              <a:rPr lang="ro-RO" dirty="0"/>
              <a:t>Aceste metode sunt valabile pentru orice program, scurtătură sau fişier din Windows.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428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610" y="2020098"/>
            <a:ext cx="3739366" cy="43208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06" y="275171"/>
            <a:ext cx="2112633" cy="41965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49" y="365127"/>
            <a:ext cx="7164723" cy="655112"/>
          </a:xfrm>
        </p:spPr>
        <p:txBody>
          <a:bodyPr>
            <a:normAutofit/>
          </a:bodyPr>
          <a:lstStyle/>
          <a:p>
            <a:r>
              <a:rPr lang="ro-RO" dirty="0"/>
              <a:t>Pin to Start Menu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4952" y="4803541"/>
            <a:ext cx="3346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Lista </a:t>
            </a:r>
            <a:r>
              <a:rPr lang="ro-RO" b="1" dirty="0"/>
              <a:t>Recent</a:t>
            </a:r>
            <a:r>
              <a:rPr lang="ro-RO" dirty="0"/>
              <a:t> oferă acces rapid la </a:t>
            </a:r>
            <a:r>
              <a:rPr lang="ro-RO" dirty="0" err="1"/>
              <a:t>utimele</a:t>
            </a:r>
            <a:r>
              <a:rPr lang="ro-RO" dirty="0"/>
              <a:t> </a:t>
            </a:r>
            <a:r>
              <a:rPr lang="en-US" dirty="0" err="1"/>
              <a:t>registre</a:t>
            </a:r>
            <a:r>
              <a:rPr lang="ro-RO" dirty="0"/>
              <a:t> accesate.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dirty="0"/>
          </a:p>
        </p:txBody>
      </p:sp>
      <p:pic>
        <p:nvPicPr>
          <p:cNvPr id="11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952" y="2478921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207" y="2845371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936477" y="1352086"/>
            <a:ext cx="1328160" cy="1434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71348" y="1423800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381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449" y="1841243"/>
            <a:ext cx="3467100" cy="1990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36" y="187297"/>
            <a:ext cx="2191143" cy="4575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Pin to Taskbar</a:t>
            </a:r>
            <a:endParaRPr lang="en-US" dirty="0"/>
          </a:p>
        </p:txBody>
      </p:sp>
      <p:pic>
        <p:nvPicPr>
          <p:cNvPr id="6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310" y="2526521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Up Arrow 13"/>
          <p:cNvSpPr/>
          <p:nvPr/>
        </p:nvSpPr>
        <p:spPr>
          <a:xfrm>
            <a:off x="6650972" y="3888433"/>
            <a:ext cx="411982" cy="42203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062954" y="4039077"/>
            <a:ext cx="1034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rezultat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5261" y="4875687"/>
            <a:ext cx="3346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Puteţi muta scurtătura oriunde pe Taskbar, mai aproape sau mai departe de butonul de start, folosind mouse-ul.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7725" y="1269369"/>
            <a:ext cx="1391273" cy="1150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9893" y="4875687"/>
            <a:ext cx="4151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Scurtăturile din Start </a:t>
            </a:r>
            <a:r>
              <a:rPr lang="en-US" dirty="0"/>
              <a:t>Menu</a:t>
            </a:r>
            <a:r>
              <a:rPr lang="ro-RO" dirty="0"/>
              <a:t> şi Taskbar se pot elimina cu click dreapta, folosind opţiunea </a:t>
            </a:r>
            <a:r>
              <a:rPr lang="ro-RO" dirty="0">
                <a:solidFill>
                  <a:srgbClr val="18754C"/>
                </a:solidFill>
              </a:rPr>
              <a:t>Unpin from Taskbar</a:t>
            </a:r>
            <a:r>
              <a:rPr lang="en-US" dirty="0">
                <a:solidFill>
                  <a:srgbClr val="18754C"/>
                </a:solidFill>
              </a:rPr>
              <a:t> </a:t>
            </a:r>
            <a:r>
              <a:rPr lang="en-US" dirty="0" err="1"/>
              <a:t>sau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rgbClr val="18754C"/>
                </a:solidFill>
              </a:rPr>
              <a:t>Unpin from Start Menu</a:t>
            </a:r>
          </a:p>
        </p:txBody>
      </p:sp>
      <p:pic>
        <p:nvPicPr>
          <p:cNvPr id="11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5249" y="1326893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092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77" y="1257414"/>
            <a:ext cx="3885933" cy="55151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Shortcut pe desktop</a:t>
            </a:r>
            <a:endParaRPr lang="en-US" dirty="0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072" y="4141960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8454" y="3358497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0252" y="3458182"/>
            <a:ext cx="386577" cy="4441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951369" y="3099114"/>
            <a:ext cx="1620915" cy="1397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89375" y="3234580"/>
            <a:ext cx="1333145" cy="1239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837204" y="5358213"/>
            <a:ext cx="813048" cy="7691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76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programului Excel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772" y="1264713"/>
            <a:ext cx="5772150" cy="5101221"/>
          </a:xfrm>
        </p:spPr>
        <p:txBody>
          <a:bodyPr/>
          <a:lstStyle/>
          <a:p>
            <a:pPr marL="0" indent="0" algn="just">
              <a:buNone/>
            </a:pPr>
            <a:r>
              <a:rPr lang="ro-RO" dirty="0"/>
              <a:t>Dacă s-a folosit una dintre metodele descrise mai sus, Excel 2016 afişează la pornire următoarea fereastră, pentru deschiderea unui registru nou sau a unuia existent: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52020" y="1264713"/>
            <a:ext cx="286702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Lista </a:t>
            </a:r>
            <a:r>
              <a:rPr lang="ro-RO" dirty="0">
                <a:solidFill>
                  <a:srgbClr val="18754C"/>
                </a:solidFill>
              </a:rPr>
              <a:t>Recent</a:t>
            </a:r>
            <a:r>
              <a:rPr lang="ro-RO" dirty="0"/>
              <a:t> oferă acces rapid la ultimele registre accesate.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Opţiunea </a:t>
            </a:r>
            <a:r>
              <a:rPr lang="ro-RO" dirty="0">
                <a:solidFill>
                  <a:srgbClr val="18754C"/>
                </a:solidFill>
              </a:rPr>
              <a:t>Open </a:t>
            </a:r>
            <a:r>
              <a:rPr lang="ro-RO" dirty="0" err="1">
                <a:solidFill>
                  <a:srgbClr val="18754C"/>
                </a:solidFill>
              </a:rPr>
              <a:t>Other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ro-RO" dirty="0" err="1">
                <a:solidFill>
                  <a:srgbClr val="18754C"/>
                </a:solidFill>
              </a:rPr>
              <a:t>Workbooks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ro-RO" dirty="0"/>
              <a:t>permite deschiderea unui document existent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/>
              <a:t>De obicei, se va deschide un registru nou </a:t>
            </a:r>
            <a:r>
              <a:rPr lang="ro-RO" dirty="0">
                <a:solidFill>
                  <a:srgbClr val="18754C"/>
                </a:solidFill>
              </a:rPr>
              <a:t>(</a:t>
            </a:r>
            <a:r>
              <a:rPr lang="ro-RO" dirty="0" err="1">
                <a:solidFill>
                  <a:srgbClr val="18754C"/>
                </a:solidFill>
              </a:rPr>
              <a:t>Blank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ro-RO" dirty="0" err="1">
                <a:solidFill>
                  <a:srgbClr val="18754C"/>
                </a:solidFill>
              </a:rPr>
              <a:t>Workbook</a:t>
            </a:r>
            <a:r>
              <a:rPr lang="ro-RO" dirty="0">
                <a:solidFill>
                  <a:srgbClr val="18754C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Mai rar, se va folosi un şablon (template) de registru cu aspect predefinit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7" y="2918888"/>
            <a:ext cx="5509965" cy="361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00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programului Excel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89" y="1190101"/>
            <a:ext cx="8651586" cy="5101221"/>
          </a:xfrm>
        </p:spPr>
        <p:txBody>
          <a:bodyPr/>
          <a:lstStyle/>
          <a:p>
            <a:pPr marL="0" indent="0" algn="just">
              <a:buNone/>
            </a:pPr>
            <a:r>
              <a:rPr lang="ro-RO" dirty="0"/>
              <a:t>Cea mai rapidă metodă este, însă, deschiderea unui registru deja existent. Dublu click de mouse pe un fișier cu extensie </a:t>
            </a:r>
            <a:r>
              <a:rPr lang="ro-RO" dirty="0">
                <a:solidFill>
                  <a:srgbClr val="18754C"/>
                </a:solidFill>
              </a:rPr>
              <a:t>.</a:t>
            </a:r>
            <a:r>
              <a:rPr lang="ro-RO" dirty="0" err="1">
                <a:solidFill>
                  <a:srgbClr val="18754C"/>
                </a:solidFill>
              </a:rPr>
              <a:t>xls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ro-RO" dirty="0"/>
              <a:t>sau </a:t>
            </a:r>
            <a:r>
              <a:rPr lang="ro-RO" dirty="0">
                <a:solidFill>
                  <a:srgbClr val="18754C"/>
                </a:solidFill>
              </a:rPr>
              <a:t>.</a:t>
            </a:r>
            <a:r>
              <a:rPr lang="ro-RO" dirty="0" err="1">
                <a:solidFill>
                  <a:srgbClr val="18754C"/>
                </a:solidFill>
              </a:rPr>
              <a:t>xlsx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ro-RO" dirty="0"/>
              <a:t>va deschide automat Excel 2016: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06" y="2576216"/>
            <a:ext cx="6575453" cy="380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68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Cuprins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40787"/>
            <a:ext cx="7886700" cy="510122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o-RO" dirty="0"/>
              <a:t>Pornirea programului</a:t>
            </a:r>
          </a:p>
          <a:p>
            <a:r>
              <a:rPr lang="ro-RO" dirty="0"/>
              <a:t>Realizarea scurtăturilor pentru acces comod în </a:t>
            </a:r>
            <a:r>
              <a:rPr lang="en-US" dirty="0"/>
              <a:t>Excel</a:t>
            </a:r>
            <a:endParaRPr lang="ro-RO" dirty="0"/>
          </a:p>
          <a:p>
            <a:pPr lvl="1"/>
            <a:r>
              <a:rPr lang="ro-RO" dirty="0"/>
              <a:t>În Windows 10</a:t>
            </a:r>
          </a:p>
          <a:p>
            <a:pPr lvl="1"/>
            <a:r>
              <a:rPr lang="ro-RO" dirty="0"/>
              <a:t>În Windows 7</a:t>
            </a:r>
          </a:p>
          <a:p>
            <a:pPr lvl="1"/>
            <a:endParaRPr lang="ro-RO" dirty="0"/>
          </a:p>
          <a:p>
            <a:pPr marL="457200" indent="-457200">
              <a:buFont typeface="+mj-lt"/>
              <a:buAutoNum type="arabicPeriod" startAt="2"/>
            </a:pPr>
            <a:r>
              <a:rPr lang="ro-RO" dirty="0"/>
              <a:t>Aspectul ferestrei principale </a:t>
            </a:r>
          </a:p>
          <a:p>
            <a:pPr marL="457200" indent="-457200">
              <a:buFont typeface="+mj-lt"/>
              <a:buAutoNum type="arabicPeriod" startAt="2"/>
            </a:pPr>
            <a:endParaRPr lang="ro-RO" dirty="0"/>
          </a:p>
          <a:p>
            <a:pPr marL="457200" indent="-457200">
              <a:buFont typeface="+mj-lt"/>
              <a:buAutoNum type="arabicPeriod" startAt="2"/>
            </a:pPr>
            <a:r>
              <a:rPr lang="ro-RO" dirty="0"/>
              <a:t>Pregătirea (particularizarea) programului şi a ferestrei principale pentru lucru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242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19" y="2396184"/>
            <a:ext cx="5221480" cy="3665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programului Word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89" y="1190101"/>
            <a:ext cx="7375236" cy="5101221"/>
          </a:xfrm>
        </p:spPr>
        <p:txBody>
          <a:bodyPr/>
          <a:lstStyle/>
          <a:p>
            <a:pPr marL="0" indent="0" algn="just">
              <a:buNone/>
            </a:pPr>
            <a:r>
              <a:rPr lang="ro-RO" dirty="0"/>
              <a:t>Alegând opţiunea Blank Document din fereastra de start, se deschide aceeaşi fereastră, însă cu un document necompletat: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95200" y="3295650"/>
            <a:ext cx="1094932" cy="10308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4728" y="3483536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6958" y="2902526"/>
            <a:ext cx="5382301" cy="377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83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437751"/>
            <a:ext cx="6686549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dirty="0">
                <a:solidFill>
                  <a:srgbClr val="18754C"/>
                </a:solidFill>
              </a:rPr>
              <a:t>FEREASTRA PRINCIPALĂ DE LUCRU ÎN MICROSOFT EXCEL 2016</a:t>
            </a:r>
            <a:endParaRPr lang="en-US" sz="3200" dirty="0">
              <a:solidFill>
                <a:srgbClr val="18754C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94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77150" y="171450"/>
            <a:ext cx="1276350" cy="88366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8" y="536678"/>
            <a:ext cx="8616354" cy="6043584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723900" y="95352"/>
            <a:ext cx="4381500" cy="297116"/>
          </a:xfrm>
          <a:prstGeom prst="wedgeRoundRectCallout">
            <a:avLst>
              <a:gd name="adj1" fmla="val -22774"/>
              <a:gd name="adj2" fmla="val 180594"/>
              <a:gd name="adj3" fmla="val 16667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Bara de acces rapid (Quick Access Toolbar)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1343024" y="2028825"/>
            <a:ext cx="2971801" cy="276225"/>
          </a:xfrm>
          <a:prstGeom prst="wedgeRoundRectCallout">
            <a:avLst>
              <a:gd name="adj1" fmla="val -15824"/>
              <a:gd name="adj2" fmla="val -233891"/>
              <a:gd name="adj3" fmla="val 16667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Panglica cu comenzi (Ribbon)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2028825" y="3267075"/>
            <a:ext cx="4381500" cy="873999"/>
          </a:xfrm>
          <a:prstGeom prst="wedgeRectCallout">
            <a:avLst>
              <a:gd name="adj1" fmla="val -21982"/>
              <a:gd name="adj2" fmla="val -40853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Suprafaţa de lucru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3295650" y="5558458"/>
            <a:ext cx="2724150" cy="297116"/>
          </a:xfrm>
          <a:prstGeom prst="wedgeRoundRectCallout">
            <a:avLst>
              <a:gd name="adj1" fmla="val -24736"/>
              <a:gd name="adj2" fmla="val 177015"/>
              <a:gd name="adj3" fmla="val 16667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Bara de stare (Status bar)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371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" y="2830445"/>
            <a:ext cx="7886700" cy="3703705"/>
          </a:xfrm>
        </p:spPr>
        <p:txBody>
          <a:bodyPr>
            <a:normAutofit lnSpcReduction="10000"/>
          </a:bodyPr>
          <a:lstStyle/>
          <a:p>
            <a:r>
              <a:rPr lang="ro-RO" dirty="0"/>
              <a:t>Panglica este organizată în </a:t>
            </a:r>
            <a:r>
              <a:rPr lang="en-US" dirty="0"/>
              <a:t>file</a:t>
            </a:r>
            <a:r>
              <a:rPr lang="ro-RO" dirty="0"/>
              <a:t> (tabs), iar fiecare </a:t>
            </a:r>
            <a:r>
              <a:rPr lang="en-US" dirty="0"/>
              <a:t>fil</a:t>
            </a:r>
            <a:r>
              <a:rPr lang="ro-RO" dirty="0"/>
              <a:t>ă conţine comenzi specifice: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File</a:t>
            </a:r>
            <a:r>
              <a:rPr lang="ro-RO" dirty="0"/>
              <a:t> (Fişier): salvarea, deschiderea, conversia, imprimarea registrelor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Home</a:t>
            </a:r>
            <a:r>
              <a:rPr lang="ro-RO" dirty="0"/>
              <a:t> (Acasă): formatarea conținutului celulelor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Insert</a:t>
            </a:r>
            <a:r>
              <a:rPr lang="ro-RO" dirty="0"/>
              <a:t> (Inserare, introducere): imagini, desene, grafice ş.a.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Page Layout </a:t>
            </a:r>
            <a:r>
              <a:rPr lang="ro-RO" dirty="0"/>
              <a:t>(Aspectul paginii): aspectul funcţional al paginii</a:t>
            </a:r>
          </a:p>
          <a:p>
            <a:pPr lvl="1"/>
            <a:r>
              <a:rPr lang="ro-RO" dirty="0" err="1">
                <a:solidFill>
                  <a:srgbClr val="18754C"/>
                </a:solidFill>
              </a:rPr>
              <a:t>Formulas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(Formule de calcul): funcții și instrucțiuni folosite în calcule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Data</a:t>
            </a:r>
            <a:r>
              <a:rPr lang="ro-RO" dirty="0"/>
              <a:t> (Date): importul și prelucrarea datelor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Review</a:t>
            </a:r>
            <a:r>
              <a:rPr lang="ro-RO" dirty="0"/>
              <a:t> (Revizuire): corectarea și comentarea registrelor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View</a:t>
            </a:r>
            <a:r>
              <a:rPr lang="ro-RO" dirty="0"/>
              <a:t> (Vizualizare): aspectul ferestrei de lucru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83" y="1236663"/>
            <a:ext cx="7937020" cy="122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35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660" y="1343288"/>
            <a:ext cx="7886700" cy="3703705"/>
          </a:xfrm>
        </p:spPr>
        <p:txBody>
          <a:bodyPr>
            <a:normAutofit/>
          </a:bodyPr>
          <a:lstStyle/>
          <a:p>
            <a:r>
              <a:rPr lang="ro-RO" dirty="0"/>
              <a:t>Există file ascunse, care apar doar la comandă, atunci când sunt selectate anumite obiecte:</a:t>
            </a:r>
          </a:p>
          <a:p>
            <a:pPr lvl="1"/>
            <a:r>
              <a:rPr lang="ro-RO" dirty="0"/>
              <a:t>Pentru obiecte desenate: </a:t>
            </a:r>
            <a:r>
              <a:rPr lang="ro-RO" dirty="0">
                <a:solidFill>
                  <a:srgbClr val="18754C"/>
                </a:solidFill>
              </a:rPr>
              <a:t>Drawing Tools : Format</a:t>
            </a:r>
          </a:p>
          <a:p>
            <a:pPr lvl="1"/>
            <a:r>
              <a:rPr lang="ro-RO" dirty="0"/>
              <a:t>Pentru imagini: </a:t>
            </a:r>
            <a:r>
              <a:rPr lang="ro-RO" dirty="0">
                <a:solidFill>
                  <a:srgbClr val="18754C"/>
                </a:solidFill>
              </a:rPr>
              <a:t>Picture Tools: Format</a:t>
            </a:r>
          </a:p>
          <a:p>
            <a:pPr lvl="1"/>
            <a:r>
              <a:rPr lang="ro-RO" dirty="0"/>
              <a:t>Pentru </a:t>
            </a:r>
            <a:r>
              <a:rPr lang="en-US" dirty="0" err="1"/>
              <a:t>grafice</a:t>
            </a:r>
            <a:r>
              <a:rPr lang="ro-RO" dirty="0"/>
              <a:t>: </a:t>
            </a:r>
            <a:r>
              <a:rPr lang="en-US" dirty="0">
                <a:solidFill>
                  <a:srgbClr val="18754C"/>
                </a:solidFill>
              </a:rPr>
              <a:t>Chart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en-US" dirty="0">
                <a:solidFill>
                  <a:srgbClr val="18754C"/>
                </a:solidFill>
              </a:rPr>
              <a:t>Tools</a:t>
            </a:r>
            <a:r>
              <a:rPr lang="ro-RO" dirty="0">
                <a:solidFill>
                  <a:srgbClr val="18754C"/>
                </a:solidFill>
              </a:rPr>
              <a:t>: Design </a:t>
            </a:r>
            <a:r>
              <a:rPr lang="ro-RO" dirty="0" err="1">
                <a:solidFill>
                  <a:srgbClr val="18754C"/>
                </a:solidFill>
              </a:rPr>
              <a:t>şi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en-US" dirty="0">
                <a:solidFill>
                  <a:srgbClr val="18754C"/>
                </a:solidFill>
              </a:rPr>
              <a:t>Format</a:t>
            </a:r>
            <a:endParaRPr lang="ro-RO" dirty="0">
              <a:solidFill>
                <a:srgbClr val="18754C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3538" y="6270171"/>
            <a:ext cx="547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Exemplu: Filele Design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en-US" dirty="0"/>
              <a:t>Format</a:t>
            </a:r>
            <a:r>
              <a:rPr lang="ro-RO" dirty="0"/>
              <a:t> pentru tabele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5968720" y="3186346"/>
            <a:ext cx="572756" cy="270101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445" y="3456447"/>
            <a:ext cx="3948549" cy="282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007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49" y="3212282"/>
            <a:ext cx="7886700" cy="3067938"/>
          </a:xfrm>
        </p:spPr>
        <p:txBody>
          <a:bodyPr>
            <a:normAutofit/>
          </a:bodyPr>
          <a:lstStyle/>
          <a:p>
            <a:pPr algn="just"/>
            <a:r>
              <a:rPr lang="ro-RO" sz="2000" dirty="0"/>
              <a:t>Fiecare filă este organizată în </a:t>
            </a:r>
            <a:r>
              <a:rPr lang="ro-RO" sz="2000" dirty="0">
                <a:solidFill>
                  <a:srgbClr val="18754C"/>
                </a:solidFill>
              </a:rPr>
              <a:t>grupuri de comenzi</a:t>
            </a:r>
          </a:p>
          <a:p>
            <a:pPr algn="just"/>
            <a:r>
              <a:rPr lang="ro-RO" sz="2000" dirty="0"/>
              <a:t>De exemplu, fila </a:t>
            </a:r>
            <a:r>
              <a:rPr lang="ro-RO" sz="2000" dirty="0">
                <a:solidFill>
                  <a:srgbClr val="18754C"/>
                </a:solidFill>
              </a:rPr>
              <a:t>Home</a:t>
            </a:r>
            <a:r>
              <a:rPr lang="ro-RO" sz="2000" dirty="0"/>
              <a:t> are grupurile</a:t>
            </a:r>
          </a:p>
          <a:p>
            <a:pPr lvl="1" algn="just"/>
            <a:r>
              <a:rPr lang="ro-RO" sz="1800" dirty="0">
                <a:solidFill>
                  <a:srgbClr val="18754C"/>
                </a:solidFill>
              </a:rPr>
              <a:t>Clipboard</a:t>
            </a:r>
            <a:r>
              <a:rPr lang="ro-RO" sz="1800" dirty="0"/>
              <a:t> (memorie temporară pentru copiere)</a:t>
            </a:r>
          </a:p>
          <a:p>
            <a:pPr lvl="1" algn="just"/>
            <a:r>
              <a:rPr lang="ro-RO" sz="1800" dirty="0">
                <a:solidFill>
                  <a:srgbClr val="18754C"/>
                </a:solidFill>
              </a:rPr>
              <a:t>Font</a:t>
            </a:r>
            <a:r>
              <a:rPr lang="ro-RO" sz="1800" dirty="0"/>
              <a:t> </a:t>
            </a:r>
          </a:p>
          <a:p>
            <a:pPr lvl="1" algn="just"/>
            <a:r>
              <a:rPr lang="en-US" sz="1800" dirty="0">
                <a:solidFill>
                  <a:srgbClr val="18754C"/>
                </a:solidFill>
              </a:rPr>
              <a:t>Alignment</a:t>
            </a:r>
            <a:r>
              <a:rPr lang="en-US" sz="1800" dirty="0"/>
              <a:t> (</a:t>
            </a:r>
            <a:r>
              <a:rPr lang="en-US" sz="1800" dirty="0" err="1"/>
              <a:t>Aliniere</a:t>
            </a:r>
            <a:r>
              <a:rPr lang="en-US" sz="1800" dirty="0"/>
              <a:t>)</a:t>
            </a:r>
            <a:endParaRPr lang="ro-RO" sz="1800" dirty="0"/>
          </a:p>
          <a:p>
            <a:pPr lvl="1" algn="just"/>
            <a:r>
              <a:rPr lang="en-US" sz="1800" dirty="0">
                <a:solidFill>
                  <a:srgbClr val="18754C"/>
                </a:solidFill>
              </a:rPr>
              <a:t>Number</a:t>
            </a:r>
            <a:r>
              <a:rPr lang="ro-RO" sz="1800" dirty="0"/>
              <a:t> (</a:t>
            </a:r>
            <a:r>
              <a:rPr lang="en-US" sz="1800" dirty="0" err="1"/>
              <a:t>Num</a:t>
            </a:r>
            <a:r>
              <a:rPr lang="ro-RO" sz="1800" dirty="0"/>
              <a:t>ă</a:t>
            </a:r>
            <a:r>
              <a:rPr lang="en-US" sz="1800" dirty="0"/>
              <a:t>r</a:t>
            </a:r>
            <a:r>
              <a:rPr lang="ro-RO" sz="1800" dirty="0"/>
              <a:t>)</a:t>
            </a:r>
          </a:p>
          <a:p>
            <a:pPr lvl="1" algn="just"/>
            <a:r>
              <a:rPr lang="ro-RO" sz="1800" dirty="0" err="1">
                <a:solidFill>
                  <a:srgbClr val="18754C"/>
                </a:solidFill>
              </a:rPr>
              <a:t>Styles</a:t>
            </a:r>
            <a:r>
              <a:rPr lang="ro-RO" sz="1800" dirty="0"/>
              <a:t> (Stiluri)</a:t>
            </a:r>
          </a:p>
          <a:p>
            <a:pPr lvl="1" algn="just"/>
            <a:r>
              <a:rPr lang="ro-RO" sz="1800" dirty="0" err="1">
                <a:solidFill>
                  <a:srgbClr val="18754C"/>
                </a:solidFill>
              </a:rPr>
              <a:t>Cells</a:t>
            </a:r>
            <a:r>
              <a:rPr lang="ro-RO" sz="1800" dirty="0"/>
              <a:t> (Celule)</a:t>
            </a:r>
          </a:p>
          <a:p>
            <a:pPr lvl="1" algn="just"/>
            <a:r>
              <a:rPr lang="ro-RO" sz="1800" dirty="0">
                <a:solidFill>
                  <a:srgbClr val="18754C"/>
                </a:solidFill>
              </a:rPr>
              <a:t>Editing</a:t>
            </a:r>
            <a:r>
              <a:rPr lang="ro-RO" sz="1800" dirty="0"/>
              <a:t> (Editare)</a:t>
            </a:r>
            <a:endParaRPr lang="en-US" sz="1800" dirty="0"/>
          </a:p>
        </p:txBody>
      </p:sp>
      <p:sp>
        <p:nvSpPr>
          <p:cNvPr id="4" name="Up Arrow 3"/>
          <p:cNvSpPr/>
          <p:nvPr/>
        </p:nvSpPr>
        <p:spPr>
          <a:xfrm>
            <a:off x="924354" y="2402454"/>
            <a:ext cx="311499" cy="13018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900851" y="2405536"/>
            <a:ext cx="311499" cy="13018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3189374" y="2402454"/>
            <a:ext cx="311499" cy="13018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4260468" y="2402454"/>
            <a:ext cx="311499" cy="14811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5214469" y="2396149"/>
            <a:ext cx="311499" cy="14811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8"/>
          <p:cNvSpPr/>
          <p:nvPr/>
        </p:nvSpPr>
        <p:spPr>
          <a:xfrm>
            <a:off x="6100249" y="2402227"/>
            <a:ext cx="311499" cy="14811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8"/>
          <p:cNvSpPr/>
          <p:nvPr/>
        </p:nvSpPr>
        <p:spPr>
          <a:xfrm>
            <a:off x="6989217" y="2405536"/>
            <a:ext cx="311499" cy="14811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465352"/>
            <a:ext cx="7298108" cy="90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640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cu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" y="2830445"/>
            <a:ext cx="3658043" cy="3703705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Fiecare grup are comenzi ilustrate</a:t>
            </a:r>
          </a:p>
          <a:p>
            <a:pPr lvl="1" algn="just"/>
            <a:endParaRPr lang="ro-RO" dirty="0"/>
          </a:p>
          <a:p>
            <a:pPr lvl="1" algn="just"/>
            <a:r>
              <a:rPr lang="ro-RO" dirty="0"/>
              <a:t>prin pictograme şi text</a:t>
            </a:r>
          </a:p>
          <a:p>
            <a:pPr lvl="1" algn="just"/>
            <a:endParaRPr lang="ro-RO" dirty="0"/>
          </a:p>
          <a:p>
            <a:pPr lvl="1" algn="just"/>
            <a:endParaRPr lang="ro-RO" dirty="0"/>
          </a:p>
          <a:p>
            <a:pPr lvl="1" algn="just"/>
            <a:endParaRPr lang="ro-RO" dirty="0"/>
          </a:p>
          <a:p>
            <a:pPr lvl="1" algn="just"/>
            <a:r>
              <a:rPr lang="ro-RO" dirty="0"/>
              <a:t>doar prin pictograme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56618" y="2830445"/>
            <a:ext cx="3817531" cy="3703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o-RO" sz="2000"/>
              <a:t>Plimbând mouse-ul deasupra unei pictograme </a:t>
            </a:r>
            <a:r>
              <a:rPr lang="ro-RO" sz="2000" dirty="0"/>
              <a:t>şi aşteptând </a:t>
            </a:r>
            <a:r>
              <a:rPr lang="ro-RO" sz="2000"/>
              <a:t>2-3 secunde, </a:t>
            </a:r>
            <a:r>
              <a:rPr lang="ro-RO" sz="2000" dirty="0"/>
              <a:t>se vor afişa detalii şi, dacă există, combinaţii de taste care declanşează </a:t>
            </a:r>
            <a:r>
              <a:rPr lang="ro-RO" sz="2000"/>
              <a:t>comanda respectivă.</a:t>
            </a:r>
            <a:endParaRPr lang="ro-RO" sz="2000" dirty="0"/>
          </a:p>
          <a:p>
            <a:pPr lvl="1" algn="just"/>
            <a:endParaRPr lang="ro-RO" dirty="0"/>
          </a:p>
        </p:txBody>
      </p:sp>
      <p:pic>
        <p:nvPicPr>
          <p:cNvPr id="1026" name="Picture 2" descr="http://www.bltt.org/assets/images/whitearro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256" y="5465579"/>
            <a:ext cx="315506" cy="31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1465352"/>
            <a:ext cx="7298108" cy="9012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363" y="4306057"/>
            <a:ext cx="609600" cy="752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088" y="4533310"/>
            <a:ext cx="1181100" cy="3238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363" y="5933363"/>
            <a:ext cx="1943100" cy="3238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r="40863"/>
          <a:stretch/>
        </p:blipFill>
        <p:spPr>
          <a:xfrm>
            <a:off x="4931144" y="4608919"/>
            <a:ext cx="354300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554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Când se modifică dimensiunea ferestrei de lucru, uneori  aspectul panglicii se modifică automat, comenzile fiind repoziţionate şi reprezentate diferit.</a:t>
            </a:r>
          </a:p>
          <a:p>
            <a:endParaRPr lang="ro-RO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2367" y="5525090"/>
            <a:ext cx="5997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fila </a:t>
            </a:r>
            <a:r>
              <a:rPr lang="ro-RO" dirty="0">
                <a:solidFill>
                  <a:srgbClr val="18754C"/>
                </a:solidFill>
              </a:rPr>
              <a:t>Home</a:t>
            </a:r>
            <a:r>
              <a:rPr lang="ro-RO" dirty="0"/>
              <a:t> pe ecran lat, respectiv pe ecran normal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67" y="3016370"/>
            <a:ext cx="5997191" cy="8643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67" y="4102536"/>
            <a:ext cx="8439442" cy="69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170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20239"/>
            <a:ext cx="7886700" cy="5101221"/>
          </a:xfrm>
        </p:spPr>
        <p:txBody>
          <a:bodyPr>
            <a:normAutofit/>
          </a:bodyPr>
          <a:lstStyle/>
          <a:p>
            <a:r>
              <a:rPr lang="ro-RO" sz="2000" dirty="0"/>
              <a:t>Dacă un grup are o săgeată în colţul din dreapta jos, aceasta indică că pentru grupul respectiv există comenzi ascunse, accesibile într-o fereastră separată.</a:t>
            </a:r>
          </a:p>
          <a:p>
            <a:r>
              <a:rPr lang="ro-RO" sz="2000" dirty="0"/>
              <a:t>În fereastra respectivă se vor regăsi atât comenzile afişate pe panglică, cât şi cele suplimentare.  Fereastra va avea frecvent avea mai multe file (Ex. </a:t>
            </a:r>
            <a:r>
              <a:rPr lang="ro-RO" sz="2000" dirty="0">
                <a:solidFill>
                  <a:srgbClr val="18754C"/>
                </a:solidFill>
              </a:rPr>
              <a:t>Font, Alignment</a:t>
            </a:r>
            <a:r>
              <a:rPr lang="ro-RO" sz="2000" dirty="0"/>
              <a:t>).</a:t>
            </a:r>
          </a:p>
          <a:p>
            <a:r>
              <a:rPr lang="ro-RO" sz="2000" dirty="0"/>
              <a:t>Ferestrele se accesează cu click normal de mouse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4" y="3820133"/>
            <a:ext cx="3914775" cy="184785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896882" y="4828374"/>
            <a:ext cx="376015" cy="3161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97448" y="5035618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8782" y="3326203"/>
            <a:ext cx="3777556" cy="33205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88782" y="3572143"/>
            <a:ext cx="2916078" cy="17946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91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Dacă o comandă este însoţită de o săgeată orientată în jos, aceasta indică că pentru comanda respectivă există opţiuni suplimentare, neafişate din lipsă de spaţiu.</a:t>
            </a:r>
          </a:p>
          <a:p>
            <a:r>
              <a:rPr lang="ro-RO" dirty="0"/>
              <a:t>Afişarea lor se face prin click normal pe săgeată:</a:t>
            </a:r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791" y="3036516"/>
            <a:ext cx="3295650" cy="264795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469166" y="3461047"/>
            <a:ext cx="247828" cy="2891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6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939" y="1359964"/>
            <a:ext cx="8085212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dirty="0">
                <a:solidFill>
                  <a:srgbClr val="18754C"/>
                </a:solidFill>
              </a:rPr>
              <a:t>PORNIREA PROGRAMULUI</a:t>
            </a:r>
          </a:p>
          <a:p>
            <a:pPr marL="457200" lvl="1" indent="0" algn="r">
              <a:buNone/>
            </a:pPr>
            <a:r>
              <a:rPr lang="ro-RO" sz="3200" dirty="0">
                <a:solidFill>
                  <a:srgbClr val="18754C"/>
                </a:solidFill>
              </a:rPr>
              <a:t>ŞI DESCHIDEREA </a:t>
            </a:r>
            <a:r>
              <a:rPr lang="en-US" sz="3200" dirty="0">
                <a:solidFill>
                  <a:srgbClr val="18754C"/>
                </a:solidFill>
              </a:rPr>
              <a:t>UNUI REGISTRU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4018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Uneori, vor exista comenzi afişate în ferestre suplimentare (semnul este prezenţa punctelor de suspensie) sau în cascadă (semnul este o săgeată orientată spre dreapta)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44" y="2981910"/>
            <a:ext cx="3665866" cy="2846322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 rot="10800000">
            <a:off x="1021067" y="4120675"/>
            <a:ext cx="338215" cy="254772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364" y="2981910"/>
            <a:ext cx="3407900" cy="3056502"/>
          </a:xfrm>
          <a:prstGeom prst="rect">
            <a:avLst/>
          </a:prstGeom>
        </p:spPr>
      </p:pic>
      <p:sp>
        <p:nvSpPr>
          <p:cNvPr id="9" name="Left Arrow 7"/>
          <p:cNvSpPr/>
          <p:nvPr/>
        </p:nvSpPr>
        <p:spPr>
          <a:xfrm rot="10800000">
            <a:off x="4721396" y="3495464"/>
            <a:ext cx="338215" cy="254772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03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Panglica de comenzi (Ribbon)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Uneori, vor exista comenzi afişate în ferestre suplimentare (semnul este prezenţa punctelor de suspensie) sau în cascadă (semnul este o săgeată orientată spre dreapta)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44" y="2981910"/>
            <a:ext cx="3665866" cy="2846322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 rot="10800000">
            <a:off x="1021067" y="4120675"/>
            <a:ext cx="338215" cy="254772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364" y="2981910"/>
            <a:ext cx="3407900" cy="3056502"/>
          </a:xfrm>
          <a:prstGeom prst="rect">
            <a:avLst/>
          </a:prstGeom>
        </p:spPr>
      </p:pic>
      <p:sp>
        <p:nvSpPr>
          <p:cNvPr id="9" name="Left Arrow 7"/>
          <p:cNvSpPr/>
          <p:nvPr/>
        </p:nvSpPr>
        <p:spPr>
          <a:xfrm rot="10800000">
            <a:off x="4721396" y="3495464"/>
            <a:ext cx="338215" cy="254772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93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Panglica (</a:t>
            </a:r>
            <a:r>
              <a:rPr lang="ro-RO" dirty="0" err="1"/>
              <a:t>Ribbon</a:t>
            </a:r>
            <a:r>
              <a:rPr lang="ro-RO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Panglica poate fi ascunsă</a:t>
            </a:r>
          </a:p>
          <a:p>
            <a:pPr lvl="1"/>
            <a:r>
              <a:rPr lang="ro-RO" dirty="0"/>
              <a:t>Apare doar când se accesează o filă cu mouse-ul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14" y="2262730"/>
            <a:ext cx="6845181" cy="1682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27418"/>
          <a:stretch/>
        </p:blipFill>
        <p:spPr>
          <a:xfrm>
            <a:off x="536600" y="4588418"/>
            <a:ext cx="5771398" cy="12578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4366" y="5338414"/>
            <a:ext cx="2455630" cy="11418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9577" y="3798776"/>
            <a:ext cx="2390419" cy="11158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21054" y="4211508"/>
            <a:ext cx="734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200" dirty="0"/>
              <a:t>ascunde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221053" y="5770824"/>
            <a:ext cx="734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200" dirty="0"/>
              <a:t>afișează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5956419" y="2820112"/>
            <a:ext cx="703158" cy="6580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Left-Right 12"/>
          <p:cNvSpPr/>
          <p:nvPr/>
        </p:nvSpPr>
        <p:spPr>
          <a:xfrm rot="16200000">
            <a:off x="3292117" y="4108591"/>
            <a:ext cx="406467" cy="297525"/>
          </a:xfrm>
          <a:prstGeom prst="left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81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437751"/>
            <a:ext cx="6686549" cy="5101221"/>
          </a:xfrm>
        </p:spPr>
        <p:txBody>
          <a:bodyPr>
            <a:normAutofit/>
          </a:bodyPr>
          <a:lstStyle/>
          <a:p>
            <a:pPr marL="457200" lvl="1" indent="0" algn="r">
              <a:buNone/>
            </a:pPr>
            <a:r>
              <a:rPr lang="ro-RO" sz="3200" dirty="0">
                <a:solidFill>
                  <a:srgbClr val="18754C"/>
                </a:solidFill>
              </a:rPr>
              <a:t>SETĂRI INIŢIALE</a:t>
            </a:r>
            <a:endParaRPr lang="en-US" sz="3200" dirty="0">
              <a:solidFill>
                <a:srgbClr val="18754C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38450" y="1190101"/>
            <a:ext cx="584835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3579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1" y="365127"/>
            <a:ext cx="7507622" cy="655112"/>
          </a:xfrm>
        </p:spPr>
        <p:txBody>
          <a:bodyPr>
            <a:normAutofit/>
          </a:bodyPr>
          <a:lstStyle/>
          <a:p>
            <a:r>
              <a:rPr lang="ro-RO" dirty="0"/>
              <a:t>Pregătirea programului pentru lucru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494901"/>
            <a:ext cx="7886700" cy="4143899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La prima rulare a programului, trebuie urmărite următoarele setări:</a:t>
            </a:r>
          </a:p>
          <a:p>
            <a:pPr lvl="1" algn="just"/>
            <a:r>
              <a:rPr lang="ro-RO" dirty="0"/>
              <a:t>Particularizarea aspectului paginii de lucru și a barei de acces rapid </a:t>
            </a:r>
          </a:p>
          <a:p>
            <a:pPr lvl="1" algn="just"/>
            <a:r>
              <a:rPr lang="ro-RO" dirty="0"/>
              <a:t>Stabilirea unităților de măsură</a:t>
            </a:r>
          </a:p>
          <a:p>
            <a:pPr algn="just"/>
            <a:endParaRPr lang="ro-RO" dirty="0"/>
          </a:p>
          <a:p>
            <a:pPr algn="just"/>
            <a:r>
              <a:rPr lang="ro-RO" dirty="0"/>
              <a:t>Când se începe fiecare document, trebuie urmărite următoarele setări:</a:t>
            </a:r>
          </a:p>
          <a:p>
            <a:pPr lvl="1" algn="just"/>
            <a:r>
              <a:rPr lang="ro-RO" dirty="0"/>
              <a:t>Dimensionarea corectă a paginii</a:t>
            </a:r>
          </a:p>
          <a:p>
            <a:endParaRPr lang="ro-RO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5373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Iniţializarea paginii de lucru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o-RO" sz="2000" dirty="0"/>
              <a:t>Înainte de scrierea documentului, verificaţi şi stabiliţi dimensiunea paginii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/>
              <a:t>la A4 (</a:t>
            </a:r>
            <a:r>
              <a:rPr lang="ro-RO" sz="2000" dirty="0">
                <a:solidFill>
                  <a:srgbClr val="18754C"/>
                </a:solidFill>
              </a:rPr>
              <a:t>Size</a:t>
            </a:r>
            <a:r>
              <a:rPr lang="ro-RO" sz="2000" dirty="0"/>
              <a:t>), şi alegeţi adâncimea marginilor (</a:t>
            </a:r>
            <a:r>
              <a:rPr lang="ro-RO" sz="2000" dirty="0">
                <a:solidFill>
                  <a:srgbClr val="18754C"/>
                </a:solidFill>
              </a:rPr>
              <a:t>Margins</a:t>
            </a:r>
            <a:r>
              <a:rPr lang="ro-RO" sz="2000" dirty="0"/>
              <a:t>).</a:t>
            </a:r>
          </a:p>
          <a:p>
            <a:pPr algn="just"/>
            <a:r>
              <a:rPr lang="ro-RO" sz="2000" dirty="0"/>
              <a:t>Acestea se găsesc în fila </a:t>
            </a:r>
            <a:r>
              <a:rPr lang="ro-RO" sz="2000" dirty="0">
                <a:solidFill>
                  <a:srgbClr val="18754C"/>
                </a:solidFill>
              </a:rPr>
              <a:t>Layout</a:t>
            </a:r>
            <a:r>
              <a:rPr lang="ro-RO" sz="2000" dirty="0"/>
              <a:t>, în grupul </a:t>
            </a:r>
            <a:r>
              <a:rPr lang="ro-RO" sz="2000" dirty="0">
                <a:solidFill>
                  <a:srgbClr val="18754C"/>
                </a:solidFill>
              </a:rPr>
              <a:t>Page Setup </a:t>
            </a:r>
            <a:r>
              <a:rPr lang="ro-RO" sz="2000" dirty="0"/>
              <a:t>(Iniţializare Pagină)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006" y="2792389"/>
            <a:ext cx="2833563" cy="3280028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2414247" y="2661655"/>
            <a:ext cx="287079" cy="261468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92389"/>
            <a:ext cx="2454360" cy="317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80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Iniţializarea</a:t>
            </a:r>
            <a:r>
              <a:rPr lang="ro-RO" dirty="0"/>
              <a:t> paginii de lucru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810500" cy="838724"/>
          </a:xfrm>
        </p:spPr>
        <p:txBody>
          <a:bodyPr/>
          <a:lstStyle/>
          <a:p>
            <a:r>
              <a:rPr lang="ro-RO" dirty="0"/>
              <a:t>Dacă se setează pagina, marginile paginilor sunt marcate prin linii punctate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388" y="2247622"/>
            <a:ext cx="6711261" cy="4432637"/>
          </a:xfrm>
          <a:prstGeom prst="rect">
            <a:avLst/>
          </a:prstGeom>
        </p:spPr>
      </p:pic>
      <p:sp>
        <p:nvSpPr>
          <p:cNvPr id="6" name="Arrow: Down 5"/>
          <p:cNvSpPr/>
          <p:nvPr/>
        </p:nvSpPr>
        <p:spPr>
          <a:xfrm>
            <a:off x="2390775" y="5905500"/>
            <a:ext cx="381000" cy="238125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43325" y="4505325"/>
            <a:ext cx="10572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1400" dirty="0"/>
              <a:t>o pagină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525477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De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este</a:t>
            </a:r>
            <a:r>
              <a:rPr lang="en-US" sz="4000" dirty="0"/>
              <a:t> important</a:t>
            </a:r>
            <a:r>
              <a:rPr lang="ro-RO" sz="4000" dirty="0"/>
              <a:t>ă</a:t>
            </a:r>
            <a:r>
              <a:rPr lang="en-US" sz="4000" dirty="0"/>
              <a:t> </a:t>
            </a:r>
            <a:r>
              <a:rPr lang="en-US" sz="4000" dirty="0" err="1"/>
              <a:t>setarea</a:t>
            </a:r>
            <a:r>
              <a:rPr lang="en-US" sz="4000" dirty="0"/>
              <a:t> </a:t>
            </a:r>
            <a:r>
              <a:rPr lang="en-US" sz="4000" dirty="0" err="1"/>
              <a:t>paginii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7426"/>
            <a:ext cx="7886700" cy="5101221"/>
          </a:xfrm>
        </p:spPr>
        <p:txBody>
          <a:bodyPr/>
          <a:lstStyle/>
          <a:p>
            <a:r>
              <a:rPr lang="ro-RO" dirty="0"/>
              <a:t>Din greșeală, tabelele cu valori calculate pot depăși marginile paginii și vor fi tipărite incorect.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429" y="2266950"/>
            <a:ext cx="4199983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283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Bara de acces rapid (</a:t>
            </a:r>
            <a:r>
              <a:rPr lang="ro-RO" dirty="0" err="1">
                <a:solidFill>
                  <a:srgbClr val="18754C"/>
                </a:solidFill>
              </a:rPr>
              <a:t>Quick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ro-RO" dirty="0" err="1">
                <a:solidFill>
                  <a:srgbClr val="18754C"/>
                </a:solidFill>
              </a:rPr>
              <a:t>Launch</a:t>
            </a:r>
            <a:r>
              <a:rPr lang="ro-RO" dirty="0">
                <a:solidFill>
                  <a:srgbClr val="18754C"/>
                </a:solidFill>
              </a:rPr>
              <a:t> </a:t>
            </a:r>
            <a:r>
              <a:rPr lang="ro-RO" dirty="0" err="1">
                <a:solidFill>
                  <a:srgbClr val="18754C"/>
                </a:solidFill>
              </a:rPr>
              <a:t>Toolbar</a:t>
            </a:r>
            <a:r>
              <a:rPr lang="ro-RO" dirty="0"/>
              <a:t>) oferă acces permanent la comenzi des utilizate, fără a necesita schimbarea filei active.</a:t>
            </a:r>
          </a:p>
          <a:p>
            <a:r>
              <a:rPr lang="ro-RO" dirty="0"/>
              <a:t>Implicit, sunt active comenzile</a:t>
            </a:r>
          </a:p>
          <a:p>
            <a:pPr lvl="1"/>
            <a:r>
              <a:rPr lang="ro-RO" dirty="0" err="1">
                <a:solidFill>
                  <a:srgbClr val="18754C"/>
                </a:solidFill>
              </a:rPr>
              <a:t>Save</a:t>
            </a:r>
            <a:r>
              <a:rPr lang="ro-RO" dirty="0"/>
              <a:t> (Salvare)</a:t>
            </a:r>
          </a:p>
          <a:p>
            <a:pPr lvl="1"/>
            <a:r>
              <a:rPr lang="ro-RO" dirty="0" err="1">
                <a:solidFill>
                  <a:srgbClr val="18754C"/>
                </a:solidFill>
              </a:rPr>
              <a:t>Undo</a:t>
            </a:r>
            <a:r>
              <a:rPr lang="ro-RO" dirty="0"/>
              <a:t> (anulare ultima </a:t>
            </a:r>
            <a:r>
              <a:rPr lang="ro-RO" dirty="0" err="1"/>
              <a:t>operaţie</a:t>
            </a:r>
            <a:r>
              <a:rPr lang="ro-RO" dirty="0"/>
              <a:t>)</a:t>
            </a:r>
          </a:p>
          <a:p>
            <a:pPr lvl="1"/>
            <a:r>
              <a:rPr lang="ro-RO" dirty="0" err="1">
                <a:solidFill>
                  <a:srgbClr val="18754C"/>
                </a:solidFill>
              </a:rPr>
              <a:t>Redo</a:t>
            </a:r>
            <a:r>
              <a:rPr lang="ro-RO" dirty="0"/>
              <a:t> (Repetare ultima </a:t>
            </a:r>
            <a:r>
              <a:rPr lang="ro-RO" dirty="0" err="1"/>
              <a:t>operaţie</a:t>
            </a:r>
            <a:r>
              <a:rPr lang="ro-RO" dirty="0"/>
              <a:t>)</a:t>
            </a:r>
          </a:p>
          <a:p>
            <a:pPr lvl="1"/>
            <a:r>
              <a:rPr lang="ro-RO" dirty="0">
                <a:solidFill>
                  <a:srgbClr val="18754C"/>
                </a:solidFill>
              </a:rPr>
              <a:t>Print</a:t>
            </a:r>
            <a:r>
              <a:rPr lang="ro-RO" dirty="0"/>
              <a:t> </a:t>
            </a:r>
            <a:r>
              <a:rPr lang="ro-RO" dirty="0" err="1">
                <a:solidFill>
                  <a:srgbClr val="18754C"/>
                </a:solidFill>
              </a:rPr>
              <a:t>Preview</a:t>
            </a:r>
            <a:r>
              <a:rPr lang="ro-RO" dirty="0"/>
              <a:t> </a:t>
            </a:r>
            <a:r>
              <a:rPr lang="ro-RO" dirty="0" err="1">
                <a:solidFill>
                  <a:srgbClr val="18754C"/>
                </a:solidFill>
              </a:rPr>
              <a:t>and</a:t>
            </a:r>
            <a:r>
              <a:rPr lang="ro-RO" dirty="0"/>
              <a:t> </a:t>
            </a:r>
            <a:r>
              <a:rPr lang="ro-RO" dirty="0">
                <a:solidFill>
                  <a:srgbClr val="18754C"/>
                </a:solidFill>
              </a:rPr>
              <a:t>Print</a:t>
            </a:r>
            <a:r>
              <a:rPr lang="ro-RO" dirty="0"/>
              <a:t> (</a:t>
            </a:r>
            <a:r>
              <a:rPr lang="ro-RO" dirty="0" err="1"/>
              <a:t>Previzualizare</a:t>
            </a:r>
            <a:r>
              <a:rPr lang="ro-RO" dirty="0"/>
              <a:t> și tipărire)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117" y="4452937"/>
            <a:ext cx="2590800" cy="7715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78967" y="4343400"/>
            <a:ext cx="2048933" cy="4148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4923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/>
              <a:t>Folosind săgeata orientată în jos, se pot adăuga rapid o serie de comenzi (cele bifate sunt active şi pot fi eliminate)</a:t>
            </a:r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362" y="2241609"/>
            <a:ext cx="5400675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00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6830" y="1420205"/>
            <a:ext cx="4526156" cy="655112"/>
          </a:xfrm>
        </p:spPr>
        <p:txBody>
          <a:bodyPr>
            <a:normAutofit fontScale="90000"/>
          </a:bodyPr>
          <a:lstStyle/>
          <a:p>
            <a:r>
              <a:rPr lang="ro-RO" dirty="0"/>
              <a:t>Pornirea programului în Windows 10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4669" y="2993126"/>
            <a:ext cx="620894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400" dirty="0">
                <a:solidFill>
                  <a:srgbClr val="18754C"/>
                </a:solidFill>
              </a:rPr>
              <a:t>Metoda 1:</a:t>
            </a:r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400" dirty="0"/>
              <a:t>Implicit, din meniul de start Windows</a:t>
            </a:r>
          </a:p>
          <a:p>
            <a:r>
              <a:rPr lang="ro-RO" sz="2400" dirty="0">
                <a:solidFill>
                  <a:srgbClr val="18754C"/>
                </a:solidFill>
              </a:rPr>
              <a:t>Metoda 2:</a:t>
            </a:r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400" dirty="0"/>
              <a:t>Prin căutare</a:t>
            </a:r>
          </a:p>
          <a:p>
            <a:r>
              <a:rPr lang="ro-RO" sz="2400" dirty="0">
                <a:solidFill>
                  <a:srgbClr val="18754C"/>
                </a:solidFill>
              </a:rPr>
              <a:t>Metoda 3:</a:t>
            </a:r>
            <a:r>
              <a:rPr lang="ro-RO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400" dirty="0"/>
              <a:t>Folosind scurtături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meniul de 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În Taskbar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dirty="0"/>
              <a:t>Pe Desktop</a:t>
            </a:r>
          </a:p>
        </p:txBody>
      </p:sp>
      <p:pic>
        <p:nvPicPr>
          <p:cNvPr id="5126" name="Picture 6" descr="http://www.kalleo.net/wp-content/uploads/2015/07/Windows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47" y="2993126"/>
            <a:ext cx="2308324" cy="230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36447" y="6310365"/>
            <a:ext cx="85965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dirty="0">
                <a:solidFill>
                  <a:srgbClr val="FF0000"/>
                </a:solidFill>
              </a:rPr>
              <a:t>Descriere valabilă pentru Windows 10  </a:t>
            </a:r>
            <a:r>
              <a:rPr lang="en-US" sz="2000" dirty="0">
                <a:solidFill>
                  <a:srgbClr val="FF0000"/>
                </a:solidFill>
              </a:rPr>
              <a:t>v</a:t>
            </a:r>
            <a:r>
              <a:rPr lang="ro-RO" sz="2000" dirty="0" err="1">
                <a:solidFill>
                  <a:srgbClr val="FF0000"/>
                </a:solidFill>
              </a:rPr>
              <a:t>ersion</a:t>
            </a:r>
            <a:r>
              <a:rPr lang="ro-RO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1607</a:t>
            </a:r>
            <a:r>
              <a:rPr lang="ro-RO" sz="2000" dirty="0">
                <a:solidFill>
                  <a:srgbClr val="FF0000"/>
                </a:solidFill>
              </a:rPr>
              <a:t> (august 2016)</a:t>
            </a:r>
          </a:p>
        </p:txBody>
      </p:sp>
    </p:spTree>
    <p:extLst>
      <p:ext uri="{BB962C8B-B14F-4D97-AF65-F5344CB8AC3E}">
        <p14:creationId xmlns:p14="http://schemas.microsoft.com/office/powerpoint/2010/main" val="29176576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/>
              <a:t>Dacă se doreşte aducerea altei comenzi, se foloseşte opţiunea </a:t>
            </a:r>
            <a:r>
              <a:rPr lang="ro-RO" dirty="0">
                <a:solidFill>
                  <a:srgbClr val="18754C"/>
                </a:solidFill>
              </a:rPr>
              <a:t>More Commands…</a:t>
            </a:r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576572"/>
            <a:ext cx="4267200" cy="322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150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540" y="1199627"/>
            <a:ext cx="4956740" cy="4068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Particularizarea barei de acces rapid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2986618" cy="393117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o-RO" sz="2000" dirty="0">
                <a:solidFill>
                  <a:srgbClr val="18754C"/>
                </a:solidFill>
              </a:rPr>
              <a:t>Inserarea unui simbol (comanda se află în fila Insert):</a:t>
            </a:r>
          </a:p>
          <a:p>
            <a:pPr algn="just"/>
            <a:r>
              <a:rPr lang="ro-RO" sz="2000" dirty="0"/>
              <a:t>În fereastra care se deschide, în grupul </a:t>
            </a:r>
            <a:r>
              <a:rPr lang="ro-RO" sz="2000" dirty="0">
                <a:solidFill>
                  <a:srgbClr val="18754C"/>
                </a:solidFill>
              </a:rPr>
              <a:t>Choose Commands From… </a:t>
            </a:r>
            <a:r>
              <a:rPr lang="ro-RO" sz="2000" dirty="0"/>
              <a:t>(Alege comandă din…) se alege fila </a:t>
            </a:r>
            <a:r>
              <a:rPr lang="ro-RO" sz="2000" dirty="0">
                <a:solidFill>
                  <a:srgbClr val="18754C"/>
                </a:solidFill>
              </a:rPr>
              <a:t>Insert,</a:t>
            </a:r>
            <a:r>
              <a:rPr lang="ro-RO" sz="2000" dirty="0"/>
              <a:t> se caută comanda </a:t>
            </a:r>
            <a:r>
              <a:rPr lang="ro-RO" sz="2000" dirty="0">
                <a:solidFill>
                  <a:srgbClr val="18754C"/>
                </a:solidFill>
              </a:rPr>
              <a:t>Symbols</a:t>
            </a:r>
            <a:r>
              <a:rPr lang="ro-RO" sz="2000" dirty="0"/>
              <a:t> (Simboluri) şi se mută în grupul din dreapta folosind butonul </a:t>
            </a:r>
            <a:r>
              <a:rPr lang="ro-RO" sz="2000" dirty="0">
                <a:solidFill>
                  <a:srgbClr val="18754C"/>
                </a:solidFill>
              </a:rPr>
              <a:t>Add</a:t>
            </a:r>
            <a:r>
              <a:rPr lang="ro-RO" sz="2000" dirty="0"/>
              <a:t> (Adaugă).</a:t>
            </a:r>
          </a:p>
          <a:p>
            <a:r>
              <a:rPr lang="ro-RO" sz="2000" dirty="0"/>
              <a:t>Se apasă butonul </a:t>
            </a:r>
            <a:r>
              <a:rPr lang="ro-RO" sz="2000" dirty="0">
                <a:solidFill>
                  <a:srgbClr val="18754C"/>
                </a:solidFill>
              </a:rPr>
              <a:t>OK</a:t>
            </a:r>
            <a:endParaRPr lang="ro-RO" dirty="0">
              <a:solidFill>
                <a:srgbClr val="18754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8133" y="5636945"/>
            <a:ext cx="800114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1600" dirty="0"/>
              <a:t>Fereastra poate fi activată şi folosind comanda </a:t>
            </a:r>
            <a:r>
              <a:rPr lang="ro-RO" sz="1600" dirty="0">
                <a:solidFill>
                  <a:srgbClr val="18754C"/>
                </a:solidFill>
              </a:rPr>
              <a:t>Options</a:t>
            </a:r>
            <a:r>
              <a:rPr lang="ro-RO" sz="1600" dirty="0"/>
              <a:t> în fila </a:t>
            </a:r>
            <a:r>
              <a:rPr lang="ro-RO" sz="1600" dirty="0">
                <a:solidFill>
                  <a:srgbClr val="18754C"/>
                </a:solidFill>
              </a:rPr>
              <a:t>File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18754C"/>
                </a:solidFill>
              </a:rPr>
              <a:t>Setul de opţiuni Customize Ribbon (Modifică panglica) permite, în mod asemănător, modificarea aspectului panglicii, adăugând sau eliminând comenzi din file.</a:t>
            </a:r>
            <a:endParaRPr lang="en-US" dirty="0">
              <a:solidFill>
                <a:srgbClr val="18754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1878" y="2567517"/>
            <a:ext cx="798263" cy="177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69243" y="1705771"/>
            <a:ext cx="1602982" cy="3040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08734" y="3514121"/>
            <a:ext cx="1449191" cy="1530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72225" y="3231814"/>
            <a:ext cx="514350" cy="2067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7172" y="5031585"/>
            <a:ext cx="478561" cy="203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5149247"/>
            <a:ext cx="2914650" cy="4191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771775" y="5130801"/>
            <a:ext cx="361950" cy="3746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176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463" y="4454326"/>
            <a:ext cx="3083558" cy="15178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Zoom (panoramare pagină)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395907"/>
          </a:xfrm>
        </p:spPr>
        <p:txBody>
          <a:bodyPr>
            <a:normAutofit lnSpcReduction="10000"/>
          </a:bodyPr>
          <a:lstStyle/>
          <a:p>
            <a:pPr algn="just"/>
            <a:r>
              <a:rPr lang="ro-RO" sz="2000" dirty="0"/>
              <a:t>Dimensiunea paginii afişate pe ecran poate fi schimbată rapid din bara de stare, folosind cursorul sau făcând click cu mouse-ul pe simbolurile + şi – din capetele ei.</a:t>
            </a:r>
          </a:p>
          <a:p>
            <a:pPr algn="just"/>
            <a:r>
              <a:rPr lang="ro-RO" sz="2000" dirty="0"/>
              <a:t>Aceeaşi comandă este disponibilă în fila </a:t>
            </a:r>
            <a:r>
              <a:rPr lang="ro-RO" sz="2000" dirty="0">
                <a:solidFill>
                  <a:srgbClr val="18754C"/>
                </a:solidFill>
              </a:rPr>
              <a:t>View</a:t>
            </a:r>
            <a:r>
              <a:rPr lang="ro-RO" sz="2000" dirty="0"/>
              <a:t>, grupul </a:t>
            </a:r>
            <a:r>
              <a:rPr lang="ro-RO" sz="2000" dirty="0">
                <a:solidFill>
                  <a:srgbClr val="18754C"/>
                </a:solidFill>
              </a:rPr>
              <a:t>Zoom</a:t>
            </a:r>
            <a:r>
              <a:rPr lang="ro-RO" sz="2000" dirty="0"/>
              <a:t>.</a:t>
            </a:r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endParaRPr lang="ro-RO" sz="2000" dirty="0"/>
          </a:p>
          <a:p>
            <a:pPr algn="just"/>
            <a:r>
              <a:rPr lang="ro-RO" sz="2000" dirty="0"/>
              <a:t>Mărimea afişării se modifică doar pe ecran, această comandă nu are nici un efect asupra dimensiunii paginii imprimate.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6584948" y="5432326"/>
            <a:ext cx="1616077" cy="4255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292" y="2440322"/>
            <a:ext cx="4306170" cy="2914513"/>
          </a:xfrm>
          <a:prstGeom prst="rect">
            <a:avLst/>
          </a:prstGeom>
        </p:spPr>
      </p:pic>
      <p:sp>
        <p:nvSpPr>
          <p:cNvPr id="8" name="Speech Bubble: Rectangle 7"/>
          <p:cNvSpPr/>
          <p:nvPr/>
        </p:nvSpPr>
        <p:spPr>
          <a:xfrm>
            <a:off x="5605463" y="4470309"/>
            <a:ext cx="2595562" cy="1273266"/>
          </a:xfrm>
          <a:prstGeom prst="wedgeRectCallout">
            <a:avLst>
              <a:gd name="adj1" fmla="val -80420"/>
              <a:gd name="adj2" fmla="val 15218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418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Particularizarea filelor dintr-un registru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47251"/>
            <a:ext cx="7886700" cy="5101221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Fila se poate redenumi făcând dublu click cu mouse-ul pe numele existent și scriind de la tastatură noul nume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32" y="2428721"/>
            <a:ext cx="7107936" cy="3417277"/>
          </a:xfrm>
          <a:prstGeom prst="rect">
            <a:avLst/>
          </a:prstGeom>
        </p:spPr>
      </p:pic>
      <p:sp>
        <p:nvSpPr>
          <p:cNvPr id="5" name="Speech Bubble: Rectangle 4"/>
          <p:cNvSpPr/>
          <p:nvPr/>
        </p:nvSpPr>
        <p:spPr>
          <a:xfrm>
            <a:off x="3000375" y="6224647"/>
            <a:ext cx="1419225" cy="247650"/>
          </a:xfrm>
          <a:prstGeom prst="wedgeRectCallout">
            <a:avLst>
              <a:gd name="adj1" fmla="val -6194"/>
              <a:gd name="adj2" fmla="val -29410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adaugă filă nouă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Speech Bubble: Rectangle 5"/>
          <p:cNvSpPr/>
          <p:nvPr/>
        </p:nvSpPr>
        <p:spPr>
          <a:xfrm>
            <a:off x="1381125" y="6224647"/>
            <a:ext cx="1419225" cy="247650"/>
          </a:xfrm>
          <a:prstGeom prst="wedgeRectCallout">
            <a:avLst>
              <a:gd name="adj1" fmla="val 14611"/>
              <a:gd name="adj2" fmla="val -286416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redenumire filă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4554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562" y="2262247"/>
            <a:ext cx="5172075" cy="4210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Particularizarea filelor dintr-un registru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47251"/>
            <a:ext cx="7886700" cy="5101221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Cu click dreapta de mouse pe numele filei din bara de stare...</a:t>
            </a:r>
            <a:endParaRPr lang="en-US" dirty="0"/>
          </a:p>
        </p:txBody>
      </p:sp>
      <p:sp>
        <p:nvSpPr>
          <p:cNvPr id="5" name="Speech Bubble: Rectangle 4"/>
          <p:cNvSpPr/>
          <p:nvPr/>
        </p:nvSpPr>
        <p:spPr>
          <a:xfrm>
            <a:off x="5205412" y="4548247"/>
            <a:ext cx="1419225" cy="247650"/>
          </a:xfrm>
          <a:prstGeom prst="wedgeRectCallout">
            <a:avLst>
              <a:gd name="adj1" fmla="val -104852"/>
              <a:gd name="adj2" fmla="val -128723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ștergere filă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Speech Bubble: Rectangle 5"/>
          <p:cNvSpPr/>
          <p:nvPr/>
        </p:nvSpPr>
        <p:spPr>
          <a:xfrm>
            <a:off x="5205412" y="5022909"/>
            <a:ext cx="1419225" cy="247650"/>
          </a:xfrm>
          <a:prstGeom prst="wedgeRectCallout">
            <a:avLst>
              <a:gd name="adj1" fmla="val -126999"/>
              <a:gd name="adj2" fmla="val -209493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redenumire filă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Speech Bubble: Rectangle 7"/>
          <p:cNvSpPr/>
          <p:nvPr/>
        </p:nvSpPr>
        <p:spPr>
          <a:xfrm>
            <a:off x="5205412" y="5497571"/>
            <a:ext cx="2062163" cy="247650"/>
          </a:xfrm>
          <a:prstGeom prst="wedgeRectCallout">
            <a:avLst>
              <a:gd name="adj1" fmla="val -106423"/>
              <a:gd name="adj2" fmla="val -30564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mutare / copiere filă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9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6542" y="4038607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6782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3200" dirty="0"/>
              <a:t>Activarea tastaturii cu caractere româneşti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Permite scrierea documentelor cu caractere diacritice (ă, î, ş, ţ) </a:t>
            </a:r>
          </a:p>
          <a:p>
            <a:r>
              <a:rPr lang="ro-RO" sz="2000" dirty="0"/>
              <a:t>Tastatura se configurează la nivelul sistemului de operare Windows</a:t>
            </a:r>
          </a:p>
          <a:p>
            <a:r>
              <a:rPr lang="ro-RO" sz="2000" dirty="0"/>
              <a:t>Paşi:</a:t>
            </a:r>
          </a:p>
          <a:p>
            <a:pPr lvl="1"/>
            <a:r>
              <a:rPr lang="ro-RO" sz="1800" dirty="0"/>
              <a:t>Se activează Control Panel</a:t>
            </a:r>
            <a:r>
              <a:rPr lang="en-US" sz="1800" dirty="0"/>
              <a:t> cu click </a:t>
            </a:r>
            <a:r>
              <a:rPr lang="en-US" sz="1800" dirty="0" err="1"/>
              <a:t>dreapta</a:t>
            </a:r>
            <a:r>
              <a:rPr lang="en-US" sz="1800" dirty="0"/>
              <a:t> de mouse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butonul</a:t>
            </a:r>
            <a:r>
              <a:rPr lang="en-US" sz="1800" dirty="0"/>
              <a:t> de start</a:t>
            </a:r>
            <a:endParaRPr lang="ro-RO" sz="1800" dirty="0"/>
          </a:p>
          <a:p>
            <a:pPr lvl="1"/>
            <a:r>
              <a:rPr lang="ro-RO" sz="1800" dirty="0"/>
              <a:t>Din modul </a:t>
            </a:r>
            <a:r>
              <a:rPr lang="ro-RO" sz="1800" dirty="0">
                <a:solidFill>
                  <a:srgbClr val="18754C"/>
                </a:solidFill>
              </a:rPr>
              <a:t>Category</a:t>
            </a:r>
            <a:r>
              <a:rPr lang="ro-RO" sz="1800" dirty="0"/>
              <a:t>, grupul </a:t>
            </a:r>
            <a:r>
              <a:rPr lang="ro-RO" sz="1800" dirty="0">
                <a:solidFill>
                  <a:srgbClr val="18754C"/>
                </a:solidFill>
              </a:rPr>
              <a:t>Clock, Language and Region</a:t>
            </a:r>
            <a:r>
              <a:rPr lang="en-US" sz="1800" dirty="0">
                <a:solidFill>
                  <a:srgbClr val="18754C"/>
                </a:solidFill>
              </a:rPr>
              <a:t> </a:t>
            </a:r>
            <a:r>
              <a:rPr lang="en-US" sz="1800" dirty="0"/>
              <a:t>(</a:t>
            </a:r>
            <a:r>
              <a:rPr lang="en-US" sz="1800" dirty="0" err="1"/>
              <a:t>Ceas</a:t>
            </a:r>
            <a:r>
              <a:rPr lang="en-US" sz="1800" dirty="0"/>
              <a:t>, limb</a:t>
            </a:r>
            <a:r>
              <a:rPr lang="ro-RO" sz="1800" dirty="0"/>
              <a:t>ă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regiune</a:t>
            </a:r>
            <a:r>
              <a:rPr lang="en-US" sz="1800" dirty="0"/>
              <a:t> </a:t>
            </a:r>
            <a:r>
              <a:rPr lang="en-US" sz="1800" dirty="0" err="1"/>
              <a:t>geografic</a:t>
            </a:r>
            <a:r>
              <a:rPr lang="ro-RO" sz="1800" dirty="0"/>
              <a:t>ă</a:t>
            </a:r>
            <a:r>
              <a:rPr lang="en-US" sz="1800" dirty="0"/>
              <a:t>)</a:t>
            </a:r>
            <a:r>
              <a:rPr lang="ro-RO" sz="1800" dirty="0"/>
              <a:t>, se alege opţiunea </a:t>
            </a:r>
            <a:r>
              <a:rPr lang="en-US" sz="1800" dirty="0">
                <a:solidFill>
                  <a:srgbClr val="18754C"/>
                </a:solidFill>
              </a:rPr>
              <a:t>Add a</a:t>
            </a:r>
            <a:r>
              <a:rPr lang="ro-RO" sz="1800" dirty="0">
                <a:solidFill>
                  <a:srgbClr val="18754C"/>
                </a:solidFill>
              </a:rPr>
              <a:t> Language</a:t>
            </a:r>
            <a:r>
              <a:rPr lang="en-US" sz="1800" dirty="0">
                <a:solidFill>
                  <a:srgbClr val="18754C"/>
                </a:solidFill>
              </a:rPr>
              <a:t> </a:t>
            </a:r>
            <a:r>
              <a:rPr lang="en-US" sz="1800" dirty="0"/>
              <a:t>(</a:t>
            </a:r>
            <a:r>
              <a:rPr lang="en-US" sz="1800" dirty="0" err="1"/>
              <a:t>Adauga</a:t>
            </a:r>
            <a:r>
              <a:rPr lang="en-US" sz="1800" dirty="0"/>
              <a:t> o limb</a:t>
            </a:r>
            <a:r>
              <a:rPr lang="ro-RO" sz="1800" dirty="0"/>
              <a:t>ă</a:t>
            </a:r>
            <a:r>
              <a:rPr lang="en-US" sz="1800" dirty="0"/>
              <a:t>); </a:t>
            </a:r>
            <a:r>
              <a:rPr lang="en-US" sz="1800" dirty="0" err="1"/>
              <a:t>sau</a:t>
            </a:r>
            <a:r>
              <a:rPr lang="en-US" sz="1800" dirty="0"/>
              <a:t> din </a:t>
            </a:r>
            <a:r>
              <a:rPr lang="en-US" sz="1800" dirty="0" err="1"/>
              <a:t>modul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18754C"/>
                </a:solidFill>
              </a:rPr>
              <a:t>Small Icons </a:t>
            </a:r>
            <a:r>
              <a:rPr lang="en-US" sz="1800" dirty="0" err="1"/>
              <a:t>sau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18754C"/>
                </a:solidFill>
              </a:rPr>
              <a:t>Large Icons </a:t>
            </a:r>
            <a:r>
              <a:rPr lang="en-US" sz="1800" dirty="0"/>
              <a:t>(</a:t>
            </a:r>
            <a:r>
              <a:rPr lang="en-US" sz="1800" dirty="0" err="1"/>
              <a:t>Pictograme</a:t>
            </a:r>
            <a:r>
              <a:rPr lang="en-US" sz="1800" dirty="0"/>
              <a:t> </a:t>
            </a:r>
            <a:r>
              <a:rPr lang="en-US" sz="1800" dirty="0" err="1"/>
              <a:t>mici</a:t>
            </a:r>
            <a:r>
              <a:rPr lang="en-US" sz="1800" dirty="0"/>
              <a:t> </a:t>
            </a:r>
            <a:r>
              <a:rPr lang="en-US" sz="1800" dirty="0" err="1"/>
              <a:t>sau</a:t>
            </a:r>
            <a:r>
              <a:rPr lang="en-US" sz="1800" dirty="0"/>
              <a:t> </a:t>
            </a:r>
            <a:r>
              <a:rPr lang="en-US" sz="1800" dirty="0" err="1"/>
              <a:t>Pictograme</a:t>
            </a:r>
            <a:r>
              <a:rPr lang="en-US" sz="1800" dirty="0"/>
              <a:t> </a:t>
            </a:r>
            <a:r>
              <a:rPr lang="en-US" sz="1800" dirty="0" err="1"/>
              <a:t>mari</a:t>
            </a:r>
            <a:r>
              <a:rPr lang="en-US" sz="1800" dirty="0"/>
              <a:t>), se </a:t>
            </a:r>
            <a:r>
              <a:rPr lang="en-US" sz="1800" dirty="0" err="1"/>
              <a:t>alege</a:t>
            </a:r>
            <a:r>
              <a:rPr lang="en-US" sz="1800" dirty="0"/>
              <a:t> op</a:t>
            </a:r>
            <a:r>
              <a:rPr lang="ro-RO" sz="1800" dirty="0"/>
              <a:t>ţ</a:t>
            </a:r>
            <a:r>
              <a:rPr lang="en-US" sz="1800" dirty="0" err="1"/>
              <a:t>iunea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18754C"/>
                </a:solidFill>
              </a:rPr>
              <a:t>Language</a:t>
            </a:r>
            <a:r>
              <a:rPr lang="en-US" sz="1800" dirty="0"/>
              <a:t> </a:t>
            </a:r>
            <a:r>
              <a:rPr lang="ro-RO" sz="1800" dirty="0"/>
              <a:t>(Limbă)</a:t>
            </a:r>
          </a:p>
          <a:p>
            <a:pPr lvl="1"/>
            <a:r>
              <a:rPr lang="ro-RO" sz="1800" dirty="0"/>
              <a:t>Se adaugă</a:t>
            </a:r>
            <a:r>
              <a:rPr lang="en-US" sz="1800" dirty="0"/>
              <a:t> </a:t>
            </a:r>
            <a:r>
              <a:rPr lang="en-US" sz="1800" dirty="0" err="1"/>
              <a:t>limba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18754C"/>
                </a:solidFill>
              </a:rPr>
              <a:t>Romanian (Rom</a:t>
            </a:r>
            <a:r>
              <a:rPr lang="ro-RO" sz="1800" dirty="0">
                <a:solidFill>
                  <a:srgbClr val="18754C"/>
                </a:solidFill>
              </a:rPr>
              <a:t>â</a:t>
            </a:r>
            <a:r>
              <a:rPr lang="en-US" sz="1800" dirty="0">
                <a:solidFill>
                  <a:srgbClr val="18754C"/>
                </a:solidFill>
              </a:rPr>
              <a:t>n</a:t>
            </a:r>
            <a:r>
              <a:rPr lang="ro-RO" sz="1800" dirty="0">
                <a:solidFill>
                  <a:srgbClr val="18754C"/>
                </a:solidFill>
              </a:rPr>
              <a:t>ă</a:t>
            </a:r>
            <a:r>
              <a:rPr lang="en-US" sz="1800" dirty="0">
                <a:solidFill>
                  <a:srgbClr val="18754C"/>
                </a:solidFill>
              </a:rPr>
              <a:t>), Rom</a:t>
            </a:r>
            <a:r>
              <a:rPr lang="ro-RO" sz="1800" dirty="0">
                <a:solidFill>
                  <a:srgbClr val="18754C"/>
                </a:solidFill>
              </a:rPr>
              <a:t>â</a:t>
            </a:r>
            <a:r>
              <a:rPr lang="en-US" sz="1800" dirty="0">
                <a:solidFill>
                  <a:srgbClr val="18754C"/>
                </a:solidFill>
              </a:rPr>
              <a:t>n</a:t>
            </a:r>
            <a:r>
              <a:rPr lang="ro-RO" sz="1800" dirty="0">
                <a:solidFill>
                  <a:srgbClr val="18754C"/>
                </a:solidFill>
              </a:rPr>
              <a:t>ă</a:t>
            </a:r>
            <a:r>
              <a:rPr lang="en-US" sz="1800" dirty="0">
                <a:solidFill>
                  <a:srgbClr val="18754C"/>
                </a:solidFill>
              </a:rPr>
              <a:t> (Rom</a:t>
            </a:r>
            <a:r>
              <a:rPr lang="ro-RO" sz="1800" dirty="0">
                <a:solidFill>
                  <a:srgbClr val="18754C"/>
                </a:solidFill>
              </a:rPr>
              <a:t>â</a:t>
            </a:r>
            <a:r>
              <a:rPr lang="en-US" sz="1800" dirty="0" err="1">
                <a:solidFill>
                  <a:srgbClr val="18754C"/>
                </a:solidFill>
              </a:rPr>
              <a:t>nia</a:t>
            </a:r>
            <a:r>
              <a:rPr lang="en-US" sz="1800" dirty="0">
                <a:solidFill>
                  <a:srgbClr val="18754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743226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/>
              <a:t>Activare</a:t>
            </a:r>
            <a:r>
              <a:rPr lang="en-US" sz="2400" dirty="0"/>
              <a:t> Control Panel </a:t>
            </a:r>
            <a:r>
              <a:rPr lang="ro-RO" sz="2400" dirty="0"/>
              <a:t>şi</a:t>
            </a:r>
            <a:r>
              <a:rPr lang="en-US" sz="2400" dirty="0"/>
              <a:t> </a:t>
            </a:r>
            <a:r>
              <a:rPr lang="en-US" sz="2400" dirty="0" err="1"/>
              <a:t>alegere</a:t>
            </a:r>
            <a:r>
              <a:rPr lang="en-US" sz="2400" dirty="0"/>
              <a:t> op</a:t>
            </a:r>
            <a:r>
              <a:rPr lang="ro-RO" sz="2400" dirty="0"/>
              <a:t>ţ</a:t>
            </a:r>
            <a:r>
              <a:rPr lang="en-US" sz="2400" dirty="0" err="1"/>
              <a:t>iuni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limb</a:t>
            </a:r>
            <a:r>
              <a:rPr lang="ro-RO" sz="2400" dirty="0"/>
              <a:t>ă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2190226"/>
            <a:ext cx="2992359" cy="3609441"/>
          </a:xfrm>
          <a:prstGeom prst="rect">
            <a:avLst/>
          </a:prstGeom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351" y="5786977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4326" y="4683478"/>
            <a:ext cx="352490" cy="4049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Up Arrow 6"/>
          <p:cNvSpPr/>
          <p:nvPr/>
        </p:nvSpPr>
        <p:spPr>
          <a:xfrm>
            <a:off x="628648" y="5855531"/>
            <a:ext cx="203200" cy="186266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6804" y="1483783"/>
            <a:ext cx="3940654" cy="25362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6805" y="4116386"/>
            <a:ext cx="3940654" cy="25362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07667" y="2641601"/>
            <a:ext cx="1583266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63267" y="6180667"/>
            <a:ext cx="1041400" cy="2995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6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Activarea</a:t>
            </a:r>
            <a:r>
              <a:rPr lang="en-US" sz="3600" dirty="0"/>
              <a:t> </a:t>
            </a:r>
            <a:r>
              <a:rPr lang="en-US" sz="3600" dirty="0" err="1"/>
              <a:t>tastaturii</a:t>
            </a:r>
            <a:r>
              <a:rPr lang="en-US" sz="3600" dirty="0"/>
              <a:t> in </a:t>
            </a:r>
            <a:r>
              <a:rPr lang="en-US" sz="3600" dirty="0" err="1"/>
              <a:t>limba</a:t>
            </a:r>
            <a:r>
              <a:rPr lang="en-US" sz="3600" dirty="0"/>
              <a:t> rom</a:t>
            </a:r>
            <a:r>
              <a:rPr lang="ro-RO" sz="3600" dirty="0"/>
              <a:t>â</a:t>
            </a:r>
            <a:r>
              <a:rPr lang="en-US" sz="3600" dirty="0"/>
              <a:t>n</a:t>
            </a:r>
            <a:r>
              <a:rPr lang="ro-RO" sz="3600" dirty="0"/>
              <a:t>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Se </a:t>
            </a:r>
            <a:r>
              <a:rPr lang="en-US" sz="1800" dirty="0" err="1"/>
              <a:t>apas</a:t>
            </a:r>
            <a:r>
              <a:rPr lang="ro-RO" sz="1800" dirty="0"/>
              <a:t>ă</a:t>
            </a:r>
            <a:r>
              <a:rPr lang="en-US" sz="1800" dirty="0"/>
              <a:t>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butonul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Add a language </a:t>
            </a:r>
            <a:r>
              <a:rPr lang="en-US" sz="1800" dirty="0"/>
              <a:t>(</a:t>
            </a:r>
            <a:r>
              <a:rPr lang="en-US" sz="1800" dirty="0" err="1"/>
              <a:t>Adaug</a:t>
            </a:r>
            <a:r>
              <a:rPr lang="ro-RO" sz="1800" dirty="0"/>
              <a:t>ă</a:t>
            </a:r>
            <a:r>
              <a:rPr lang="en-US" sz="1800" dirty="0"/>
              <a:t> o limb</a:t>
            </a:r>
            <a:r>
              <a:rPr lang="ro-RO" sz="1800" dirty="0"/>
              <a:t>ă</a:t>
            </a:r>
            <a:r>
              <a:rPr lang="en-US" sz="1800" dirty="0"/>
              <a:t>)</a:t>
            </a:r>
          </a:p>
          <a:p>
            <a:r>
              <a:rPr lang="en-US" sz="1800" dirty="0"/>
              <a:t>Se face </a:t>
            </a:r>
            <a:r>
              <a:rPr lang="en-US" sz="1800" dirty="0" err="1"/>
              <a:t>dublu</a:t>
            </a:r>
            <a:r>
              <a:rPr lang="en-US" sz="1800" dirty="0"/>
              <a:t> click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Rom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â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ă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800" dirty="0"/>
              <a:t>Se </a:t>
            </a:r>
            <a:r>
              <a:rPr lang="en-US" sz="1800" dirty="0" err="1"/>
              <a:t>alege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Rom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â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ă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 (Rom</a:t>
            </a:r>
            <a:r>
              <a:rPr lang="ro-RO" sz="1800" dirty="0">
                <a:solidFill>
                  <a:schemeClr val="accent1">
                    <a:lumMod val="50000"/>
                  </a:schemeClr>
                </a:solidFill>
              </a:rPr>
              <a:t>â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nia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o-RO" sz="1800" dirty="0"/>
              <a:t>şi</a:t>
            </a:r>
            <a:r>
              <a:rPr lang="en-US" sz="1800" dirty="0"/>
              <a:t> se </a:t>
            </a:r>
            <a:r>
              <a:rPr lang="ro-RO" sz="1800" dirty="0"/>
              <a:t>a</a:t>
            </a:r>
            <a:r>
              <a:rPr lang="en-US" sz="1800" dirty="0"/>
              <a:t>pas</a:t>
            </a:r>
            <a:r>
              <a:rPr lang="ro-RO" sz="1800" dirty="0"/>
              <a:t>ă</a:t>
            </a:r>
            <a:r>
              <a:rPr lang="en-US" sz="1800" dirty="0"/>
              <a:t>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err="1"/>
              <a:t>butonul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en-US" sz="1800" dirty="0"/>
              <a:t> (</a:t>
            </a:r>
            <a:r>
              <a:rPr lang="en-US" sz="1800" dirty="0" err="1"/>
              <a:t>Adaug</a:t>
            </a:r>
            <a:r>
              <a:rPr lang="ro-RO" sz="1800" dirty="0"/>
              <a:t>ă</a:t>
            </a:r>
            <a:r>
              <a:rPr lang="en-US" sz="1800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2565679"/>
            <a:ext cx="4206240" cy="2369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890" y="3593343"/>
            <a:ext cx="4206240" cy="2369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582" y="4246565"/>
            <a:ext cx="4206240" cy="23691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20800" y="3048000"/>
            <a:ext cx="440267" cy="1693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0" y="4512733"/>
            <a:ext cx="635000" cy="4948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36533" y="4777900"/>
            <a:ext cx="635000" cy="4968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76533" y="6417733"/>
            <a:ext cx="397934" cy="1979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985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Alegerea</a:t>
            </a:r>
            <a:r>
              <a:rPr lang="en-US" sz="2800" dirty="0"/>
              <a:t> </a:t>
            </a:r>
            <a:r>
              <a:rPr lang="en-US" sz="2800" dirty="0" err="1"/>
              <a:t>tipului</a:t>
            </a:r>
            <a:r>
              <a:rPr lang="en-US" sz="2800" dirty="0"/>
              <a:t> de </a:t>
            </a:r>
            <a:r>
              <a:rPr lang="en-US" sz="2800" dirty="0" err="1"/>
              <a:t>tastatur</a:t>
            </a:r>
            <a:r>
              <a:rPr lang="ro-RO" sz="2800" dirty="0"/>
              <a:t>ă</a:t>
            </a:r>
            <a:r>
              <a:rPr lang="en-US" sz="2800" dirty="0"/>
              <a:t> rom</a:t>
            </a:r>
            <a:r>
              <a:rPr lang="ro-RO" sz="2800" dirty="0"/>
              <a:t>â</a:t>
            </a:r>
            <a:r>
              <a:rPr lang="en-US" sz="2800" dirty="0"/>
              <a:t>n</a:t>
            </a:r>
            <a:r>
              <a:rPr lang="ro-RO" sz="2800" dirty="0"/>
              <a:t>ă</a:t>
            </a:r>
            <a:r>
              <a:rPr lang="en-US" sz="2800" dirty="0"/>
              <a:t> </a:t>
            </a:r>
            <a:r>
              <a:rPr lang="en-US" sz="2800" dirty="0" err="1"/>
              <a:t>preferat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96179"/>
            <a:ext cx="7886700" cy="5101221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Dup</a:t>
            </a:r>
            <a:r>
              <a:rPr lang="ro-RO" sz="2000" dirty="0"/>
              <a:t>ă</a:t>
            </a:r>
            <a:r>
              <a:rPr lang="en-US" sz="2000" dirty="0"/>
              <a:t> ad</a:t>
            </a:r>
            <a:r>
              <a:rPr lang="ro-RO" sz="2000" dirty="0"/>
              <a:t>ă</a:t>
            </a:r>
            <a:r>
              <a:rPr lang="en-US" sz="2000" dirty="0" err="1"/>
              <a:t>ugarea</a:t>
            </a:r>
            <a:r>
              <a:rPr lang="en-US" sz="2000" dirty="0"/>
              <a:t> </a:t>
            </a:r>
            <a:r>
              <a:rPr lang="en-US" sz="2000" dirty="0" err="1"/>
              <a:t>tastaturii</a:t>
            </a:r>
            <a:r>
              <a:rPr lang="en-US" sz="2000" dirty="0"/>
              <a:t> in </a:t>
            </a:r>
            <a:r>
              <a:rPr lang="en-US" sz="2000" dirty="0" err="1"/>
              <a:t>limba</a:t>
            </a:r>
            <a:r>
              <a:rPr lang="en-US" sz="2000" dirty="0"/>
              <a:t> rom</a:t>
            </a:r>
            <a:r>
              <a:rPr lang="ro-RO" sz="2000" dirty="0"/>
              <a:t>â</a:t>
            </a:r>
            <a:r>
              <a:rPr lang="en-US" sz="2000" dirty="0"/>
              <a:t>n</a:t>
            </a:r>
            <a:r>
              <a:rPr lang="ro-RO" sz="2000" dirty="0"/>
              <a:t>ă</a:t>
            </a:r>
            <a:r>
              <a:rPr lang="en-US" sz="2000" dirty="0"/>
              <a:t>, </a:t>
            </a:r>
            <a:r>
              <a:rPr lang="en-US" sz="2000" dirty="0" err="1"/>
              <a:t>aceasta</a:t>
            </a:r>
            <a:r>
              <a:rPr lang="en-US" sz="2000" dirty="0"/>
              <a:t> se </a:t>
            </a:r>
            <a:r>
              <a:rPr lang="en-US" sz="2000" dirty="0" err="1"/>
              <a:t>poate</a:t>
            </a:r>
            <a:r>
              <a:rPr lang="en-US" sz="2000" dirty="0"/>
              <a:t> </a:t>
            </a:r>
            <a:r>
              <a:rPr lang="en-US" sz="2000" dirty="0" err="1"/>
              <a:t>configur</a:t>
            </a:r>
            <a:r>
              <a:rPr lang="ro-RO" sz="2000" dirty="0"/>
              <a:t>a</a:t>
            </a:r>
            <a:r>
              <a:rPr lang="en-US" sz="2000" dirty="0"/>
              <a:t> </a:t>
            </a:r>
            <a:r>
              <a:rPr lang="en-US" sz="2000" dirty="0" err="1"/>
              <a:t>folosind</a:t>
            </a:r>
            <a:r>
              <a:rPr lang="en-US" sz="2000" dirty="0"/>
              <a:t> </a:t>
            </a:r>
            <a:r>
              <a:rPr lang="en-US" sz="2000" dirty="0" err="1"/>
              <a:t>linkul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18754C"/>
                </a:solidFill>
              </a:rPr>
              <a:t>Options</a:t>
            </a:r>
            <a:r>
              <a:rPr lang="en-US" sz="2000" dirty="0"/>
              <a:t> (Op</a:t>
            </a:r>
            <a:r>
              <a:rPr lang="ro-RO" sz="2000" dirty="0"/>
              <a:t>ț</a:t>
            </a:r>
            <a:r>
              <a:rPr lang="en-US" sz="2000" dirty="0" err="1"/>
              <a:t>iuni</a:t>
            </a:r>
            <a:r>
              <a:rPr lang="en-US" sz="2000" dirty="0"/>
              <a:t>)</a:t>
            </a:r>
            <a:r>
              <a:rPr lang="ro-RO" sz="2000" dirty="0"/>
              <a:t>.</a:t>
            </a:r>
          </a:p>
          <a:p>
            <a:pPr algn="just"/>
            <a:r>
              <a:rPr lang="ro-RO" sz="2000" dirty="0"/>
              <a:t>Tastatura implicită este </a:t>
            </a:r>
            <a:r>
              <a:rPr lang="ro-RO" sz="2000" dirty="0">
                <a:solidFill>
                  <a:srgbClr val="18754C"/>
                </a:solidFill>
              </a:rPr>
              <a:t>Romanian (Standard)</a:t>
            </a:r>
            <a:r>
              <a:rPr lang="ro-RO" sz="2000" dirty="0"/>
              <a:t>. Se mai pot adăuga </a:t>
            </a:r>
            <a:r>
              <a:rPr lang="ro-RO" sz="2000" dirty="0">
                <a:solidFill>
                  <a:srgbClr val="18754C"/>
                </a:solidFill>
              </a:rPr>
              <a:t>Romanian (Legacy)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RO" sz="2000" dirty="0"/>
              <a:t>și </a:t>
            </a:r>
            <a:r>
              <a:rPr lang="ro-RO" sz="2000" dirty="0">
                <a:solidFill>
                  <a:srgbClr val="18754C"/>
                </a:solidFill>
              </a:rPr>
              <a:t>Romanian (</a:t>
            </a:r>
            <a:r>
              <a:rPr lang="ro-RO" sz="2000" dirty="0" err="1">
                <a:solidFill>
                  <a:srgbClr val="18754C"/>
                </a:solidFill>
              </a:rPr>
              <a:t>Programmers</a:t>
            </a:r>
            <a:r>
              <a:rPr lang="ro-RO" sz="2000" dirty="0">
                <a:solidFill>
                  <a:srgbClr val="18754C"/>
                </a:solidFill>
              </a:rPr>
              <a:t>)</a:t>
            </a:r>
            <a:r>
              <a:rPr lang="ro-RO" sz="20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just"/>
            <a:endParaRPr lang="ro-RO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o-RO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o-RO" sz="2000" dirty="0"/>
              <a:t>Tastatura </a:t>
            </a:r>
            <a:r>
              <a:rPr lang="ro-RO" sz="2000" dirty="0">
                <a:solidFill>
                  <a:srgbClr val="18754C"/>
                </a:solidFill>
              </a:rPr>
              <a:t>Legacy</a:t>
            </a:r>
            <a:r>
              <a:rPr lang="ro-RO" sz="2000" dirty="0"/>
              <a:t> (veche) se folosește pentru compatibilitate cu Microsoft Office 2003 sau mai vechi și Windows XP sau mai vechi.</a:t>
            </a:r>
          </a:p>
          <a:p>
            <a:pPr lvl="1"/>
            <a:r>
              <a:rPr lang="ro-RO" sz="1800" dirty="0"/>
              <a:t>Tastatura Standard folosește</a:t>
            </a:r>
            <a:r>
              <a:rPr lang="ro-RO" sz="2800" dirty="0"/>
              <a:t> ș </a:t>
            </a:r>
            <a:r>
              <a:rPr lang="ro-RO" sz="1800" dirty="0"/>
              <a:t>și </a:t>
            </a:r>
            <a:r>
              <a:rPr lang="ro-RO" sz="2800" dirty="0"/>
              <a:t>ț</a:t>
            </a:r>
          </a:p>
          <a:p>
            <a:pPr lvl="1"/>
            <a:r>
              <a:rPr lang="ro-RO" sz="1800" dirty="0"/>
              <a:t>Tastatura Legacy folosește </a:t>
            </a:r>
            <a:r>
              <a:rPr lang="ro-RO" sz="2800" dirty="0"/>
              <a:t>ş </a:t>
            </a:r>
            <a:r>
              <a:rPr lang="ro-RO" sz="1800" dirty="0"/>
              <a:t>și</a:t>
            </a:r>
            <a:r>
              <a:rPr lang="ro-RO" sz="2800" dirty="0"/>
              <a:t> ţ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05835" y="5191125"/>
            <a:ext cx="661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Office 2016 consideră ortografia </a:t>
            </a:r>
            <a:r>
              <a:rPr lang="ro-RO" dirty="0" err="1">
                <a:solidFill>
                  <a:srgbClr val="FF0000"/>
                </a:solidFill>
              </a:rPr>
              <a:t>legacy</a:t>
            </a:r>
            <a:r>
              <a:rPr lang="ro-RO" dirty="0">
                <a:solidFill>
                  <a:srgbClr val="FF0000"/>
                </a:solidFill>
              </a:rPr>
              <a:t> ca fiind greșită.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931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Alegerea</a:t>
            </a:r>
            <a:r>
              <a:rPr lang="en-US" sz="2800" dirty="0"/>
              <a:t> </a:t>
            </a:r>
            <a:r>
              <a:rPr lang="en-US" sz="2800" dirty="0" err="1"/>
              <a:t>tipului</a:t>
            </a:r>
            <a:r>
              <a:rPr lang="en-US" sz="2800" dirty="0"/>
              <a:t> de </a:t>
            </a:r>
            <a:r>
              <a:rPr lang="en-US" sz="2800" dirty="0" err="1"/>
              <a:t>tastatur</a:t>
            </a:r>
            <a:r>
              <a:rPr lang="ro-RO" sz="2800" dirty="0"/>
              <a:t>ă</a:t>
            </a:r>
            <a:r>
              <a:rPr lang="en-US" sz="2800" dirty="0"/>
              <a:t> rom</a:t>
            </a:r>
            <a:r>
              <a:rPr lang="ro-RO" sz="2800" dirty="0"/>
              <a:t>â</a:t>
            </a:r>
            <a:r>
              <a:rPr lang="en-US" sz="2800" dirty="0"/>
              <a:t>n</a:t>
            </a:r>
            <a:r>
              <a:rPr lang="ro-RO" sz="2800" dirty="0"/>
              <a:t>ă</a:t>
            </a:r>
            <a:r>
              <a:rPr lang="en-US" sz="2800" dirty="0"/>
              <a:t> </a:t>
            </a:r>
            <a:r>
              <a:rPr lang="en-US" sz="2800" dirty="0" err="1"/>
              <a:t>preferat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379019"/>
            <a:ext cx="4206240" cy="2369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890" y="2926565"/>
            <a:ext cx="4663440" cy="26266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9110" y="3927521"/>
            <a:ext cx="4663440" cy="26266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09109" y="2302933"/>
            <a:ext cx="525779" cy="2606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56467" y="3748134"/>
            <a:ext cx="804333" cy="4259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15467" y="4419600"/>
            <a:ext cx="2853266" cy="3640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23666" y="6317781"/>
            <a:ext cx="347133" cy="1793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74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folosind meniul de start</a:t>
            </a:r>
            <a:br>
              <a:rPr lang="ro-RO" dirty="0"/>
            </a:br>
            <a:r>
              <a:rPr lang="ro-RO" dirty="0"/>
              <a:t>(Start Menu)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Accesaţi</a:t>
            </a:r>
            <a:r>
              <a:rPr lang="ro-RO" dirty="0"/>
              <a:t> </a:t>
            </a:r>
            <a:r>
              <a:rPr lang="en-US" b="1" dirty="0" err="1"/>
              <a:t>meniul</a:t>
            </a:r>
            <a:r>
              <a:rPr lang="en-US" b="1" dirty="0"/>
              <a:t> de start</a:t>
            </a:r>
            <a:r>
              <a:rPr lang="ro-RO" dirty="0"/>
              <a:t> </a:t>
            </a:r>
            <a:r>
              <a:rPr lang="en-US" dirty="0"/>
              <a:t>(Start Menu)</a:t>
            </a:r>
            <a:r>
              <a:rPr lang="ro-RO" dirty="0"/>
              <a:t> şi derulaţi până la litera </a:t>
            </a:r>
            <a:r>
              <a:rPr lang="en-US" dirty="0"/>
              <a:t>E</a:t>
            </a:r>
            <a:r>
              <a:rPr lang="ro-RO" dirty="0"/>
              <a:t>, unde veţi găsi </a:t>
            </a:r>
            <a:r>
              <a:rPr lang="ro-RO" dirty="0" err="1"/>
              <a:t>aplicaţia</a:t>
            </a:r>
            <a:r>
              <a:rPr lang="ro-RO" dirty="0"/>
              <a:t> </a:t>
            </a:r>
            <a:r>
              <a:rPr lang="en-US" b="1" dirty="0"/>
              <a:t>Excel </a:t>
            </a:r>
            <a:r>
              <a:rPr lang="ro-RO" b="1" dirty="0"/>
              <a:t>2016</a:t>
            </a:r>
            <a:endParaRPr lang="en-US" b="1" dirty="0"/>
          </a:p>
        </p:txBody>
      </p:sp>
      <p:sp>
        <p:nvSpPr>
          <p:cNvPr id="12" name="Up Arrow 11"/>
          <p:cNvSpPr/>
          <p:nvPr/>
        </p:nvSpPr>
        <p:spPr>
          <a:xfrm>
            <a:off x="337247" y="6341805"/>
            <a:ext cx="291402" cy="27685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3639" y="6300847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46303" y="6373356"/>
            <a:ext cx="347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(folosiţi click stânga, normal)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30" y="2760880"/>
            <a:ext cx="4037907" cy="3519488"/>
          </a:xfrm>
          <a:prstGeom prst="rect">
            <a:avLst/>
          </a:prstGeom>
        </p:spPr>
      </p:pic>
      <p:sp>
        <p:nvSpPr>
          <p:cNvPr id="8" name="Arrow: Right 7"/>
          <p:cNvSpPr/>
          <p:nvPr/>
        </p:nvSpPr>
        <p:spPr>
          <a:xfrm>
            <a:off x="337247" y="3609975"/>
            <a:ext cx="291402" cy="238125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602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Alegerea</a:t>
            </a:r>
            <a:r>
              <a:rPr lang="en-US" sz="3600" dirty="0"/>
              <a:t> </a:t>
            </a:r>
            <a:r>
              <a:rPr lang="en-US" sz="3600" dirty="0" err="1"/>
              <a:t>tipului</a:t>
            </a:r>
            <a:r>
              <a:rPr lang="en-US" sz="3600" dirty="0"/>
              <a:t> de </a:t>
            </a:r>
            <a:r>
              <a:rPr lang="en-US" sz="3600" dirty="0" err="1"/>
              <a:t>tastatur</a:t>
            </a:r>
            <a:r>
              <a:rPr lang="ro-RO" sz="3600" dirty="0"/>
              <a:t>ă</a:t>
            </a:r>
            <a:r>
              <a:rPr lang="en-US" sz="3600" dirty="0"/>
              <a:t> </a:t>
            </a:r>
            <a:r>
              <a:rPr lang="en-US" sz="3600" dirty="0" err="1"/>
              <a:t>preferat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45159"/>
            <a:ext cx="7886700" cy="5101221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După salvarea schimbărilor, tastatura în limba română poate fi aleasă din Taskbar sau folsoind combinaţia de taste Left Ctrl+Shift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r="6077"/>
          <a:stretch/>
        </p:blipFill>
        <p:spPr>
          <a:xfrm>
            <a:off x="5782833" y="4478397"/>
            <a:ext cx="2878568" cy="22457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021" y="2836424"/>
            <a:ext cx="4663440" cy="26266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77735" y="5190067"/>
            <a:ext cx="367143" cy="211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000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/>
              <a:t>Folosirea tastaturii în limba română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tastatura în limba română, unele caractere îşi vor schimba poziţia faţă de tastatura standard în limba engleză.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526" y="2186516"/>
            <a:ext cx="6858000" cy="2056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168" y="4522839"/>
            <a:ext cx="6858000" cy="20562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50" y="2843215"/>
            <a:ext cx="457200" cy="304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50" y="5048779"/>
            <a:ext cx="457200" cy="285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65558" y="3214651"/>
            <a:ext cx="100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Romanian (legacy)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14229" y="5407517"/>
            <a:ext cx="100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English (US)</a:t>
            </a:r>
          </a:p>
        </p:txBody>
      </p:sp>
    </p:spTree>
    <p:extLst>
      <p:ext uri="{BB962C8B-B14F-4D97-AF65-F5344CB8AC3E}">
        <p14:creationId xmlns:p14="http://schemas.microsoft.com/office/powerpoint/2010/main" val="35178130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Schimbarea unităților de măsură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8038656" cy="1116284"/>
          </a:xfrm>
        </p:spPr>
        <p:txBody>
          <a:bodyPr>
            <a:normAutofit/>
          </a:bodyPr>
          <a:lstStyle/>
          <a:p>
            <a:r>
              <a:rPr lang="ro-RO" sz="2000" dirty="0"/>
              <a:t>Dacă unitățile de măsură sunt exprimate în inch și se dorește schimbarea lor în centimetri sau milimetri, acest lucru este posibil doar modificând setările regionale în sistemul de operare Windows.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231" y="2529733"/>
            <a:ext cx="5743277" cy="43282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2" y="3443287"/>
            <a:ext cx="2024063" cy="2024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160" y="3443287"/>
            <a:ext cx="2005146" cy="20240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3918" y="2760292"/>
            <a:ext cx="1709159" cy="2307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71245" y="3734512"/>
            <a:ext cx="1615155" cy="3674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peech Bubble: Rectangle 8"/>
          <p:cNvSpPr/>
          <p:nvPr/>
        </p:nvSpPr>
        <p:spPr>
          <a:xfrm>
            <a:off x="914400" y="6249497"/>
            <a:ext cx="2760292" cy="458952"/>
          </a:xfrm>
          <a:prstGeom prst="wedgeRectCallout">
            <a:avLst>
              <a:gd name="adj1" fmla="val 68331"/>
              <a:gd name="adj2" fmla="val -358096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Trebuie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aleas</a:t>
            </a:r>
            <a:r>
              <a:rPr lang="ro-RO" sz="1200" dirty="0">
                <a:solidFill>
                  <a:schemeClr val="tx1"/>
                </a:solidFill>
              </a:rPr>
              <a:t>ă</a:t>
            </a:r>
            <a:r>
              <a:rPr lang="en-US" sz="1200" dirty="0">
                <a:solidFill>
                  <a:schemeClr val="tx1"/>
                </a:solidFill>
              </a:rPr>
              <a:t> o </a:t>
            </a:r>
            <a:r>
              <a:rPr lang="ro-RO" sz="1200" dirty="0">
                <a:solidFill>
                  <a:schemeClr val="tx1"/>
                </a:solidFill>
              </a:rPr>
              <a:t>ț</a:t>
            </a:r>
            <a:r>
              <a:rPr lang="en-US" sz="1200" dirty="0" err="1">
                <a:solidFill>
                  <a:schemeClr val="tx1"/>
                </a:solidFill>
              </a:rPr>
              <a:t>ar</a:t>
            </a:r>
            <a:r>
              <a:rPr lang="ro-RO" sz="1200" dirty="0">
                <a:solidFill>
                  <a:schemeClr val="tx1"/>
                </a:solidFill>
              </a:rPr>
              <a:t>ă</a:t>
            </a:r>
            <a:r>
              <a:rPr lang="en-US" sz="1200" dirty="0">
                <a:solidFill>
                  <a:schemeClr val="tx1"/>
                </a:solidFill>
              </a:rPr>
              <a:t> care </a:t>
            </a:r>
            <a:r>
              <a:rPr lang="en-US" sz="1200" dirty="0" err="1">
                <a:solidFill>
                  <a:schemeClr val="tx1"/>
                </a:solidFill>
              </a:rPr>
              <a:t>folose</a:t>
            </a:r>
            <a:r>
              <a:rPr lang="ro-RO" sz="1200" dirty="0">
                <a:solidFill>
                  <a:schemeClr val="tx1"/>
                </a:solidFill>
              </a:rPr>
              <a:t>ș</a:t>
            </a:r>
            <a:r>
              <a:rPr lang="en-US" sz="1200" dirty="0" err="1">
                <a:solidFill>
                  <a:schemeClr val="tx1"/>
                </a:solidFill>
              </a:rPr>
              <a:t>te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sistemul</a:t>
            </a:r>
            <a:r>
              <a:rPr lang="en-US" sz="1200" dirty="0">
                <a:solidFill>
                  <a:schemeClr val="tx1"/>
                </a:solidFill>
              </a:rPr>
              <a:t> de m</a:t>
            </a:r>
            <a:r>
              <a:rPr lang="ro-RO" sz="1200" dirty="0">
                <a:solidFill>
                  <a:schemeClr val="tx1"/>
                </a:solidFill>
              </a:rPr>
              <a:t>ă</a:t>
            </a:r>
            <a:r>
              <a:rPr lang="en-US" sz="1200" dirty="0">
                <a:solidFill>
                  <a:schemeClr val="tx1"/>
                </a:solidFill>
              </a:rPr>
              <a:t>sur</a:t>
            </a:r>
            <a:r>
              <a:rPr lang="ro-RO" sz="1200" dirty="0">
                <a:solidFill>
                  <a:schemeClr val="tx1"/>
                </a:solidFill>
              </a:rPr>
              <a:t>ă</a:t>
            </a:r>
            <a:r>
              <a:rPr lang="en-US" sz="1200" dirty="0">
                <a:solidFill>
                  <a:schemeClr val="tx1"/>
                </a:solidFill>
              </a:rPr>
              <a:t> metric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675" y="2862720"/>
            <a:ext cx="1517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dirty="0"/>
              <a:t>Sistemul imperial (inch, uncie, milă 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734882" y="2927404"/>
            <a:ext cx="1394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dirty="0"/>
              <a:t>Sistemul metric</a:t>
            </a:r>
          </a:p>
          <a:p>
            <a:r>
              <a:rPr lang="ro-RO" sz="1400" dirty="0"/>
              <a:t>(cm, kg, km 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9745187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va urma…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604" y="1223048"/>
            <a:ext cx="7888817" cy="870671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o-RO" sz="2800" dirty="0"/>
              <a:t>Primii pași (II)</a:t>
            </a:r>
            <a:endParaRPr lang="ro-RO" sz="2800" dirty="0">
              <a:solidFill>
                <a:schemeClr val="accent5"/>
              </a:solidFill>
            </a:endParaRPr>
          </a:p>
          <a:p>
            <a:pPr marL="0" indent="0" algn="r">
              <a:buNone/>
            </a:pPr>
            <a:r>
              <a:rPr lang="ro-RO" sz="1800" dirty="0"/>
              <a:t>Operații de bază în Excel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89692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363" y="3044452"/>
            <a:ext cx="2782375" cy="3461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Pornirea folosind căutarea (Search)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306" y="1524674"/>
            <a:ext cx="7886700" cy="5101221"/>
          </a:xfrm>
        </p:spPr>
        <p:txBody>
          <a:bodyPr>
            <a:normAutofit/>
          </a:bodyPr>
          <a:lstStyle/>
          <a:p>
            <a:r>
              <a:rPr lang="en-US" sz="2000" dirty="0" err="1"/>
              <a:t>Accesa</a:t>
            </a:r>
            <a:r>
              <a:rPr lang="ro-RO" sz="2000" dirty="0"/>
              <a:t>ți asistentul de căutare </a:t>
            </a:r>
            <a:r>
              <a:rPr lang="en-US" sz="2000" dirty="0">
                <a:solidFill>
                  <a:srgbClr val="18754C"/>
                </a:solidFill>
              </a:rPr>
              <a:t>Cortana </a:t>
            </a:r>
            <a:r>
              <a:rPr lang="ro-RO" sz="2000" dirty="0"/>
              <a:t>din Taskbar şi </a:t>
            </a:r>
            <a:r>
              <a:rPr lang="ro-RO" sz="2000" dirty="0" err="1"/>
              <a:t>scrieţi</a:t>
            </a:r>
            <a:r>
              <a:rPr lang="ro-RO" sz="2000" dirty="0"/>
              <a:t> „</a:t>
            </a:r>
            <a:r>
              <a:rPr lang="en-US" sz="2000" dirty="0"/>
              <a:t>excel</a:t>
            </a:r>
            <a:r>
              <a:rPr lang="ro-RO" sz="2000" dirty="0"/>
              <a:t>”</a:t>
            </a:r>
          </a:p>
          <a:p>
            <a:r>
              <a:rPr lang="ro-RO" sz="2000" dirty="0"/>
              <a:t>Windows va găsi scurtătura programului</a:t>
            </a:r>
            <a:endParaRPr lang="en-US" sz="2000" dirty="0"/>
          </a:p>
        </p:txBody>
      </p:sp>
      <p:sp>
        <p:nvSpPr>
          <p:cNvPr id="10" name="Up Arrow 9"/>
          <p:cNvSpPr/>
          <p:nvPr/>
        </p:nvSpPr>
        <p:spPr>
          <a:xfrm>
            <a:off x="1070847" y="6533562"/>
            <a:ext cx="291402" cy="276858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 rot="16200000">
            <a:off x="6202842" y="5711203"/>
            <a:ext cx="501296" cy="1025902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306" y="6514888"/>
            <a:ext cx="285673" cy="32822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0" name="Picture 2" descr="http://icons.iconarchive.com/icons/icons8/ios7/128/Computer-Hardware-Keyboard-ic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148" y="6474802"/>
            <a:ext cx="447362" cy="44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234000" y="6555606"/>
            <a:ext cx="347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(scrieţi de la tastatură)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350" y="2719912"/>
            <a:ext cx="3143250" cy="3807929"/>
          </a:xfrm>
          <a:prstGeom prst="rect">
            <a:avLst/>
          </a:prstGeom>
        </p:spPr>
      </p:pic>
      <p:sp>
        <p:nvSpPr>
          <p:cNvPr id="16" name="Up Arrow 12"/>
          <p:cNvSpPr/>
          <p:nvPr/>
        </p:nvSpPr>
        <p:spPr>
          <a:xfrm rot="16200000">
            <a:off x="7269834" y="3507459"/>
            <a:ext cx="341703" cy="320529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96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Pornirea prin scurtături </a:t>
            </a:r>
            <a:br>
              <a:rPr lang="ro-RO" dirty="0"/>
            </a:br>
            <a:r>
              <a:rPr lang="ro-RO" dirty="0"/>
              <a:t>(Shortcuts)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30255"/>
            <a:ext cx="7886700" cy="5101221"/>
          </a:xfrm>
        </p:spPr>
        <p:txBody>
          <a:bodyPr/>
          <a:lstStyle/>
          <a:p>
            <a:pPr algn="just"/>
            <a:r>
              <a:rPr lang="ro-RO" dirty="0"/>
              <a:t>În Windows 10, puteţi crea scurtături pentru acces rapid în meniul de start (Start Menu), în bara de lucru (Taskbar) sau pe Desktop.</a:t>
            </a:r>
          </a:p>
          <a:p>
            <a:pPr algn="just"/>
            <a:endParaRPr lang="ro-RO" dirty="0"/>
          </a:p>
          <a:p>
            <a:pPr algn="just"/>
            <a:r>
              <a:rPr lang="ro-RO" dirty="0"/>
              <a:t>Click dreapta cu mouse-ul pe </a:t>
            </a:r>
            <a:r>
              <a:rPr lang="ro-RO" dirty="0" err="1"/>
              <a:t>aplicaţia</a:t>
            </a:r>
            <a:r>
              <a:rPr lang="ro-RO" dirty="0"/>
              <a:t> </a:t>
            </a:r>
            <a:r>
              <a:rPr lang="en-US" dirty="0"/>
              <a:t>Excel</a:t>
            </a:r>
            <a:r>
              <a:rPr lang="ro-RO" dirty="0"/>
              <a:t> 2016 şi alegeţi:</a:t>
            </a:r>
          </a:p>
          <a:p>
            <a:pPr lvl="1" algn="just"/>
            <a:r>
              <a:rPr lang="ro-RO" b="1" dirty="0"/>
              <a:t>Pin to Start </a:t>
            </a:r>
            <a:r>
              <a:rPr lang="ro-RO" dirty="0"/>
              <a:t>pentru a adăuga aplicaţia în meniul de start</a:t>
            </a:r>
          </a:p>
          <a:p>
            <a:pPr lvl="1" algn="just"/>
            <a:r>
              <a:rPr lang="ro-RO" b="1" dirty="0"/>
              <a:t>More</a:t>
            </a:r>
            <a:r>
              <a:rPr lang="ro-RO" dirty="0"/>
              <a:t>, apoi </a:t>
            </a:r>
            <a:r>
              <a:rPr lang="ro-RO" b="1" dirty="0"/>
              <a:t>Pin to Taskbar </a:t>
            </a:r>
            <a:r>
              <a:rPr lang="ro-RO" dirty="0"/>
              <a:t>pentru a pune o scurtătură în bara de lucru</a:t>
            </a:r>
          </a:p>
          <a:p>
            <a:pPr lvl="1" algn="just"/>
            <a:r>
              <a:rPr lang="ro-RO" b="1" dirty="0"/>
              <a:t>More, </a:t>
            </a:r>
            <a:r>
              <a:rPr lang="ro-RO" dirty="0"/>
              <a:t>apoi</a:t>
            </a:r>
            <a:r>
              <a:rPr lang="ro-RO" b="1" dirty="0"/>
              <a:t> Open file location </a:t>
            </a:r>
            <a:r>
              <a:rPr lang="ro-RO" dirty="0"/>
              <a:t>pentru a găsi scurtătura care poate fi copiată pe Desktop</a:t>
            </a:r>
          </a:p>
          <a:p>
            <a:pPr lvl="1" algn="just"/>
            <a:endParaRPr lang="ro-RO" dirty="0"/>
          </a:p>
          <a:p>
            <a:pPr algn="just"/>
            <a:r>
              <a:rPr lang="ro-RO" dirty="0"/>
              <a:t>Aceste metode sunt valabile pentru orice program, scurtătură sau fişier din Windows.</a:t>
            </a:r>
            <a:endParaRPr lang="en-US" dirty="0"/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74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175" y="2809875"/>
            <a:ext cx="4035311" cy="3895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988" y="828591"/>
            <a:ext cx="4443494" cy="29115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Pin to Start</a:t>
            </a:r>
            <a:endParaRPr lang="en-US" dirty="0"/>
          </a:p>
        </p:txBody>
      </p:sp>
      <p:pic>
        <p:nvPicPr>
          <p:cNvPr id="6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9018" y="1615720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6889" y="1770006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Left Arrow 9"/>
          <p:cNvSpPr/>
          <p:nvPr/>
        </p:nvSpPr>
        <p:spPr>
          <a:xfrm>
            <a:off x="7451481" y="5448615"/>
            <a:ext cx="1215850" cy="462224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rezultat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324" y="4216246"/>
            <a:ext cx="33469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Lista </a:t>
            </a:r>
            <a:r>
              <a:rPr lang="ro-RO" b="1" dirty="0"/>
              <a:t>Recent</a:t>
            </a:r>
            <a:r>
              <a:rPr lang="ro-RO" dirty="0"/>
              <a:t> oferă acces rapid la </a:t>
            </a:r>
            <a:r>
              <a:rPr lang="ro-RO" dirty="0" err="1"/>
              <a:t>utimele</a:t>
            </a:r>
            <a:r>
              <a:rPr lang="ro-RO" dirty="0"/>
              <a:t> </a:t>
            </a:r>
            <a:r>
              <a:rPr lang="en-US" dirty="0" err="1"/>
              <a:t>registre</a:t>
            </a:r>
            <a:r>
              <a:rPr lang="ro-RO" dirty="0"/>
              <a:t> accesate.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Ea este accesibilă şi dacă se face click dreapta pe orice scurtătură a programului Word, în Taskbar, Start Menu sau pe Desktop.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4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16" y="603126"/>
            <a:ext cx="3719512" cy="34026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Pin to Taskbar</a:t>
            </a:r>
            <a:endParaRPr lang="en-US" dirty="0"/>
          </a:p>
        </p:txBody>
      </p:sp>
      <p:pic>
        <p:nvPicPr>
          <p:cNvPr id="6" name="Picture 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649" y="1665667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63335" y="1777739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5214" y="1790077"/>
            <a:ext cx="447675" cy="51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Up Arrow 13"/>
          <p:cNvSpPr/>
          <p:nvPr/>
        </p:nvSpPr>
        <p:spPr>
          <a:xfrm>
            <a:off x="6605690" y="6196063"/>
            <a:ext cx="411982" cy="422031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399669" y="6290631"/>
            <a:ext cx="1965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rezultat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2504" y="4170744"/>
            <a:ext cx="38730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Puteţi muta scurtătura oriunde pe Taskbar, mai aproape sau mai departe de butonul de start, folosind mouse-ul.</a:t>
            </a: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/>
              <a:t>Scurtăturile din Start </a:t>
            </a:r>
            <a:r>
              <a:rPr lang="en-US" dirty="0"/>
              <a:t>Menu</a:t>
            </a:r>
            <a:r>
              <a:rPr lang="ro-RO" dirty="0"/>
              <a:t> şi Taskbar se pot elimina cu click dreapta, folosind opţiunea </a:t>
            </a:r>
            <a:r>
              <a:rPr lang="ro-RO" dirty="0">
                <a:solidFill>
                  <a:schemeClr val="accent1">
                    <a:lumMod val="50000"/>
                  </a:schemeClr>
                </a:solidFill>
              </a:rPr>
              <a:t>Unpin from Taskbar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/>
              <a:t>sau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Unpin from Start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9795" y="3349864"/>
            <a:ext cx="4411790" cy="277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85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2167</Words>
  <Application>Microsoft Office PowerPoint</Application>
  <PresentationFormat>On-screen Show (4:3)</PresentationFormat>
  <Paragraphs>252</Paragraphs>
  <Slides>53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Courier New</vt:lpstr>
      <vt:lpstr>Office Theme</vt:lpstr>
      <vt:lpstr>Informatică Aplicată</vt:lpstr>
      <vt:lpstr>Cuprins</vt:lpstr>
      <vt:lpstr>1</vt:lpstr>
      <vt:lpstr>Pornirea programului în Windows 10</vt:lpstr>
      <vt:lpstr>Pornirea folosind meniul de start (Start Menu)</vt:lpstr>
      <vt:lpstr>Pornirea folosind căutarea (Search)</vt:lpstr>
      <vt:lpstr>Pornirea prin scurtături  (Shortcuts)</vt:lpstr>
      <vt:lpstr>Pin to Start</vt:lpstr>
      <vt:lpstr>Pin to Taskbar</vt:lpstr>
      <vt:lpstr>Shortcut pe desktop</vt:lpstr>
      <vt:lpstr>Pornirea programului în Windows 7</vt:lpstr>
      <vt:lpstr>Pornirea folosind meniul de start (Start Menu)</vt:lpstr>
      <vt:lpstr>Pornirea folosind căutarea (Search)</vt:lpstr>
      <vt:lpstr>Pornirea prin scurtături  (Shortcuts)</vt:lpstr>
      <vt:lpstr>Pin to Start Menu</vt:lpstr>
      <vt:lpstr>Pin to Taskbar</vt:lpstr>
      <vt:lpstr>Shortcut pe desktop</vt:lpstr>
      <vt:lpstr>Pornirea programului Excel 2016</vt:lpstr>
      <vt:lpstr>Pornirea programului Excel 2016</vt:lpstr>
      <vt:lpstr>Pornirea programului Word 2016</vt:lpstr>
      <vt:lpstr>2</vt:lpstr>
      <vt:lpstr>PowerPoint Presentation</vt:lpstr>
      <vt:lpstr>Panglica cu comenzi (Ribbon)</vt:lpstr>
      <vt:lpstr>Panglica cu comenzi (Ribbon)</vt:lpstr>
      <vt:lpstr>Panglica cu comenzi (Ribbon)</vt:lpstr>
      <vt:lpstr>Panglica cu comenzi (Ribbon)</vt:lpstr>
      <vt:lpstr>Panglica de comenzi (Ribbon)</vt:lpstr>
      <vt:lpstr>Panglica de comenzi (Ribbon)</vt:lpstr>
      <vt:lpstr>Panglica de comenzi (Ribbon)</vt:lpstr>
      <vt:lpstr>Panglica de comenzi (Ribbon)</vt:lpstr>
      <vt:lpstr>Panglica de comenzi (Ribbon)</vt:lpstr>
      <vt:lpstr>Panglica (Ribbon)</vt:lpstr>
      <vt:lpstr>3</vt:lpstr>
      <vt:lpstr>Pregătirea programului pentru lucru</vt:lpstr>
      <vt:lpstr>Iniţializarea paginii de lucru</vt:lpstr>
      <vt:lpstr>Iniţializarea paginii de lucru</vt:lpstr>
      <vt:lpstr>De ce este importantă setarea paginii?</vt:lpstr>
      <vt:lpstr>Particularizarea barei de acces rapid</vt:lpstr>
      <vt:lpstr>Particularizarea barei de acces rapid</vt:lpstr>
      <vt:lpstr>Particularizarea barei de acces rapid</vt:lpstr>
      <vt:lpstr>Particularizarea barei de acces rapid</vt:lpstr>
      <vt:lpstr>Zoom (panoramare pagină)</vt:lpstr>
      <vt:lpstr>Particularizarea filelor dintr-un registru</vt:lpstr>
      <vt:lpstr>Particularizarea filelor dintr-un registru</vt:lpstr>
      <vt:lpstr>Activarea tastaturii cu caractere româneşti</vt:lpstr>
      <vt:lpstr>Activare Control Panel şi alegere opţiuni pentru limbă</vt:lpstr>
      <vt:lpstr>Activarea tastaturii in limba română</vt:lpstr>
      <vt:lpstr>Alegerea tipului de tastatură română preferat</vt:lpstr>
      <vt:lpstr>Alegerea tipului de tastatură română preferat</vt:lpstr>
      <vt:lpstr>Alegerea tipului de tastatură preferat</vt:lpstr>
      <vt:lpstr>Folosirea tastaturii în limba română</vt:lpstr>
      <vt:lpstr>Schimbarea unităților de măsură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Volador</cp:lastModifiedBy>
  <cp:revision>89</cp:revision>
  <dcterms:created xsi:type="dcterms:W3CDTF">2015-12-26T06:14:49Z</dcterms:created>
  <dcterms:modified xsi:type="dcterms:W3CDTF">2017-01-12T13:36:13Z</dcterms:modified>
</cp:coreProperties>
</file>