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5" r:id="rId27"/>
    <p:sldId id="282" r:id="rId28"/>
    <p:sldId id="284" r:id="rId29"/>
    <p:sldId id="283" r:id="rId30"/>
    <p:sldId id="286" r:id="rId31"/>
    <p:sldId id="287" r:id="rId32"/>
    <p:sldId id="297" r:id="rId33"/>
    <p:sldId id="288" r:id="rId34"/>
    <p:sldId id="289" r:id="rId35"/>
    <p:sldId id="290" r:id="rId36"/>
    <p:sldId id="291" r:id="rId37"/>
    <p:sldId id="293" r:id="rId38"/>
    <p:sldId id="292" r:id="rId39"/>
    <p:sldId id="294" r:id="rId40"/>
    <p:sldId id="295" r:id="rId41"/>
    <p:sldId id="296" r:id="rId42"/>
    <p:sldId id="298" r:id="rId43"/>
    <p:sldId id="299" r:id="rId44"/>
    <p:sldId id="300" r:id="rId45"/>
    <p:sldId id="301" r:id="rId46"/>
    <p:sldId id="302" r:id="rId47"/>
    <p:sldId id="303" r:id="rId48"/>
    <p:sldId id="305" r:id="rId49"/>
    <p:sldId id="304" r:id="rId50"/>
    <p:sldId id="306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CBC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04" autoAdjust="0"/>
    <p:restoredTop sz="85880" autoAdjust="0"/>
  </p:normalViewPr>
  <p:slideViewPr>
    <p:cSldViewPr snapToGrid="0">
      <p:cViewPr varScale="1">
        <p:scale>
          <a:sx n="112" d="100"/>
          <a:sy n="112" d="100"/>
        </p:scale>
        <p:origin x="1530" y="102"/>
      </p:cViewPr>
      <p:guideLst/>
    </p:cSldViewPr>
  </p:slideViewPr>
  <p:outlineViewPr>
    <p:cViewPr>
      <p:scale>
        <a:sx n="33" d="100"/>
        <a:sy n="33" d="100"/>
      </p:scale>
      <p:origin x="0" y="-2055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9FED9-7F12-4049-A2E6-0404CC3A9FC4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6CEBC-81F1-4E28-9C91-B8B36FD41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15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018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543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793482"/>
            <a:ext cx="7772400" cy="2387600"/>
          </a:xfrm>
        </p:spPr>
        <p:txBody>
          <a:bodyPr anchor="b">
            <a:normAutofit/>
          </a:bodyPr>
          <a:lstStyle>
            <a:lvl1pPr algn="r">
              <a:defRPr sz="4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50" y="4390603"/>
            <a:ext cx="6858000" cy="651180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7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0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7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7"/>
            <a:ext cx="7164723" cy="655112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5101221"/>
          </a:xfrm>
        </p:spPr>
        <p:txBody>
          <a:bodyPr>
            <a:normAutofit/>
          </a:bodyPr>
          <a:lstStyle>
            <a:lvl1pPr algn="just">
              <a:defRPr sz="2400"/>
            </a:lvl1pPr>
            <a:lvl2pPr marL="685800" indent="-228600" algn="just">
              <a:buSzPct val="80000"/>
              <a:buFont typeface="Courier New" panose="02070309020205020404" pitchFamily="49" charset="0"/>
              <a:buChar char="o"/>
              <a:defRPr sz="2000"/>
            </a:lvl2pPr>
            <a:lvl3pPr algn="just">
              <a:defRPr sz="1800"/>
            </a:lvl3pPr>
            <a:lvl4pPr algn="just">
              <a:defRPr sz="1600"/>
            </a:lvl4pPr>
            <a:lvl5pPr algn="just"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80234"/>
            <a:ext cx="4898646" cy="241242"/>
          </a:xfrm>
        </p:spPr>
        <p:txBody>
          <a:bodyPr/>
          <a:lstStyle>
            <a:lvl1pPr algn="r">
              <a:defRPr/>
            </a:lvl1pPr>
          </a:lstStyle>
          <a:p>
            <a:r>
              <a:rPr lang="ro-RO" dirty="0"/>
              <a:t>Informatică Aplicată 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● Word 2016 ● Formatarea textului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11486" y="6480234"/>
            <a:ext cx="503864" cy="241242"/>
          </a:xfrm>
        </p:spPr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AutoShape 2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7730833" y="451155"/>
            <a:ext cx="708492" cy="70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596" y="228725"/>
            <a:ext cx="796954" cy="79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20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80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17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3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2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4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64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44C26-0C15-4649-BC82-FCCFC34566CF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2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Informatic</a:t>
            </a:r>
            <a:r>
              <a:rPr lang="ro-RO" dirty="0"/>
              <a:t>ă</a:t>
            </a:r>
            <a:r>
              <a:rPr lang="en-US" dirty="0"/>
              <a:t> </a:t>
            </a:r>
            <a:r>
              <a:rPr lang="en-US" dirty="0" err="1"/>
              <a:t>Aplicat</a:t>
            </a:r>
            <a:r>
              <a:rPr lang="ro-RO" dirty="0"/>
              <a:t>ă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401" y="4181081"/>
            <a:ext cx="8235950" cy="890451"/>
          </a:xfrm>
        </p:spPr>
        <p:txBody>
          <a:bodyPr>
            <a:normAutofit/>
          </a:bodyPr>
          <a:lstStyle/>
          <a:p>
            <a:r>
              <a:rPr lang="ro-RO" sz="1800" dirty="0">
                <a:solidFill>
                  <a:schemeClr val="accent5">
                    <a:lumMod val="75000"/>
                  </a:schemeClr>
                </a:solidFill>
              </a:rPr>
              <a:t>Microsoft Word 2016 </a:t>
            </a:r>
            <a:r>
              <a:rPr lang="ro-RO" sz="1800" dirty="0">
                <a:latin typeface="Arial" panose="020B0604020202020204" pitchFamily="34" charset="0"/>
                <a:cs typeface="Arial" panose="020B0604020202020204" pitchFamily="34" charset="0"/>
              </a:rPr>
              <a:t>○ Fila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References </a:t>
            </a:r>
            <a:r>
              <a:rPr lang="ro-RO" sz="1800" dirty="0">
                <a:latin typeface="Arial" panose="020B0604020202020204" pitchFamily="34" charset="0"/>
                <a:cs typeface="Arial" panose="020B0604020202020204" pitchFamily="34" charset="0"/>
              </a:rPr>
              <a:t>○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/>
              <a:t>Referin</a:t>
            </a:r>
            <a:r>
              <a:rPr lang="ro-RO" sz="1800" dirty="0" err="1"/>
              <a:t>țe</a:t>
            </a:r>
            <a:r>
              <a:rPr lang="ro-RO" sz="1800" dirty="0"/>
              <a:t>: cuprins, note de subsol, index</a:t>
            </a:r>
            <a:endParaRPr lang="en-US" sz="1800" dirty="0"/>
          </a:p>
          <a:p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400" y="4908462"/>
            <a:ext cx="1758950" cy="175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56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Custom</a:t>
            </a:r>
            <a:r>
              <a:rPr lang="ro-RO" dirty="0"/>
              <a:t> Table of </a:t>
            </a:r>
            <a:r>
              <a:rPr lang="ro-RO" dirty="0" err="1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7"/>
            <a:ext cx="7869306" cy="1503816"/>
          </a:xfrm>
        </p:spPr>
        <p:txBody>
          <a:bodyPr>
            <a:normAutofit lnSpcReduction="10000"/>
          </a:bodyPr>
          <a:lstStyle/>
          <a:p>
            <a:r>
              <a:rPr lang="ro-RO" dirty="0"/>
              <a:t>Făcând click cu mouse-ul pe cuprins, se observă că acesta conține câmpuri speciale, cu legături (</a:t>
            </a:r>
            <a:r>
              <a:rPr lang="ro-RO" dirty="0" err="1"/>
              <a:t>links</a:t>
            </a:r>
            <a:r>
              <a:rPr lang="ro-RO" dirty="0"/>
              <a:t>, </a:t>
            </a:r>
            <a:r>
              <a:rPr lang="ro-RO" dirty="0" err="1"/>
              <a:t>hyperlinks</a:t>
            </a:r>
            <a:r>
              <a:rPr lang="ro-RO" dirty="0"/>
              <a:t>)</a:t>
            </a:r>
          </a:p>
          <a:p>
            <a:r>
              <a:rPr lang="ro-RO" dirty="0"/>
              <a:t>CTRL și click sare direct la locul în document în care se găsește titlul respectiv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38341" y="2206484"/>
            <a:ext cx="3759615" cy="2594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790" y="3578607"/>
            <a:ext cx="6276975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03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Custom</a:t>
            </a:r>
            <a:r>
              <a:rPr lang="ro-RO" dirty="0"/>
              <a:t> Table of </a:t>
            </a:r>
            <a:r>
              <a:rPr lang="ro-RO" dirty="0" err="1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7"/>
            <a:ext cx="7869306" cy="1503816"/>
          </a:xfrm>
        </p:spPr>
        <p:txBody>
          <a:bodyPr>
            <a:normAutofit fontScale="85000" lnSpcReduction="20000"/>
          </a:bodyPr>
          <a:lstStyle/>
          <a:p>
            <a:r>
              <a:rPr lang="ro-RO" dirty="0"/>
              <a:t>Dacă textul din cuprins trebuie să fie diferit de cel din titlu, se pot face modificări direct în cuprins folosind Se face click pe zona ce trebuie modificată în cuprins</a:t>
            </a:r>
          </a:p>
          <a:p>
            <a:r>
              <a:rPr lang="ro-RO" dirty="0"/>
              <a:t>Se modifică manual textul din cuprins</a:t>
            </a:r>
          </a:p>
          <a:p>
            <a:r>
              <a:rPr lang="ro-RO" dirty="0"/>
              <a:t>Titlul din interiorul documentului va rămâne nemodificat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38341" y="2206484"/>
            <a:ext cx="3759615" cy="2594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733" y="3191704"/>
            <a:ext cx="5981700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189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Custom</a:t>
            </a:r>
            <a:r>
              <a:rPr lang="ro-RO" dirty="0"/>
              <a:t> Table of </a:t>
            </a:r>
            <a:r>
              <a:rPr lang="ro-RO" dirty="0" err="1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69306" cy="2139922"/>
          </a:xfrm>
        </p:spPr>
        <p:txBody>
          <a:bodyPr>
            <a:normAutofit fontScale="77500" lnSpcReduction="20000"/>
          </a:bodyPr>
          <a:lstStyle/>
          <a:p>
            <a:r>
              <a:rPr lang="ro-RO" dirty="0"/>
              <a:t>Dacă numerotarea paginilor sau numărul titlurilor / subtitlurilor se modifică ulterior generării cuprinsului, actualizarea acestuia se face folosind comanda 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Update Table</a:t>
            </a:r>
            <a:r>
              <a:rPr lang="ro-RO" dirty="0"/>
              <a:t>.</a:t>
            </a:r>
          </a:p>
          <a:p>
            <a:r>
              <a:rPr lang="ro-RO" dirty="0"/>
              <a:t>Pot fi actualizate</a:t>
            </a:r>
          </a:p>
          <a:p>
            <a:pPr lvl="1"/>
            <a:r>
              <a:rPr lang="ro-RO" dirty="0"/>
              <a:t>Doar numerele de pagină (Update page </a:t>
            </a:r>
            <a:r>
              <a:rPr lang="ro-RO" dirty="0" err="1"/>
              <a:t>numbers</a:t>
            </a:r>
            <a:r>
              <a:rPr lang="ro-RO" dirty="0"/>
              <a:t> </a:t>
            </a:r>
            <a:r>
              <a:rPr lang="ro-RO" dirty="0" err="1"/>
              <a:t>only</a:t>
            </a:r>
            <a:r>
              <a:rPr lang="ro-RO" dirty="0"/>
              <a:t>)</a:t>
            </a:r>
          </a:p>
          <a:p>
            <a:pPr lvl="1"/>
            <a:r>
              <a:rPr lang="ro-RO" dirty="0"/>
              <a:t>Tot cuprinsul (Update </a:t>
            </a:r>
            <a:r>
              <a:rPr lang="ro-RO" dirty="0" err="1"/>
              <a:t>entire</a:t>
            </a:r>
            <a:r>
              <a:rPr lang="ro-RO" dirty="0"/>
              <a:t> table)</a:t>
            </a:r>
          </a:p>
          <a:p>
            <a:pPr lvl="1"/>
            <a:endParaRPr lang="ro-RO" dirty="0"/>
          </a:p>
          <a:p>
            <a:r>
              <a:rPr lang="ro-RO" dirty="0"/>
              <a:t>Comanda este disponibilă și pe click dreapta de mouse</a:t>
            </a:r>
          </a:p>
          <a:p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38341" y="2206484"/>
            <a:ext cx="3759615" cy="2594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1702" y="3710300"/>
            <a:ext cx="3766253" cy="218886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836504" y="3975652"/>
            <a:ext cx="546653" cy="1888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547" y="3603349"/>
            <a:ext cx="4350835" cy="239450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979504" y="3906078"/>
            <a:ext cx="417444" cy="1639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185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Grupul</a:t>
            </a:r>
            <a:r>
              <a:rPr lang="en-US" dirty="0"/>
              <a:t> Footnotes (Note de </a:t>
            </a:r>
            <a:r>
              <a:rPr lang="en-US" dirty="0" err="1"/>
              <a:t>subsol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Din </a:t>
            </a:r>
            <a:r>
              <a:rPr lang="en-US" dirty="0" err="1"/>
              <a:t>grupul</a:t>
            </a:r>
            <a:r>
              <a:rPr lang="en-US" dirty="0"/>
              <a:t> 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F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ootnotes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/>
              <a:t>se pot ad</a:t>
            </a:r>
            <a:r>
              <a:rPr lang="ro-RO" dirty="0"/>
              <a:t>ă</a:t>
            </a:r>
            <a:r>
              <a:rPr lang="en-US" dirty="0" err="1"/>
              <a:t>uga</a:t>
            </a:r>
            <a:r>
              <a:rPr lang="en-US" dirty="0"/>
              <a:t> </a:t>
            </a:r>
            <a:r>
              <a:rPr lang="ro-RO" dirty="0"/>
              <a:t>î</a:t>
            </a:r>
            <a:r>
              <a:rPr lang="en-US" dirty="0"/>
              <a:t>n document note de </a:t>
            </a:r>
            <a:r>
              <a:rPr lang="en-US" dirty="0" err="1"/>
              <a:t>subsol</a:t>
            </a:r>
            <a:r>
              <a:rPr lang="en-US" dirty="0"/>
              <a:t>.</a:t>
            </a:r>
            <a:endParaRPr lang="ro-RO" dirty="0"/>
          </a:p>
          <a:p>
            <a:r>
              <a:rPr lang="ro-RO" dirty="0"/>
              <a:t>Există două feluri de note:</a:t>
            </a:r>
          </a:p>
          <a:p>
            <a:pPr lvl="1"/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Footnotes</a:t>
            </a:r>
            <a:r>
              <a:rPr lang="ro-RO" dirty="0"/>
              <a:t> – note care apar la sfârșitul paginii</a:t>
            </a:r>
          </a:p>
          <a:p>
            <a:pPr lvl="1"/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Endnotes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/>
              <a:t>– note care apar la sfârșitul documentului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0721" y="3242020"/>
            <a:ext cx="4073667" cy="18766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0720" y="5300151"/>
            <a:ext cx="4073667" cy="152699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410739" y="3687417"/>
            <a:ext cx="765313" cy="3578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029200" y="6300847"/>
            <a:ext cx="1510748" cy="3881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t="7988"/>
          <a:stretch/>
        </p:blipFill>
        <p:spPr>
          <a:xfrm>
            <a:off x="1188237" y="3866321"/>
            <a:ext cx="1771650" cy="87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1057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Footnotes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3684933" cy="5101221"/>
          </a:xfrm>
        </p:spPr>
        <p:txBody>
          <a:bodyPr/>
          <a:lstStyle/>
          <a:p>
            <a:r>
              <a:rPr lang="ro-RO" dirty="0"/>
              <a:t>Comanda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Next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Footnote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/>
              <a:t>permite identificarea notelor de pagină sau de document următoare (</a:t>
            </a:r>
            <a:r>
              <a:rPr lang="ro-RO" dirty="0" err="1"/>
              <a:t>Next</a:t>
            </a:r>
            <a:r>
              <a:rPr lang="ro-RO" dirty="0"/>
              <a:t>) sau anterioare (</a:t>
            </a:r>
            <a:r>
              <a:rPr lang="ro-RO" dirty="0" err="1"/>
              <a:t>Previous</a:t>
            </a:r>
            <a:r>
              <a:rPr lang="ro-RO" dirty="0"/>
              <a:t>).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8532" y="4885496"/>
            <a:ext cx="2238375" cy="154305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892537" y="1199625"/>
            <a:ext cx="3684933" cy="51012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dirty="0"/>
              <a:t>Comanda 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Show Notes </a:t>
            </a:r>
            <a:r>
              <a:rPr lang="ro-RO" dirty="0"/>
              <a:t>comută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/>
              <a:t>rin</a:t>
            </a:r>
            <a:r>
              <a:rPr lang="ro-RO" dirty="0"/>
              <a:t> apăsare succesivă între marcajele din text și notele de la subsol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5422" y="4885496"/>
            <a:ext cx="264795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537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Footnotes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3893654" cy="5101221"/>
          </a:xfrm>
        </p:spPr>
        <p:txBody>
          <a:bodyPr/>
          <a:lstStyle/>
          <a:p>
            <a:r>
              <a:rPr lang="ro-RO" dirty="0"/>
              <a:t>Există mai multe opțiuni pentru particularizarea notelor:</a:t>
            </a:r>
          </a:p>
          <a:p>
            <a:r>
              <a:rPr lang="ro-RO" dirty="0"/>
              <a:t>Așezare (</a:t>
            </a:r>
            <a:r>
              <a:rPr lang="ro-RO" dirty="0" err="1"/>
              <a:t>Location</a:t>
            </a:r>
            <a:r>
              <a:rPr lang="ro-RO" dirty="0"/>
              <a:t>)</a:t>
            </a:r>
          </a:p>
          <a:p>
            <a:pPr lvl="1"/>
            <a:r>
              <a:rPr lang="ro-RO" dirty="0"/>
              <a:t>Pentru note de sfârșit de pagină (</a:t>
            </a:r>
            <a:r>
              <a:rPr lang="ro-RO" dirty="0" err="1"/>
              <a:t>footnotes</a:t>
            </a:r>
            <a:r>
              <a:rPr lang="ro-RO" dirty="0"/>
              <a:t>):</a:t>
            </a:r>
          </a:p>
          <a:p>
            <a:pPr lvl="2"/>
            <a:r>
              <a:rPr lang="ro-RO" dirty="0"/>
              <a:t>În subsol (</a:t>
            </a:r>
            <a:r>
              <a:rPr lang="ro-RO" dirty="0" err="1"/>
              <a:t>bottom</a:t>
            </a:r>
            <a:r>
              <a:rPr lang="ro-RO" dirty="0"/>
              <a:t> of page)</a:t>
            </a:r>
          </a:p>
          <a:p>
            <a:pPr lvl="2"/>
            <a:r>
              <a:rPr lang="ro-RO" dirty="0"/>
              <a:t>La sfârșitul </a:t>
            </a:r>
            <a:r>
              <a:rPr lang="ro-RO" dirty="0" err="1"/>
              <a:t>textuluis</a:t>
            </a:r>
            <a:r>
              <a:rPr lang="ro-RO" dirty="0"/>
              <a:t> </a:t>
            </a:r>
            <a:r>
              <a:rPr lang="ro-RO" dirty="0" err="1"/>
              <a:t>cris</a:t>
            </a:r>
            <a:r>
              <a:rPr lang="ro-RO" dirty="0"/>
              <a:t> din pagină, sub text (</a:t>
            </a:r>
            <a:r>
              <a:rPr lang="ro-RO" dirty="0" err="1"/>
              <a:t>below</a:t>
            </a:r>
            <a:r>
              <a:rPr lang="ro-RO" dirty="0"/>
              <a:t> text)</a:t>
            </a:r>
          </a:p>
          <a:p>
            <a:pPr lvl="1"/>
            <a:r>
              <a:rPr lang="ro-RO" dirty="0"/>
              <a:t>Pentru note de sfârșit de document (</a:t>
            </a:r>
            <a:r>
              <a:rPr lang="ro-RO" dirty="0" err="1"/>
              <a:t>endnotes</a:t>
            </a:r>
            <a:r>
              <a:rPr lang="ro-RO" dirty="0"/>
              <a:t>):</a:t>
            </a:r>
          </a:p>
          <a:p>
            <a:pPr lvl="2"/>
            <a:r>
              <a:rPr lang="ro-RO" dirty="0"/>
              <a:t>La sfârșitul secțiunii (</a:t>
            </a:r>
            <a:r>
              <a:rPr lang="ro-RO" dirty="0" err="1"/>
              <a:t>end</a:t>
            </a:r>
            <a:r>
              <a:rPr lang="ro-RO" dirty="0"/>
              <a:t> of </a:t>
            </a:r>
            <a:r>
              <a:rPr lang="ro-RO" dirty="0" err="1"/>
              <a:t>section</a:t>
            </a:r>
            <a:r>
              <a:rPr lang="ro-RO" dirty="0"/>
              <a:t>)</a:t>
            </a:r>
          </a:p>
          <a:p>
            <a:pPr lvl="2"/>
            <a:r>
              <a:rPr lang="ro-RO" dirty="0"/>
              <a:t>La sfârșitul documentului (</a:t>
            </a:r>
            <a:r>
              <a:rPr lang="ro-RO" dirty="0" err="1"/>
              <a:t>end</a:t>
            </a:r>
            <a:r>
              <a:rPr lang="ro-RO" dirty="0"/>
              <a:t> of document)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5157" y="1317880"/>
            <a:ext cx="1771650" cy="9334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2759" y="2529094"/>
            <a:ext cx="2628900" cy="386715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908938" y="1982708"/>
            <a:ext cx="417443" cy="3677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844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Footnotes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3893654" cy="5101221"/>
          </a:xfrm>
        </p:spPr>
        <p:txBody>
          <a:bodyPr>
            <a:normAutofit/>
          </a:bodyPr>
          <a:lstStyle/>
          <a:p>
            <a:r>
              <a:rPr lang="ro-RO" sz="2000" dirty="0"/>
              <a:t>Se poate defini numărul de coloane pe care se scriu notele (</a:t>
            </a:r>
            <a:r>
              <a:rPr lang="ro-RO" sz="2000" dirty="0" err="1"/>
              <a:t>columns</a:t>
            </a:r>
            <a:r>
              <a:rPr lang="ro-RO" sz="2000" dirty="0"/>
              <a:t>) implicit, se respectă formatul secțiunii în care apare nota (</a:t>
            </a:r>
            <a:r>
              <a:rPr lang="ro-RO" sz="2000" dirty="0" err="1"/>
              <a:t>Match</a:t>
            </a:r>
            <a:r>
              <a:rPr lang="ro-RO" sz="2000" dirty="0"/>
              <a:t> </a:t>
            </a:r>
            <a:r>
              <a:rPr lang="ro-RO" sz="2000" dirty="0" err="1"/>
              <a:t>section</a:t>
            </a:r>
            <a:r>
              <a:rPr lang="ro-RO" sz="2000" dirty="0"/>
              <a:t> layout)</a:t>
            </a:r>
          </a:p>
          <a:p>
            <a:endParaRPr lang="ro-RO" sz="2000" dirty="0"/>
          </a:p>
          <a:p>
            <a:r>
              <a:rPr lang="ro-RO" sz="2000" dirty="0"/>
              <a:t>Se poate alege formatul de numerotare (</a:t>
            </a:r>
            <a:r>
              <a:rPr lang="ro-RO" sz="2000" dirty="0" err="1"/>
              <a:t>number</a:t>
            </a:r>
            <a:r>
              <a:rPr lang="ro-RO" sz="2000" dirty="0"/>
              <a:t> format) cu cifre arabe, romane etc sau se poate folosi alt simbol grafic sau matematic (</a:t>
            </a:r>
            <a:r>
              <a:rPr lang="ro-RO" sz="2000" dirty="0" err="1"/>
              <a:t>custom</a:t>
            </a:r>
            <a:r>
              <a:rPr lang="ro-RO" sz="2000" dirty="0"/>
              <a:t> </a:t>
            </a:r>
            <a:r>
              <a:rPr lang="ro-RO" sz="2000" dirty="0" err="1"/>
              <a:t>mark</a:t>
            </a:r>
            <a:r>
              <a:rPr lang="ro-RO" sz="2000" dirty="0"/>
              <a:t>) 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5157" y="1317880"/>
            <a:ext cx="1771650" cy="93345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908938" y="1982708"/>
            <a:ext cx="417443" cy="3677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5800" y="3015284"/>
            <a:ext cx="4214141" cy="3668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6337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Footnotes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3893654" cy="5101221"/>
          </a:xfrm>
        </p:spPr>
        <p:txBody>
          <a:bodyPr>
            <a:normAutofit/>
          </a:bodyPr>
          <a:lstStyle/>
          <a:p>
            <a:r>
              <a:rPr lang="ro-RO" sz="2000" dirty="0"/>
              <a:t>Se poate defini </a:t>
            </a:r>
            <a:r>
              <a:rPr lang="ro-RO" sz="2000" dirty="0" err="1"/>
              <a:t>deunde</a:t>
            </a:r>
            <a:r>
              <a:rPr lang="ro-RO" sz="2000" dirty="0"/>
              <a:t> începe numerotarea notelor (Start at)</a:t>
            </a:r>
          </a:p>
          <a:p>
            <a:endParaRPr lang="ro-RO" sz="2000" dirty="0"/>
          </a:p>
          <a:p>
            <a:r>
              <a:rPr lang="ro-RO" sz="2000" dirty="0"/>
              <a:t>Numerotarea poate fi unitară în tot documentul (</a:t>
            </a:r>
            <a:r>
              <a:rPr lang="ro-RO" sz="2000" dirty="0" err="1"/>
              <a:t>Continuous</a:t>
            </a:r>
            <a:r>
              <a:rPr lang="ro-RO" sz="2000" dirty="0"/>
              <a:t>), poate reporni în fiecare secțiune (</a:t>
            </a:r>
            <a:r>
              <a:rPr lang="ro-RO" sz="2000" dirty="0" err="1"/>
              <a:t>Restart</a:t>
            </a:r>
            <a:r>
              <a:rPr lang="ro-RO" sz="2000" dirty="0"/>
              <a:t> </a:t>
            </a:r>
            <a:r>
              <a:rPr lang="ro-RO" sz="2000" dirty="0" err="1"/>
              <a:t>each</a:t>
            </a:r>
            <a:r>
              <a:rPr lang="ro-RO" sz="2000" dirty="0"/>
              <a:t> </a:t>
            </a:r>
            <a:r>
              <a:rPr lang="ro-RO" sz="2000" dirty="0" err="1"/>
              <a:t>section</a:t>
            </a:r>
            <a:r>
              <a:rPr lang="ro-RO" sz="2000" dirty="0"/>
              <a:t>) sau în fiecare pagină (</a:t>
            </a:r>
            <a:r>
              <a:rPr lang="ro-RO" sz="2000" dirty="0" err="1"/>
              <a:t>Restart</a:t>
            </a:r>
            <a:r>
              <a:rPr lang="ro-RO" sz="2000" dirty="0"/>
              <a:t> </a:t>
            </a:r>
            <a:r>
              <a:rPr lang="ro-RO" sz="2000" dirty="0" err="1"/>
              <a:t>each</a:t>
            </a:r>
            <a:r>
              <a:rPr lang="ro-RO" sz="2000" dirty="0"/>
              <a:t> page)</a:t>
            </a:r>
          </a:p>
          <a:p>
            <a:endParaRPr lang="ro-RO" sz="2000" dirty="0"/>
          </a:p>
          <a:p>
            <a:r>
              <a:rPr lang="ro-RO" sz="2000" dirty="0"/>
              <a:t>Particularizările efectuate pot fi aplicate (</a:t>
            </a:r>
            <a:r>
              <a:rPr lang="ro-RO" sz="2000" dirty="0" err="1"/>
              <a:t>apply</a:t>
            </a:r>
            <a:r>
              <a:rPr lang="ro-RO" sz="2000" dirty="0"/>
              <a:t> </a:t>
            </a:r>
            <a:r>
              <a:rPr lang="ro-RO" sz="2000" dirty="0" err="1"/>
              <a:t>changes</a:t>
            </a:r>
            <a:r>
              <a:rPr lang="ro-RO" sz="2000" dirty="0"/>
              <a:t> </a:t>
            </a:r>
            <a:r>
              <a:rPr lang="ro-RO" sz="2000" dirty="0" err="1"/>
              <a:t>to</a:t>
            </a:r>
            <a:r>
              <a:rPr lang="ro-RO" sz="2000" dirty="0"/>
              <a:t>:)</a:t>
            </a:r>
          </a:p>
          <a:p>
            <a:pPr lvl="1"/>
            <a:r>
              <a:rPr lang="ro-RO" sz="1600" dirty="0"/>
              <a:t>În tot documentul (</a:t>
            </a:r>
            <a:r>
              <a:rPr lang="ro-RO" sz="1600" dirty="0" err="1"/>
              <a:t>whole</a:t>
            </a:r>
            <a:r>
              <a:rPr lang="ro-RO" sz="1600" dirty="0"/>
              <a:t> document)</a:t>
            </a: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5157" y="1317880"/>
            <a:ext cx="1771650" cy="93345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908938" y="1982708"/>
            <a:ext cx="417443" cy="3677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9578" y="2548971"/>
            <a:ext cx="2638425" cy="387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5976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Grupul </a:t>
            </a:r>
            <a:r>
              <a:rPr lang="ro-RO" dirty="0" err="1"/>
              <a:t>Resources</a:t>
            </a:r>
            <a:r>
              <a:rPr lang="ro-RO" dirty="0"/>
              <a:t> - comanda </a:t>
            </a:r>
            <a:r>
              <a:rPr lang="ro-RO" dirty="0" err="1"/>
              <a:t>Smart</a:t>
            </a:r>
            <a:r>
              <a:rPr lang="ro-RO" dirty="0"/>
              <a:t> </a:t>
            </a:r>
            <a:r>
              <a:rPr lang="ro-RO" dirty="0" err="1"/>
              <a:t>Lookup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Selectând un cuvânt din document și apăsând comanda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Smart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Lookup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/>
              <a:t>(Căutare inteligentă), Word va căuta pe </a:t>
            </a:r>
            <a:r>
              <a:rPr lang="ro-RO" dirty="0" err="1"/>
              <a:t>Wikipedia</a:t>
            </a:r>
            <a:r>
              <a:rPr lang="ro-RO" dirty="0"/>
              <a:t> și pe web cuvintele respective și va oferi informații despre ele (fila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Explore</a:t>
            </a:r>
            <a:r>
              <a:rPr lang="ro-RO" dirty="0"/>
              <a:t>).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473" y="2769661"/>
            <a:ext cx="5311877" cy="3710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2400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Grupul </a:t>
            </a:r>
            <a:r>
              <a:rPr lang="ro-RO" dirty="0" err="1"/>
              <a:t>Resources</a:t>
            </a:r>
            <a:r>
              <a:rPr lang="ro-RO" dirty="0"/>
              <a:t> - comanda </a:t>
            </a:r>
            <a:r>
              <a:rPr lang="ro-RO" dirty="0" err="1"/>
              <a:t>Smart</a:t>
            </a:r>
            <a:r>
              <a:rPr lang="ro-RO" dirty="0"/>
              <a:t> </a:t>
            </a:r>
            <a:r>
              <a:rPr lang="ro-RO" dirty="0" err="1"/>
              <a:t>Lookup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Selectând un cuvânt din document și apăsând comanda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Smart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Lookup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/>
              <a:t>(Căutare inteligentă), Word va căuta pe </a:t>
            </a:r>
            <a:r>
              <a:rPr lang="ro-RO" dirty="0" err="1"/>
              <a:t>pe</a:t>
            </a:r>
            <a:r>
              <a:rPr lang="ro-RO" dirty="0"/>
              <a:t> web definiții de dicționar pentru cuvintele respective (fila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Define</a:t>
            </a:r>
            <a:r>
              <a:rPr lang="ro-RO" dirty="0"/>
              <a:t>).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4152" y="3147348"/>
            <a:ext cx="4771198" cy="333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566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Fila </a:t>
            </a:r>
            <a:r>
              <a:rPr lang="ro-RO" dirty="0" err="1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Fila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References</a:t>
            </a:r>
            <a:r>
              <a:rPr lang="ro-RO" dirty="0"/>
              <a:t> (Referințe) permite crearea în document a următoarelor tipuri de elemente</a:t>
            </a:r>
          </a:p>
          <a:p>
            <a:pPr lvl="1"/>
            <a:r>
              <a:rPr lang="ro-RO" dirty="0"/>
              <a:t>Cuprins</a:t>
            </a:r>
          </a:p>
          <a:p>
            <a:pPr lvl="1"/>
            <a:r>
              <a:rPr lang="ro-RO" dirty="0"/>
              <a:t>Note de subsol</a:t>
            </a:r>
          </a:p>
          <a:p>
            <a:pPr lvl="1"/>
            <a:r>
              <a:rPr lang="ro-RO" dirty="0"/>
              <a:t>Liste de figuri sau de tabele</a:t>
            </a:r>
          </a:p>
          <a:p>
            <a:pPr lvl="1"/>
            <a:r>
              <a:rPr lang="ro-RO" dirty="0"/>
              <a:t>Referințe bibliografice</a:t>
            </a:r>
          </a:p>
          <a:p>
            <a:pPr lvl="1"/>
            <a:r>
              <a:rPr lang="ro-RO" dirty="0"/>
              <a:t>Index pentru carte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089" y="4470400"/>
            <a:ext cx="7010223" cy="1830447"/>
          </a:xfrm>
          <a:prstGeom prst="rect">
            <a:avLst/>
          </a:prstGeom>
        </p:spPr>
      </p:pic>
      <p:sp>
        <p:nvSpPr>
          <p:cNvPr id="7" name="Down Arrow 5"/>
          <p:cNvSpPr/>
          <p:nvPr/>
        </p:nvSpPr>
        <p:spPr>
          <a:xfrm>
            <a:off x="3323806" y="4328064"/>
            <a:ext cx="327804" cy="284672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1631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Grupul</a:t>
            </a:r>
            <a:r>
              <a:rPr lang="en-US" dirty="0"/>
              <a:t> Citations and Bibliography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3585541" cy="5101221"/>
          </a:xfrm>
        </p:spPr>
        <p:txBody>
          <a:bodyPr/>
          <a:lstStyle/>
          <a:p>
            <a:r>
              <a:rPr lang="en-US" dirty="0" err="1"/>
              <a:t>Comen</a:t>
            </a:r>
            <a:r>
              <a:rPr lang="ro-RO" dirty="0"/>
              <a:t>z</a:t>
            </a:r>
            <a:r>
              <a:rPr lang="en-US" dirty="0" err="1"/>
              <a:t>ile</a:t>
            </a:r>
            <a:r>
              <a:rPr lang="en-US" dirty="0"/>
              <a:t> din </a:t>
            </a:r>
            <a:r>
              <a:rPr lang="en-US" dirty="0" err="1"/>
              <a:t>grupul</a:t>
            </a:r>
            <a:r>
              <a:rPr lang="en-US" dirty="0"/>
              <a:t>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Citations &amp; Bibliography </a:t>
            </a:r>
            <a:r>
              <a:rPr lang="en-US" dirty="0"/>
              <a:t>(</a:t>
            </a:r>
            <a:r>
              <a:rPr lang="en-US" dirty="0" err="1"/>
              <a:t>Cit</a:t>
            </a:r>
            <a:r>
              <a:rPr lang="ro-RO" dirty="0" err="1"/>
              <a:t>ări</a:t>
            </a:r>
            <a:r>
              <a:rPr lang="ro-RO" dirty="0"/>
              <a:t> </a:t>
            </a:r>
            <a:r>
              <a:rPr lang="ro-RO" dirty="0" err="1"/>
              <a:t>şi</a:t>
            </a:r>
            <a:r>
              <a:rPr lang="ro-RO" dirty="0"/>
              <a:t> </a:t>
            </a:r>
            <a:r>
              <a:rPr lang="ro-RO" dirty="0" err="1"/>
              <a:t>Bibiliografie</a:t>
            </a:r>
            <a:r>
              <a:rPr lang="ro-RO" dirty="0"/>
              <a:t>) permit introducerea rapidă în documente a citărilor </a:t>
            </a:r>
            <a:r>
              <a:rPr lang="ro-RO" dirty="0" err="1"/>
              <a:t>şi</a:t>
            </a:r>
            <a:r>
              <a:rPr lang="ro-RO" dirty="0"/>
              <a:t> a </a:t>
            </a:r>
            <a:r>
              <a:rPr lang="ro-RO" dirty="0" err="1"/>
              <a:t>referinţelor</a:t>
            </a:r>
            <a:r>
              <a:rPr lang="ro-RO" dirty="0"/>
              <a:t> bibliografice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846" y="2054786"/>
            <a:ext cx="3248025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835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Insert </a:t>
            </a:r>
            <a:r>
              <a:rPr lang="ro-RO" dirty="0" err="1"/>
              <a:t>Citation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5414341" cy="5101221"/>
          </a:xfrm>
        </p:spPr>
        <p:txBody>
          <a:bodyPr/>
          <a:lstStyle/>
          <a:p>
            <a:r>
              <a:rPr lang="ro-RO" dirty="0"/>
              <a:t>Înainte de a fi folosite, resursele bibliografice trebuie introduse în Word, într-un format predefinit.</a:t>
            </a:r>
          </a:p>
          <a:p>
            <a:r>
              <a:rPr lang="ro-RO" dirty="0"/>
              <a:t>Butonul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Insert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Citation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(Inserează citare) are două subcomenzi: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Add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New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Source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(Adaugă sursă) </a:t>
            </a:r>
            <a:r>
              <a:rPr lang="ro-RO" dirty="0"/>
              <a:t>- adaugă </a:t>
            </a:r>
            <a:r>
              <a:rPr lang="ro-RO" dirty="0" err="1"/>
              <a:t>referinţă</a:t>
            </a:r>
            <a:r>
              <a:rPr lang="ro-RO" dirty="0"/>
              <a:t> nouă în baza de date 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Add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New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Placeholder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(Adaugă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spaţiu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rezervat)  </a:t>
            </a:r>
            <a:r>
              <a:rPr lang="ro-RO" dirty="0"/>
              <a:t>- introduce </a:t>
            </a:r>
            <a:r>
              <a:rPr lang="ro-RO" dirty="0" err="1"/>
              <a:t>referinţă</a:t>
            </a:r>
            <a:r>
              <a:rPr lang="ro-RO" dirty="0"/>
              <a:t> în document.</a:t>
            </a:r>
          </a:p>
          <a:p>
            <a:endParaRPr lang="ro-RO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7012" y="3550960"/>
            <a:ext cx="193357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5831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Add</a:t>
            </a:r>
            <a:r>
              <a:rPr lang="ro-RO" dirty="0"/>
              <a:t> New </a:t>
            </a:r>
            <a:r>
              <a:rPr lang="ro-RO" dirty="0" err="1"/>
              <a:t>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sz="2000" dirty="0"/>
              <a:t>Comanda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Add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 New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Source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2000" dirty="0" err="1"/>
              <a:t>afişează</a:t>
            </a:r>
            <a:r>
              <a:rPr lang="ro-RO" sz="2000" dirty="0"/>
              <a:t> o fereastră în care se introduc datele cunoscute despre </a:t>
            </a:r>
            <a:r>
              <a:rPr lang="ro-RO" sz="2000" dirty="0" err="1"/>
              <a:t>referinţa</a:t>
            </a:r>
            <a:r>
              <a:rPr lang="ro-RO" sz="2000" dirty="0"/>
              <a:t> bibliografică  (Titlu lucrare, autor, editura, pagini, anul </a:t>
            </a:r>
            <a:r>
              <a:rPr lang="ro-RO" sz="2000" dirty="0" err="1"/>
              <a:t>apariţiei</a:t>
            </a:r>
            <a:r>
              <a:rPr lang="ro-RO" sz="2000" dirty="0"/>
              <a:t> etc)</a:t>
            </a:r>
          </a:p>
          <a:p>
            <a:r>
              <a:rPr lang="ro-RO" sz="2000" dirty="0"/>
              <a:t>Se pot crea diverse tipuri de </a:t>
            </a:r>
            <a:r>
              <a:rPr lang="ro-RO" sz="2000" dirty="0" err="1"/>
              <a:t>referinţe</a:t>
            </a:r>
            <a:r>
              <a:rPr lang="ro-RO" sz="2000" dirty="0"/>
              <a:t> - pentru </a:t>
            </a:r>
            <a:r>
              <a:rPr lang="ro-RO" sz="2000" dirty="0" err="1"/>
              <a:t>cărţi</a:t>
            </a:r>
            <a:r>
              <a:rPr lang="ro-RO" sz="2000" dirty="0"/>
              <a:t> (</a:t>
            </a:r>
            <a:r>
              <a:rPr lang="ro-RO" sz="2000" dirty="0" err="1"/>
              <a:t>Books</a:t>
            </a:r>
            <a:r>
              <a:rPr lang="ro-RO" sz="2000" dirty="0"/>
              <a:t>), articole în reviste (Journal </a:t>
            </a:r>
            <a:r>
              <a:rPr lang="ro-RO" sz="2000" dirty="0" err="1"/>
              <a:t>Articles</a:t>
            </a:r>
            <a:r>
              <a:rPr lang="ro-RO" sz="2000" dirty="0"/>
              <a:t>), lucrări prezentate la </a:t>
            </a:r>
            <a:r>
              <a:rPr lang="ro-RO" sz="2000" dirty="0" err="1"/>
              <a:t>conferinţe</a:t>
            </a:r>
            <a:r>
              <a:rPr lang="ro-RO" sz="2000" dirty="0"/>
              <a:t> (</a:t>
            </a:r>
            <a:r>
              <a:rPr lang="ro-RO" sz="2000" dirty="0" err="1"/>
              <a:t>Conference</a:t>
            </a:r>
            <a:r>
              <a:rPr lang="ro-RO" sz="2000" dirty="0"/>
              <a:t> </a:t>
            </a:r>
            <a:r>
              <a:rPr lang="ro-RO" sz="2000" dirty="0" err="1"/>
              <a:t>Proceedings</a:t>
            </a:r>
            <a:r>
              <a:rPr lang="ro-RO" sz="2000" dirty="0"/>
              <a:t>) etc.</a:t>
            </a:r>
          </a:p>
          <a:p>
            <a:pPr lvl="1"/>
            <a:r>
              <a:rPr lang="ro-RO" sz="1600" dirty="0"/>
              <a:t>De obicei, diferă anumite câmpuri care trebuie completate</a:t>
            </a:r>
          </a:p>
          <a:p>
            <a:r>
              <a:rPr lang="ro-RO" sz="2000" dirty="0"/>
              <a:t>Fiecărei </a:t>
            </a:r>
            <a:r>
              <a:rPr lang="ro-RO" sz="2000" dirty="0" err="1"/>
              <a:t>referinţe</a:t>
            </a:r>
            <a:r>
              <a:rPr lang="ro-RO" sz="2000" dirty="0"/>
              <a:t> i se dă un nume(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Tag</a:t>
            </a:r>
            <a:r>
              <a:rPr lang="ro-RO" sz="2000" dirty="0"/>
              <a:t>) unic (de ex. </a:t>
            </a:r>
            <a:r>
              <a:rPr lang="ro-RO" sz="2000" dirty="0" err="1"/>
              <a:t>Placeholder</a:t>
            </a:r>
            <a:r>
              <a:rPr lang="ro-RO" sz="2000" dirty="0"/>
              <a:t> 1)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485" y="3830292"/>
            <a:ext cx="68199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9623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Add</a:t>
            </a:r>
            <a:r>
              <a:rPr lang="ro-RO" dirty="0"/>
              <a:t> New </a:t>
            </a:r>
            <a:r>
              <a:rPr lang="ro-RO" dirty="0" err="1"/>
              <a:t>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sz="2000" dirty="0"/>
              <a:t>Exemple de completare:</a:t>
            </a:r>
          </a:p>
          <a:p>
            <a:endParaRPr lang="ro-RO" sz="2000" dirty="0"/>
          </a:p>
          <a:p>
            <a:endParaRPr lang="ro-RO" sz="2000" dirty="0"/>
          </a:p>
          <a:p>
            <a:pPr marL="0" indent="0">
              <a:buNone/>
            </a:pPr>
            <a:r>
              <a:rPr lang="ro-RO" sz="2000" dirty="0"/>
              <a:t>carte</a:t>
            </a:r>
          </a:p>
          <a:p>
            <a:endParaRPr lang="ro-RO" sz="2000" dirty="0"/>
          </a:p>
          <a:p>
            <a:endParaRPr lang="ro-RO" sz="2000" dirty="0"/>
          </a:p>
          <a:p>
            <a:endParaRPr lang="ro-RO" sz="2000" dirty="0"/>
          </a:p>
          <a:p>
            <a:endParaRPr lang="ro-RO" sz="2000" dirty="0"/>
          </a:p>
          <a:p>
            <a:endParaRPr lang="ro-RO" sz="2000" dirty="0"/>
          </a:p>
          <a:p>
            <a:pPr marL="0" indent="0">
              <a:spcBef>
                <a:spcPts val="0"/>
              </a:spcBef>
              <a:buNone/>
            </a:pPr>
            <a:r>
              <a:rPr lang="ro-RO" sz="2000" dirty="0"/>
              <a:t>articol pentru revistă</a:t>
            </a:r>
          </a:p>
          <a:p>
            <a:pPr marL="0" indent="0">
              <a:spcBef>
                <a:spcPts val="0"/>
              </a:spcBef>
              <a:buNone/>
            </a:pPr>
            <a:r>
              <a:rPr lang="ro-RO" sz="2000" dirty="0"/>
              <a:t>cu mai </a:t>
            </a:r>
            <a:r>
              <a:rPr lang="ro-RO" sz="2000" dirty="0" err="1"/>
              <a:t>mulţi</a:t>
            </a:r>
            <a:r>
              <a:rPr lang="ro-RO" sz="2000" dirty="0"/>
              <a:t> autori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4744" y="1774255"/>
            <a:ext cx="4100151" cy="17319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0825" y="3861550"/>
            <a:ext cx="5893905" cy="2843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6252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Add</a:t>
            </a:r>
            <a:r>
              <a:rPr lang="ro-RO" dirty="0"/>
              <a:t> New </a:t>
            </a:r>
            <a:r>
              <a:rPr lang="ro-RO" dirty="0" err="1"/>
              <a:t>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Forma în care apare citarea în document </a:t>
            </a:r>
            <a:r>
              <a:rPr lang="ro-RO" dirty="0" err="1"/>
              <a:t>şi</a:t>
            </a:r>
            <a:r>
              <a:rPr lang="ro-RO" dirty="0"/>
              <a:t> câmpurile care trebuie completate depind de stilul de citare ales. Stilul implicit este APA, dar el poate fi schimbat.</a:t>
            </a:r>
          </a:p>
          <a:p>
            <a:r>
              <a:rPr lang="ro-RO" dirty="0"/>
              <a:t>Citările pot fi reutilizate ori de câte ori este nevoie, alegându-le din listă.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3325" y="3324225"/>
            <a:ext cx="5400675" cy="353377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5277678" y="3896139"/>
            <a:ext cx="1242392" cy="3478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572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Stiluri pentru citări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o-RO" dirty="0"/>
              <a:t>                APA                                                     IEEE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071" y="1822795"/>
            <a:ext cx="2494722" cy="16342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9010" t="13300"/>
          <a:stretch/>
        </p:blipFill>
        <p:spPr>
          <a:xfrm>
            <a:off x="5156752" y="1822795"/>
            <a:ext cx="2424399" cy="16342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0" y="4102960"/>
            <a:ext cx="3910376" cy="16517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0815" y="4102960"/>
            <a:ext cx="3805986" cy="185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2756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Add</a:t>
            </a:r>
            <a:r>
              <a:rPr lang="ro-RO" dirty="0"/>
              <a:t> </a:t>
            </a:r>
            <a:r>
              <a:rPr lang="ro-RO" dirty="0" err="1"/>
              <a:t>Placeholder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</a:t>
            </a:r>
            <a:r>
              <a:rPr lang="ro-RO" dirty="0" err="1"/>
              <a:t>Add</a:t>
            </a:r>
            <a:r>
              <a:rPr lang="ro-RO" dirty="0"/>
              <a:t> </a:t>
            </a:r>
            <a:r>
              <a:rPr lang="ro-RO" dirty="0" err="1"/>
              <a:t>Placeholder</a:t>
            </a:r>
            <a:r>
              <a:rPr lang="ro-RO" dirty="0"/>
              <a:t> (Adaugă câmp rezervat) adaugă în lista curentă </a:t>
            </a:r>
            <a:r>
              <a:rPr lang="ro-RO" dirty="0" err="1"/>
              <a:t>şi</a:t>
            </a:r>
            <a:r>
              <a:rPr lang="ro-RO" dirty="0"/>
              <a:t> în text doar numele unei </a:t>
            </a:r>
            <a:r>
              <a:rPr lang="ro-RO" dirty="0" err="1"/>
              <a:t>referinţe</a:t>
            </a:r>
            <a:r>
              <a:rPr lang="ro-RO" dirty="0"/>
              <a:t>, al cărei </a:t>
            </a:r>
            <a:r>
              <a:rPr lang="ro-RO" dirty="0" err="1"/>
              <a:t>conţinut</a:t>
            </a:r>
            <a:r>
              <a:rPr lang="ro-RO" dirty="0"/>
              <a:t> va fi completat ulterior.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4120" y="4962644"/>
            <a:ext cx="2226391" cy="13382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244" y="2397185"/>
            <a:ext cx="3356766" cy="27924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5682" y="4499000"/>
            <a:ext cx="2667000" cy="15716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01723" y="3582928"/>
            <a:ext cx="32699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Sursa va fi considerată invalidă până la momentul completării unor date cu ajutorul comenzii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Manage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Sources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90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5638" y="3228533"/>
            <a:ext cx="5198362" cy="36294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Manage</a:t>
            </a:r>
            <a:r>
              <a:rPr lang="ro-RO" dirty="0"/>
              <a:t> </a:t>
            </a:r>
            <a:r>
              <a:rPr lang="ro-RO" dirty="0" err="1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/>
              <a:t>Comanda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Manage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Sources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2000" dirty="0"/>
              <a:t>(Gestionează surse) oferă posibilitatea de a căuta (</a:t>
            </a:r>
            <a:r>
              <a:rPr lang="ro-RO" sz="2000" dirty="0" err="1"/>
              <a:t>search</a:t>
            </a:r>
            <a:r>
              <a:rPr lang="ro-RO" sz="2000" dirty="0"/>
              <a:t>) sau modifica (</a:t>
            </a:r>
            <a:r>
              <a:rPr lang="ro-RO" sz="2000" dirty="0" err="1"/>
              <a:t>edit</a:t>
            </a:r>
            <a:r>
              <a:rPr lang="ro-RO" sz="2000" dirty="0"/>
              <a:t>) </a:t>
            </a:r>
            <a:r>
              <a:rPr lang="ro-RO" sz="2000" dirty="0" err="1"/>
              <a:t>referinţele</a:t>
            </a:r>
            <a:r>
              <a:rPr lang="ro-RO" sz="2000" dirty="0"/>
              <a:t>, a </a:t>
            </a:r>
            <a:r>
              <a:rPr lang="ro-RO" sz="2000" dirty="0" err="1"/>
              <a:t>şterge</a:t>
            </a:r>
            <a:r>
              <a:rPr lang="ro-RO" sz="2000" dirty="0"/>
              <a:t> </a:t>
            </a:r>
            <a:r>
              <a:rPr lang="ro-RO" sz="2000" dirty="0" err="1"/>
              <a:t>referinţe</a:t>
            </a:r>
            <a:r>
              <a:rPr lang="ro-RO" sz="2000" dirty="0"/>
              <a:t> existente (</a:t>
            </a:r>
            <a:r>
              <a:rPr lang="ro-RO" sz="2000" dirty="0" err="1"/>
              <a:t>delete</a:t>
            </a:r>
            <a:r>
              <a:rPr lang="ro-RO" sz="2000" dirty="0"/>
              <a:t>) sau a adăuga altele noi (</a:t>
            </a:r>
            <a:r>
              <a:rPr lang="ro-RO" sz="2000" dirty="0" err="1"/>
              <a:t>new</a:t>
            </a:r>
            <a:r>
              <a:rPr lang="ro-RO" sz="2000" dirty="0"/>
              <a:t>) în lista curentă (</a:t>
            </a:r>
            <a:r>
              <a:rPr lang="ro-RO" sz="2000" dirty="0" err="1"/>
              <a:t>Current</a:t>
            </a:r>
            <a:r>
              <a:rPr lang="ro-RO" sz="2000" dirty="0"/>
              <a:t> </a:t>
            </a:r>
            <a:r>
              <a:rPr lang="ro-RO" sz="2000" dirty="0" err="1"/>
              <a:t>List</a:t>
            </a:r>
            <a:r>
              <a:rPr lang="ro-RO" sz="2000" dirty="0"/>
              <a:t>).</a:t>
            </a:r>
          </a:p>
          <a:p>
            <a:r>
              <a:rPr lang="ro-RO" sz="2000" dirty="0"/>
              <a:t>În lista principală (Master </a:t>
            </a:r>
            <a:r>
              <a:rPr lang="ro-RO" sz="2000" dirty="0" err="1"/>
              <a:t>List</a:t>
            </a:r>
            <a:r>
              <a:rPr lang="ro-RO" sz="2000" dirty="0"/>
              <a:t>) sunt salvate automat toate </a:t>
            </a:r>
            <a:r>
              <a:rPr lang="ro-RO" sz="2000" dirty="0" err="1"/>
              <a:t>referinţele</a:t>
            </a:r>
            <a:r>
              <a:rPr lang="ro-RO" sz="2000" dirty="0"/>
              <a:t> introduse de-a lungul timpului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862023" y="2902226"/>
            <a:ext cx="24549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Din lista principală, se pot crea liste de </a:t>
            </a:r>
            <a:r>
              <a:rPr lang="ro-RO" dirty="0" err="1"/>
              <a:t>referinţe</a:t>
            </a:r>
            <a:r>
              <a:rPr lang="ro-RO" dirty="0"/>
              <a:t> particularizate (</a:t>
            </a:r>
            <a:r>
              <a:rPr lang="ro-RO" dirty="0" err="1"/>
              <a:t>Current</a:t>
            </a:r>
            <a:r>
              <a:rPr lang="ro-RO" dirty="0"/>
              <a:t> </a:t>
            </a:r>
            <a:r>
              <a:rPr lang="ro-RO" dirty="0" err="1"/>
              <a:t>List</a:t>
            </a:r>
            <a:r>
              <a:rPr lang="ro-RO" dirty="0"/>
              <a:t>) pentru a introduce rapid liste bibliografice la </a:t>
            </a:r>
            <a:r>
              <a:rPr lang="ro-RO" dirty="0" err="1"/>
              <a:t>sfârşit</a:t>
            </a:r>
            <a:r>
              <a:rPr lang="ro-RO" dirty="0"/>
              <a:t> de capitol, de volum, </a:t>
            </a:r>
            <a:r>
              <a:rPr lang="ro-RO" dirty="0" err="1"/>
              <a:t>secţiune</a:t>
            </a:r>
            <a:r>
              <a:rPr lang="ro-RO" dirty="0"/>
              <a:t> etc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502426" y="3339548"/>
            <a:ext cx="715618" cy="28823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880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Manage</a:t>
            </a:r>
            <a:r>
              <a:rPr lang="ro-RO" dirty="0"/>
              <a:t> </a:t>
            </a:r>
            <a:r>
              <a:rPr lang="ro-RO" dirty="0" err="1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3386759" cy="5101221"/>
          </a:xfrm>
        </p:spPr>
        <p:txBody>
          <a:bodyPr/>
          <a:lstStyle/>
          <a:p>
            <a:r>
              <a:rPr lang="ro-RO" dirty="0" err="1"/>
              <a:t>Referinţele</a:t>
            </a:r>
            <a:r>
              <a:rPr lang="ro-RO" dirty="0"/>
              <a:t> introduse în documentul curent se adaugă automat în lista curentă (</a:t>
            </a:r>
            <a:r>
              <a:rPr lang="ro-RO" dirty="0" err="1"/>
              <a:t>Current</a:t>
            </a:r>
            <a:r>
              <a:rPr lang="ro-RO" dirty="0"/>
              <a:t> </a:t>
            </a:r>
            <a:r>
              <a:rPr lang="ro-RO" dirty="0" err="1"/>
              <a:t>List</a:t>
            </a:r>
            <a:r>
              <a:rPr lang="ro-RO" dirty="0"/>
              <a:t>)</a:t>
            </a:r>
          </a:p>
          <a:p>
            <a:endParaRPr lang="ro-RO" dirty="0"/>
          </a:p>
          <a:p>
            <a:r>
              <a:rPr lang="ro-RO" dirty="0"/>
              <a:t>Dacă nu s-au introdus </a:t>
            </a:r>
            <a:r>
              <a:rPr lang="ro-RO" dirty="0" err="1"/>
              <a:t>referinţe</a:t>
            </a:r>
            <a:r>
              <a:rPr lang="ro-RO" dirty="0"/>
              <a:t> în documentul curent </a:t>
            </a:r>
            <a:r>
              <a:rPr lang="ro-RO" dirty="0" err="1"/>
              <a:t>şi</a:t>
            </a:r>
            <a:r>
              <a:rPr lang="ro-RO" dirty="0"/>
              <a:t> se folosesc doar </a:t>
            </a:r>
            <a:r>
              <a:rPr lang="ro-RO" dirty="0" err="1"/>
              <a:t>referinţe</a:t>
            </a:r>
            <a:r>
              <a:rPr lang="ro-RO" dirty="0"/>
              <a:t> mai vechi, lista curentă trebuie creată de către utilizator înainte de a putea genera bibliografia.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12764"/>
          <a:stretch/>
        </p:blipFill>
        <p:spPr>
          <a:xfrm>
            <a:off x="4150707" y="1678760"/>
            <a:ext cx="4993293" cy="3429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4954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Bibliography</a:t>
            </a:r>
            <a:r>
              <a:rPr lang="ro-RO" dirty="0"/>
              <a:t> creează automat o listă bibliografică, folosind </a:t>
            </a:r>
            <a:r>
              <a:rPr lang="ro-RO" dirty="0" err="1"/>
              <a:t>referinţele</a:t>
            </a:r>
            <a:r>
              <a:rPr lang="ro-RO" dirty="0"/>
              <a:t> din lista curentă.</a:t>
            </a:r>
          </a:p>
          <a:p>
            <a:pPr lvl="1"/>
            <a:r>
              <a:rPr lang="ro-RO" dirty="0"/>
              <a:t>Se poate alege un format predefinit.</a:t>
            </a:r>
          </a:p>
          <a:p>
            <a:pPr lvl="1"/>
            <a:r>
              <a:rPr lang="ro-RO" dirty="0"/>
              <a:t>Modul de listare al </a:t>
            </a:r>
            <a:r>
              <a:rPr lang="ro-RO" dirty="0" err="1"/>
              <a:t>referinţelor</a:t>
            </a:r>
            <a:r>
              <a:rPr lang="ro-RO" dirty="0"/>
              <a:t> </a:t>
            </a:r>
            <a:r>
              <a:rPr lang="ro-RO" dirty="0" err="1"/>
              <a:t>şi</a:t>
            </a:r>
            <a:r>
              <a:rPr lang="ro-RO" dirty="0"/>
              <a:t> formatarea lor grafică depind de stilul ales (APA, IEEE etc)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3285503"/>
            <a:ext cx="3047723" cy="35724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010" y="4377774"/>
            <a:ext cx="4848038" cy="199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481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Fila </a:t>
            </a:r>
            <a:r>
              <a:rPr lang="ro-RO" dirty="0" err="1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Fila </a:t>
            </a:r>
            <a:r>
              <a:rPr lang="ro-RO" dirty="0" err="1"/>
              <a:t>References</a:t>
            </a:r>
            <a:r>
              <a:rPr lang="ro-RO" dirty="0"/>
              <a:t> conține următoarele grupuri de comenzi:</a:t>
            </a:r>
          </a:p>
          <a:p>
            <a:pPr lvl="1"/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Table of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Contents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/>
              <a:t>(Cuprins)</a:t>
            </a:r>
          </a:p>
          <a:p>
            <a:pPr lvl="1"/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Footnontes</a:t>
            </a:r>
            <a:r>
              <a:rPr lang="ro-RO" dirty="0"/>
              <a:t> (Note de subsol)</a:t>
            </a:r>
          </a:p>
          <a:p>
            <a:pPr lvl="1"/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Research</a:t>
            </a:r>
            <a:r>
              <a:rPr lang="ro-RO" dirty="0"/>
              <a:t> (Cercetare)</a:t>
            </a:r>
          </a:p>
          <a:p>
            <a:pPr lvl="1"/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Citations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and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Bibliography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/>
              <a:t>(Citări și bibliografie)</a:t>
            </a:r>
          </a:p>
          <a:p>
            <a:pPr lvl="1"/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Captions</a:t>
            </a:r>
            <a:r>
              <a:rPr lang="ro-RO" dirty="0"/>
              <a:t> (legendă de figură sau tabel)</a:t>
            </a:r>
          </a:p>
          <a:p>
            <a:pPr lvl="1"/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Index </a:t>
            </a:r>
            <a:r>
              <a:rPr lang="ro-RO" dirty="0"/>
              <a:t>(Index de carte)</a:t>
            </a:r>
          </a:p>
          <a:p>
            <a:pPr lvl="1"/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Table of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authorities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/>
              <a:t>(listă de citări juridice)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376" y="4768575"/>
            <a:ext cx="7010223" cy="183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9232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La fel ca </a:t>
            </a:r>
            <a:r>
              <a:rPr lang="ro-RO" dirty="0" err="1"/>
              <a:t>şi</a:t>
            </a:r>
            <a:r>
              <a:rPr lang="ro-RO" dirty="0"/>
              <a:t> cuprinsul (Table of </a:t>
            </a:r>
            <a:r>
              <a:rPr lang="ro-RO" dirty="0" err="1"/>
              <a:t>Contents</a:t>
            </a:r>
            <a:r>
              <a:rPr lang="ro-RO" dirty="0"/>
              <a:t>), b</a:t>
            </a:r>
            <a:r>
              <a:rPr lang="ro-RO" dirty="0"/>
              <a:t>ibliografia introdusă automat în document este un obiect,,  care poate fi actualizat automat atunci când utilizatorul face modificări în lista de </a:t>
            </a:r>
            <a:r>
              <a:rPr lang="ro-RO" dirty="0" err="1"/>
              <a:t>referinţe</a:t>
            </a:r>
            <a:r>
              <a:rPr lang="ro-RO" dirty="0"/>
              <a:t> bibliografice.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2905125"/>
            <a:ext cx="7991475" cy="395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1429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de comenzi Insert </a:t>
            </a:r>
            <a:r>
              <a:rPr lang="ro-RO" dirty="0" err="1"/>
              <a:t>Caption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Grupul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Insert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Caption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(Introducere Titlu) este folosit pentru a gestiona în mod organizat titlurile figurilor, tabelelor etc, într-un mod asemănător </a:t>
            </a:r>
            <a:r>
              <a:rPr lang="ro-RO" dirty="0" err="1"/>
              <a:t>referinţelor</a:t>
            </a:r>
            <a:r>
              <a:rPr lang="ro-RO" dirty="0"/>
              <a:t> bibliografice.</a:t>
            </a:r>
          </a:p>
          <a:p>
            <a:r>
              <a:rPr lang="ro-RO" dirty="0"/>
              <a:t>Este util pentru a numerota automat tabele, figuri sau alte obiecte grafice </a:t>
            </a:r>
            <a:r>
              <a:rPr lang="ro-RO" dirty="0" err="1"/>
              <a:t>şi</a:t>
            </a:r>
            <a:r>
              <a:rPr lang="ro-RO" dirty="0"/>
              <a:t> pentru a crea automat liste de tabele, liste de figuri etc.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1158" y="3358216"/>
            <a:ext cx="5494946" cy="343782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41158" y="3339824"/>
            <a:ext cx="1452135" cy="6767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1619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Liste de figuri </a:t>
            </a:r>
            <a:r>
              <a:rPr lang="ro-RO" dirty="0" err="1"/>
              <a:t>şi</a:t>
            </a:r>
            <a:r>
              <a:rPr lang="ro-RO" dirty="0"/>
              <a:t> de tabele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err="1"/>
              <a:t>Cărţile</a:t>
            </a:r>
            <a:r>
              <a:rPr lang="ro-RO" dirty="0"/>
              <a:t> tehnice includ adesea la început sau la final liste de algoritmi, tabele </a:t>
            </a:r>
            <a:r>
              <a:rPr lang="ro-RO" dirty="0" err="1"/>
              <a:t>şi</a:t>
            </a:r>
            <a:r>
              <a:rPr lang="ro-RO" dirty="0"/>
              <a:t> figuri.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850" y="3084586"/>
            <a:ext cx="4762500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289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Comanda Insert </a:t>
            </a:r>
            <a:r>
              <a:rPr lang="ro-RO" dirty="0" err="1"/>
              <a:t>Caption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778261"/>
          </a:xfrm>
        </p:spPr>
        <p:txBody>
          <a:bodyPr/>
          <a:lstStyle/>
          <a:p>
            <a:r>
              <a:rPr lang="ro-RO" dirty="0"/>
              <a:t>Titlul automat se introduce folosind comanda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Insert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Caption</a:t>
            </a:r>
            <a:r>
              <a:rPr lang="ro-RO" dirty="0"/>
              <a:t>, pe un obiect selectat (imagine, tabel etc)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28650" y="2217169"/>
            <a:ext cx="3582360" cy="383951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o-RO" dirty="0"/>
          </a:p>
          <a:p>
            <a:r>
              <a:rPr lang="ro-RO" dirty="0"/>
              <a:t>Titlul se scrie manual (</a:t>
            </a:r>
            <a:r>
              <a:rPr lang="ro-RO" dirty="0" err="1"/>
              <a:t>Caption</a:t>
            </a:r>
            <a:r>
              <a:rPr lang="ro-RO" dirty="0"/>
              <a:t>)</a:t>
            </a:r>
          </a:p>
          <a:p>
            <a:r>
              <a:rPr lang="ro-RO" dirty="0"/>
              <a:t>Se alege eticheta (</a:t>
            </a:r>
            <a:r>
              <a:rPr lang="ro-RO" dirty="0" err="1"/>
              <a:t>Figure</a:t>
            </a:r>
            <a:r>
              <a:rPr lang="ro-RO" dirty="0"/>
              <a:t>, Table)</a:t>
            </a:r>
          </a:p>
          <a:p>
            <a:r>
              <a:rPr lang="ro-RO" dirty="0" err="1"/>
              <a:t>Sfoloseşte</a:t>
            </a:r>
            <a:r>
              <a:rPr lang="ro-RO" dirty="0"/>
              <a:t> o etichetă standard (</a:t>
            </a:r>
            <a:r>
              <a:rPr lang="ro-RO" dirty="0" err="1"/>
              <a:t>Figure</a:t>
            </a:r>
            <a:r>
              <a:rPr lang="ro-RO" dirty="0"/>
              <a:t>, Table) sau pot crea etichete noi (de ex. Fig.), folosind butonul New </a:t>
            </a:r>
            <a:r>
              <a:rPr lang="ro-RO" dirty="0" err="1"/>
              <a:t>Label</a:t>
            </a:r>
            <a:r>
              <a:rPr lang="ro-RO" dirty="0"/>
              <a:t> (Etichetă nouă)</a:t>
            </a:r>
          </a:p>
          <a:p>
            <a:r>
              <a:rPr lang="ro-RO" dirty="0"/>
              <a:t>Se alege </a:t>
            </a:r>
            <a:r>
              <a:rPr lang="ro-RO" dirty="0" err="1"/>
              <a:t>poziţia</a:t>
            </a:r>
            <a:r>
              <a:rPr lang="ro-RO" dirty="0"/>
              <a:t> etichetei dedesubtul (</a:t>
            </a:r>
            <a:r>
              <a:rPr lang="ro-RO" dirty="0" err="1"/>
              <a:t>below</a:t>
            </a:r>
            <a:r>
              <a:rPr lang="ro-RO" dirty="0"/>
              <a:t> </a:t>
            </a:r>
            <a:r>
              <a:rPr lang="ro-RO" dirty="0" err="1"/>
              <a:t>selected</a:t>
            </a:r>
            <a:r>
              <a:rPr lang="ro-RO" dirty="0"/>
              <a:t> item) sau deasupra (</a:t>
            </a:r>
            <a:r>
              <a:rPr lang="ro-RO" dirty="0" err="1"/>
              <a:t>above</a:t>
            </a:r>
            <a:r>
              <a:rPr lang="ro-RO" dirty="0"/>
              <a:t>)</a:t>
            </a:r>
          </a:p>
          <a:p>
            <a:r>
              <a:rPr lang="ro-RO" dirty="0"/>
              <a:t>Se poate exclude eticheta din text (Exclude </a:t>
            </a:r>
            <a:r>
              <a:rPr lang="ro-RO" dirty="0" err="1"/>
              <a:t>label</a:t>
            </a:r>
            <a:r>
              <a:rPr lang="ro-RO" dirty="0"/>
              <a:t> </a:t>
            </a:r>
            <a:r>
              <a:rPr lang="ro-RO" dirty="0" err="1"/>
              <a:t>from</a:t>
            </a:r>
            <a:r>
              <a:rPr lang="ro-RO" dirty="0"/>
              <a:t> </a:t>
            </a:r>
            <a:r>
              <a:rPr lang="ro-RO" dirty="0" err="1"/>
              <a:t>caption</a:t>
            </a:r>
            <a:r>
              <a:rPr lang="ro-RO" dirty="0"/>
              <a:t>)</a:t>
            </a:r>
          </a:p>
          <a:p>
            <a:r>
              <a:rPr lang="ro-RO" dirty="0"/>
              <a:t>Se poate alege tipul de numerotare (</a:t>
            </a:r>
            <a:r>
              <a:rPr lang="ro-RO" dirty="0" err="1"/>
              <a:t>Numbering</a:t>
            </a:r>
            <a:r>
              <a:rPr lang="ro-RO" dirty="0"/>
              <a:t>) -  cu cifre romane arabe etc -  ca la numerotarea paginilor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117" y="2940056"/>
            <a:ext cx="4424006" cy="35402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7080" y="2549471"/>
            <a:ext cx="523875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3883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Comanda Insert </a:t>
            </a:r>
            <a:r>
              <a:rPr lang="ro-RO" dirty="0" err="1"/>
              <a:t>Caption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09989" y="1577312"/>
            <a:ext cx="3416576" cy="383951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dirty="0"/>
              <a:t>Etichetele se pot formata cu instrumentele standard pentru formatarea fonturilor (Font, culoare, </a:t>
            </a:r>
            <a:r>
              <a:rPr lang="ro-RO" dirty="0" err="1"/>
              <a:t>spaţiere</a:t>
            </a:r>
            <a:r>
              <a:rPr lang="ro-RO" dirty="0"/>
              <a:t> etc)</a:t>
            </a:r>
          </a:p>
          <a:p>
            <a:endParaRPr lang="ro-RO" dirty="0"/>
          </a:p>
          <a:p>
            <a:r>
              <a:rPr lang="ro-RO" dirty="0"/>
              <a:t>Numărul figurii este un câmp specializat (marcat cu gri), înregistrat într-o bază de date.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236" y="2206487"/>
            <a:ext cx="4747302" cy="358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20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Comanda Insert Table of </a:t>
            </a:r>
            <a:r>
              <a:rPr lang="ro-RO" dirty="0" err="1"/>
              <a:t>Figures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Insert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Table of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Figures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(Inserează sau introduce un tabel de figuri) creează, asemănător procedeului de la bibliografii, o listă cu figuri</a:t>
            </a:r>
          </a:p>
          <a:p>
            <a:r>
              <a:rPr lang="ro-RO" dirty="0"/>
              <a:t>Sunt incluse în listă figurile care sunt marcate cu o etichetă anume specificată (de pildă, Fig.)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6276" y="3167853"/>
            <a:ext cx="5527431" cy="32368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207" y="3584668"/>
            <a:ext cx="3006031" cy="269205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20396" y="5546221"/>
            <a:ext cx="1375873" cy="18800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6042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Comanda Insert Table of </a:t>
            </a:r>
            <a:r>
              <a:rPr lang="ro-RO" dirty="0" err="1"/>
              <a:t>Figures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Insert Table of </a:t>
            </a:r>
            <a:r>
              <a:rPr lang="ro-RO" dirty="0" err="1"/>
              <a:t>Figures</a:t>
            </a:r>
            <a:r>
              <a:rPr lang="ro-RO" dirty="0"/>
              <a:t> (Inserează sau introduce un tabel de figuri) creează, asemănător procedeului de la bibliografii, o listă cu figuri</a:t>
            </a:r>
          </a:p>
          <a:p>
            <a:r>
              <a:rPr lang="ro-RO" dirty="0"/>
              <a:t>Sunt incluse în listă figurile care sunt marcate cu o etichetă anume (de pildă, Fig.)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873" y="3214365"/>
            <a:ext cx="6772408" cy="364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4524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Comanda Cross-</a:t>
            </a:r>
            <a:r>
              <a:rPr lang="ro-RO" dirty="0" err="1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Cross-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reference</a:t>
            </a:r>
            <a:r>
              <a:rPr lang="ro-RO" dirty="0"/>
              <a:t> (</a:t>
            </a:r>
            <a:r>
              <a:rPr lang="ro-RO" dirty="0" err="1"/>
              <a:t>Referinţă</a:t>
            </a:r>
            <a:r>
              <a:rPr lang="ro-RO" dirty="0"/>
              <a:t> </a:t>
            </a:r>
            <a:r>
              <a:rPr lang="ro-RO" dirty="0" err="1"/>
              <a:t>încrucişată</a:t>
            </a:r>
            <a:r>
              <a:rPr lang="ro-RO" dirty="0"/>
              <a:t>) permite referirea automată în text a figurilor, conform numerotării lor, </a:t>
            </a:r>
            <a:r>
              <a:rPr lang="ro-RO" dirty="0" err="1"/>
              <a:t>şi</a:t>
            </a:r>
            <a:r>
              <a:rPr lang="ro-RO" dirty="0"/>
              <a:t> renumerotarea automată a acestor </a:t>
            </a:r>
            <a:r>
              <a:rPr lang="ro-RO" dirty="0" err="1"/>
              <a:t>referinţe</a:t>
            </a:r>
            <a:r>
              <a:rPr lang="ro-RO" dirty="0"/>
              <a:t> în cazul </a:t>
            </a:r>
            <a:r>
              <a:rPr lang="ro-RO" dirty="0" err="1"/>
              <a:t>apariţiei</a:t>
            </a:r>
            <a:r>
              <a:rPr lang="ro-RO" dirty="0"/>
              <a:t> unor modificări ulterioare.</a:t>
            </a:r>
          </a:p>
          <a:p>
            <a:endParaRPr lang="ro-RO" dirty="0"/>
          </a:p>
          <a:p>
            <a:r>
              <a:rPr lang="ro-RO" dirty="0" err="1"/>
              <a:t>Paşi</a:t>
            </a:r>
            <a:r>
              <a:rPr lang="ro-RO" dirty="0"/>
              <a:t> de folosire (exemplu: numerotarea automată a figurilor):</a:t>
            </a:r>
          </a:p>
          <a:p>
            <a:r>
              <a:rPr lang="ro-RO" dirty="0"/>
              <a:t>Se scrie textul normal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r>
              <a:rPr lang="ro-RO" dirty="0"/>
              <a:t>Dorim să facem legătura între legendele figurilor </a:t>
            </a:r>
            <a:r>
              <a:rPr lang="ro-RO" dirty="0" err="1"/>
              <a:t>şi</a:t>
            </a:r>
            <a:r>
              <a:rPr lang="ro-RO" dirty="0"/>
              <a:t> text, să transformăm Fig. 1 </a:t>
            </a:r>
            <a:r>
              <a:rPr lang="ro-RO" dirty="0" err="1"/>
              <a:t>şi</a:t>
            </a:r>
            <a:r>
              <a:rPr lang="ro-RO" dirty="0"/>
              <a:t> Fig. 2 din text în câmpuri cu renumerotate automată </a:t>
            </a:r>
            <a:r>
              <a:rPr lang="ro-RO" dirty="0" err="1"/>
              <a:t>şi</a:t>
            </a:r>
            <a:r>
              <a:rPr lang="ro-RO" dirty="0"/>
              <a:t> cu legătură către figuri.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01" y="3499325"/>
            <a:ext cx="82677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73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Comanda Cross-</a:t>
            </a:r>
            <a:r>
              <a:rPr lang="ro-RO" dirty="0" err="1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dirty="0"/>
              <a:t>Se selectează textul Fig. 1 </a:t>
            </a:r>
            <a:r>
              <a:rPr lang="ro-RO" dirty="0" err="1"/>
              <a:t>şi</a:t>
            </a:r>
            <a:r>
              <a:rPr lang="ro-RO" dirty="0"/>
              <a:t> se apasă pe comanda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Cross-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reference</a:t>
            </a:r>
            <a:endParaRPr lang="ro-RO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463" y="2672638"/>
            <a:ext cx="6557073" cy="313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5725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Comanda Cross </a:t>
            </a:r>
            <a:r>
              <a:rPr lang="ro-RO" dirty="0" err="1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dirty="0"/>
              <a:t>În fereastra care apare, se fac, după caz, setări: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Reference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Type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(Tipul </a:t>
            </a:r>
            <a:r>
              <a:rPr lang="ro-RO" dirty="0" err="1"/>
              <a:t>referinţei</a:t>
            </a:r>
            <a:r>
              <a:rPr lang="ro-RO" dirty="0"/>
              <a:t>) - eticheta după care se face </a:t>
            </a:r>
            <a:r>
              <a:rPr lang="ro-RO" dirty="0" err="1"/>
              <a:t>referinţa</a:t>
            </a:r>
            <a:r>
              <a:rPr lang="ro-RO" dirty="0"/>
              <a:t> (de ex. </a:t>
            </a:r>
            <a:r>
              <a:rPr lang="ro-RO" dirty="0" err="1"/>
              <a:t>Fig</a:t>
            </a:r>
            <a:r>
              <a:rPr lang="ro-RO" dirty="0"/>
              <a:t>)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From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which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caption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(Din care </a:t>
            </a:r>
            <a:r>
              <a:rPr lang="ro-RO" dirty="0" err="1"/>
              <a:t>caption</a:t>
            </a:r>
            <a:r>
              <a:rPr lang="ro-RO" dirty="0"/>
              <a:t>) - Se alege </a:t>
            </a:r>
            <a:r>
              <a:rPr lang="ro-RO" dirty="0" err="1"/>
              <a:t>caption-ul</a:t>
            </a:r>
            <a:r>
              <a:rPr lang="ro-RO" dirty="0"/>
              <a:t> din listă 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Insert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Reference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to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(Inserează </a:t>
            </a:r>
            <a:r>
              <a:rPr lang="ro-RO" dirty="0" err="1"/>
              <a:t>referinţa</a:t>
            </a:r>
            <a:r>
              <a:rPr lang="ro-RO" dirty="0"/>
              <a:t> ca...) -  ce anume din </a:t>
            </a:r>
            <a:r>
              <a:rPr lang="ro-RO" dirty="0" err="1"/>
              <a:t>caption</a:t>
            </a:r>
            <a:r>
              <a:rPr lang="ro-RO" dirty="0"/>
              <a:t> se va </a:t>
            </a:r>
            <a:r>
              <a:rPr lang="ro-RO" dirty="0" err="1"/>
              <a:t>afişa</a:t>
            </a:r>
            <a:r>
              <a:rPr lang="ro-RO" dirty="0"/>
              <a:t> (de ex. </a:t>
            </a:r>
            <a:r>
              <a:rPr lang="ro-RO" dirty="0" err="1"/>
              <a:t>Only</a:t>
            </a:r>
            <a:r>
              <a:rPr lang="ro-RO" dirty="0"/>
              <a:t> </a:t>
            </a:r>
            <a:r>
              <a:rPr lang="ro-RO" dirty="0" err="1"/>
              <a:t>label</a:t>
            </a:r>
            <a:r>
              <a:rPr lang="ro-RO" dirty="0"/>
              <a:t> </a:t>
            </a:r>
            <a:r>
              <a:rPr lang="ro-RO" dirty="0" err="1"/>
              <a:t>and</a:t>
            </a:r>
            <a:r>
              <a:rPr lang="ro-RO" dirty="0"/>
              <a:t> </a:t>
            </a:r>
            <a:r>
              <a:rPr lang="ro-RO" dirty="0" err="1"/>
              <a:t>number</a:t>
            </a:r>
            <a:r>
              <a:rPr lang="ro-RO" dirty="0"/>
              <a:t>  - doar eticheta </a:t>
            </a:r>
            <a:r>
              <a:rPr lang="ro-RO" dirty="0" err="1"/>
              <a:t>şi</a:t>
            </a:r>
            <a:r>
              <a:rPr lang="ro-RO" dirty="0"/>
              <a:t> numărul)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Insert as hyperlink </a:t>
            </a:r>
            <a:r>
              <a:rPr lang="ro-RO" dirty="0"/>
              <a:t>– inserare cu legătură</a:t>
            </a:r>
          </a:p>
          <a:p>
            <a:pPr lvl="1"/>
            <a:r>
              <a:rPr lang="ro-RO" dirty="0"/>
              <a:t>Se apasă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Insert</a:t>
            </a:r>
            <a:r>
              <a:rPr lang="ro-RO" dirty="0"/>
              <a:t> (Inserare)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128" y="3925457"/>
            <a:ext cx="4341872" cy="2932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489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Grupul</a:t>
            </a:r>
            <a:r>
              <a:rPr lang="en-US" dirty="0"/>
              <a:t> </a:t>
            </a:r>
            <a:r>
              <a:rPr lang="ro-RO" dirty="0"/>
              <a:t>Table of </a:t>
            </a:r>
            <a:r>
              <a:rPr lang="ro-RO" dirty="0" err="1"/>
              <a:t>Contents</a:t>
            </a:r>
            <a:r>
              <a:rPr lang="ro-RO" dirty="0"/>
              <a:t> (Cuprins)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Grupul de comenzi 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Table of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Contents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/>
              <a:t>permite crearea automată a unui cuprins pentru document</a:t>
            </a:r>
          </a:p>
          <a:p>
            <a:endParaRPr lang="ro-RO" dirty="0"/>
          </a:p>
          <a:p>
            <a:r>
              <a:rPr lang="ro-RO" dirty="0"/>
              <a:t>El are trei comenzi:</a:t>
            </a:r>
          </a:p>
          <a:p>
            <a:pPr lvl="1"/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Table of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Contents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/>
              <a:t>– adaugă cuprins</a:t>
            </a:r>
          </a:p>
          <a:p>
            <a:pPr lvl="1"/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Add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Text </a:t>
            </a:r>
            <a:r>
              <a:rPr lang="ro-RO" dirty="0"/>
              <a:t>(adaugă text) – modifică cuprins prin adăugare manuală</a:t>
            </a:r>
          </a:p>
          <a:p>
            <a:pPr lvl="1"/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Update Table </a:t>
            </a:r>
            <a:r>
              <a:rPr lang="ro-RO" dirty="0"/>
              <a:t>(Actualizează tabel) – actualizarea automată a cuprinsului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307" y="4952457"/>
            <a:ext cx="1935380" cy="1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8382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Comanda Cross-</a:t>
            </a:r>
            <a:r>
              <a:rPr lang="ro-RO" dirty="0" err="1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Legătura fa fi </a:t>
            </a:r>
            <a:r>
              <a:rPr lang="ro-RO" dirty="0" err="1"/>
              <a:t>afişată</a:t>
            </a:r>
            <a:r>
              <a:rPr lang="ro-RO" dirty="0"/>
              <a:t> cu formatarea folosită în </a:t>
            </a:r>
            <a:r>
              <a:rPr lang="ro-RO" dirty="0" err="1"/>
              <a:t>caption-ul</a:t>
            </a:r>
            <a:r>
              <a:rPr lang="ro-RO" dirty="0"/>
              <a:t> original, în forma specificată (doar eticheta </a:t>
            </a:r>
            <a:r>
              <a:rPr lang="ro-RO" dirty="0" err="1"/>
              <a:t>şi</a:t>
            </a:r>
            <a:r>
              <a:rPr lang="ro-RO" dirty="0"/>
              <a:t> numărul figurii)</a:t>
            </a:r>
          </a:p>
          <a:p>
            <a:r>
              <a:rPr lang="ro-RO" dirty="0" err="1"/>
              <a:t>Ctrl</a:t>
            </a:r>
            <a:r>
              <a:rPr lang="ro-RO" dirty="0"/>
              <a:t>-click pe </a:t>
            </a:r>
            <a:r>
              <a:rPr lang="ro-RO" dirty="0" err="1"/>
              <a:t>referinţă</a:t>
            </a:r>
            <a:r>
              <a:rPr lang="ro-RO" dirty="0"/>
              <a:t> deplasează automat către figura referită.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12" y="3674113"/>
            <a:ext cx="8410575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8948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Comanda Cross-</a:t>
            </a:r>
            <a:r>
              <a:rPr lang="ro-RO" dirty="0" err="1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Dacă se fac modificări, actualizarea automată a </a:t>
            </a:r>
            <a:r>
              <a:rPr lang="ro-RO" dirty="0" err="1"/>
              <a:t>referinţelor</a:t>
            </a:r>
            <a:r>
              <a:rPr lang="ro-RO" dirty="0"/>
              <a:t> se face cu click dreapta de mouse </a:t>
            </a:r>
            <a:r>
              <a:rPr lang="ro-RO" dirty="0" err="1"/>
              <a:t>şi</a:t>
            </a:r>
            <a:r>
              <a:rPr lang="ro-RO" dirty="0"/>
              <a:t> comanda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Update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Field</a:t>
            </a:r>
            <a:r>
              <a:rPr lang="ro-RO" dirty="0"/>
              <a:t>, sau cu comanda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Update Table </a:t>
            </a:r>
            <a:r>
              <a:rPr lang="ro-RO" dirty="0"/>
              <a:t>(aceasta din urmă doar pentru liste, nu </a:t>
            </a:r>
            <a:r>
              <a:rPr lang="ro-RO" dirty="0" err="1"/>
              <a:t>şi</a:t>
            </a:r>
            <a:r>
              <a:rPr lang="ro-RO" dirty="0"/>
              <a:t> pentru </a:t>
            </a:r>
            <a:r>
              <a:rPr lang="ro-RO" dirty="0" err="1"/>
              <a:t>referinţele</a:t>
            </a:r>
            <a:r>
              <a:rPr lang="ro-RO" dirty="0"/>
              <a:t> din text)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798" y="2569346"/>
            <a:ext cx="5684168" cy="42886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173" y="5012420"/>
            <a:ext cx="1952625" cy="8667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86968" y="5255664"/>
            <a:ext cx="1452785" cy="2307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298535" y="5811140"/>
            <a:ext cx="1092411" cy="2312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7495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de comenzi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3430602" cy="5101221"/>
          </a:xfrm>
        </p:spPr>
        <p:txBody>
          <a:bodyPr/>
          <a:lstStyle/>
          <a:p>
            <a:r>
              <a:rPr lang="ro-RO" dirty="0"/>
              <a:t>Permite crearea rapidă a unui index de carte cu actualizare automată</a:t>
            </a:r>
          </a:p>
          <a:p>
            <a:r>
              <a:rPr lang="ro-RO" dirty="0"/>
              <a:t>Un index permite găsirea mai rapidă a paginii (sau paginilor) din carte la care este definită sau folosită o </a:t>
            </a:r>
            <a:r>
              <a:rPr lang="ro-RO" dirty="0" err="1"/>
              <a:t>noţiune</a:t>
            </a:r>
            <a:r>
              <a:rPr lang="ro-RO" dirty="0"/>
              <a:t> importantă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60766"/>
            <a:ext cx="9144000" cy="10177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153" y="1296251"/>
            <a:ext cx="3580479" cy="318513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152972" y="5836778"/>
            <a:ext cx="1247686" cy="7417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0945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de comenzi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err="1"/>
              <a:t>Paşi</a:t>
            </a:r>
            <a:r>
              <a:rPr lang="ro-RO" dirty="0"/>
              <a:t> de folosire:</a:t>
            </a:r>
          </a:p>
          <a:p>
            <a:r>
              <a:rPr lang="ro-RO" dirty="0"/>
              <a:t>Creatorul indexului marchează în text cuvintele importante selectându-le </a:t>
            </a:r>
            <a:r>
              <a:rPr lang="ro-RO" dirty="0" err="1"/>
              <a:t>şi</a:t>
            </a:r>
            <a:r>
              <a:rPr lang="ro-RO" dirty="0"/>
              <a:t> apăsând comanda Mark </a:t>
            </a:r>
            <a:r>
              <a:rPr lang="ro-RO" dirty="0" err="1"/>
              <a:t>Entry</a:t>
            </a:r>
            <a:r>
              <a:rPr lang="ro-RO" dirty="0"/>
              <a:t> (marchează intrare în index)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4765" y="3098563"/>
            <a:ext cx="4766998" cy="285785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39327" y="3512321"/>
            <a:ext cx="196553" cy="1196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349383" y="3520867"/>
            <a:ext cx="316195" cy="1110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40979" y="3913974"/>
            <a:ext cx="307649" cy="1110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144568" y="4401084"/>
            <a:ext cx="307649" cy="12640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879364" y="4708733"/>
            <a:ext cx="290557" cy="1025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409630" y="4802736"/>
            <a:ext cx="341832" cy="1110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634" y="3288273"/>
            <a:ext cx="1466850" cy="92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13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de comenzi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err="1"/>
              <a:t>Paşi</a:t>
            </a:r>
            <a:r>
              <a:rPr lang="ro-RO" dirty="0"/>
              <a:t> de folosire:</a:t>
            </a:r>
          </a:p>
          <a:p>
            <a:pPr lvl="1"/>
            <a:r>
              <a:rPr lang="ro-RO" dirty="0"/>
              <a:t>Creatorul indexului marchează în text cuvintele importante selectându-le </a:t>
            </a:r>
            <a:r>
              <a:rPr lang="ro-RO" dirty="0" err="1"/>
              <a:t>şi</a:t>
            </a:r>
            <a:r>
              <a:rPr lang="ro-RO" dirty="0"/>
              <a:t> apăsând comanda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Mark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Entry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(marchează intrare în index)</a:t>
            </a:r>
          </a:p>
          <a:p>
            <a:pPr lvl="1"/>
            <a:r>
              <a:rPr lang="ro-RO" dirty="0"/>
              <a:t>În fereastră, se apasă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Mark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4765" y="3098563"/>
            <a:ext cx="4766998" cy="285785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39327" y="3512321"/>
            <a:ext cx="196553" cy="1196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349383" y="3520867"/>
            <a:ext cx="316195" cy="1110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40979" y="3913974"/>
            <a:ext cx="307649" cy="1110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144568" y="4401084"/>
            <a:ext cx="307649" cy="12640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879364" y="4708733"/>
            <a:ext cx="290557" cy="1025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409630" y="4802736"/>
            <a:ext cx="341832" cy="1110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932" y="3439882"/>
            <a:ext cx="2189630" cy="274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0883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de comenzi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err="1"/>
              <a:t>Paşi</a:t>
            </a:r>
            <a:r>
              <a:rPr lang="ro-RO" dirty="0"/>
              <a:t> de folosire:</a:t>
            </a:r>
          </a:p>
          <a:p>
            <a:pPr lvl="1"/>
            <a:r>
              <a:rPr lang="ro-RO" dirty="0"/>
              <a:t>Se repetă </a:t>
            </a:r>
            <a:r>
              <a:rPr lang="ro-RO" dirty="0" err="1"/>
              <a:t>operaţiuea</a:t>
            </a:r>
            <a:r>
              <a:rPr lang="ro-RO" dirty="0"/>
              <a:t> pentru toate cuvintele ce se doresc în index.</a:t>
            </a:r>
          </a:p>
          <a:p>
            <a:pPr lvl="1"/>
            <a:r>
              <a:rPr lang="ro-RO" dirty="0"/>
              <a:t>Un cuvânt poate fi marcat de mai multe ori.</a:t>
            </a:r>
          </a:p>
          <a:p>
            <a:pPr lvl="1"/>
            <a:r>
              <a:rPr lang="ro-RO" dirty="0"/>
              <a:t>Când se lucrează la index, se va </a:t>
            </a:r>
            <a:r>
              <a:rPr lang="ro-RO" dirty="0" err="1"/>
              <a:t>afişa</a:t>
            </a:r>
            <a:r>
              <a:rPr lang="ro-RO" dirty="0"/>
              <a:t> automat un marcaj special pentru intrările deja alese, care nu afectează formatul documentului, </a:t>
            </a:r>
            <a:r>
              <a:rPr lang="ro-RO" dirty="0" err="1"/>
              <a:t>deşi</a:t>
            </a:r>
            <a:r>
              <a:rPr lang="ro-RO" dirty="0"/>
              <a:t> </a:t>
            </a:r>
            <a:r>
              <a:rPr lang="ro-RO" dirty="0" err="1"/>
              <a:t>aşa</a:t>
            </a:r>
            <a:r>
              <a:rPr lang="ro-RO" dirty="0"/>
              <a:t> pare.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8844" y="3105127"/>
            <a:ext cx="5138933" cy="369752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964964" y="3119215"/>
            <a:ext cx="897309" cy="2050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452075" y="3631963"/>
            <a:ext cx="1136590" cy="17946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939469" y="6300847"/>
            <a:ext cx="572568" cy="1683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4813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257" y="2534782"/>
            <a:ext cx="3248156" cy="29088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de comenzi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9610" y="1199626"/>
            <a:ext cx="4575739" cy="5101221"/>
          </a:xfrm>
        </p:spPr>
        <p:txBody>
          <a:bodyPr/>
          <a:lstStyle/>
          <a:p>
            <a:r>
              <a:rPr lang="ro-RO" dirty="0" err="1"/>
              <a:t>Paşi</a:t>
            </a:r>
            <a:r>
              <a:rPr lang="ro-RO" dirty="0"/>
              <a:t> de folosire:</a:t>
            </a:r>
          </a:p>
          <a:p>
            <a:pPr lvl="1"/>
            <a:r>
              <a:rPr lang="ro-RO" dirty="0"/>
              <a:t>După ce s-au adăugat toate cuvintele dorite, indexul se generează folosind comanda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Insert Index</a:t>
            </a:r>
          </a:p>
          <a:p>
            <a:pPr lvl="1"/>
            <a:r>
              <a:rPr lang="ro-RO" dirty="0"/>
              <a:t>Se poate alege aspectul indexului, numărul de coloane pe care va fi </a:t>
            </a:r>
            <a:r>
              <a:rPr lang="ro-RO" dirty="0" err="1"/>
              <a:t>afişat</a:t>
            </a:r>
            <a:endParaRPr lang="ro-RO" dirty="0"/>
          </a:p>
          <a:p>
            <a:pPr lvl="1"/>
            <a:r>
              <a:rPr lang="ro-RO" dirty="0"/>
              <a:t>Fonturile, </a:t>
            </a:r>
            <a:r>
              <a:rPr lang="ro-RO" dirty="0" err="1"/>
              <a:t>indentarea</a:t>
            </a:r>
            <a:r>
              <a:rPr lang="ro-RO" dirty="0"/>
              <a:t>, culoarea etc pot fi modificate (cu butonul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Modify</a:t>
            </a:r>
            <a:r>
              <a:rPr lang="ro-RO" dirty="0"/>
              <a:t>), însă doar dacă nu se alege in format specificat.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27809" y="4200258"/>
            <a:ext cx="1577526" cy="1880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905335" y="3023262"/>
            <a:ext cx="1512606" cy="3095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875660" y="4976249"/>
            <a:ext cx="572568" cy="1683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740" y="1200077"/>
            <a:ext cx="1466850" cy="92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44348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257" y="2534782"/>
            <a:ext cx="3248156" cy="29088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de comenzi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9610" y="1199626"/>
            <a:ext cx="4575739" cy="5101221"/>
          </a:xfrm>
        </p:spPr>
        <p:txBody>
          <a:bodyPr/>
          <a:lstStyle/>
          <a:p>
            <a:r>
              <a:rPr lang="ro-RO" dirty="0" err="1"/>
              <a:t>Paşi</a:t>
            </a:r>
            <a:r>
              <a:rPr lang="ro-RO" dirty="0"/>
              <a:t> de folosire:</a:t>
            </a:r>
          </a:p>
          <a:p>
            <a:pPr lvl="1"/>
            <a:r>
              <a:rPr lang="ro-RO" dirty="0"/>
              <a:t>În indexul creat de noi, toate cuvintele-cheie se găsesc pe pag. 1</a:t>
            </a:r>
          </a:p>
          <a:p>
            <a:pPr lvl="1"/>
            <a:r>
              <a:rPr lang="ro-RO" dirty="0"/>
              <a:t>Word trece automat la </a:t>
            </a:r>
            <a:r>
              <a:rPr lang="ro-RO" dirty="0" err="1"/>
              <a:t>afişarea</a:t>
            </a:r>
            <a:r>
              <a:rPr lang="ro-RO" dirty="0"/>
              <a:t> formatării, care poate fi dezactivată în fila Home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27809" y="4200258"/>
            <a:ext cx="1577526" cy="1880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905335" y="3023262"/>
            <a:ext cx="1512606" cy="3095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875660" y="4976249"/>
            <a:ext cx="572568" cy="1683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740" y="1200077"/>
            <a:ext cx="1466850" cy="923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5965" y="3380945"/>
            <a:ext cx="5382581" cy="31906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6723" y="5838884"/>
            <a:ext cx="2238375" cy="92392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699619" y="5905144"/>
            <a:ext cx="258927" cy="2820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3450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872" y="2341548"/>
            <a:ext cx="4968430" cy="43241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de comenzi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9610" y="1199626"/>
            <a:ext cx="4575739" cy="5101221"/>
          </a:xfrm>
        </p:spPr>
        <p:txBody>
          <a:bodyPr>
            <a:normAutofit/>
          </a:bodyPr>
          <a:lstStyle/>
          <a:p>
            <a:r>
              <a:rPr lang="ro-RO" sz="2000" dirty="0"/>
              <a:t>Dacă se adaugă ulterior în index cuvinte noi sau se elimină altele, indexul poate fi actualizat automat, folosind comanda 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Update Index</a:t>
            </a:r>
            <a:r>
              <a:rPr lang="ro-RO" sz="2000" dirty="0"/>
              <a:t>.</a:t>
            </a:r>
          </a:p>
          <a:p>
            <a:pPr lvl="1"/>
            <a:r>
              <a:rPr lang="ro-RO" sz="1800" dirty="0"/>
              <a:t>Pentru a fi modificat, indexul trebuie mai întâi selectat</a:t>
            </a:r>
            <a:endParaRPr lang="en-US" sz="1800" dirty="0"/>
          </a:p>
        </p:txBody>
      </p:sp>
      <p:sp>
        <p:nvSpPr>
          <p:cNvPr id="11" name="Rectangle 10"/>
          <p:cNvSpPr/>
          <p:nvPr/>
        </p:nvSpPr>
        <p:spPr>
          <a:xfrm>
            <a:off x="1871528" y="2333002"/>
            <a:ext cx="598206" cy="17946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3296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de comenzi Table of </a:t>
            </a:r>
            <a:r>
              <a:rPr lang="ro-RO" dirty="0" err="1"/>
              <a:t>Authorities</a:t>
            </a:r>
            <a:r>
              <a:rPr lang="ro-RO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1800" dirty="0"/>
              <a:t>Funcționează la fel ca grupul Index</a:t>
            </a:r>
          </a:p>
          <a:p>
            <a:r>
              <a:rPr lang="ro-RO" sz="1800" dirty="0"/>
              <a:t>Creează liste în care se </a:t>
            </a:r>
            <a:r>
              <a:rPr lang="ro-RO" sz="1800" dirty="0" err="1"/>
              <a:t>afişează</a:t>
            </a:r>
            <a:r>
              <a:rPr lang="ro-RO" sz="1800" dirty="0"/>
              <a:t> citate mai lungi.</a:t>
            </a:r>
          </a:p>
          <a:p>
            <a:r>
              <a:rPr lang="ro-RO" sz="1800" dirty="0"/>
              <a:t>Este folosit mai ales în domeniul juridic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701" y="2268908"/>
            <a:ext cx="4838154" cy="458909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46976" y="2256090"/>
            <a:ext cx="1179319" cy="4956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460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Table of </a:t>
            </a:r>
            <a:r>
              <a:rPr lang="ro-RO" dirty="0" err="1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4291220" cy="5101221"/>
          </a:xfrm>
        </p:spPr>
        <p:txBody>
          <a:bodyPr/>
          <a:lstStyle/>
          <a:p>
            <a:r>
              <a:rPr lang="ro-RO" dirty="0"/>
              <a:t>Comanda Table of </a:t>
            </a:r>
            <a:r>
              <a:rPr lang="ro-RO" dirty="0" err="1"/>
              <a:t>Contents</a:t>
            </a:r>
            <a:r>
              <a:rPr lang="ro-RO" dirty="0"/>
              <a:t> (Cuprins) </a:t>
            </a:r>
            <a:r>
              <a:rPr lang="ro-RO" dirty="0" err="1"/>
              <a:t>genereayă</a:t>
            </a:r>
            <a:r>
              <a:rPr lang="ro-RO" dirty="0"/>
              <a:t> automat un cuprins numerotat pentru document.</a:t>
            </a:r>
          </a:p>
          <a:p>
            <a:endParaRPr lang="ro-RO" dirty="0"/>
          </a:p>
          <a:p>
            <a:r>
              <a:rPr lang="ro-RO" dirty="0"/>
              <a:t>Pentru a putea folosi această comandă, titlurile și </a:t>
            </a:r>
            <a:r>
              <a:rPr lang="ro-RO" dirty="0" err="1"/>
              <a:t>subtiturile</a:t>
            </a:r>
            <a:r>
              <a:rPr lang="ro-RO" dirty="0"/>
              <a:t> din document care trebuie să apară în cuprins trebuie să fie formatate folosind stiluri (</a:t>
            </a:r>
            <a:r>
              <a:rPr lang="ro-RO" dirty="0" err="1"/>
              <a:t>Styles</a:t>
            </a:r>
            <a:r>
              <a:rPr lang="ro-RO" dirty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4864" y="1199626"/>
            <a:ext cx="3390486" cy="488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5879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va urma...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16516" y="1436693"/>
            <a:ext cx="7888817" cy="1154108"/>
          </a:xfr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/>
          <a:lstStyle/>
          <a:p>
            <a:pPr marL="0" indent="0" algn="r">
              <a:buNone/>
            </a:pPr>
            <a:r>
              <a:rPr lang="ro-RO" sz="3600" dirty="0"/>
              <a:t>Fila </a:t>
            </a:r>
            <a:r>
              <a:rPr lang="ro-RO" sz="3600" dirty="0" err="1">
                <a:solidFill>
                  <a:schemeClr val="accent5"/>
                </a:solidFill>
              </a:rPr>
              <a:t>Mailings</a:t>
            </a:r>
            <a:r>
              <a:rPr lang="ro-RO" sz="3600" dirty="0">
                <a:solidFill>
                  <a:schemeClr val="accent5"/>
                </a:solidFill>
              </a:rPr>
              <a:t> (</a:t>
            </a:r>
            <a:r>
              <a:rPr lang="ro-RO" sz="3600">
                <a:solidFill>
                  <a:schemeClr val="accent5"/>
                </a:solidFill>
              </a:rPr>
              <a:t>corespondenţă)</a:t>
            </a:r>
            <a:endParaRPr lang="ro-RO" sz="3600" dirty="0">
              <a:solidFill>
                <a:schemeClr val="accent5"/>
              </a:solidFill>
            </a:endParaRPr>
          </a:p>
          <a:p>
            <a:pPr marL="0" indent="0" algn="r">
              <a:buNone/>
            </a:pPr>
            <a:r>
              <a:rPr lang="ro-RO" dirty="0"/>
              <a:t>Formulare tipizate în Word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893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Table of </a:t>
            </a:r>
            <a:r>
              <a:rPr lang="ro-RO" dirty="0" err="1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4291220" cy="5101221"/>
          </a:xfrm>
        </p:spPr>
        <p:txBody>
          <a:bodyPr/>
          <a:lstStyle/>
          <a:p>
            <a:r>
              <a:rPr lang="ro-RO" dirty="0"/>
              <a:t>Pot fi folosite modelele de cuprins predefinite, care folosește stilurile standard din Word (</a:t>
            </a:r>
            <a:r>
              <a:rPr lang="ro-RO" dirty="0" err="1"/>
              <a:t>Heading</a:t>
            </a:r>
            <a:r>
              <a:rPr lang="ro-RO" dirty="0"/>
              <a:t> 1, </a:t>
            </a:r>
            <a:r>
              <a:rPr lang="ro-RO" dirty="0" err="1"/>
              <a:t>Heading</a:t>
            </a:r>
            <a:r>
              <a:rPr lang="ro-RO" dirty="0"/>
              <a:t> 2 ...)  (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built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-in</a:t>
            </a:r>
            <a:r>
              <a:rPr lang="ro-RO" dirty="0"/>
              <a:t>)</a:t>
            </a:r>
          </a:p>
          <a:p>
            <a:r>
              <a:rPr lang="ro-RO" dirty="0"/>
              <a:t>Se poate crea un cuprins particularizat, care folosește alte stiluri (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Custom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Table of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Contents</a:t>
            </a:r>
            <a:r>
              <a:rPr lang="ro-RO" dirty="0"/>
              <a:t>).</a:t>
            </a:r>
          </a:p>
          <a:p>
            <a:endParaRPr lang="ro-RO" dirty="0"/>
          </a:p>
          <a:p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Remove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Table of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Contents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/>
              <a:t>- șterge cuprinsul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4864" y="1199626"/>
            <a:ext cx="3390486" cy="488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673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Custom</a:t>
            </a:r>
            <a:r>
              <a:rPr lang="ro-RO" dirty="0"/>
              <a:t> Table of </a:t>
            </a:r>
            <a:r>
              <a:rPr lang="ro-RO" dirty="0" err="1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7"/>
            <a:ext cx="7799733" cy="1225522"/>
          </a:xfrm>
        </p:spPr>
        <p:txBody>
          <a:bodyPr/>
          <a:lstStyle/>
          <a:p>
            <a:r>
              <a:rPr lang="ro-RO" dirty="0"/>
              <a:t>Cuprinsul particularizat se creează folosind comanda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Custom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Table of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Contents</a:t>
            </a:r>
            <a:r>
              <a:rPr lang="ro-RO" dirty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2166729"/>
            <a:ext cx="3227734" cy="40542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294" y="4193866"/>
            <a:ext cx="2895048" cy="2592664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738341" y="2206484"/>
            <a:ext cx="3759615" cy="259411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Show page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numbers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/>
              <a:t>– arată numere de pagină.</a:t>
            </a:r>
          </a:p>
          <a:p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Right-align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page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numbers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/>
              <a:t>– aliniază numerele de pagină la dreapta</a:t>
            </a:r>
          </a:p>
          <a:p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Tab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leader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/>
              <a:t>– marcajul dintre text și număr</a:t>
            </a:r>
          </a:p>
          <a:p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Format –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from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template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/>
              <a:t>– Format – din șablon</a:t>
            </a:r>
          </a:p>
          <a:p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Show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level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/>
              <a:t>– arată nivel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71028" y="4800600"/>
            <a:ext cx="3168511" cy="1420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dirty="0"/>
              <a:t>Pentru a particulariza cuprinsul, se folosește butonul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Options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33932" y="6345689"/>
            <a:ext cx="477078" cy="2167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88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Custom</a:t>
            </a:r>
            <a:r>
              <a:rPr lang="ro-RO" dirty="0"/>
              <a:t> Table of </a:t>
            </a:r>
            <a:r>
              <a:rPr lang="ro-RO" dirty="0" err="1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7"/>
            <a:ext cx="7799733" cy="1225522"/>
          </a:xfrm>
        </p:spPr>
        <p:txBody>
          <a:bodyPr/>
          <a:lstStyle/>
          <a:p>
            <a:r>
              <a:rPr lang="ro-RO" dirty="0"/>
              <a:t>Se afișează o listă care este de fapt lista stilurilor disponibile în document. 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38341" y="2206484"/>
            <a:ext cx="3759615" cy="2594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8245" y="5346614"/>
            <a:ext cx="7347642" cy="1303283"/>
          </a:xfrm>
          <a:prstGeom prst="rect">
            <a:avLst/>
          </a:prstGeom>
        </p:spPr>
      </p:pic>
      <p:sp>
        <p:nvSpPr>
          <p:cNvPr id="10" name="Down Arrow 5"/>
          <p:cNvSpPr/>
          <p:nvPr/>
        </p:nvSpPr>
        <p:spPr>
          <a:xfrm>
            <a:off x="6790115" y="5108416"/>
            <a:ext cx="327804" cy="284672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863" y="1566253"/>
            <a:ext cx="4919219" cy="458628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359426" y="5346614"/>
            <a:ext cx="646044" cy="2789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58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Custom</a:t>
            </a:r>
            <a:r>
              <a:rPr lang="ro-RO" dirty="0"/>
              <a:t> Table of </a:t>
            </a:r>
            <a:r>
              <a:rPr lang="ro-RO" dirty="0" err="1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7"/>
            <a:ext cx="7799733" cy="1225522"/>
          </a:xfrm>
        </p:spPr>
        <p:txBody>
          <a:bodyPr>
            <a:normAutofit fontScale="92500" lnSpcReduction="20000"/>
          </a:bodyPr>
          <a:lstStyle/>
          <a:p>
            <a:r>
              <a:rPr lang="ro-RO" dirty="0"/>
              <a:t>Nivelurile (etajele) cuprinsului se numerotează cu 1, 2... Definirea unui singur nivel aliniază</a:t>
            </a:r>
            <a:r>
              <a:rPr lang="en-US" dirty="0"/>
              <a:t> </a:t>
            </a:r>
            <a:r>
              <a:rPr lang="en-US" dirty="0" err="1"/>
              <a:t>toate</a:t>
            </a:r>
            <a:r>
              <a:rPr lang="en-US" dirty="0"/>
              <a:t> </a:t>
            </a:r>
            <a:r>
              <a:rPr lang="en-US" dirty="0" err="1"/>
              <a:t>liniile</a:t>
            </a:r>
            <a:r>
              <a:rPr lang="en-US" dirty="0"/>
              <a:t> </a:t>
            </a:r>
            <a:r>
              <a:rPr lang="ro-RO" dirty="0" err="1"/>
              <a:t>cuprinului</a:t>
            </a:r>
            <a:r>
              <a:rPr lang="ro-RO" dirty="0"/>
              <a:t> la stânga.</a:t>
            </a:r>
          </a:p>
          <a:p>
            <a:r>
              <a:rPr lang="ro-RO" dirty="0"/>
              <a:t>Textul scris cu stilurile alese va apărea în cuprins, însoțit implicit de numărul de pagină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38341" y="2206484"/>
            <a:ext cx="3759615" cy="2594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026" y="2749460"/>
            <a:ext cx="4662383" cy="39004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2351" y="4906823"/>
            <a:ext cx="4071594" cy="163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809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prstDash val="sysDash"/>
          <a:headEnd type="none"/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5546</TotalTime>
  <Words>2308</Words>
  <Application>Microsoft Office PowerPoint</Application>
  <PresentationFormat>On-screen Show (4:3)</PresentationFormat>
  <Paragraphs>225</Paragraphs>
  <Slides>50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5" baseType="lpstr">
      <vt:lpstr>Arial</vt:lpstr>
      <vt:lpstr>Calibri</vt:lpstr>
      <vt:lpstr>Calibri Light</vt:lpstr>
      <vt:lpstr>Courier New</vt:lpstr>
      <vt:lpstr>Office Theme</vt:lpstr>
      <vt:lpstr>Informatică Aplicată</vt:lpstr>
      <vt:lpstr>Fila References</vt:lpstr>
      <vt:lpstr>Fila References</vt:lpstr>
      <vt:lpstr>Grupul Table of Contents (Cuprins)</vt:lpstr>
      <vt:lpstr>Table of Contents</vt:lpstr>
      <vt:lpstr>Table of Contents</vt:lpstr>
      <vt:lpstr>Custom Table of Contents</vt:lpstr>
      <vt:lpstr>Custom Table of Contents</vt:lpstr>
      <vt:lpstr>Custom Table of Contents</vt:lpstr>
      <vt:lpstr>Custom Table of Contents</vt:lpstr>
      <vt:lpstr>Custom Table of Contents</vt:lpstr>
      <vt:lpstr>Custom Table of Contents</vt:lpstr>
      <vt:lpstr>Grupul Footnotes (Note de subsol)</vt:lpstr>
      <vt:lpstr>Footnotes</vt:lpstr>
      <vt:lpstr>Footnotes</vt:lpstr>
      <vt:lpstr>Footnotes</vt:lpstr>
      <vt:lpstr>Footnotes</vt:lpstr>
      <vt:lpstr>Grupul Resources - comanda Smart Lookup</vt:lpstr>
      <vt:lpstr>Grupul Resources - comanda Smart Lookup</vt:lpstr>
      <vt:lpstr>Grupul Citations and Bibliography</vt:lpstr>
      <vt:lpstr>Insert Citation</vt:lpstr>
      <vt:lpstr>Add New Source</vt:lpstr>
      <vt:lpstr>Add New Source</vt:lpstr>
      <vt:lpstr>Add New Source</vt:lpstr>
      <vt:lpstr>Stiluri pentru citări</vt:lpstr>
      <vt:lpstr>Add Placeholder</vt:lpstr>
      <vt:lpstr>Manage Sources</vt:lpstr>
      <vt:lpstr>Manage Sources</vt:lpstr>
      <vt:lpstr>Bibliography</vt:lpstr>
      <vt:lpstr>Bibliography</vt:lpstr>
      <vt:lpstr>Grupul de comenzi Insert Caption</vt:lpstr>
      <vt:lpstr>Liste de figuri şi de tabele</vt:lpstr>
      <vt:lpstr>Comanda Insert Caption</vt:lpstr>
      <vt:lpstr>Comanda Insert Caption</vt:lpstr>
      <vt:lpstr>Comanda Insert Table of Figures</vt:lpstr>
      <vt:lpstr>Comanda Insert Table of Figures</vt:lpstr>
      <vt:lpstr>Comanda Cross-reference</vt:lpstr>
      <vt:lpstr>Comanda Cross-reference</vt:lpstr>
      <vt:lpstr>Comanda Cross Reference</vt:lpstr>
      <vt:lpstr>Comanda Cross-reference</vt:lpstr>
      <vt:lpstr>Comanda Cross-reference</vt:lpstr>
      <vt:lpstr>Grupul de comenzi index</vt:lpstr>
      <vt:lpstr>Grupul de comenzi Index</vt:lpstr>
      <vt:lpstr>Grupul de comenzi Index</vt:lpstr>
      <vt:lpstr>Grupul de comenzi Index</vt:lpstr>
      <vt:lpstr>Grupul de comenzi Index</vt:lpstr>
      <vt:lpstr>Grupul de comenzi Index</vt:lpstr>
      <vt:lpstr>Grupul de comenzi Index</vt:lpstr>
      <vt:lpstr>Grupul de comenzi Table of Authorities </vt:lpstr>
      <vt:lpstr>va urma...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Informatică Aplicată</dc:title>
  <dc:creator>Flyer</dc:creator>
  <cp:lastModifiedBy>Volador</cp:lastModifiedBy>
  <cp:revision>533</cp:revision>
  <dcterms:created xsi:type="dcterms:W3CDTF">2015-12-26T06:14:49Z</dcterms:created>
  <dcterms:modified xsi:type="dcterms:W3CDTF">2017-01-04T13:59:20Z</dcterms:modified>
</cp:coreProperties>
</file>