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5"/>
  </p:notesMasterIdLst>
  <p:sldIdLst>
    <p:sldId id="256" r:id="rId2"/>
    <p:sldId id="284" r:id="rId3"/>
    <p:sldId id="28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83" r:id="rId13"/>
    <p:sldId id="267" r:id="rId14"/>
    <p:sldId id="266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2" r:id="rId29"/>
    <p:sldId id="287" r:id="rId30"/>
    <p:sldId id="288" r:id="rId31"/>
    <p:sldId id="289" r:id="rId32"/>
    <p:sldId id="290" r:id="rId33"/>
    <p:sldId id="291" r:id="rId34"/>
    <p:sldId id="292" r:id="rId35"/>
    <p:sldId id="295" r:id="rId36"/>
    <p:sldId id="293" r:id="rId37"/>
    <p:sldId id="294" r:id="rId38"/>
    <p:sldId id="296" r:id="rId39"/>
    <p:sldId id="297" r:id="rId40"/>
    <p:sldId id="281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8" r:id="rId50"/>
    <p:sldId id="306" r:id="rId51"/>
    <p:sldId id="307" r:id="rId52"/>
    <p:sldId id="309" r:id="rId53"/>
    <p:sldId id="310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17CB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1" autoAdjust="0"/>
    <p:restoredTop sz="86437" autoAdjust="0"/>
  </p:normalViewPr>
  <p:slideViewPr>
    <p:cSldViewPr snapToGrid="0">
      <p:cViewPr varScale="1">
        <p:scale>
          <a:sx n="96" d="100"/>
          <a:sy n="96" d="100"/>
        </p:scale>
        <p:origin x="1302" y="90"/>
      </p:cViewPr>
      <p:guideLst/>
    </p:cSldViewPr>
  </p:slideViewPr>
  <p:outlineViewPr>
    <p:cViewPr>
      <p:scale>
        <a:sx n="33" d="100"/>
        <a:sy n="33" d="100"/>
      </p:scale>
      <p:origin x="0" y="-2055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9FED9-7F12-4049-A2E6-0404CC3A9FC4}" type="datetimeFigureOut">
              <a:rPr lang="en-US" smtClean="0"/>
              <a:t>1/8/2017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6CEBC-81F1-4E28-9C91-B8B36FD41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15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21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11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52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996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520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6CEBC-81F1-4E28-9C91-B8B36FD41A36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68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793482"/>
            <a:ext cx="7772400" cy="2387600"/>
          </a:xfrm>
        </p:spPr>
        <p:txBody>
          <a:bodyPr anchor="b">
            <a:normAutofit/>
          </a:bodyPr>
          <a:lstStyle>
            <a:lvl1pPr algn="r">
              <a:defRPr sz="4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4390603"/>
            <a:ext cx="6858000" cy="651180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7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0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7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7164723" cy="655112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7886700" cy="5101221"/>
          </a:xfrm>
        </p:spPr>
        <p:txBody>
          <a:bodyPr>
            <a:normAutofit/>
          </a:bodyPr>
          <a:lstStyle>
            <a:lvl1pPr algn="just">
              <a:defRPr sz="2400"/>
            </a:lvl1pPr>
            <a:lvl2pPr marL="685800" indent="-228600" algn="just">
              <a:buSzPct val="80000"/>
              <a:buFont typeface="Courier New" panose="02070309020205020404" pitchFamily="49" charset="0"/>
              <a:buChar char="o"/>
              <a:defRPr sz="2000"/>
            </a:lvl2pPr>
            <a:lvl3pPr algn="just">
              <a:defRPr sz="1800"/>
            </a:lvl3pPr>
            <a:lvl4pPr algn="just">
              <a:defRPr sz="1600"/>
            </a:lvl4pPr>
            <a:lvl5pPr algn="just"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80234"/>
            <a:ext cx="4898646" cy="241242"/>
          </a:xfrm>
        </p:spPr>
        <p:txBody>
          <a:bodyPr/>
          <a:lstStyle>
            <a:lvl1pPr algn="r">
              <a:defRPr/>
            </a:lvl1pPr>
          </a:lstStyle>
          <a:p>
            <a:r>
              <a:rPr lang="ro-RO" dirty="0"/>
              <a:t>Informatică Aplicată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● Word 2016 ● Formatarea textului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11486" y="6480234"/>
            <a:ext cx="503864" cy="241242"/>
          </a:xfrm>
        </p:spPr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AutoShape 2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7730833" y="451155"/>
            <a:ext cx="708492" cy="70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word 2016 logo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596" y="228725"/>
            <a:ext cx="796954" cy="79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2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8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1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3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2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4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44C26-0C15-4649-BC82-FCCFC34566CF}" type="datetimeFigureOut">
              <a:rPr lang="en-US" smtClean="0"/>
              <a:t>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6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44C26-0C15-4649-BC82-FCCFC34566CF}" type="datetimeFigureOut">
              <a:rPr lang="en-US" smtClean="0"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46FED-305C-4574-97BA-3C5857F11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2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Informatic</a:t>
            </a:r>
            <a:r>
              <a:rPr lang="ro-RO" dirty="0"/>
              <a:t>ă</a:t>
            </a:r>
            <a:r>
              <a:rPr lang="en-US" dirty="0"/>
              <a:t> </a:t>
            </a:r>
            <a:r>
              <a:rPr lang="en-US" dirty="0" err="1"/>
              <a:t>Aplicat</a:t>
            </a:r>
            <a:r>
              <a:rPr lang="ro-RO" dirty="0"/>
              <a:t>ă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401" y="4181081"/>
            <a:ext cx="8235950" cy="890451"/>
          </a:xfrm>
        </p:spPr>
        <p:txBody>
          <a:bodyPr>
            <a:normAutofit/>
          </a:bodyPr>
          <a:lstStyle/>
          <a:p>
            <a:r>
              <a:rPr lang="ro-RO" sz="1800" dirty="0">
                <a:solidFill>
                  <a:schemeClr val="accent5">
                    <a:lumMod val="75000"/>
                  </a:schemeClr>
                </a:solidFill>
              </a:rPr>
              <a:t>Microsoft Word 2016 </a:t>
            </a:r>
            <a:r>
              <a:rPr lang="ro-RO" sz="1800" dirty="0">
                <a:latin typeface="Arial" panose="020B0604020202020204" pitchFamily="34" charset="0"/>
                <a:cs typeface="Arial" panose="020B0604020202020204" pitchFamily="34" charset="0"/>
              </a:rPr>
              <a:t>○ Fila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Mailings </a:t>
            </a:r>
            <a:r>
              <a:rPr lang="ro-RO" sz="1800" dirty="0">
                <a:latin typeface="Arial" panose="020B0604020202020204" pitchFamily="34" charset="0"/>
                <a:cs typeface="Arial" panose="020B0604020202020204" pitchFamily="34" charset="0"/>
              </a:rPr>
              <a:t>○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1800" dirty="0"/>
              <a:t>F</a:t>
            </a:r>
            <a:r>
              <a:rPr lang="en-US" sz="1800" dirty="0" err="1"/>
              <a:t>ormulare</a:t>
            </a:r>
            <a:r>
              <a:rPr lang="en-US" sz="1800" dirty="0"/>
              <a:t> </a:t>
            </a:r>
            <a:r>
              <a:rPr lang="en-US" sz="1800" dirty="0" err="1"/>
              <a:t>tipizate</a:t>
            </a:r>
            <a:endParaRPr lang="en-US" sz="1800" dirty="0"/>
          </a:p>
          <a:p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400" y="4908462"/>
            <a:ext cx="1758950" cy="175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56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Envelopes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Dacă adresa expeditorului este folosită pentru prima oară, Word întreabă dacă să fie folosită ulterior drept adresă implicită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4342" y="2199534"/>
            <a:ext cx="4545270" cy="410131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/>
          <p:cNvSpPr/>
          <p:nvPr/>
        </p:nvSpPr>
        <p:spPr>
          <a:xfrm>
            <a:off x="4572000" y="4929809"/>
            <a:ext cx="944217" cy="2782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0" name="Speech Bubble: Rectangle 9"/>
          <p:cNvSpPr/>
          <p:nvPr/>
        </p:nvSpPr>
        <p:spPr>
          <a:xfrm>
            <a:off x="6560920" y="3866321"/>
            <a:ext cx="2464903" cy="516836"/>
          </a:xfrm>
          <a:prstGeom prst="wedgeRectCallout">
            <a:avLst>
              <a:gd name="adj1" fmla="val -37980"/>
              <a:gd name="adj2" fmla="val 185654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400" dirty="0">
                <a:solidFill>
                  <a:schemeClr val="tx1"/>
                </a:solidFill>
              </a:rPr>
              <a:t>Semnătură electronică (dacă acest serviciu este instalat)</a:t>
            </a:r>
          </a:p>
        </p:txBody>
      </p:sp>
      <p:sp>
        <p:nvSpPr>
          <p:cNvPr id="11" name="Speech Bubble: Rectangle 10"/>
          <p:cNvSpPr/>
          <p:nvPr/>
        </p:nvSpPr>
        <p:spPr>
          <a:xfrm>
            <a:off x="6560920" y="3866321"/>
            <a:ext cx="2464903" cy="516836"/>
          </a:xfrm>
          <a:prstGeom prst="wedgeRectCallout">
            <a:avLst>
              <a:gd name="adj1" fmla="val -145430"/>
              <a:gd name="adj2" fmla="val -77121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25722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Create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Rezultat: se adaugă la document o pagină format B5, cu adresele scrise, care poate fi tipărită pe un plic.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884" y="2584266"/>
            <a:ext cx="7659307" cy="389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371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320" y="1180136"/>
            <a:ext cx="7164723" cy="655112"/>
          </a:xfrm>
        </p:spPr>
        <p:txBody>
          <a:bodyPr/>
          <a:lstStyle/>
          <a:p>
            <a:r>
              <a:rPr lang="ro-RO" dirty="0"/>
              <a:t>Crearea unui </a:t>
            </a:r>
            <a:r>
              <a:rPr lang="ro-RO" dirty="0" err="1"/>
              <a:t>şablon</a:t>
            </a:r>
            <a:r>
              <a:rPr lang="ro-RO" dirty="0"/>
              <a:t> propriu</a:t>
            </a:r>
          </a:p>
        </p:txBody>
      </p:sp>
    </p:spTree>
    <p:extLst>
      <p:ext uri="{BB962C8B-B14F-4D97-AF65-F5344CB8AC3E}">
        <p14:creationId xmlns:p14="http://schemas.microsoft.com/office/powerpoint/2010/main" val="1184379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Start Mail Merge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În continuare, vom crea o </a:t>
            </a:r>
            <a:r>
              <a:rPr lang="ro-RO" dirty="0" err="1"/>
              <a:t>adeverinţă</a:t>
            </a:r>
            <a:r>
              <a:rPr lang="ro-RO" dirty="0"/>
              <a:t> după exemplul prezentat anterior, folosind îmbinarea </a:t>
            </a:r>
            <a:r>
              <a:rPr lang="ro-RO" dirty="0" err="1"/>
              <a:t>corespondenţei</a:t>
            </a:r>
            <a:r>
              <a:rPr lang="ro-RO" dirty="0"/>
              <a:t> (Mail Merge).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163" y="3331871"/>
            <a:ext cx="6067674" cy="338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529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Start Mail Merge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Se </a:t>
            </a:r>
            <a:r>
              <a:rPr lang="ro-RO" dirty="0" err="1"/>
              <a:t>porneşte</a:t>
            </a:r>
            <a:r>
              <a:rPr lang="ro-RO" dirty="0"/>
              <a:t> de la un document </a:t>
            </a:r>
            <a:r>
              <a:rPr lang="ro-RO" dirty="0" err="1"/>
              <a:t>iniţial</a:t>
            </a:r>
            <a:r>
              <a:rPr lang="ro-RO" dirty="0"/>
              <a:t> gol: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501" y="2100322"/>
            <a:ext cx="7334250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755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Adeverinţă</a:t>
            </a:r>
            <a:r>
              <a:rPr lang="ro-RO" dirty="0"/>
              <a:t> – crearea </a:t>
            </a:r>
            <a:r>
              <a:rPr lang="ro-RO" dirty="0" err="1"/>
              <a:t>şablonului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În acest document, se scrie </a:t>
            </a:r>
            <a:r>
              <a:rPr lang="ro-RO" dirty="0" err="1"/>
              <a:t>şi</a:t>
            </a:r>
            <a:r>
              <a:rPr lang="ro-RO" dirty="0"/>
              <a:t> se </a:t>
            </a:r>
            <a:r>
              <a:rPr lang="ro-RO" dirty="0" err="1"/>
              <a:t>formatează</a:t>
            </a:r>
            <a:r>
              <a:rPr lang="ro-RO" dirty="0"/>
              <a:t> </a:t>
            </a:r>
            <a:r>
              <a:rPr lang="ro-RO" dirty="0" err="1"/>
              <a:t>şablonul</a:t>
            </a:r>
            <a:r>
              <a:rPr lang="ro-RO" dirty="0"/>
              <a:t> </a:t>
            </a:r>
            <a:r>
              <a:rPr lang="ro-RO" dirty="0" err="1"/>
              <a:t>adeverinţei</a:t>
            </a:r>
            <a:r>
              <a:rPr lang="ro-RO" dirty="0"/>
              <a:t>.</a:t>
            </a:r>
          </a:p>
          <a:p>
            <a:r>
              <a:rPr lang="ro-RO" dirty="0"/>
              <a:t>Această </a:t>
            </a:r>
            <a:r>
              <a:rPr lang="ro-RO" dirty="0" err="1"/>
              <a:t>operaţie</a:t>
            </a:r>
            <a:r>
              <a:rPr lang="ro-RO" dirty="0"/>
              <a:t> se face o singură dată. Ulterior, </a:t>
            </a:r>
            <a:r>
              <a:rPr lang="ro-RO" dirty="0" err="1"/>
              <a:t>şablonul</a:t>
            </a:r>
            <a:r>
              <a:rPr lang="ro-RO" dirty="0"/>
              <a:t> va fi refolosit ori de </a:t>
            </a:r>
            <a:r>
              <a:rPr lang="ro-RO" dirty="0" err="1"/>
              <a:t>cîte</a:t>
            </a:r>
            <a:r>
              <a:rPr lang="ro-RO" dirty="0"/>
              <a:t> ori este nevoie.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9780"/>
          <a:stretch/>
        </p:blipFill>
        <p:spPr>
          <a:xfrm>
            <a:off x="1606980" y="3373128"/>
            <a:ext cx="5930040" cy="348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899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Adeverinţă</a:t>
            </a:r>
            <a:r>
              <a:rPr lang="ro-RO" dirty="0"/>
              <a:t> – legătura cu baza de 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Pasul următor este legarea </a:t>
            </a:r>
            <a:r>
              <a:rPr lang="ro-RO" dirty="0" err="1"/>
              <a:t>şablonului</a:t>
            </a:r>
            <a:r>
              <a:rPr lang="ro-RO" dirty="0"/>
              <a:t> la o bază de date.</a:t>
            </a:r>
          </a:p>
          <a:p>
            <a:pPr marL="0" indent="0">
              <a:buNone/>
            </a:pP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Select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Recipients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000" dirty="0"/>
              <a:t>(Alege destinatari)</a:t>
            </a:r>
          </a:p>
          <a:p>
            <a:pPr marL="457200" lvl="1" indent="0">
              <a:buNone/>
            </a:pPr>
            <a:r>
              <a:rPr lang="ro-RO" sz="1600" dirty="0" err="1">
                <a:solidFill>
                  <a:schemeClr val="accent5">
                    <a:lumMod val="75000"/>
                  </a:schemeClr>
                </a:solidFill>
              </a:rPr>
              <a:t>Type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 a New </a:t>
            </a:r>
            <a:r>
              <a:rPr lang="ro-RO" sz="1600" dirty="0" err="1">
                <a:solidFill>
                  <a:schemeClr val="accent5">
                    <a:lumMod val="75000"/>
                  </a:schemeClr>
                </a:solidFill>
              </a:rPr>
              <a:t>List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1600" dirty="0"/>
              <a:t>-  scrie o listă nouă</a:t>
            </a:r>
          </a:p>
          <a:p>
            <a:pPr marL="457200" lvl="1" indent="0">
              <a:buNone/>
            </a:pPr>
            <a:r>
              <a:rPr lang="ro-RO" sz="1600" dirty="0" err="1">
                <a:solidFill>
                  <a:schemeClr val="accent5">
                    <a:lumMod val="75000"/>
                  </a:schemeClr>
                </a:solidFill>
              </a:rPr>
              <a:t>Use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 an </a:t>
            </a:r>
            <a:r>
              <a:rPr lang="ro-RO" sz="1600" dirty="0" err="1">
                <a:solidFill>
                  <a:schemeClr val="accent5">
                    <a:lumMod val="75000"/>
                  </a:schemeClr>
                </a:solidFill>
              </a:rPr>
              <a:t>Existing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1600" dirty="0" err="1">
                <a:solidFill>
                  <a:schemeClr val="accent5">
                    <a:lumMod val="75000"/>
                  </a:schemeClr>
                </a:solidFill>
              </a:rPr>
              <a:t>List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  </a:t>
            </a:r>
            <a:r>
              <a:rPr lang="ro-RO" sz="1600" dirty="0"/>
              <a:t>- </a:t>
            </a:r>
            <a:r>
              <a:rPr lang="ro-RO" sz="1600" dirty="0" err="1"/>
              <a:t>foloseşte</a:t>
            </a:r>
            <a:r>
              <a:rPr lang="ro-RO" sz="1600" dirty="0"/>
              <a:t> o listă deja existentă</a:t>
            </a:r>
          </a:p>
          <a:p>
            <a:pPr marL="457200" lvl="1" indent="0">
              <a:buNone/>
            </a:pPr>
            <a:r>
              <a:rPr lang="ro-RO" sz="1600" dirty="0" err="1">
                <a:solidFill>
                  <a:schemeClr val="accent5">
                    <a:lumMod val="75000"/>
                  </a:schemeClr>
                </a:solidFill>
              </a:rPr>
              <a:t>Choose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1600" dirty="0" err="1">
                <a:solidFill>
                  <a:schemeClr val="accent5">
                    <a:lumMod val="75000"/>
                  </a:schemeClr>
                </a:solidFill>
              </a:rPr>
              <a:t>from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 Outlook </a:t>
            </a:r>
            <a:r>
              <a:rPr lang="ro-RO" sz="1600" dirty="0" err="1">
                <a:solidFill>
                  <a:schemeClr val="accent5">
                    <a:lumMod val="75000"/>
                  </a:schemeClr>
                </a:solidFill>
              </a:rPr>
              <a:t>Contacts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1600" dirty="0"/>
              <a:t>– alege dintr-o listă de contacte Outlook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4668" y="3439768"/>
            <a:ext cx="5529332" cy="34977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7626" y="3750236"/>
            <a:ext cx="26736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Outlook este programul de e-mail din Microsoft Office</a:t>
            </a:r>
          </a:p>
        </p:txBody>
      </p:sp>
    </p:spTree>
    <p:extLst>
      <p:ext uri="{BB962C8B-B14F-4D97-AF65-F5344CB8AC3E}">
        <p14:creationId xmlns:p14="http://schemas.microsoft.com/office/powerpoint/2010/main" val="5983345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Adeverinţă</a:t>
            </a:r>
            <a:r>
              <a:rPr lang="ro-RO" dirty="0"/>
              <a:t> – legătura cu baza de 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sz="2000" dirty="0"/>
              <a:t>Mail Merge </a:t>
            </a:r>
            <a:r>
              <a:rPr lang="ro-RO" sz="2000" dirty="0" err="1"/>
              <a:t>recunoaşte</a:t>
            </a:r>
            <a:r>
              <a:rPr lang="ro-RO" sz="2000" dirty="0"/>
              <a:t> ca surse de </a:t>
            </a:r>
            <a:r>
              <a:rPr lang="ro-RO" sz="2000" dirty="0" err="1"/>
              <a:t>informaţii</a:t>
            </a:r>
            <a:r>
              <a:rPr lang="ro-RO" sz="2000" dirty="0"/>
              <a:t> majoritatea tipurilor de baze de date utilizate frecvent, precum </a:t>
            </a:r>
            <a:r>
              <a:rPr lang="ro-RO" sz="2000" dirty="0" err="1"/>
              <a:t>şi</a:t>
            </a:r>
            <a:r>
              <a:rPr lang="ro-RO" sz="2000" dirty="0"/>
              <a:t> toate tipurile de documente pe care pachetul Office le poate deschide (doc, </a:t>
            </a:r>
            <a:r>
              <a:rPr lang="ro-RO" sz="2000" dirty="0" err="1"/>
              <a:t>docx</a:t>
            </a:r>
            <a:r>
              <a:rPr lang="ro-RO" sz="2000" dirty="0"/>
              <a:t>, </a:t>
            </a:r>
            <a:r>
              <a:rPr lang="ro-RO" sz="2000" dirty="0" err="1"/>
              <a:t>xls</a:t>
            </a:r>
            <a:r>
              <a:rPr lang="ro-RO" sz="2000" dirty="0"/>
              <a:t>, </a:t>
            </a:r>
            <a:r>
              <a:rPr lang="ro-RO" sz="2000" dirty="0" err="1"/>
              <a:t>xlsx</a:t>
            </a:r>
            <a:r>
              <a:rPr lang="ro-RO" sz="2000" dirty="0"/>
              <a:t>, </a:t>
            </a:r>
            <a:r>
              <a:rPr lang="ro-RO" sz="2000" dirty="0" err="1"/>
              <a:t>txt</a:t>
            </a:r>
            <a:r>
              <a:rPr lang="ro-RO" sz="2000" dirty="0"/>
              <a:t>, </a:t>
            </a:r>
            <a:r>
              <a:rPr lang="ro-RO" sz="2000" dirty="0" err="1"/>
              <a:t>html</a:t>
            </a:r>
            <a:r>
              <a:rPr lang="ro-RO" sz="2000" dirty="0"/>
              <a:t>)</a:t>
            </a:r>
          </a:p>
          <a:p>
            <a:endParaRPr lang="ro-RO" sz="2000" dirty="0"/>
          </a:p>
          <a:p>
            <a:r>
              <a:rPr lang="ro-RO" sz="2000" dirty="0" err="1"/>
              <a:t>Informaţia</a:t>
            </a:r>
            <a:r>
              <a:rPr lang="ro-RO" sz="2000" dirty="0"/>
              <a:t> trebuie să fie </a:t>
            </a:r>
            <a:r>
              <a:rPr lang="ro-RO" sz="2000" dirty="0" err="1"/>
              <a:t>organizază</a:t>
            </a:r>
            <a:r>
              <a:rPr lang="ro-RO" sz="2000" dirty="0"/>
              <a:t> tabelar</a:t>
            </a:r>
          </a:p>
          <a:p>
            <a:pPr lvl="1"/>
            <a:r>
              <a:rPr lang="ro-RO" sz="1600" dirty="0"/>
              <a:t>O linie din tabel formează o înregistrare sau un destinatar pentru care se va genera o </a:t>
            </a:r>
            <a:r>
              <a:rPr lang="ro-RO" sz="1600" dirty="0" err="1"/>
              <a:t>adeverinţă</a:t>
            </a:r>
            <a:endParaRPr lang="ro-RO" sz="1600" dirty="0"/>
          </a:p>
          <a:p>
            <a:pPr lvl="1"/>
            <a:r>
              <a:rPr lang="ro-RO" sz="1600" dirty="0"/>
              <a:t>O coloană din tabel se </a:t>
            </a:r>
            <a:r>
              <a:rPr lang="ro-RO" sz="1600" dirty="0" err="1"/>
              <a:t>numeşte</a:t>
            </a:r>
            <a:r>
              <a:rPr lang="ro-RO" sz="1600" dirty="0"/>
              <a:t> câmp</a:t>
            </a:r>
          </a:p>
          <a:p>
            <a:endParaRPr lang="ro-RO" sz="2000" dirty="0"/>
          </a:p>
          <a:p>
            <a:r>
              <a:rPr lang="ro-RO" sz="2000" dirty="0"/>
              <a:t>Nu este necesar să existe o potrivire între numărul de câmpuri din </a:t>
            </a:r>
            <a:r>
              <a:rPr lang="ro-RO" sz="2000" dirty="0" err="1"/>
              <a:t>adeverinţă</a:t>
            </a:r>
            <a:r>
              <a:rPr lang="ro-RO" sz="2000" dirty="0"/>
              <a:t> </a:t>
            </a:r>
            <a:r>
              <a:rPr lang="ro-RO" sz="2000" dirty="0" err="1"/>
              <a:t>şi</a:t>
            </a:r>
            <a:r>
              <a:rPr lang="ro-RO" sz="2000" dirty="0"/>
              <a:t> cel din tabel, deoarece </a:t>
            </a:r>
            <a:r>
              <a:rPr lang="ro-RO" sz="2000" dirty="0" err="1"/>
              <a:t>aceeaşi</a:t>
            </a:r>
            <a:r>
              <a:rPr lang="ro-RO" sz="2000" dirty="0"/>
              <a:t> sursă de date poate fi folosită pentru mai multe </a:t>
            </a:r>
            <a:r>
              <a:rPr lang="ro-RO" sz="2000" dirty="0" err="1"/>
              <a:t>şabloane</a:t>
            </a:r>
            <a:r>
              <a:rPr lang="ro-RO" sz="2000" dirty="0"/>
              <a:t>, cu format diferit. </a:t>
            </a:r>
            <a:r>
              <a:rPr lang="ro-RO" sz="2000" dirty="0"/>
              <a:t>Tabelul-sursă poate avea oricât de multe coloane (câmpuri), î</a:t>
            </a:r>
            <a:r>
              <a:rPr lang="ro-RO" sz="2000" dirty="0"/>
              <a:t>nsă, dacă </a:t>
            </a:r>
            <a:r>
              <a:rPr lang="ro-RO" sz="2000" dirty="0" err="1"/>
              <a:t>şablonul</a:t>
            </a:r>
            <a:r>
              <a:rPr lang="ro-RO" sz="2000" dirty="0"/>
              <a:t> </a:t>
            </a:r>
            <a:r>
              <a:rPr lang="ro-RO" sz="2000" dirty="0" err="1"/>
              <a:t>conţine</a:t>
            </a:r>
            <a:r>
              <a:rPr lang="ro-RO" sz="2000" dirty="0"/>
              <a:t> un câmp, acesta trebuie să existe în tabelul sursă.</a:t>
            </a:r>
          </a:p>
          <a:p>
            <a:pPr marL="0" indent="0">
              <a:buNone/>
            </a:pPr>
            <a:endParaRPr lang="ro-RO" sz="1600" dirty="0"/>
          </a:p>
        </p:txBody>
      </p:sp>
    </p:spTree>
    <p:extLst>
      <p:ext uri="{BB962C8B-B14F-4D97-AF65-F5344CB8AC3E}">
        <p14:creationId xmlns:p14="http://schemas.microsoft.com/office/powerpoint/2010/main" val="20434663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Adeverinţă</a:t>
            </a:r>
            <a:r>
              <a:rPr lang="ro-RO" dirty="0"/>
              <a:t> – legătura cu baza de 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sz="2000" dirty="0"/>
              <a:t>Pentru acest exemplu, am creat un tabel Excel cu </a:t>
            </a:r>
            <a:r>
              <a:rPr lang="ro-RO" sz="2000" dirty="0" err="1"/>
              <a:t>informaţii</a:t>
            </a:r>
            <a:r>
              <a:rPr lang="ro-RO" sz="2000" dirty="0"/>
              <a:t>.</a:t>
            </a:r>
          </a:p>
          <a:p>
            <a:r>
              <a:rPr lang="ro-RO" sz="2000" dirty="0"/>
              <a:t>Formatarea tabelului cu borduri </a:t>
            </a:r>
            <a:r>
              <a:rPr lang="ro-RO" sz="2000" dirty="0" err="1"/>
              <a:t>şi</a:t>
            </a:r>
            <a:r>
              <a:rPr lang="ro-RO" sz="2000" dirty="0"/>
              <a:t> culori nu este necesară, dar a fost făcută pentru mai buna </a:t>
            </a:r>
            <a:r>
              <a:rPr lang="ro-RO" sz="2000" dirty="0" err="1"/>
              <a:t>înţelegere</a:t>
            </a:r>
            <a:r>
              <a:rPr lang="ro-RO" sz="2000" dirty="0"/>
              <a:t> a exemplului.</a:t>
            </a:r>
          </a:p>
          <a:p>
            <a:r>
              <a:rPr lang="ro-RO" sz="2000" dirty="0"/>
              <a:t>Capul de tabel nu este necesar, dar este recomandat pentru a face mai intuitivă îmbinarea câmpurilor cu </a:t>
            </a:r>
            <a:r>
              <a:rPr lang="ro-RO" sz="2000" dirty="0" err="1"/>
              <a:t>şablonul</a:t>
            </a:r>
            <a:r>
              <a:rPr lang="ro-RO" sz="2000" dirty="0"/>
              <a:t> mai </a:t>
            </a:r>
            <a:r>
              <a:rPr lang="ro-RO" sz="2000" dirty="0" err="1"/>
              <a:t>uşoară</a:t>
            </a:r>
            <a:r>
              <a:rPr lang="ro-RO" sz="2000" dirty="0"/>
              <a:t>.</a:t>
            </a:r>
          </a:p>
          <a:p>
            <a:r>
              <a:rPr lang="ro-RO" sz="2000" dirty="0"/>
              <a:t>Dacă se </a:t>
            </a:r>
            <a:r>
              <a:rPr lang="ro-RO" sz="2000" dirty="0" err="1"/>
              <a:t>foloseşte</a:t>
            </a:r>
            <a:r>
              <a:rPr lang="ro-RO" sz="2000" dirty="0"/>
              <a:t> cap de tabel, este recomandat ca numele coloanelor (câmpurilor) să nu </a:t>
            </a:r>
            <a:r>
              <a:rPr lang="ro-RO" sz="2000" dirty="0" err="1"/>
              <a:t>conţină</a:t>
            </a:r>
            <a:r>
              <a:rPr lang="ro-RO" sz="2000" dirty="0"/>
              <a:t> </a:t>
            </a:r>
            <a:r>
              <a:rPr lang="ro-RO" sz="2000" dirty="0" err="1"/>
              <a:t>spaţii</a:t>
            </a:r>
            <a:r>
              <a:rPr lang="ro-RO" sz="2000" dirty="0"/>
              <a:t>. Pentru </a:t>
            </a:r>
            <a:r>
              <a:rPr lang="ro-RO" sz="2000" dirty="0" err="1"/>
              <a:t>conţinutul</a:t>
            </a:r>
            <a:r>
              <a:rPr lang="ro-RO" sz="2000" dirty="0"/>
              <a:t> coloanelor, nu există această </a:t>
            </a:r>
            <a:r>
              <a:rPr lang="ro-RO" sz="2000" dirty="0" err="1"/>
              <a:t>restricţie</a:t>
            </a:r>
            <a:r>
              <a:rPr lang="ro-RO" sz="2000" dirty="0"/>
              <a:t>.</a:t>
            </a:r>
          </a:p>
          <a:p>
            <a:pPr marL="0" indent="0">
              <a:buNone/>
            </a:pPr>
            <a:endParaRPr lang="ro-RO" sz="1600" dirty="0"/>
          </a:p>
        </p:txBody>
      </p:sp>
    </p:spTree>
    <p:extLst>
      <p:ext uri="{BB962C8B-B14F-4D97-AF65-F5344CB8AC3E}">
        <p14:creationId xmlns:p14="http://schemas.microsoft.com/office/powerpoint/2010/main" val="3934983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703" y="1199626"/>
            <a:ext cx="6162261" cy="36037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Adeverinţă</a:t>
            </a:r>
            <a:r>
              <a:rPr lang="ro-RO" dirty="0"/>
              <a:t> – legătura cu baza de date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394" y="4005359"/>
            <a:ext cx="6763606" cy="285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29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Cuprins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Utilizarea unui </a:t>
            </a:r>
            <a:r>
              <a:rPr lang="ro-RO" dirty="0" err="1"/>
              <a:t>şablon</a:t>
            </a:r>
            <a:r>
              <a:rPr lang="ro-RO" dirty="0"/>
              <a:t> predefinit</a:t>
            </a:r>
          </a:p>
          <a:p>
            <a:r>
              <a:rPr lang="ro-RO" dirty="0"/>
              <a:t>Crearea unui </a:t>
            </a:r>
            <a:r>
              <a:rPr lang="ro-RO" dirty="0" err="1"/>
              <a:t>şablon</a:t>
            </a:r>
            <a:r>
              <a:rPr lang="ro-RO" dirty="0"/>
              <a:t> propriu</a:t>
            </a:r>
          </a:p>
          <a:p>
            <a:r>
              <a:rPr lang="ro-RO" dirty="0"/>
              <a:t>Folosirea unui </a:t>
            </a:r>
            <a:r>
              <a:rPr lang="ro-RO" dirty="0" err="1"/>
              <a:t>şablon</a:t>
            </a:r>
            <a:r>
              <a:rPr lang="ro-RO" dirty="0"/>
              <a:t> propriu</a:t>
            </a:r>
          </a:p>
          <a:p>
            <a:r>
              <a:rPr lang="ro-RO" dirty="0"/>
              <a:t>Expertul pentru îmbinarea </a:t>
            </a:r>
            <a:r>
              <a:rPr lang="ro-RO" dirty="0" err="1"/>
              <a:t>corespondenţei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108860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Adeverinţă</a:t>
            </a:r>
            <a:r>
              <a:rPr lang="ro-RO" dirty="0"/>
              <a:t> – legătura cu baza de date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După scrierea </a:t>
            </a:r>
            <a:r>
              <a:rPr lang="ro-RO" dirty="0" err="1"/>
              <a:t>şablonului</a:t>
            </a:r>
            <a:r>
              <a:rPr lang="ro-RO" dirty="0"/>
              <a:t>, trebuie făcută legătura cu </a:t>
            </a:r>
            <a:r>
              <a:rPr lang="ro-RO" dirty="0" err="1"/>
              <a:t>baya</a:t>
            </a:r>
            <a:r>
              <a:rPr lang="ro-RO" dirty="0"/>
              <a:t> de date (cu lista de </a:t>
            </a:r>
            <a:r>
              <a:rPr lang="ro-RO" dirty="0" err="1"/>
              <a:t>studenţi</a:t>
            </a:r>
            <a:r>
              <a:rPr lang="ro-RO" dirty="0"/>
              <a:t>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1022" y="2064832"/>
            <a:ext cx="6784804" cy="423601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41374" y="2445026"/>
            <a:ext cx="447261" cy="46713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Arrow: Right 5"/>
          <p:cNvSpPr/>
          <p:nvPr/>
        </p:nvSpPr>
        <p:spPr>
          <a:xfrm>
            <a:off x="2534478" y="3041374"/>
            <a:ext cx="427383" cy="198783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Rectangle 6"/>
          <p:cNvSpPr/>
          <p:nvPr/>
        </p:nvSpPr>
        <p:spPr>
          <a:xfrm>
            <a:off x="6848061" y="5307496"/>
            <a:ext cx="1172817" cy="45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02675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Adeverinţă</a:t>
            </a:r>
            <a:r>
              <a:rPr lang="ro-RO" dirty="0"/>
              <a:t> – legătura cu baza de date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/>
              <a:t>Word </a:t>
            </a:r>
            <a:r>
              <a:rPr lang="ro-RO" sz="2000" dirty="0" err="1"/>
              <a:t>recunoaşte</a:t>
            </a:r>
            <a:r>
              <a:rPr lang="ro-RO" sz="2000" dirty="0"/>
              <a:t> </a:t>
            </a:r>
            <a:r>
              <a:rPr lang="ro-RO" sz="2000" dirty="0" err="1"/>
              <a:t>conţinutul</a:t>
            </a:r>
            <a:r>
              <a:rPr lang="ro-RO" sz="2000" dirty="0"/>
              <a:t> </a:t>
            </a:r>
            <a:r>
              <a:rPr lang="ro-RO" sz="2000" dirty="0" err="1"/>
              <a:t>fişierului</a:t>
            </a:r>
            <a:r>
              <a:rPr lang="ro-RO" sz="2000" dirty="0"/>
              <a:t>. Dacă acesta </a:t>
            </a:r>
            <a:r>
              <a:rPr lang="ro-RO" sz="2000" dirty="0" err="1"/>
              <a:t>conţine</a:t>
            </a:r>
            <a:r>
              <a:rPr lang="ro-RO" sz="2000" dirty="0"/>
              <a:t> mai multe file, trebuie aleasă cea de interes.</a:t>
            </a:r>
          </a:p>
          <a:p>
            <a:r>
              <a:rPr lang="ro-RO" sz="2000" dirty="0"/>
              <a:t>Dacă tabelul a fost creat cu line cap de tabel, aceasta trebuie să fie specificat prin </a:t>
            </a:r>
            <a:r>
              <a:rPr lang="ro-RO" sz="2000" dirty="0" err="1"/>
              <a:t>opţiunea</a:t>
            </a:r>
            <a:r>
              <a:rPr lang="ro-RO" sz="2000" dirty="0"/>
              <a:t> bifată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First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row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of data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contains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column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headers</a:t>
            </a:r>
            <a:r>
              <a:rPr lang="ro-RO" sz="2000" dirty="0"/>
              <a:t> (prima linie de date </a:t>
            </a:r>
            <a:r>
              <a:rPr lang="ro-RO" sz="2000" dirty="0" err="1"/>
              <a:t>conţine</a:t>
            </a:r>
            <a:r>
              <a:rPr lang="ro-RO" sz="2000" dirty="0"/>
              <a:t> numele coloanelor). </a:t>
            </a:r>
            <a:r>
              <a:rPr lang="ro-RO" sz="2000" dirty="0">
                <a:solidFill>
                  <a:srgbClr val="FF0000"/>
                </a:solidFill>
              </a:rPr>
              <a:t>Altfel, </a:t>
            </a:r>
            <a:r>
              <a:rPr lang="ro-RO" sz="2000" dirty="0" err="1">
                <a:solidFill>
                  <a:srgbClr val="FF0000"/>
                </a:solidFill>
              </a:rPr>
              <a:t>opţiunea</a:t>
            </a:r>
            <a:r>
              <a:rPr lang="ro-RO" sz="2000" dirty="0">
                <a:solidFill>
                  <a:srgbClr val="FF0000"/>
                </a:solidFill>
              </a:rPr>
              <a:t> trebuie debifată, pentru a nu pierde primul rând de date.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717" y="3354368"/>
            <a:ext cx="6139491" cy="3503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5932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Adeverinţă</a:t>
            </a:r>
            <a:r>
              <a:rPr lang="ro-RO" dirty="0"/>
              <a:t> – legătura cu baza de date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/>
              <a:t>După realizarea legăturii, se activează comenzile de inserare a câmpurilor în </a:t>
            </a:r>
            <a:r>
              <a:rPr lang="ro-RO" sz="2000" dirty="0" err="1"/>
              <a:t>şablon</a:t>
            </a:r>
            <a:r>
              <a:rPr lang="ro-RO" sz="2000" dirty="0"/>
              <a:t>, de </a:t>
            </a:r>
            <a:r>
              <a:rPr lang="ro-RO" sz="2000" dirty="0" err="1"/>
              <a:t>previzualizare</a:t>
            </a:r>
            <a:r>
              <a:rPr lang="ro-RO" sz="2000" dirty="0"/>
              <a:t> a rezultatelor </a:t>
            </a:r>
            <a:r>
              <a:rPr lang="ro-RO" sz="2000" dirty="0" err="1"/>
              <a:t>şi</a:t>
            </a:r>
            <a:r>
              <a:rPr lang="ro-RO" sz="2000" dirty="0"/>
              <a:t> de finalizare a îmbinării.</a:t>
            </a:r>
          </a:p>
          <a:p>
            <a:endParaRPr lang="ro-RO" sz="2000" dirty="0">
              <a:solidFill>
                <a:srgbClr val="FF0000"/>
              </a:solidFill>
            </a:endParaRPr>
          </a:p>
          <a:p>
            <a:r>
              <a:rPr lang="ro-RO" sz="2000" dirty="0">
                <a:solidFill>
                  <a:srgbClr val="FF0000"/>
                </a:solidFill>
              </a:rPr>
              <a:t>înainte</a:t>
            </a:r>
          </a:p>
          <a:p>
            <a:endParaRPr lang="ro-RO" sz="2000" dirty="0">
              <a:solidFill>
                <a:srgbClr val="FF0000"/>
              </a:solidFill>
            </a:endParaRPr>
          </a:p>
          <a:p>
            <a:endParaRPr lang="ro-RO" sz="2000" dirty="0">
              <a:solidFill>
                <a:srgbClr val="FF0000"/>
              </a:solidFill>
            </a:endParaRPr>
          </a:p>
          <a:p>
            <a:endParaRPr lang="ro-RO" sz="2000" dirty="0">
              <a:solidFill>
                <a:srgbClr val="FF0000"/>
              </a:solidFill>
            </a:endParaRPr>
          </a:p>
          <a:p>
            <a:endParaRPr lang="ro-RO" sz="2000" dirty="0">
              <a:solidFill>
                <a:srgbClr val="FF0000"/>
              </a:solidFill>
            </a:endParaRPr>
          </a:p>
          <a:p>
            <a:r>
              <a:rPr lang="ro-RO" sz="2000" dirty="0">
                <a:solidFill>
                  <a:srgbClr val="FF0000"/>
                </a:solidFill>
              </a:rPr>
              <a:t>după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b="63789"/>
          <a:stretch/>
        </p:blipFill>
        <p:spPr>
          <a:xfrm>
            <a:off x="1863587" y="2748081"/>
            <a:ext cx="6139491" cy="12686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678" y="4751708"/>
            <a:ext cx="6213400" cy="12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2302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Introducerea câmpurilor de date în </a:t>
            </a:r>
            <a:r>
              <a:rPr lang="ro-RO" dirty="0" err="1"/>
              <a:t>şablon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În continuare, fiecare </a:t>
            </a:r>
            <a:r>
              <a:rPr lang="ro-RO" dirty="0" err="1"/>
              <a:t>cîmp</a:t>
            </a:r>
            <a:r>
              <a:rPr lang="ro-RO" dirty="0"/>
              <a:t> </a:t>
            </a:r>
            <a:r>
              <a:rPr lang="ro-RO" dirty="0" err="1"/>
              <a:t>necomplatat</a:t>
            </a:r>
            <a:r>
              <a:rPr lang="ro-RO" dirty="0"/>
              <a:t> din </a:t>
            </a:r>
            <a:r>
              <a:rPr lang="ro-RO" dirty="0" err="1"/>
              <a:t>şablon</a:t>
            </a:r>
            <a:r>
              <a:rPr lang="ro-RO" dirty="0"/>
              <a:t> trebuie înlocuit cu o legătură către </a:t>
            </a:r>
            <a:r>
              <a:rPr lang="ro-RO" dirty="0" err="1"/>
              <a:t>cîmpul</a:t>
            </a:r>
            <a:r>
              <a:rPr lang="ro-RO" dirty="0"/>
              <a:t> din baza de date în care se </a:t>
            </a:r>
            <a:r>
              <a:rPr lang="ro-RO" dirty="0" err="1"/>
              <a:t>găseşte</a:t>
            </a:r>
            <a:r>
              <a:rPr lang="ro-RO" dirty="0"/>
              <a:t> </a:t>
            </a:r>
            <a:r>
              <a:rPr lang="ro-RO" dirty="0" err="1"/>
              <a:t>informaţia</a:t>
            </a:r>
            <a:r>
              <a:rPr lang="ro-RO" dirty="0"/>
              <a:t> respectivă.</a:t>
            </a:r>
          </a:p>
          <a:p>
            <a:r>
              <a:rPr lang="ro-RO" dirty="0"/>
              <a:t>Se </a:t>
            </a:r>
            <a:r>
              <a:rPr lang="ro-RO" dirty="0" err="1"/>
              <a:t>foloseşte</a:t>
            </a:r>
            <a:r>
              <a:rPr lang="ro-RO" dirty="0"/>
              <a:t> grupul de comenzi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Write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&amp; Insert Field</a:t>
            </a:r>
          </a:p>
          <a:p>
            <a:pPr lvl="1"/>
            <a:r>
              <a:rPr lang="en-US" dirty="0"/>
              <a:t>Se pot ad</a:t>
            </a:r>
            <a:r>
              <a:rPr lang="ro-RO" dirty="0" err="1"/>
              <a:t>ăuga</a:t>
            </a:r>
            <a:endParaRPr lang="ro-RO" dirty="0"/>
          </a:p>
          <a:p>
            <a:pPr lvl="2"/>
            <a:r>
              <a:rPr lang="ro-RO" dirty="0"/>
              <a:t>Adresă (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Address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Block</a:t>
            </a:r>
            <a:r>
              <a:rPr lang="ro-RO" dirty="0"/>
              <a:t>) </a:t>
            </a:r>
          </a:p>
          <a:p>
            <a:pPr lvl="2"/>
            <a:r>
              <a:rPr lang="ro-RO" dirty="0"/>
              <a:t>Linie de salut (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Greeting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line</a:t>
            </a:r>
            <a:r>
              <a:rPr lang="ro-RO" dirty="0"/>
              <a:t>)</a:t>
            </a:r>
          </a:p>
          <a:p>
            <a:pPr lvl="2"/>
            <a:r>
              <a:rPr lang="ro-RO" dirty="0"/>
              <a:t>Câmpuri din tabelul cu care s-a creat legătura (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Insert Merge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Field</a:t>
            </a:r>
            <a:r>
              <a:rPr lang="ro-RO" dirty="0"/>
              <a:t>)</a:t>
            </a:r>
          </a:p>
          <a:p>
            <a:pPr lvl="2"/>
            <a:r>
              <a:rPr lang="ro-RO" dirty="0"/>
              <a:t>Reguli (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Rules</a:t>
            </a:r>
            <a:r>
              <a:rPr lang="ro-RO" dirty="0"/>
              <a:t>)</a:t>
            </a:r>
          </a:p>
          <a:p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4627" y="5395972"/>
            <a:ext cx="336232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00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Introducerea câmpurilor de date în </a:t>
            </a:r>
            <a:r>
              <a:rPr lang="ro-RO" dirty="0" err="1"/>
              <a:t>şablon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Fiecare </a:t>
            </a:r>
            <a:r>
              <a:rPr lang="ro-RO" dirty="0" err="1"/>
              <a:t>spaţiu</a:t>
            </a:r>
            <a:r>
              <a:rPr lang="ro-RO" dirty="0"/>
              <a:t> de completat din </a:t>
            </a:r>
            <a:r>
              <a:rPr lang="ro-RO" dirty="0" err="1"/>
              <a:t>adeverinţă</a:t>
            </a:r>
            <a:r>
              <a:rPr lang="ro-RO" dirty="0"/>
              <a:t> va fi înlocuit cu câte unul sau mai multe capete de coloană din tabelul ales ca bază de date sursă.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38476"/>
          <a:stretch/>
        </p:blipFill>
        <p:spPr>
          <a:xfrm>
            <a:off x="795130" y="2524972"/>
            <a:ext cx="6162261" cy="19706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36548"/>
          <a:stretch/>
        </p:blipFill>
        <p:spPr>
          <a:xfrm>
            <a:off x="1863559" y="4888977"/>
            <a:ext cx="6763606" cy="160884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2673626" y="3438939"/>
            <a:ext cx="904461" cy="2534479"/>
          </a:xfrm>
          <a:prstGeom prst="straightConnector1">
            <a:avLst/>
          </a:prstGeom>
          <a:ln>
            <a:prstDash val="sys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200400" y="3510321"/>
            <a:ext cx="367748" cy="2465375"/>
          </a:xfrm>
          <a:prstGeom prst="straightConnector1">
            <a:avLst/>
          </a:prstGeom>
          <a:ln>
            <a:prstDash val="sys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711148" y="3597965"/>
            <a:ext cx="1570383" cy="2375453"/>
          </a:xfrm>
          <a:prstGeom prst="straightConnector1">
            <a:avLst/>
          </a:prstGeom>
          <a:ln>
            <a:prstDash val="sys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687418" y="3578087"/>
            <a:ext cx="1155395" cy="2395331"/>
          </a:xfrm>
          <a:prstGeom prst="straightConnector1">
            <a:avLst/>
          </a:prstGeom>
          <a:ln>
            <a:prstDash val="sys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663687" y="3707296"/>
            <a:ext cx="2912166" cy="2330445"/>
          </a:xfrm>
          <a:prstGeom prst="straightConnector1">
            <a:avLst/>
          </a:prstGeom>
          <a:ln>
            <a:prstDash val="sys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42209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Introducerea câmpurilor de date în </a:t>
            </a:r>
            <a:r>
              <a:rPr lang="ro-RO" dirty="0" err="1"/>
              <a:t>şablon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199626"/>
            <a:ext cx="2671141" cy="5101221"/>
          </a:xfrm>
        </p:spPr>
        <p:txBody>
          <a:bodyPr>
            <a:noAutofit/>
          </a:bodyPr>
          <a:lstStyle/>
          <a:p>
            <a:r>
              <a:rPr lang="ro-RO" sz="2000" dirty="0"/>
              <a:t>În </a:t>
            </a:r>
            <a:r>
              <a:rPr lang="ro-RO" sz="2000" dirty="0" err="1"/>
              <a:t>adeverinţă</a:t>
            </a:r>
            <a:r>
              <a:rPr lang="ro-RO" sz="2000" dirty="0"/>
              <a:t>, nu sunt necesare adresă ori line de salut.</a:t>
            </a:r>
          </a:p>
          <a:p>
            <a:r>
              <a:rPr lang="ro-RO" sz="2000" dirty="0"/>
              <a:t>Pentru crearea legăturilor, se </a:t>
            </a:r>
            <a:r>
              <a:rPr lang="ro-RO" sz="2000" dirty="0" err="1"/>
              <a:t>foloseşte</a:t>
            </a:r>
            <a:r>
              <a:rPr lang="ro-RO" sz="2000" dirty="0"/>
              <a:t> comanda 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Insert Merge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Field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000" dirty="0"/>
              <a:t>(Inserează câmp pentru îmbinare)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36548"/>
          <a:stretch/>
        </p:blipFill>
        <p:spPr>
          <a:xfrm>
            <a:off x="2425148" y="4871389"/>
            <a:ext cx="6763606" cy="16088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8086" y="1875324"/>
            <a:ext cx="5476461" cy="258597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953539" y="2773017"/>
            <a:ext cx="576470" cy="1391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1" name="Rectangle 10"/>
          <p:cNvSpPr/>
          <p:nvPr/>
        </p:nvSpPr>
        <p:spPr>
          <a:xfrm>
            <a:off x="3389243" y="5913783"/>
            <a:ext cx="755374" cy="1292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935896" y="2991678"/>
            <a:ext cx="2097156" cy="2852531"/>
          </a:xfrm>
          <a:prstGeom prst="straightConnector1">
            <a:avLst/>
          </a:prstGeom>
          <a:ln>
            <a:prstDash val="sys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075043" y="4114800"/>
            <a:ext cx="2295940" cy="1729409"/>
          </a:xfrm>
          <a:prstGeom prst="straightConnector1">
            <a:avLst/>
          </a:prstGeom>
          <a:ln>
            <a:prstDash val="sys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85799" y="4725908"/>
            <a:ext cx="13591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Fără capul de tabel, Word ar fi indicat doar numărul coloanei</a:t>
            </a:r>
          </a:p>
        </p:txBody>
      </p:sp>
    </p:spTree>
    <p:extLst>
      <p:ext uri="{BB962C8B-B14F-4D97-AF65-F5344CB8AC3E}">
        <p14:creationId xmlns:p14="http://schemas.microsoft.com/office/powerpoint/2010/main" val="19930065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Introducerea câmpurilor de date în </a:t>
            </a:r>
            <a:r>
              <a:rPr lang="ro-RO" dirty="0" err="1"/>
              <a:t>şablon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Se procedează al fel pentru toate câmpurile care trebuie completate în </a:t>
            </a:r>
            <a:r>
              <a:rPr lang="ro-RO" dirty="0" err="1"/>
              <a:t>adeverinţă</a:t>
            </a:r>
            <a:r>
              <a:rPr lang="ro-RO" dirty="0"/>
              <a:t>.</a:t>
            </a:r>
          </a:p>
          <a:p>
            <a:r>
              <a:rPr lang="ro-RO" dirty="0"/>
              <a:t>Comanda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Highlight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Merge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Fields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(</a:t>
            </a:r>
            <a:r>
              <a:rPr lang="ro-RO" dirty="0" err="1"/>
              <a:t>evidenţiază</a:t>
            </a:r>
            <a:r>
              <a:rPr lang="ro-RO" dirty="0"/>
              <a:t> câmpuri îmbinare) indică care sunt </a:t>
            </a:r>
            <a:r>
              <a:rPr lang="ro-RO" dirty="0" err="1"/>
              <a:t>cîmpurile</a:t>
            </a:r>
            <a:r>
              <a:rPr lang="ro-RO" dirty="0"/>
              <a:t> de legătură introduse.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231" y="3148840"/>
            <a:ext cx="5676449" cy="370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4309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Introducerea câmpurilor de date în </a:t>
            </a:r>
            <a:r>
              <a:rPr lang="ro-RO" dirty="0" err="1"/>
              <a:t>şablon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 err="1"/>
              <a:t>Cîmpurile</a:t>
            </a:r>
            <a:r>
              <a:rPr lang="ro-RO" sz="2000" dirty="0"/>
              <a:t> de îmbinare apar între ghilimele: </a:t>
            </a:r>
            <a:r>
              <a:rPr lang="ro-RO" sz="2000" dirty="0"/>
              <a:t>«Nume» «Prenume».</a:t>
            </a:r>
          </a:p>
          <a:p>
            <a:r>
              <a:rPr lang="ro-RO" sz="2000" dirty="0"/>
              <a:t>Trebuie lăsate </a:t>
            </a:r>
            <a:r>
              <a:rPr lang="ro-RO" sz="2000" dirty="0" err="1"/>
              <a:t>spaţii</a:t>
            </a:r>
            <a:r>
              <a:rPr lang="ro-RO" sz="2000" dirty="0"/>
              <a:t> înainte, după </a:t>
            </a:r>
            <a:r>
              <a:rPr lang="ro-RO" sz="2000" dirty="0" err="1"/>
              <a:t>şi</a:t>
            </a:r>
            <a:r>
              <a:rPr lang="ro-RO" sz="2000" dirty="0"/>
              <a:t> între </a:t>
            </a:r>
            <a:r>
              <a:rPr lang="ro-RO" sz="2000" dirty="0" err="1"/>
              <a:t>cîmpuri</a:t>
            </a:r>
            <a:r>
              <a:rPr lang="ro-RO" sz="2000" dirty="0"/>
              <a:t>, pentru a respecta normale ortografice.</a:t>
            </a:r>
          </a:p>
          <a:p>
            <a:r>
              <a:rPr lang="ro-RO" sz="2000" dirty="0"/>
              <a:t>Un câmp poate fi refolosit de oricâte ori.</a:t>
            </a:r>
          </a:p>
          <a:p>
            <a:r>
              <a:rPr lang="ro-RO" sz="2000" dirty="0"/>
              <a:t>Motivul eliberării </a:t>
            </a:r>
            <a:r>
              <a:rPr lang="ro-RO" sz="2000" dirty="0" err="1"/>
              <a:t>adeverinţei</a:t>
            </a:r>
            <a:r>
              <a:rPr lang="ro-RO" sz="2000" dirty="0"/>
              <a:t> nu e un câmp predefinit.</a:t>
            </a:r>
            <a:endParaRPr lang="ro-RO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231" y="3148840"/>
            <a:ext cx="5676449" cy="370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7780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</a:t>
            </a:r>
            <a:r>
              <a:rPr lang="ro-RO" dirty="0" err="1"/>
              <a:t>Preview</a:t>
            </a:r>
            <a:r>
              <a:rPr lang="ro-RO" dirty="0"/>
              <a:t> </a:t>
            </a:r>
            <a:r>
              <a:rPr lang="ro-RO" dirty="0" err="1"/>
              <a:t>Results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sz="2000" dirty="0"/>
              <a:t>Dacă se apasă butonul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Preview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Results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sz="2000" dirty="0"/>
              <a:t>(</a:t>
            </a:r>
            <a:r>
              <a:rPr lang="ro-RO" sz="2000" dirty="0" err="1"/>
              <a:t>previzualizare</a:t>
            </a:r>
            <a:r>
              <a:rPr lang="ro-RO" sz="2000" dirty="0"/>
              <a:t> rezultate), se poate vedea rezultatul îmbinării pentru destinatarii </a:t>
            </a:r>
            <a:r>
              <a:rPr lang="ro-RO" sz="2000" dirty="0" err="1"/>
              <a:t>aleşi</a:t>
            </a:r>
            <a:r>
              <a:rPr lang="ro-RO" sz="2000" dirty="0"/>
              <a:t>.</a:t>
            </a:r>
          </a:p>
          <a:p>
            <a:r>
              <a:rPr lang="ro-RO" sz="2000" dirty="0"/>
              <a:t>Câmpurile de îmbinare vor fi înlocuite cu </a:t>
            </a:r>
            <a:r>
              <a:rPr lang="ro-RO" sz="2000" dirty="0" err="1"/>
              <a:t>informaţia</a:t>
            </a:r>
            <a:r>
              <a:rPr lang="ro-RO" sz="2000" dirty="0"/>
              <a:t> </a:t>
            </a:r>
            <a:r>
              <a:rPr lang="ro-RO" sz="2000" dirty="0" err="1"/>
              <a:t>conţinută</a:t>
            </a:r>
            <a:r>
              <a:rPr lang="ro-RO" sz="2000" dirty="0"/>
              <a:t> în </a:t>
            </a:r>
            <a:r>
              <a:rPr lang="ro-RO" sz="2000" dirty="0" err="1"/>
              <a:t>fişierul</a:t>
            </a:r>
            <a:r>
              <a:rPr lang="ro-RO" sz="2000" dirty="0"/>
              <a:t> Excel</a:t>
            </a:r>
          </a:p>
          <a:p>
            <a:pPr marL="0" indent="0">
              <a:buNone/>
            </a:pP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732" y="2565487"/>
            <a:ext cx="5052054" cy="1799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911" y="4732365"/>
            <a:ext cx="5051875" cy="174786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92687" y="2524539"/>
            <a:ext cx="914400" cy="5168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Rectangle 7"/>
          <p:cNvSpPr/>
          <p:nvPr/>
        </p:nvSpPr>
        <p:spPr>
          <a:xfrm>
            <a:off x="6112565" y="4732365"/>
            <a:ext cx="924339" cy="1179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892940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Reguli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În exemplul nostru, vom considera că </a:t>
            </a:r>
            <a:r>
              <a:rPr lang="ro-RO" dirty="0" err="1"/>
              <a:t>şablonul</a:t>
            </a:r>
            <a:r>
              <a:rPr lang="ro-RO" dirty="0"/>
              <a:t> </a:t>
            </a:r>
            <a:r>
              <a:rPr lang="ro-RO" dirty="0" err="1"/>
              <a:t>conţine</a:t>
            </a:r>
            <a:r>
              <a:rPr lang="ro-RO" dirty="0"/>
              <a:t> două </a:t>
            </a:r>
            <a:r>
              <a:rPr lang="ro-RO" dirty="0" err="1"/>
              <a:t>adeverinţe</a:t>
            </a:r>
            <a:r>
              <a:rPr lang="ro-RO" dirty="0"/>
              <a:t> pe o pagină.</a:t>
            </a:r>
          </a:p>
          <a:p>
            <a:r>
              <a:rPr lang="ro-RO" dirty="0"/>
              <a:t>Aceasta poate avea în vedere două aspecte:</a:t>
            </a:r>
          </a:p>
          <a:p>
            <a:pPr lvl="1"/>
            <a:r>
              <a:rPr lang="ro-RO" dirty="0"/>
              <a:t>Se </a:t>
            </a:r>
            <a:r>
              <a:rPr lang="ro-RO" dirty="0" err="1"/>
              <a:t>doreşte</a:t>
            </a:r>
            <a:r>
              <a:rPr lang="ro-RO" dirty="0"/>
              <a:t> ca un exemplar identic (duplicat) al </a:t>
            </a:r>
            <a:r>
              <a:rPr lang="ro-RO" dirty="0" err="1"/>
              <a:t>adeverinţei</a:t>
            </a:r>
            <a:r>
              <a:rPr lang="ro-RO" dirty="0"/>
              <a:t> să rămână în arhiva </a:t>
            </a:r>
            <a:r>
              <a:rPr lang="ro-RO" dirty="0" err="1"/>
              <a:t>facultăţii</a:t>
            </a:r>
            <a:r>
              <a:rPr lang="ro-RO" dirty="0"/>
              <a:t>.</a:t>
            </a:r>
          </a:p>
          <a:p>
            <a:pPr marL="457200" lvl="1" indent="0">
              <a:buNone/>
            </a:pPr>
            <a:endParaRPr lang="ro-RO" dirty="0"/>
          </a:p>
          <a:p>
            <a:pPr marL="457200" lvl="1" indent="0">
              <a:buNone/>
            </a:pPr>
            <a:r>
              <a:rPr lang="ro-RO" dirty="0"/>
              <a:t>sau</a:t>
            </a:r>
          </a:p>
          <a:p>
            <a:pPr lvl="1"/>
            <a:r>
              <a:rPr lang="ro-RO" dirty="0"/>
              <a:t>Se </a:t>
            </a:r>
            <a:r>
              <a:rPr lang="ro-RO" dirty="0" err="1"/>
              <a:t>doreşte</a:t>
            </a:r>
            <a:r>
              <a:rPr lang="ro-RO" dirty="0"/>
              <a:t> să se facă economie de foi tipărite </a:t>
            </a:r>
            <a:r>
              <a:rPr lang="ro-RO" dirty="0" err="1"/>
              <a:t>scoţându</a:t>
            </a:r>
            <a:r>
              <a:rPr lang="ro-RO" dirty="0"/>
              <a:t>-se două </a:t>
            </a:r>
            <a:r>
              <a:rPr lang="ro-RO" dirty="0" err="1"/>
              <a:t>adeverinţe</a:t>
            </a:r>
            <a:r>
              <a:rPr lang="ro-RO" dirty="0"/>
              <a:t> pe o foaie.</a:t>
            </a:r>
          </a:p>
        </p:txBody>
      </p:sp>
    </p:spTree>
    <p:extLst>
      <p:ext uri="{BB962C8B-B14F-4D97-AF65-F5344CB8AC3E}">
        <p14:creationId xmlns:p14="http://schemas.microsoft.com/office/powerpoint/2010/main" val="342760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2502" y="1140379"/>
            <a:ext cx="7164723" cy="655112"/>
          </a:xfrm>
        </p:spPr>
        <p:txBody>
          <a:bodyPr/>
          <a:lstStyle/>
          <a:p>
            <a:r>
              <a:rPr lang="ro-RO" dirty="0"/>
              <a:t>Folosirea unui </a:t>
            </a:r>
            <a:r>
              <a:rPr lang="ro-RO" dirty="0" err="1"/>
              <a:t>şablon</a:t>
            </a:r>
            <a:r>
              <a:rPr lang="ro-RO" dirty="0"/>
              <a:t> predefinit</a:t>
            </a:r>
          </a:p>
        </p:txBody>
      </p:sp>
    </p:spTree>
    <p:extLst>
      <p:ext uri="{BB962C8B-B14F-4D97-AF65-F5344CB8AC3E}">
        <p14:creationId xmlns:p14="http://schemas.microsoft.com/office/powerpoint/2010/main" val="1020670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Reguli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Copierea textului </a:t>
            </a:r>
            <a:r>
              <a:rPr lang="ro-RO" dirty="0" err="1"/>
              <a:t>adeverinţei</a:t>
            </a:r>
            <a:r>
              <a:rPr lang="ro-RO" dirty="0"/>
              <a:t> se face după introducerea câmpurilor de legătură, pentru a nu repeta </a:t>
            </a:r>
            <a:r>
              <a:rPr lang="ro-RO" dirty="0" err="1"/>
              <a:t>aceeaşi</a:t>
            </a:r>
            <a:r>
              <a:rPr lang="ro-RO" dirty="0"/>
              <a:t> </a:t>
            </a:r>
            <a:r>
              <a:rPr lang="ro-RO" dirty="0" err="1"/>
              <a:t>operaţie</a:t>
            </a:r>
            <a:r>
              <a:rPr lang="ro-RO" dirty="0"/>
              <a:t> de două ori.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820" y="2477535"/>
            <a:ext cx="3307737" cy="42208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2727" y="2477534"/>
            <a:ext cx="3302741" cy="4220877"/>
          </a:xfrm>
          <a:prstGeom prst="rect">
            <a:avLst/>
          </a:prstGeom>
        </p:spPr>
      </p:pic>
      <p:sp>
        <p:nvSpPr>
          <p:cNvPr id="7" name="Arrow: Right 6"/>
          <p:cNvSpPr/>
          <p:nvPr/>
        </p:nvSpPr>
        <p:spPr>
          <a:xfrm>
            <a:off x="4572000" y="4234070"/>
            <a:ext cx="357809" cy="556591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488650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Reguli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199626"/>
            <a:ext cx="4301159" cy="5101221"/>
          </a:xfrm>
        </p:spPr>
        <p:txBody>
          <a:bodyPr/>
          <a:lstStyle/>
          <a:p>
            <a:r>
              <a:rPr lang="ro-RO" dirty="0"/>
              <a:t>Cazul 1: crearea unui duplicat</a:t>
            </a:r>
          </a:p>
          <a:p>
            <a:endParaRPr lang="ro-RO" dirty="0"/>
          </a:p>
          <a:p>
            <a:pPr marL="0" indent="0">
              <a:buNone/>
            </a:pPr>
            <a:r>
              <a:rPr lang="ro-RO" dirty="0"/>
              <a:t>Implicit, Word completează automat câte un </a:t>
            </a:r>
            <a:r>
              <a:rPr lang="ro-RO" dirty="0" err="1"/>
              <a:t>şablon</a:t>
            </a:r>
            <a:r>
              <a:rPr lang="ro-RO" dirty="0"/>
              <a:t> pentru fiecare line din tabel (pentru fiecare student bifat din lista de destinatari).</a:t>
            </a:r>
          </a:p>
          <a:p>
            <a:pPr marL="0" indent="0">
              <a:buNone/>
            </a:pPr>
            <a:r>
              <a:rPr lang="ro-RO" dirty="0"/>
              <a:t>Dacă </a:t>
            </a:r>
            <a:r>
              <a:rPr lang="ro-RO" dirty="0" err="1"/>
              <a:t>şablonul</a:t>
            </a:r>
            <a:r>
              <a:rPr lang="ro-RO" dirty="0"/>
              <a:t> </a:t>
            </a:r>
            <a:r>
              <a:rPr lang="ro-RO" dirty="0" err="1"/>
              <a:t>conţine</a:t>
            </a:r>
            <a:r>
              <a:rPr lang="ro-RO" dirty="0"/>
              <a:t> două </a:t>
            </a:r>
            <a:r>
              <a:rPr lang="ro-RO" dirty="0" err="1"/>
              <a:t>adeverinţe</a:t>
            </a:r>
            <a:r>
              <a:rPr lang="ro-RO" dirty="0"/>
              <a:t>, câmpurile identice vor fi completate cu </a:t>
            </a:r>
            <a:r>
              <a:rPr lang="ro-RO" dirty="0" err="1"/>
              <a:t>aceeaşi</a:t>
            </a:r>
            <a:r>
              <a:rPr lang="ro-RO" dirty="0"/>
              <a:t> </a:t>
            </a:r>
            <a:r>
              <a:rPr lang="ro-RO" dirty="0" err="1"/>
              <a:t>informaţie</a:t>
            </a:r>
            <a:r>
              <a:rPr lang="ro-RO" dirty="0"/>
              <a:t>, deci se vor </a:t>
            </a:r>
            <a:r>
              <a:rPr lang="ro-RO" dirty="0" err="1"/>
              <a:t>obţine</a:t>
            </a:r>
            <a:r>
              <a:rPr lang="ro-RO" dirty="0"/>
              <a:t> două </a:t>
            </a:r>
            <a:r>
              <a:rPr lang="ro-RO" dirty="0" err="1"/>
              <a:t>adeverinţe</a:t>
            </a:r>
            <a:r>
              <a:rPr lang="ro-RO" dirty="0"/>
              <a:t> identice pe o pagină (una pentru student, una pentru arhiva </a:t>
            </a:r>
            <a:r>
              <a:rPr lang="ro-RO" dirty="0" err="1"/>
              <a:t>facultăţii</a:t>
            </a:r>
            <a:r>
              <a:rPr lang="ro-RO" dirty="0"/>
              <a:t>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1262" y="1573566"/>
            <a:ext cx="3399969" cy="43533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93372" y="3156474"/>
            <a:ext cx="1272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student 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93372" y="5108713"/>
            <a:ext cx="1272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student 4</a:t>
            </a:r>
          </a:p>
        </p:txBody>
      </p:sp>
    </p:spTree>
    <p:extLst>
      <p:ext uri="{BB962C8B-B14F-4D97-AF65-F5344CB8AC3E}">
        <p14:creationId xmlns:p14="http://schemas.microsoft.com/office/powerpoint/2010/main" val="2178417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537" y="1948070"/>
            <a:ext cx="5639015" cy="49099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Reguli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199626"/>
            <a:ext cx="3853899" cy="5101221"/>
          </a:xfrm>
        </p:spPr>
        <p:txBody>
          <a:bodyPr>
            <a:normAutofit/>
          </a:bodyPr>
          <a:lstStyle/>
          <a:p>
            <a:r>
              <a:rPr lang="ro-RO" dirty="0"/>
              <a:t>Cazul 2: două </a:t>
            </a:r>
            <a:r>
              <a:rPr lang="ro-RO" dirty="0" err="1"/>
              <a:t>adeverinţe</a:t>
            </a:r>
            <a:r>
              <a:rPr lang="ro-RO" dirty="0"/>
              <a:t> pe o foaie</a:t>
            </a:r>
          </a:p>
          <a:p>
            <a:pPr marL="0" indent="0">
              <a:buNone/>
            </a:pPr>
            <a:endParaRPr lang="ro-RO" dirty="0"/>
          </a:p>
          <a:p>
            <a:r>
              <a:rPr lang="ro-RO" dirty="0"/>
              <a:t>Pentru a </a:t>
            </a:r>
            <a:r>
              <a:rPr lang="ro-RO" dirty="0" err="1"/>
              <a:t>forţa</a:t>
            </a:r>
            <a:r>
              <a:rPr lang="ro-RO" dirty="0"/>
              <a:t> folosirea concomitentă pe un </a:t>
            </a:r>
            <a:r>
              <a:rPr lang="ro-RO" dirty="0" err="1"/>
              <a:t>şablon</a:t>
            </a:r>
            <a:r>
              <a:rPr lang="ro-RO" dirty="0"/>
              <a:t> a mai multor înregistrări, se </a:t>
            </a:r>
            <a:r>
              <a:rPr lang="ro-RO" dirty="0" err="1"/>
              <a:t>foloseşte</a:t>
            </a:r>
            <a:r>
              <a:rPr lang="ro-RO" dirty="0"/>
              <a:t> regula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Next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Record </a:t>
            </a:r>
            <a:r>
              <a:rPr lang="ro-RO" dirty="0"/>
              <a:t>(Trece la următoarea înregistrare)</a:t>
            </a:r>
          </a:p>
          <a:p>
            <a:endParaRPr lang="ro-RO" dirty="0"/>
          </a:p>
          <a:p>
            <a:r>
              <a:rPr lang="ro-RO" dirty="0"/>
              <a:t>Între cele două </a:t>
            </a:r>
            <a:r>
              <a:rPr lang="ro-RO" dirty="0" err="1"/>
              <a:t>adeverinţe</a:t>
            </a:r>
            <a:r>
              <a:rPr lang="ro-RO" dirty="0"/>
              <a:t>, se amplasează regula </a:t>
            </a:r>
            <a:r>
              <a:rPr lang="ro-RO" dirty="0" err="1"/>
              <a:t>Next</a:t>
            </a:r>
            <a:r>
              <a:rPr lang="ro-RO" dirty="0"/>
              <a:t> Record (comanda </a:t>
            </a:r>
            <a:r>
              <a:rPr lang="ro-RO" dirty="0" err="1"/>
              <a:t>Rules</a:t>
            </a:r>
            <a:r>
              <a:rPr lang="ro-RO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041751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Reguli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199626"/>
            <a:ext cx="3853899" cy="5101221"/>
          </a:xfrm>
        </p:spPr>
        <p:txBody>
          <a:bodyPr>
            <a:normAutofit/>
          </a:bodyPr>
          <a:lstStyle/>
          <a:p>
            <a:r>
              <a:rPr lang="ro-RO" dirty="0"/>
              <a:t>Astfel, pentru un </a:t>
            </a:r>
            <a:r>
              <a:rPr lang="ro-RO" dirty="0" err="1"/>
              <a:t>şablon</a:t>
            </a:r>
            <a:r>
              <a:rPr lang="ro-RO" dirty="0"/>
              <a:t>, Word va înlocui primul set de câmpuri (</a:t>
            </a:r>
            <a:r>
              <a:rPr lang="ro-RO" dirty="0" err="1"/>
              <a:t>adeverinţa</a:t>
            </a:r>
            <a:r>
              <a:rPr lang="ro-RO" dirty="0"/>
              <a:t> 1) cu valorile din prima înregistrare, va trece la următoarea înregistrare din tabel </a:t>
            </a:r>
            <a:r>
              <a:rPr lang="ro-RO" dirty="0" err="1"/>
              <a:t>şi</a:t>
            </a:r>
            <a:r>
              <a:rPr lang="ro-RO" dirty="0"/>
              <a:t> apoi va completa următorul set de câmpuri cu alte valori </a:t>
            </a:r>
          </a:p>
          <a:p>
            <a:pPr marL="0" indent="0">
              <a:buNone/>
            </a:pP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2273" y="1371038"/>
            <a:ext cx="3878981" cy="4929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7621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Reguli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199626"/>
            <a:ext cx="3853899" cy="5101221"/>
          </a:xfrm>
        </p:spPr>
        <p:txBody>
          <a:bodyPr>
            <a:normAutofit/>
          </a:bodyPr>
          <a:lstStyle/>
          <a:p>
            <a:r>
              <a:rPr lang="ro-RO" dirty="0"/>
              <a:t>Astfel, pentru un </a:t>
            </a:r>
            <a:r>
              <a:rPr lang="ro-RO" dirty="0" err="1"/>
              <a:t>şablon</a:t>
            </a:r>
            <a:r>
              <a:rPr lang="ro-RO" dirty="0"/>
              <a:t>, Word va înlocui primul set de câmpuri (</a:t>
            </a:r>
            <a:r>
              <a:rPr lang="ro-RO" dirty="0" err="1"/>
              <a:t>adeverinţa</a:t>
            </a:r>
            <a:r>
              <a:rPr lang="ro-RO" dirty="0"/>
              <a:t> 1) cu valorile din prima înregistrare, va trece la următoarea înregistrare din tabel </a:t>
            </a:r>
            <a:r>
              <a:rPr lang="ro-RO" dirty="0" err="1"/>
              <a:t>şi</a:t>
            </a:r>
            <a:r>
              <a:rPr lang="ro-RO" dirty="0"/>
              <a:t> apoi va completa următorul set de câmpuri cu alte valori </a:t>
            </a:r>
          </a:p>
          <a:p>
            <a:pPr marL="0" indent="0">
              <a:buNone/>
            </a:pP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2273" y="1371038"/>
            <a:ext cx="3878981" cy="49298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71791" y="5098774"/>
            <a:ext cx="1272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student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34223" y="2870544"/>
            <a:ext cx="1272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student 4</a:t>
            </a:r>
          </a:p>
        </p:txBody>
      </p:sp>
    </p:spTree>
    <p:extLst>
      <p:ext uri="{BB962C8B-B14F-4D97-AF65-F5344CB8AC3E}">
        <p14:creationId xmlns:p14="http://schemas.microsoft.com/office/powerpoint/2010/main" val="16648229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Edit Recipient </a:t>
            </a:r>
            <a:r>
              <a:rPr lang="ro-RO" dirty="0" err="1"/>
              <a:t>List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În acest moment, </a:t>
            </a:r>
            <a:r>
              <a:rPr lang="ro-RO" dirty="0" err="1"/>
              <a:t>şablonul</a:t>
            </a:r>
            <a:r>
              <a:rPr lang="ro-RO" dirty="0"/>
              <a:t> este gata </a:t>
            </a:r>
            <a:r>
              <a:rPr lang="ro-RO" dirty="0" err="1"/>
              <a:t>şi</a:t>
            </a:r>
            <a:r>
              <a:rPr lang="ro-RO" dirty="0"/>
              <a:t> poate fi salvat.</a:t>
            </a:r>
          </a:p>
        </p:txBody>
      </p:sp>
    </p:spTree>
    <p:extLst>
      <p:ext uri="{BB962C8B-B14F-4D97-AF65-F5344CB8AC3E}">
        <p14:creationId xmlns:p14="http://schemas.microsoft.com/office/powerpoint/2010/main" val="17843326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745" y="1170197"/>
            <a:ext cx="7164723" cy="655112"/>
          </a:xfrm>
        </p:spPr>
        <p:txBody>
          <a:bodyPr/>
          <a:lstStyle/>
          <a:p>
            <a:r>
              <a:rPr lang="ro-RO" dirty="0"/>
              <a:t>Folosirea </a:t>
            </a:r>
            <a:r>
              <a:rPr lang="ro-RO" dirty="0" err="1"/>
              <a:t>şabloanelor</a:t>
            </a:r>
            <a:r>
              <a:rPr lang="ro-RO" dirty="0"/>
              <a:t> proprii</a:t>
            </a:r>
          </a:p>
        </p:txBody>
      </p:sp>
    </p:spTree>
    <p:extLst>
      <p:ext uri="{BB962C8B-B14F-4D97-AF65-F5344CB8AC3E}">
        <p14:creationId xmlns:p14="http://schemas.microsoft.com/office/powerpoint/2010/main" val="23704396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Refolosirea </a:t>
            </a:r>
            <a:r>
              <a:rPr lang="ro-RO" dirty="0" err="1"/>
              <a:t>şabloanelor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Un </a:t>
            </a:r>
            <a:r>
              <a:rPr lang="ro-RO" dirty="0" err="1"/>
              <a:t>şablon</a:t>
            </a:r>
            <a:r>
              <a:rPr lang="ro-RO" dirty="0"/>
              <a:t> poate fi refolosit.</a:t>
            </a:r>
          </a:p>
          <a:p>
            <a:r>
              <a:rPr lang="ro-RO" dirty="0"/>
              <a:t>Pentru acesta, el se deschide ca un document </a:t>
            </a:r>
            <a:r>
              <a:rPr lang="ro-RO" dirty="0" err="1"/>
              <a:t>obişnuit</a:t>
            </a:r>
            <a:r>
              <a:rPr lang="ro-RO" dirty="0"/>
              <a:t>.</a:t>
            </a:r>
          </a:p>
          <a:p>
            <a:r>
              <a:rPr lang="ro-RO" dirty="0"/>
              <a:t>În momentul deschiderii, este </a:t>
            </a:r>
            <a:r>
              <a:rPr lang="ro-RO" dirty="0" err="1"/>
              <a:t>afişată</a:t>
            </a:r>
            <a:r>
              <a:rPr lang="ro-RO" dirty="0"/>
              <a:t> fereastra care confirmă legătura cu baza de date (tabelul-sursă)</a:t>
            </a:r>
          </a:p>
          <a:p>
            <a:endParaRPr lang="ro-RO" dirty="0"/>
          </a:p>
          <a:p>
            <a:r>
              <a:rPr lang="ro-RO" dirty="0"/>
              <a:t>Se alege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Yes</a:t>
            </a:r>
            <a:r>
              <a:rPr lang="ro-RO" dirty="0"/>
              <a:t> (Da).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034" y="4443472"/>
            <a:ext cx="4848225" cy="18573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088835" y="5953539"/>
            <a:ext cx="765311" cy="3473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664902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Refolosirea </a:t>
            </a:r>
            <a:r>
              <a:rPr lang="ro-RO" dirty="0" err="1"/>
              <a:t>şabloanelor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7"/>
            <a:ext cx="7886700" cy="2179678"/>
          </a:xfrm>
        </p:spPr>
        <p:txBody>
          <a:bodyPr/>
          <a:lstStyle/>
          <a:p>
            <a:r>
              <a:rPr lang="ro-RO" dirty="0"/>
              <a:t>Dacă baza de date a fost mutată sau redenumită, se va </a:t>
            </a:r>
            <a:r>
              <a:rPr lang="ro-RO" dirty="0" err="1"/>
              <a:t>afişa</a:t>
            </a:r>
            <a:r>
              <a:rPr lang="ro-RO" dirty="0"/>
              <a:t> o eroare.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413" y="2227974"/>
            <a:ext cx="6013174" cy="59357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28648" y="3317813"/>
            <a:ext cx="4052681" cy="33513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dirty="0"/>
              <a:t>Word caută baza de date sub numele </a:t>
            </a:r>
            <a:r>
              <a:rPr lang="ro-RO" dirty="0" err="1"/>
              <a:t>şi</a:t>
            </a:r>
            <a:r>
              <a:rPr lang="ro-RO" dirty="0"/>
              <a:t> în locul în care a fost făcută </a:t>
            </a:r>
            <a:r>
              <a:rPr lang="ro-RO" dirty="0" err="1"/>
              <a:t>iniţal</a:t>
            </a:r>
            <a:r>
              <a:rPr lang="ro-RO" dirty="0"/>
              <a:t> legătura. Dacă nu o </a:t>
            </a:r>
            <a:r>
              <a:rPr lang="ro-RO" dirty="0" err="1"/>
              <a:t>găseşte</a:t>
            </a:r>
            <a:r>
              <a:rPr lang="ro-RO" dirty="0"/>
              <a:t>, trebuie refăcută legătura cu baza de date.</a:t>
            </a:r>
          </a:p>
          <a:p>
            <a:r>
              <a:rPr lang="ro-RO" dirty="0"/>
              <a:t>Este bine ca, odată făcută legătura, cele două </a:t>
            </a:r>
            <a:r>
              <a:rPr lang="ro-RO" dirty="0" err="1"/>
              <a:t>fişiere</a:t>
            </a:r>
            <a:r>
              <a:rPr lang="ro-RO" dirty="0"/>
              <a:t> (sursa </a:t>
            </a:r>
            <a:r>
              <a:rPr lang="ro-RO" dirty="0" err="1"/>
              <a:t>şi</a:t>
            </a:r>
            <a:r>
              <a:rPr lang="ro-RO" dirty="0"/>
              <a:t> </a:t>
            </a:r>
            <a:r>
              <a:rPr lang="ro-RO" dirty="0" err="1"/>
              <a:t>şablonul</a:t>
            </a:r>
            <a:r>
              <a:rPr lang="ro-RO" dirty="0"/>
              <a:t>) să nu mai fie mutate sau redenumite.</a:t>
            </a:r>
          </a:p>
          <a:p>
            <a:r>
              <a:rPr lang="ro-RO" dirty="0" err="1"/>
              <a:t>Conţinutul</a:t>
            </a:r>
            <a:r>
              <a:rPr lang="ro-RO"/>
              <a:t> bazei de date </a:t>
            </a:r>
            <a:r>
              <a:rPr lang="ro-RO" dirty="0"/>
              <a:t>poate </a:t>
            </a:r>
            <a:r>
              <a:rPr lang="ro-RO"/>
              <a:t>fi modificat,  </a:t>
            </a:r>
            <a:r>
              <a:rPr lang="ro-RO" dirty="0"/>
              <a:t>se pot adăuga sau </a:t>
            </a:r>
            <a:r>
              <a:rPr lang="ro-RO" dirty="0" err="1"/>
              <a:t>şterge</a:t>
            </a:r>
            <a:r>
              <a:rPr lang="ro-RO" dirty="0"/>
              <a:t> oricând </a:t>
            </a:r>
            <a:r>
              <a:rPr lang="ro-RO" dirty="0" err="1"/>
              <a:t>informaţii</a:t>
            </a:r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pPr marL="0" indent="0">
              <a:buFont typeface="Arial" panose="020B0604020202020204" pitchFamily="34" charset="0"/>
              <a:buNone/>
            </a:pPr>
            <a:endParaRPr lang="ro-RO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0858" y="3379305"/>
            <a:ext cx="2207729" cy="284024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198165" y="3786809"/>
            <a:ext cx="2595207" cy="67586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53738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Refolosirea </a:t>
            </a:r>
            <a:r>
              <a:rPr lang="ro-RO" dirty="0" err="1"/>
              <a:t>şabloanelor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7"/>
            <a:ext cx="7886700" cy="2179678"/>
          </a:xfrm>
        </p:spPr>
        <p:txBody>
          <a:bodyPr/>
          <a:lstStyle/>
          <a:p>
            <a:r>
              <a:rPr lang="ro-RO" dirty="0"/>
              <a:t>Dacă este necesar, poate fi schimbată baza de date (tabelul sursă), folosind 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Select Recipient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List</a:t>
            </a:r>
            <a:r>
              <a:rPr lang="ro-RO" dirty="0"/>
              <a:t>.</a:t>
            </a:r>
          </a:p>
          <a:p>
            <a:endParaRPr lang="ro-RO" dirty="0"/>
          </a:p>
          <a:p>
            <a:r>
              <a:rPr lang="ro-RO" dirty="0"/>
              <a:t>Pentru a preveni erorile (nepotriviri între câmpuri, câmpuri redenumite sau lipsă), se poate face o verificare a erorilor.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029" y="3729239"/>
            <a:ext cx="7603321" cy="239326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37522" y="4184374"/>
            <a:ext cx="447261" cy="5168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0" name="Rectangle 9"/>
          <p:cNvSpPr/>
          <p:nvPr/>
        </p:nvSpPr>
        <p:spPr>
          <a:xfrm>
            <a:off x="5784574" y="4482548"/>
            <a:ext cx="735496" cy="1789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79028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611" y="4175924"/>
            <a:ext cx="7553739" cy="26820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Fila </a:t>
            </a:r>
            <a:r>
              <a:rPr lang="en-US" dirty="0"/>
              <a:t>Mailings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Fila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Mailings</a:t>
            </a:r>
            <a:r>
              <a:rPr lang="ro-RO" dirty="0"/>
              <a:t> (</a:t>
            </a:r>
            <a:r>
              <a:rPr lang="en-US" dirty="0" err="1"/>
              <a:t>Coresponden</a:t>
            </a:r>
            <a:r>
              <a:rPr lang="ro-RO" dirty="0" err="1"/>
              <a:t>ţă</a:t>
            </a:r>
            <a:r>
              <a:rPr lang="ro-RO" dirty="0"/>
              <a:t>) </a:t>
            </a:r>
            <a:r>
              <a:rPr lang="ro-RO" dirty="0" err="1"/>
              <a:t>conţine</a:t>
            </a:r>
            <a:r>
              <a:rPr lang="ro-RO" dirty="0"/>
              <a:t> comenzi cu ajutorul cărora se pot genera serii de documente tipizate, pe baza unor </a:t>
            </a:r>
            <a:r>
              <a:rPr lang="ro-RO" dirty="0" err="1"/>
              <a:t>şabloane</a:t>
            </a:r>
            <a:r>
              <a:rPr lang="ro-RO" dirty="0"/>
              <a:t>:</a:t>
            </a:r>
          </a:p>
          <a:p>
            <a:pPr lvl="1"/>
            <a:r>
              <a:rPr lang="ro-RO" dirty="0"/>
              <a:t>Adrese pe plicuri </a:t>
            </a:r>
            <a:r>
              <a:rPr lang="ro-RO" dirty="0" err="1"/>
              <a:t>poştale</a:t>
            </a:r>
            <a:endParaRPr lang="ro-RO" dirty="0"/>
          </a:p>
          <a:p>
            <a:pPr lvl="1"/>
            <a:r>
              <a:rPr lang="ro-RO" dirty="0"/>
              <a:t>Etichete </a:t>
            </a:r>
            <a:r>
              <a:rPr lang="ro-RO" dirty="0" err="1"/>
              <a:t>şi</a:t>
            </a:r>
            <a:r>
              <a:rPr lang="ro-RO" dirty="0"/>
              <a:t> ecusoane</a:t>
            </a:r>
          </a:p>
          <a:p>
            <a:pPr lvl="1"/>
            <a:r>
              <a:rPr lang="ro-RO" dirty="0"/>
              <a:t>Formulare tipizate</a:t>
            </a:r>
          </a:p>
          <a:p>
            <a:pPr lvl="1"/>
            <a:r>
              <a:rPr lang="ro-RO" dirty="0"/>
              <a:t>etc.</a:t>
            </a:r>
          </a:p>
        </p:txBody>
      </p:sp>
      <p:sp>
        <p:nvSpPr>
          <p:cNvPr id="5" name="Down Arrow 4"/>
          <p:cNvSpPr/>
          <p:nvPr/>
        </p:nvSpPr>
        <p:spPr>
          <a:xfrm>
            <a:off x="3589498" y="3934624"/>
            <a:ext cx="516467" cy="482600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631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Edit Recipient </a:t>
            </a:r>
            <a:r>
              <a:rPr lang="ro-RO" dirty="0" err="1"/>
              <a:t>List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Folosind 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Edit Recipient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List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(Modifică lista destinatarilor) se </a:t>
            </a:r>
            <a:r>
              <a:rPr lang="ro-RO" dirty="0" err="1"/>
              <a:t>poat</a:t>
            </a:r>
            <a:r>
              <a:rPr lang="ro-RO" dirty="0"/>
              <a:t> alege înregistrările pentru care se vor genera formulare (</a:t>
            </a:r>
            <a:r>
              <a:rPr lang="ro-RO" dirty="0" err="1"/>
              <a:t>studenţii</a:t>
            </a:r>
            <a:r>
              <a:rPr lang="ro-RO" dirty="0"/>
              <a:t> cărora li se eliberează </a:t>
            </a:r>
            <a:r>
              <a:rPr lang="ro-RO" dirty="0" err="1"/>
              <a:t>adeverinţe</a:t>
            </a:r>
            <a:r>
              <a:rPr lang="ro-RO" dirty="0"/>
              <a:t>)</a:t>
            </a:r>
          </a:p>
          <a:p>
            <a:pPr lvl="1"/>
            <a:r>
              <a:rPr lang="ro-RO" dirty="0"/>
              <a:t>Se vor crea </a:t>
            </a:r>
            <a:r>
              <a:rPr lang="ro-RO" dirty="0" err="1"/>
              <a:t>adeverinţe</a:t>
            </a:r>
            <a:r>
              <a:rPr lang="ro-RO" dirty="0"/>
              <a:t> doar pentru </a:t>
            </a:r>
            <a:r>
              <a:rPr lang="ro-RO" dirty="0" err="1"/>
              <a:t>studenţii</a:t>
            </a:r>
            <a:r>
              <a:rPr lang="ro-RO" dirty="0"/>
              <a:t> </a:t>
            </a:r>
            <a:r>
              <a:rPr lang="ro-RO" dirty="0" err="1"/>
              <a:t>bifaţi</a:t>
            </a:r>
            <a:r>
              <a:rPr lang="ro-RO" dirty="0"/>
              <a:t> din listă.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209" y="3077340"/>
            <a:ext cx="5867791" cy="37806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21287" y="4691270"/>
            <a:ext cx="198783" cy="10634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Rectangle 5"/>
          <p:cNvSpPr/>
          <p:nvPr/>
        </p:nvSpPr>
        <p:spPr>
          <a:xfrm>
            <a:off x="4482548" y="3438939"/>
            <a:ext cx="447261" cy="3876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825629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Finalizarea îmbinării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Pentru a finaliza îmbinarea, se </a:t>
            </a:r>
            <a:r>
              <a:rPr lang="ro-RO" dirty="0" err="1"/>
              <a:t>foloseşte</a:t>
            </a:r>
            <a:r>
              <a:rPr lang="ro-RO" dirty="0"/>
              <a:t> comanda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Finish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&amp;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Merge</a:t>
            </a:r>
            <a:r>
              <a:rPr lang="en-US" dirty="0"/>
              <a:t> (</a:t>
            </a:r>
            <a:r>
              <a:rPr lang="en-US" dirty="0" err="1"/>
              <a:t>Finali</a:t>
            </a:r>
            <a:r>
              <a:rPr lang="ro-RO" dirty="0" err="1"/>
              <a:t>zează</a:t>
            </a:r>
            <a:r>
              <a:rPr lang="ro-RO" dirty="0"/>
              <a:t> </a:t>
            </a:r>
            <a:r>
              <a:rPr lang="ro-RO" dirty="0" err="1"/>
              <a:t>şi</a:t>
            </a:r>
            <a:r>
              <a:rPr lang="ro-RO" dirty="0"/>
              <a:t> îmbină</a:t>
            </a:r>
            <a:r>
              <a:rPr lang="en-US" dirty="0"/>
              <a:t>)</a:t>
            </a:r>
            <a:endParaRPr lang="ro-RO" dirty="0"/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Edit Individual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Documents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- modifică documente individuale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Print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Documents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– </a:t>
            </a:r>
            <a:r>
              <a:rPr lang="ro-RO" dirty="0" err="1"/>
              <a:t>tipăreşte</a:t>
            </a:r>
            <a:r>
              <a:rPr lang="ro-RO" dirty="0"/>
              <a:t> documentele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Send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E-mail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Messages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-  trimite mesaj de </a:t>
            </a:r>
            <a:r>
              <a:rPr lang="ro-RO" dirty="0" err="1"/>
              <a:t>poştă</a:t>
            </a:r>
            <a:r>
              <a:rPr lang="ro-RO" dirty="0"/>
              <a:t> electronică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3595" y="3508215"/>
            <a:ext cx="6800891" cy="297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2727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Finalizarea îmbinării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Folosind comanda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Edit Individual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Documents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(</a:t>
            </a:r>
            <a:r>
              <a:rPr lang="ro-RO" dirty="0"/>
              <a:t>modifică documente individuale), se poate examina rezultatul final al îmbinării.</a:t>
            </a:r>
          </a:p>
          <a:p>
            <a:r>
              <a:rPr lang="ro-RO" dirty="0">
                <a:solidFill>
                  <a:srgbClr val="FF0000"/>
                </a:solidFill>
              </a:rPr>
              <a:t>Word generează pe baza </a:t>
            </a:r>
            <a:r>
              <a:rPr lang="ro-RO" dirty="0" err="1">
                <a:solidFill>
                  <a:srgbClr val="FF0000"/>
                </a:solidFill>
              </a:rPr>
              <a:t>şablonului</a:t>
            </a:r>
            <a:r>
              <a:rPr lang="ro-RO" dirty="0">
                <a:solidFill>
                  <a:srgbClr val="FF0000"/>
                </a:solidFill>
              </a:rPr>
              <a:t> un document nou</a:t>
            </a:r>
            <a:r>
              <a:rPr lang="ro-RO" dirty="0"/>
              <a:t>, care nu mai are legătură directă cu baza de date, dar </a:t>
            </a:r>
            <a:r>
              <a:rPr lang="ro-RO" dirty="0" err="1"/>
              <a:t>foloseşte</a:t>
            </a:r>
            <a:r>
              <a:rPr lang="ro-RO" dirty="0"/>
              <a:t> </a:t>
            </a:r>
            <a:r>
              <a:rPr lang="ro-RO" dirty="0" err="1"/>
              <a:t>informaţiile</a:t>
            </a:r>
            <a:r>
              <a:rPr lang="ro-RO" dirty="0"/>
              <a:t> din ea.</a:t>
            </a:r>
          </a:p>
          <a:p>
            <a:pPr lvl="1"/>
            <a:r>
              <a:rPr lang="ro-RO" dirty="0"/>
              <a:t>Se va solicita numărul de înregistrări folosite (implicit toate - 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All</a:t>
            </a:r>
            <a:r>
              <a:rPr lang="ro-RO" dirty="0"/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539" y="3966237"/>
            <a:ext cx="5893904" cy="269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1372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Finalizarea îmbinării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009" y="2189093"/>
            <a:ext cx="6497982" cy="36551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7400" y="4452731"/>
            <a:ext cx="755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dirty="0" err="1"/>
              <a:t>şablon</a:t>
            </a:r>
            <a:endParaRPr lang="ro-RO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061253" y="5195365"/>
            <a:ext cx="1072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dirty="0"/>
              <a:t>Document nou</a:t>
            </a:r>
          </a:p>
        </p:txBody>
      </p:sp>
    </p:spTree>
    <p:extLst>
      <p:ext uri="{BB962C8B-B14F-4D97-AF65-F5344CB8AC3E}">
        <p14:creationId xmlns:p14="http://schemas.microsoft.com/office/powerpoint/2010/main" val="13896805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Finalizarea îmbinării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Documentul cel nou poate fi modificat sau reformatat fără a afecta în nici un fel </a:t>
            </a:r>
            <a:r>
              <a:rPr lang="ro-RO" dirty="0" err="1"/>
              <a:t>şablonul</a:t>
            </a:r>
            <a:r>
              <a:rPr lang="ro-RO" dirty="0"/>
              <a:t>.</a:t>
            </a:r>
          </a:p>
          <a:p>
            <a:r>
              <a:rPr lang="ro-RO" dirty="0"/>
              <a:t>Documentul cel nou poate fi tipărit fără a dezvălui secretele construirii </a:t>
            </a:r>
            <a:r>
              <a:rPr lang="ro-RO" dirty="0" err="1"/>
              <a:t>şablonului</a:t>
            </a:r>
            <a:r>
              <a:rPr lang="ro-R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961822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Finalizarea îmbinării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Cazul 1 (fără regula </a:t>
            </a:r>
            <a:r>
              <a:rPr lang="ro-RO" dirty="0" err="1"/>
              <a:t>NextRecord</a:t>
            </a:r>
            <a:r>
              <a:rPr lang="ro-RO" dirty="0"/>
              <a:t> între înregistrări) - duplicate</a:t>
            </a:r>
          </a:p>
          <a:p>
            <a:r>
              <a:rPr lang="ro-RO" dirty="0"/>
              <a:t>Dacă se aleg 5 destinatari, se </a:t>
            </a:r>
            <a:r>
              <a:rPr lang="ro-RO" dirty="0" err="1"/>
              <a:t>obţin</a:t>
            </a:r>
            <a:r>
              <a:rPr lang="ro-RO" dirty="0"/>
              <a:t> 5 documente consecutive completate după </a:t>
            </a:r>
            <a:r>
              <a:rPr lang="ro-RO" dirty="0" err="1"/>
              <a:t>şablon</a:t>
            </a:r>
            <a:r>
              <a:rPr lang="ro-RO" dirty="0"/>
              <a:t>, fiecare </a:t>
            </a:r>
            <a:r>
              <a:rPr lang="ro-RO" dirty="0" err="1"/>
              <a:t>conţinând</a:t>
            </a:r>
            <a:r>
              <a:rPr lang="ro-RO" dirty="0"/>
              <a:t> două </a:t>
            </a:r>
            <a:r>
              <a:rPr lang="ro-RO" dirty="0" err="1"/>
              <a:t>adeverinţe</a:t>
            </a:r>
            <a:r>
              <a:rPr lang="ro-RO" dirty="0"/>
              <a:t> identice</a:t>
            </a:r>
          </a:p>
        </p:txBody>
      </p:sp>
    </p:spTree>
    <p:extLst>
      <p:ext uri="{BB962C8B-B14F-4D97-AF65-F5344CB8AC3E}">
        <p14:creationId xmlns:p14="http://schemas.microsoft.com/office/powerpoint/2010/main" val="37096189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Finalizarea îmbinării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Cazul 1 (fără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NextRecord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între înregistrări) - duplicate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5868"/>
          <a:stretch/>
        </p:blipFill>
        <p:spPr>
          <a:xfrm>
            <a:off x="0" y="2584174"/>
            <a:ext cx="8888751" cy="346313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0" y="5874026"/>
            <a:ext cx="427383" cy="2286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2194414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Finalizarea îmbinării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Cazul 2 (cu regula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NextRecord</a:t>
            </a:r>
            <a:r>
              <a:rPr lang="ro-RO" dirty="0"/>
              <a:t> între </a:t>
            </a:r>
            <a:r>
              <a:rPr lang="ro-RO" dirty="0" err="1"/>
              <a:t>adeverinţe</a:t>
            </a:r>
            <a:r>
              <a:rPr lang="ro-RO" dirty="0"/>
              <a:t>) – mai multe </a:t>
            </a:r>
            <a:r>
              <a:rPr lang="ro-RO" dirty="0" err="1"/>
              <a:t>adeverinţe</a:t>
            </a:r>
            <a:r>
              <a:rPr lang="ro-RO" dirty="0"/>
              <a:t> pe </a:t>
            </a:r>
            <a:r>
              <a:rPr lang="ro-RO" dirty="0" err="1"/>
              <a:t>aceeaşi</a:t>
            </a:r>
            <a:r>
              <a:rPr lang="ro-RO" dirty="0"/>
              <a:t> foaie</a:t>
            </a:r>
          </a:p>
          <a:p>
            <a:pPr lvl="1"/>
            <a:r>
              <a:rPr lang="ro-RO" dirty="0"/>
              <a:t>Dacă se aleg 5 destinatari, se </a:t>
            </a:r>
            <a:r>
              <a:rPr lang="ro-RO" dirty="0" err="1"/>
              <a:t>obţin</a:t>
            </a:r>
            <a:r>
              <a:rPr lang="ro-RO" dirty="0"/>
              <a:t> 3 documente consecutive completate după </a:t>
            </a:r>
            <a:r>
              <a:rPr lang="ro-RO" dirty="0" err="1"/>
              <a:t>şablon</a:t>
            </a:r>
            <a:r>
              <a:rPr lang="ro-RO" dirty="0"/>
              <a:t>, fiecare </a:t>
            </a:r>
            <a:r>
              <a:rPr lang="ro-RO" dirty="0" err="1"/>
              <a:t>conţinând</a:t>
            </a:r>
            <a:r>
              <a:rPr lang="ro-RO" dirty="0"/>
              <a:t> două </a:t>
            </a:r>
            <a:r>
              <a:rPr lang="ro-RO" dirty="0" err="1"/>
              <a:t>adeverinţe</a:t>
            </a:r>
            <a:r>
              <a:rPr lang="ro-RO" dirty="0"/>
              <a:t> diferite. Ultima </a:t>
            </a:r>
            <a:r>
              <a:rPr lang="ro-RO" dirty="0" err="1"/>
              <a:t>adeverinţă</a:t>
            </a:r>
            <a:r>
              <a:rPr lang="ro-RO" dirty="0"/>
              <a:t>, nr. 6, pentru care nu există date, va rămâne necompletată</a:t>
            </a:r>
          </a:p>
        </p:txBody>
      </p:sp>
    </p:spTree>
    <p:extLst>
      <p:ext uri="{BB962C8B-B14F-4D97-AF65-F5344CB8AC3E}">
        <p14:creationId xmlns:p14="http://schemas.microsoft.com/office/powerpoint/2010/main" val="340384763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Finalizarea îmbinării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Cazul 2 (cu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NextRecord</a:t>
            </a:r>
            <a:r>
              <a:rPr lang="ro-RO" dirty="0"/>
              <a:t> între </a:t>
            </a:r>
            <a:r>
              <a:rPr lang="ro-RO" dirty="0" err="1"/>
              <a:t>adeverinţe</a:t>
            </a:r>
            <a:r>
              <a:rPr lang="ro-RO" dirty="0"/>
              <a:t>) – mai multe </a:t>
            </a:r>
            <a:r>
              <a:rPr lang="ro-RO" dirty="0" err="1"/>
              <a:t>adeverinţe</a:t>
            </a:r>
            <a:r>
              <a:rPr lang="ro-RO" dirty="0"/>
              <a:t> pe </a:t>
            </a:r>
            <a:r>
              <a:rPr lang="ro-RO" dirty="0" err="1"/>
              <a:t>aceeaşi</a:t>
            </a:r>
            <a:r>
              <a:rPr lang="ro-RO" dirty="0"/>
              <a:t> foaie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02855"/>
            <a:ext cx="9144000" cy="320279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0" y="5615609"/>
            <a:ext cx="437322" cy="21866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Multiplication Sign 6"/>
          <p:cNvSpPr/>
          <p:nvPr/>
        </p:nvSpPr>
        <p:spPr>
          <a:xfrm>
            <a:off x="5565913" y="4413291"/>
            <a:ext cx="2773017" cy="1093305"/>
          </a:xfrm>
          <a:prstGeom prst="mathMultiply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2287781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2380" y="1110562"/>
            <a:ext cx="7164723" cy="655112"/>
          </a:xfrm>
        </p:spPr>
        <p:txBody>
          <a:bodyPr/>
          <a:lstStyle/>
          <a:p>
            <a:r>
              <a:rPr lang="ro-RO" dirty="0"/>
              <a:t>Expertul pentru îmbinarea </a:t>
            </a:r>
            <a:r>
              <a:rPr lang="ro-RO" dirty="0" err="1"/>
              <a:t>corespondenţei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628601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Fila </a:t>
            </a:r>
            <a:r>
              <a:rPr lang="ro-RO" dirty="0" err="1"/>
              <a:t>Mailings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Exemplu: o </a:t>
            </a:r>
            <a:r>
              <a:rPr lang="ro-RO" dirty="0" err="1"/>
              <a:t>adeverinţă</a:t>
            </a:r>
            <a:endParaRPr lang="ro-RO" dirty="0"/>
          </a:p>
          <a:p>
            <a:r>
              <a:rPr lang="ro-RO" dirty="0" err="1"/>
              <a:t>Adeverinţele</a:t>
            </a:r>
            <a:r>
              <a:rPr lang="ro-RO" dirty="0"/>
              <a:t> folosesc un </a:t>
            </a:r>
            <a:r>
              <a:rPr lang="ro-RO" dirty="0" err="1"/>
              <a:t>şablon</a:t>
            </a:r>
            <a:r>
              <a:rPr lang="ro-RO" dirty="0"/>
              <a:t> în care sunt completate manual </a:t>
            </a:r>
            <a:r>
              <a:rPr lang="ro-RO" dirty="0" err="1"/>
              <a:t>informaţiile</a:t>
            </a:r>
            <a:r>
              <a:rPr lang="ro-RO" dirty="0"/>
              <a:t> specifice fiecărui elev sau student.</a:t>
            </a:r>
          </a:p>
          <a:p>
            <a:r>
              <a:rPr lang="ro-RO" dirty="0"/>
              <a:t>Procesul de completare al </a:t>
            </a:r>
            <a:r>
              <a:rPr lang="ro-RO" dirty="0" err="1"/>
              <a:t>adeverinţelor</a:t>
            </a:r>
            <a:r>
              <a:rPr lang="ro-RO" dirty="0"/>
              <a:t> poate fi automatizat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698" y="3471018"/>
            <a:ext cx="6067674" cy="338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4831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Expertul pentru îmbinarea </a:t>
            </a:r>
            <a:r>
              <a:rPr lang="ro-RO" dirty="0" err="1"/>
              <a:t>corespondenţei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809" y="1527617"/>
            <a:ext cx="2951921" cy="5101221"/>
          </a:xfrm>
        </p:spPr>
        <p:txBody>
          <a:bodyPr>
            <a:normAutofit/>
          </a:bodyPr>
          <a:lstStyle/>
          <a:p>
            <a:r>
              <a:rPr lang="ro-RO" sz="2000" dirty="0"/>
              <a:t>Pentru începători, este util expertul pas cu pas pentru îmbinarea </a:t>
            </a:r>
            <a:r>
              <a:rPr lang="ro-RO" sz="2000" dirty="0" err="1"/>
              <a:t>corespondenţei</a:t>
            </a:r>
            <a:r>
              <a:rPr lang="ro-RO" sz="2000" dirty="0"/>
              <a:t> (</a:t>
            </a:r>
            <a:r>
              <a:rPr lang="ro-RO" sz="2000" dirty="0">
                <a:solidFill>
                  <a:schemeClr val="accent5">
                    <a:lumMod val="75000"/>
                  </a:schemeClr>
                </a:solidFill>
              </a:rPr>
              <a:t>Step-by-Step Mail Merge </a:t>
            </a:r>
            <a:r>
              <a:rPr lang="ro-RO" sz="2000" dirty="0" err="1">
                <a:solidFill>
                  <a:schemeClr val="accent5">
                    <a:lumMod val="75000"/>
                  </a:schemeClr>
                </a:solidFill>
              </a:rPr>
              <a:t>Wizard</a:t>
            </a:r>
            <a:r>
              <a:rPr lang="ro-RO" sz="2000" dirty="0"/>
              <a:t>), care ordonează procesul de creare al </a:t>
            </a:r>
            <a:r>
              <a:rPr lang="ro-RO" sz="2000" dirty="0" err="1"/>
              <a:t>şablonului</a:t>
            </a:r>
            <a:r>
              <a:rPr lang="ro-RO" sz="2000" dirty="0"/>
              <a:t> </a:t>
            </a:r>
            <a:r>
              <a:rPr lang="ro-RO" sz="2000" dirty="0" err="1"/>
              <a:t>şi</a:t>
            </a:r>
            <a:r>
              <a:rPr lang="ro-RO" sz="2000" dirty="0"/>
              <a:t> al generării formularelor tipizate în </a:t>
            </a:r>
            <a:r>
              <a:rPr lang="ro-RO" sz="2000" dirty="0" err="1"/>
              <a:t>şase</a:t>
            </a:r>
            <a:r>
              <a:rPr lang="ro-RO" sz="2000" dirty="0"/>
              <a:t> </a:t>
            </a:r>
            <a:r>
              <a:rPr lang="ro-RO" sz="2000" dirty="0" err="1"/>
              <a:t>paşi</a:t>
            </a:r>
            <a:r>
              <a:rPr lang="ro-RO" sz="2000" dirty="0"/>
              <a:t> consecutivi.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7281" y="1606086"/>
            <a:ext cx="5460532" cy="4694761"/>
          </a:xfrm>
          <a:prstGeom prst="rect">
            <a:avLst/>
          </a:prstGeom>
        </p:spPr>
      </p:pic>
      <p:sp>
        <p:nvSpPr>
          <p:cNvPr id="6" name="Arrow: Right 5"/>
          <p:cNvSpPr/>
          <p:nvPr/>
        </p:nvSpPr>
        <p:spPr>
          <a:xfrm>
            <a:off x="3796748" y="3260035"/>
            <a:ext cx="208722" cy="238539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Rectangle 6"/>
          <p:cNvSpPr/>
          <p:nvPr/>
        </p:nvSpPr>
        <p:spPr>
          <a:xfrm>
            <a:off x="7793372" y="2504661"/>
            <a:ext cx="1174441" cy="3687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321543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Expertul pentru îmbinarea </a:t>
            </a:r>
            <a:r>
              <a:rPr lang="ro-RO" dirty="0" err="1"/>
              <a:t>corespondenţei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2134428" cy="5101221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o-RO" dirty="0"/>
              <a:t>Tipul de formular</a:t>
            </a:r>
          </a:p>
          <a:p>
            <a:pPr marL="457200" indent="-457200">
              <a:buAutoNum type="arabicPeriod"/>
            </a:pPr>
            <a:endParaRPr lang="ro-RO" dirty="0"/>
          </a:p>
          <a:p>
            <a:pPr marL="0" indent="0">
              <a:buNone/>
            </a:pPr>
            <a:r>
              <a:rPr lang="ro-RO" dirty="0"/>
              <a:t>2. </a:t>
            </a:r>
            <a:r>
              <a:rPr lang="ro-RO" dirty="0"/>
              <a:t>Documentul de pornire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r>
              <a:rPr lang="ro-RO" dirty="0"/>
              <a:t>3. Lista de destinatari</a:t>
            </a: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8412" y="895350"/>
            <a:ext cx="1885950" cy="59245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8821" y="895350"/>
            <a:ext cx="1885950" cy="5962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9230" y="895350"/>
            <a:ext cx="1933575" cy="59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72855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Expertul pentru îmbinarea </a:t>
            </a:r>
            <a:r>
              <a:rPr lang="ro-RO" dirty="0" err="1"/>
              <a:t>corespondenţei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9626"/>
            <a:ext cx="2402785" cy="5101221"/>
          </a:xfrm>
        </p:spPr>
        <p:txBody>
          <a:bodyPr/>
          <a:lstStyle/>
          <a:p>
            <a:pPr marL="0" indent="0">
              <a:buNone/>
            </a:pPr>
            <a:r>
              <a:rPr lang="ro-RO" dirty="0"/>
              <a:t>4. Completarea formularului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r>
              <a:rPr lang="ro-RO" dirty="0"/>
              <a:t>5. </a:t>
            </a:r>
            <a:r>
              <a:rPr lang="ro-RO" dirty="0" err="1"/>
              <a:t>Previzualizarea</a:t>
            </a:r>
            <a:r>
              <a:rPr lang="ro-RO" dirty="0"/>
              <a:t> rezultatelor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r>
              <a:rPr lang="ro-RO" dirty="0"/>
              <a:t>6. Finalizarea </a:t>
            </a:r>
            <a:r>
              <a:rPr lang="ro-RO" dirty="0" err="1"/>
              <a:t>şi</a:t>
            </a:r>
            <a:r>
              <a:rPr lang="ro-RO" dirty="0"/>
              <a:t> îmbinarea</a:t>
            </a:r>
            <a:endParaRPr lang="ro-RO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531" y="895350"/>
            <a:ext cx="1905000" cy="5962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062" y="933450"/>
            <a:ext cx="1914525" cy="59245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8144" y="933450"/>
            <a:ext cx="1914525" cy="591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55039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Va urma…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96638" y="1199626"/>
            <a:ext cx="7888817" cy="115410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vert="horz" lIns="91440" tIns="45720" rIns="91440" bIns="45720" rtlCol="0">
            <a:normAutofit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ro-RO" sz="3600" dirty="0"/>
              <a:t>Fila </a:t>
            </a:r>
            <a:r>
              <a:rPr lang="ro-RO" sz="3600" dirty="0">
                <a:solidFill>
                  <a:srgbClr val="0070C0"/>
                </a:solidFill>
              </a:rPr>
              <a:t>Review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ro-RO" dirty="0"/>
              <a:t>Revizuirea documentului înaintea finalizării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837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Fila </a:t>
            </a:r>
            <a:r>
              <a:rPr lang="ro-RO" dirty="0" err="1"/>
              <a:t>Mailings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Exemplu: o </a:t>
            </a:r>
            <a:r>
              <a:rPr lang="ro-RO" dirty="0" err="1"/>
              <a:t>adeverinţă</a:t>
            </a:r>
            <a:endParaRPr lang="ro-RO" dirty="0"/>
          </a:p>
          <a:p>
            <a:r>
              <a:rPr lang="ro-RO" dirty="0"/>
              <a:t>Sunt necesare:</a:t>
            </a:r>
          </a:p>
          <a:p>
            <a:pPr lvl="1"/>
            <a:r>
              <a:rPr lang="ro-RO" dirty="0"/>
              <a:t>Un </a:t>
            </a:r>
            <a:r>
              <a:rPr lang="ro-RO" dirty="0" err="1"/>
              <a:t>şablon</a:t>
            </a:r>
            <a:r>
              <a:rPr lang="ro-RO" dirty="0"/>
              <a:t> cu formatul </a:t>
            </a:r>
            <a:r>
              <a:rPr lang="ro-RO" dirty="0" err="1"/>
              <a:t>adeverinţei</a:t>
            </a:r>
            <a:endParaRPr lang="ro-RO" dirty="0"/>
          </a:p>
          <a:p>
            <a:pPr lvl="1"/>
            <a:r>
              <a:rPr lang="ro-RO" dirty="0"/>
              <a:t>O bază de date din care să se preia </a:t>
            </a:r>
            <a:r>
              <a:rPr lang="ro-RO" dirty="0" err="1"/>
              <a:t>informaţiile</a:t>
            </a:r>
            <a:r>
              <a:rPr lang="ro-RO" dirty="0"/>
              <a:t> care trebuie completate în </a:t>
            </a:r>
            <a:r>
              <a:rPr lang="ro-RO" dirty="0" err="1"/>
              <a:t>şablon</a:t>
            </a: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698" y="3471018"/>
            <a:ext cx="6067674" cy="338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717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Fila </a:t>
            </a:r>
            <a:r>
              <a:rPr lang="ro-RO" dirty="0" err="1"/>
              <a:t>Mailings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Folosind comenzile din fila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Mailings</a:t>
            </a:r>
            <a:r>
              <a:rPr lang="ro-RO" dirty="0"/>
              <a:t>, se face legătura între </a:t>
            </a:r>
            <a:r>
              <a:rPr lang="ro-RO" dirty="0" err="1"/>
              <a:t>şablon</a:t>
            </a:r>
            <a:r>
              <a:rPr lang="ro-RO" dirty="0"/>
              <a:t> </a:t>
            </a:r>
            <a:r>
              <a:rPr lang="ro-RO" dirty="0" err="1"/>
              <a:t>şi</a:t>
            </a:r>
            <a:r>
              <a:rPr lang="ro-RO" dirty="0"/>
              <a:t> baza de date, putându-se genera imediat </a:t>
            </a:r>
            <a:r>
              <a:rPr lang="ro-RO" dirty="0" err="1"/>
              <a:t>adeverinţe</a:t>
            </a:r>
            <a:r>
              <a:rPr lang="ro-RO" dirty="0"/>
              <a:t> personalizate, cu minimum de efort.</a:t>
            </a:r>
          </a:p>
          <a:p>
            <a:r>
              <a:rPr lang="ro-RO" dirty="0"/>
              <a:t>Se elimină dezavantaje cum ar fi:</a:t>
            </a:r>
          </a:p>
          <a:p>
            <a:pPr lvl="1"/>
            <a:r>
              <a:rPr lang="ro-RO" dirty="0"/>
              <a:t>Erorile de completare</a:t>
            </a:r>
          </a:p>
          <a:p>
            <a:pPr lvl="1"/>
            <a:r>
              <a:rPr lang="ro-RO" dirty="0"/>
              <a:t>Scrisul urât</a:t>
            </a:r>
          </a:p>
          <a:p>
            <a:pPr lvl="1"/>
            <a:r>
              <a:rPr lang="ro-RO" dirty="0"/>
              <a:t>Consumul inutil de timp pentru completarea unor </a:t>
            </a:r>
            <a:r>
              <a:rPr lang="ro-RO" dirty="0" err="1"/>
              <a:t>informaţii</a:t>
            </a:r>
            <a:r>
              <a:rPr lang="ro-RO" dirty="0"/>
              <a:t> detaliate</a:t>
            </a:r>
          </a:p>
          <a:p>
            <a:pPr lvl="1"/>
            <a:endParaRPr lang="ro-RO" dirty="0"/>
          </a:p>
          <a:p>
            <a:r>
              <a:rPr lang="ro-RO" dirty="0"/>
              <a:t>Alte avantaje:</a:t>
            </a:r>
          </a:p>
          <a:p>
            <a:pPr lvl="1"/>
            <a:r>
              <a:rPr lang="ro-RO" dirty="0"/>
              <a:t>Posibilitatea de a actualiza </a:t>
            </a:r>
            <a:r>
              <a:rPr lang="ro-RO" dirty="0" err="1"/>
              <a:t>şablonul</a:t>
            </a:r>
            <a:r>
              <a:rPr lang="ro-RO" dirty="0"/>
              <a:t> oricând este nevoie</a:t>
            </a:r>
          </a:p>
          <a:p>
            <a:pPr lvl="1"/>
            <a:r>
              <a:rPr lang="ro-RO" dirty="0"/>
              <a:t>Păstrarea în formă electronică a </a:t>
            </a:r>
            <a:r>
              <a:rPr lang="ro-RO" dirty="0" err="1"/>
              <a:t>adeverinţelor</a:t>
            </a:r>
            <a:r>
              <a:rPr lang="ro-RO" dirty="0"/>
              <a:t> emise</a:t>
            </a:r>
          </a:p>
        </p:txBody>
      </p:sp>
    </p:spTree>
    <p:extLst>
      <p:ext uri="{BB962C8B-B14F-4D97-AF65-F5344CB8AC3E}">
        <p14:creationId xmlns:p14="http://schemas.microsoft.com/office/powerpoint/2010/main" val="90818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Fila </a:t>
            </a:r>
            <a:r>
              <a:rPr lang="ro-RO" dirty="0" err="1"/>
              <a:t>Mailings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Grupurile de comenzi sunt aranjate urmărind succesiunea logică a </a:t>
            </a:r>
            <a:r>
              <a:rPr lang="ro-RO" dirty="0" err="1"/>
              <a:t>operaţiilor</a:t>
            </a:r>
            <a:r>
              <a:rPr lang="ro-RO" dirty="0"/>
              <a:t> de creare </a:t>
            </a:r>
            <a:r>
              <a:rPr lang="ro-RO" dirty="0" err="1"/>
              <a:t>şi</a:t>
            </a:r>
            <a:r>
              <a:rPr lang="ro-RO" dirty="0"/>
              <a:t> folosire a </a:t>
            </a:r>
            <a:r>
              <a:rPr lang="ro-RO" dirty="0" err="1"/>
              <a:t>şabloanelor</a:t>
            </a:r>
            <a:r>
              <a:rPr lang="ro-RO" dirty="0"/>
              <a:t>:</a:t>
            </a:r>
          </a:p>
          <a:p>
            <a:endParaRPr lang="ro-RO" dirty="0"/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Create</a:t>
            </a:r>
            <a:r>
              <a:rPr lang="ro-RO" dirty="0"/>
              <a:t> -  folosirea unor </a:t>
            </a:r>
            <a:r>
              <a:rPr lang="ro-RO" dirty="0" err="1"/>
              <a:t>şabloane</a:t>
            </a:r>
            <a:r>
              <a:rPr lang="ro-RO" dirty="0"/>
              <a:t> predefinite, deja disponibile în Word</a:t>
            </a:r>
          </a:p>
          <a:p>
            <a:pPr lvl="1"/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Start Mail Merge </a:t>
            </a:r>
            <a:r>
              <a:rPr lang="ro-RO" dirty="0"/>
              <a:t>(</a:t>
            </a:r>
            <a:r>
              <a:rPr lang="ro-RO" dirty="0" err="1"/>
              <a:t>porneşte</a:t>
            </a:r>
            <a:r>
              <a:rPr lang="ro-RO" dirty="0"/>
              <a:t> îmbinarea </a:t>
            </a:r>
            <a:r>
              <a:rPr lang="ro-RO" dirty="0" err="1"/>
              <a:t>corespondenţei</a:t>
            </a:r>
            <a:r>
              <a:rPr lang="ro-RO" dirty="0"/>
              <a:t>) - crearea unui </a:t>
            </a:r>
            <a:r>
              <a:rPr lang="ro-RO" dirty="0" err="1"/>
              <a:t>şablon</a:t>
            </a:r>
            <a:r>
              <a:rPr lang="ro-RO" dirty="0"/>
              <a:t> nou </a:t>
            </a:r>
            <a:r>
              <a:rPr lang="ro-RO" dirty="0" err="1"/>
              <a:t>şi</a:t>
            </a:r>
            <a:r>
              <a:rPr lang="ro-RO" dirty="0"/>
              <a:t> conectarea sa cu o bază de date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Write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&amp;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Insert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Fields </a:t>
            </a:r>
            <a:r>
              <a:rPr lang="en-US" dirty="0"/>
              <a:t>(</a:t>
            </a:r>
            <a:r>
              <a:rPr lang="ro-RO" dirty="0"/>
              <a:t>Scriere </a:t>
            </a:r>
            <a:r>
              <a:rPr lang="ro-RO" dirty="0" err="1"/>
              <a:t>şi</a:t>
            </a:r>
            <a:r>
              <a:rPr lang="ro-RO" dirty="0"/>
              <a:t> introducere câmpuri</a:t>
            </a:r>
            <a:r>
              <a:rPr lang="en-US" dirty="0"/>
              <a:t>)</a:t>
            </a:r>
            <a:r>
              <a:rPr lang="ro-RO" dirty="0"/>
              <a:t> – introducerea în </a:t>
            </a:r>
            <a:r>
              <a:rPr lang="ro-RO" dirty="0" err="1"/>
              <a:t>şablon</a:t>
            </a:r>
            <a:r>
              <a:rPr lang="ro-RO" dirty="0"/>
              <a:t> a </a:t>
            </a:r>
            <a:r>
              <a:rPr lang="ro-RO" dirty="0" err="1"/>
              <a:t>informaţiilro</a:t>
            </a:r>
            <a:r>
              <a:rPr lang="ro-RO" dirty="0"/>
              <a:t> din baza de date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Preview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Results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o-RO" dirty="0"/>
              <a:t>– </a:t>
            </a:r>
            <a:r>
              <a:rPr lang="ro-RO" dirty="0" err="1"/>
              <a:t>previzualizare</a:t>
            </a:r>
            <a:r>
              <a:rPr lang="ro-RO" dirty="0"/>
              <a:t> rezultate</a:t>
            </a:r>
          </a:p>
          <a:p>
            <a:pPr lvl="1"/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Finish</a:t>
            </a:r>
            <a:r>
              <a:rPr lang="ro-RO" dirty="0"/>
              <a:t>  - finalizare</a:t>
            </a:r>
          </a:p>
          <a:p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733" y="5230999"/>
            <a:ext cx="7573617" cy="8710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77278" y="6300847"/>
            <a:ext cx="6438072" cy="378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Sunt active doar comenzile care pot fi folosite la un moment dat !</a:t>
            </a:r>
          </a:p>
        </p:txBody>
      </p:sp>
    </p:spTree>
    <p:extLst>
      <p:ext uri="{BB962C8B-B14F-4D97-AF65-F5344CB8AC3E}">
        <p14:creationId xmlns:p14="http://schemas.microsoft.com/office/powerpoint/2010/main" val="3693875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Grupul de comenzi Create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Grupul </a:t>
            </a:r>
            <a:r>
              <a:rPr lang="ro-RO" dirty="0">
                <a:solidFill>
                  <a:schemeClr val="accent5">
                    <a:lumMod val="75000"/>
                  </a:schemeClr>
                </a:solidFill>
              </a:rPr>
              <a:t>Create</a:t>
            </a:r>
            <a:r>
              <a:rPr lang="ro-RO" dirty="0"/>
              <a:t> permite tipărirea rapidă a adreselor pe plicuri (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Envelopes</a:t>
            </a:r>
            <a:r>
              <a:rPr lang="ro-RO" dirty="0"/>
              <a:t>) sau crearea de etichete (</a:t>
            </a:r>
            <a:r>
              <a:rPr lang="ro-RO" dirty="0" err="1">
                <a:solidFill>
                  <a:schemeClr val="accent5">
                    <a:lumMod val="75000"/>
                  </a:schemeClr>
                </a:solidFill>
              </a:rPr>
              <a:t>Labels</a:t>
            </a:r>
            <a:r>
              <a:rPr lang="ro-RO" dirty="0"/>
              <a:t>), folosind </a:t>
            </a:r>
            <a:r>
              <a:rPr lang="ro-RO" dirty="0" err="1"/>
              <a:t>şabloane</a:t>
            </a:r>
            <a:r>
              <a:rPr lang="ro-RO" dirty="0"/>
              <a:t> cu dimensiuni standard predefinite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2900" y="2761197"/>
            <a:ext cx="5511100" cy="39079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6774" y="3558209"/>
            <a:ext cx="2474843" cy="1200329"/>
          </a:xfrm>
          <a:prstGeom prst="wedgeRectCallout">
            <a:avLst>
              <a:gd name="adj1" fmla="val 163378"/>
              <a:gd name="adj2" fmla="val 16130"/>
            </a:avLst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o-RO" dirty="0"/>
              <a:t>Scrierea adreselor destinatar (</a:t>
            </a:r>
            <a:r>
              <a:rPr lang="ro-RO" dirty="0" err="1"/>
              <a:t>Delivery</a:t>
            </a:r>
            <a:r>
              <a:rPr lang="ro-RO" dirty="0"/>
              <a:t> </a:t>
            </a:r>
            <a:r>
              <a:rPr lang="ro-RO" dirty="0" err="1"/>
              <a:t>Address</a:t>
            </a:r>
            <a:r>
              <a:rPr lang="ro-RO" dirty="0"/>
              <a:t>) </a:t>
            </a:r>
            <a:r>
              <a:rPr lang="ro-RO" dirty="0" err="1"/>
              <a:t>şi</a:t>
            </a:r>
            <a:r>
              <a:rPr lang="ro-RO" dirty="0"/>
              <a:t> expeditor (</a:t>
            </a:r>
            <a:r>
              <a:rPr lang="ro-RO" dirty="0" err="1"/>
              <a:t>Return</a:t>
            </a:r>
            <a:r>
              <a:rPr lang="ro-RO" dirty="0"/>
              <a:t> </a:t>
            </a:r>
            <a:r>
              <a:rPr lang="ro-RO" dirty="0" err="1"/>
              <a:t>Address</a:t>
            </a:r>
            <a:r>
              <a:rPr lang="ro-RO" dirty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4339" y="5279905"/>
            <a:ext cx="2077278" cy="923330"/>
          </a:xfrm>
          <a:prstGeom prst="wedgeRectCallout">
            <a:avLst>
              <a:gd name="adj1" fmla="val 192564"/>
              <a:gd name="adj2" fmla="val -114037"/>
            </a:avLst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o-RO" dirty="0"/>
              <a:t>Se pot extrage adrese predefinite dintr-o listă Outlook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28589" y="5917018"/>
            <a:ext cx="2005072" cy="830997"/>
          </a:xfrm>
          <a:prstGeom prst="wedgeRectCallout">
            <a:avLst>
              <a:gd name="adj1" fmla="val 132755"/>
              <a:gd name="adj2" fmla="val -91432"/>
            </a:avLst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o-RO" sz="1600" dirty="0"/>
              <a:t>Se alege fontul folosit </a:t>
            </a:r>
            <a:r>
              <a:rPr lang="ro-RO" sz="1600" dirty="0" err="1"/>
              <a:t>şi</a:t>
            </a:r>
            <a:r>
              <a:rPr lang="ro-RO" sz="1600" dirty="0"/>
              <a:t> dimensiunea caracterelor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33661" y="2243256"/>
            <a:ext cx="2005072" cy="338554"/>
          </a:xfrm>
          <a:prstGeom prst="wedgeRectCallout">
            <a:avLst>
              <a:gd name="adj1" fmla="val 36093"/>
              <a:gd name="adj2" fmla="val 714596"/>
            </a:avLst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o-RO" sz="1600" dirty="0"/>
              <a:t>Dimensiune plic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1226" y="5279905"/>
            <a:ext cx="496957" cy="3158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2" name="Rectangle 11"/>
          <p:cNvSpPr/>
          <p:nvPr/>
        </p:nvSpPr>
        <p:spPr>
          <a:xfrm>
            <a:off x="3632900" y="3071191"/>
            <a:ext cx="551474" cy="4870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96566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prstDash val="sysDash"/>
          <a:headEnd type="none"/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5252</TotalTime>
  <Words>2057</Words>
  <Application>Microsoft Office PowerPoint</Application>
  <PresentationFormat>On-screen Show (4:3)</PresentationFormat>
  <Paragraphs>235</Paragraphs>
  <Slides>53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8" baseType="lpstr">
      <vt:lpstr>Arial</vt:lpstr>
      <vt:lpstr>Calibri</vt:lpstr>
      <vt:lpstr>Calibri Light</vt:lpstr>
      <vt:lpstr>Courier New</vt:lpstr>
      <vt:lpstr>Office Theme</vt:lpstr>
      <vt:lpstr>Informatică Aplicată</vt:lpstr>
      <vt:lpstr>Cuprins</vt:lpstr>
      <vt:lpstr>Folosirea unui şablon predefinit</vt:lpstr>
      <vt:lpstr>Fila Mailings</vt:lpstr>
      <vt:lpstr>Fila Mailings</vt:lpstr>
      <vt:lpstr>Fila Mailings</vt:lpstr>
      <vt:lpstr>Fila Mailings</vt:lpstr>
      <vt:lpstr>Fila Mailings</vt:lpstr>
      <vt:lpstr>Grupul de comenzi Create</vt:lpstr>
      <vt:lpstr>Envelopes</vt:lpstr>
      <vt:lpstr>Grupul de comenzi Create</vt:lpstr>
      <vt:lpstr>Crearea unui şablon propriu</vt:lpstr>
      <vt:lpstr>Start Mail Merge</vt:lpstr>
      <vt:lpstr>Grupul de comenzi Start Mail Merge</vt:lpstr>
      <vt:lpstr>Adeverinţă – crearea şablonului</vt:lpstr>
      <vt:lpstr>Adeverinţă – legătura cu baza de date</vt:lpstr>
      <vt:lpstr>Adeverinţă – legătura cu baza de date</vt:lpstr>
      <vt:lpstr>Adeverinţă – legătura cu baza de date</vt:lpstr>
      <vt:lpstr>Adeverinţă – legătura cu baza de date</vt:lpstr>
      <vt:lpstr>Adeverinţă – legătura cu baza de date</vt:lpstr>
      <vt:lpstr>Adeverinţă – legătura cu baza de date</vt:lpstr>
      <vt:lpstr>Adeverinţă – legătura cu baza de date</vt:lpstr>
      <vt:lpstr>Introducerea câmpurilor de date în şablon</vt:lpstr>
      <vt:lpstr>Introducerea câmpurilor de date în şablon</vt:lpstr>
      <vt:lpstr>Introducerea câmpurilor de date în şablon</vt:lpstr>
      <vt:lpstr>Introducerea câmpurilor de date în şablon</vt:lpstr>
      <vt:lpstr>Introducerea câmpurilor de date în şablon</vt:lpstr>
      <vt:lpstr>Grupul de comenzi Preview Results</vt:lpstr>
      <vt:lpstr>Reguli</vt:lpstr>
      <vt:lpstr>Reguli</vt:lpstr>
      <vt:lpstr>Reguli</vt:lpstr>
      <vt:lpstr>Reguli</vt:lpstr>
      <vt:lpstr>Reguli</vt:lpstr>
      <vt:lpstr>Reguli</vt:lpstr>
      <vt:lpstr>Edit Recipient List</vt:lpstr>
      <vt:lpstr>Folosirea şabloanelor proprii</vt:lpstr>
      <vt:lpstr>Refolosirea şabloanelor</vt:lpstr>
      <vt:lpstr>Refolosirea şabloanelor</vt:lpstr>
      <vt:lpstr>Refolosirea şabloanelor</vt:lpstr>
      <vt:lpstr>Edit Recipient List</vt:lpstr>
      <vt:lpstr>Finalizarea îmbinării</vt:lpstr>
      <vt:lpstr>Finalizarea îmbinării</vt:lpstr>
      <vt:lpstr>Finalizarea îmbinării</vt:lpstr>
      <vt:lpstr>Finalizarea îmbinării</vt:lpstr>
      <vt:lpstr>Finalizarea îmbinării</vt:lpstr>
      <vt:lpstr>Finalizarea îmbinării</vt:lpstr>
      <vt:lpstr>Finalizarea îmbinării</vt:lpstr>
      <vt:lpstr>Finalizarea îmbinării</vt:lpstr>
      <vt:lpstr>Expertul pentru îmbinarea corespondenţei</vt:lpstr>
      <vt:lpstr>Expertul pentru îmbinarea corespondenţei</vt:lpstr>
      <vt:lpstr>Expertul pentru îmbinarea corespondenţei</vt:lpstr>
      <vt:lpstr>Expertul pentru îmbinarea corespondenţei</vt:lpstr>
      <vt:lpstr>Va urma…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Informatică Aplicată</dc:title>
  <dc:creator>Flyer</dc:creator>
  <cp:lastModifiedBy>Flyer</cp:lastModifiedBy>
  <cp:revision>539</cp:revision>
  <dcterms:created xsi:type="dcterms:W3CDTF">2015-12-26T06:14:49Z</dcterms:created>
  <dcterms:modified xsi:type="dcterms:W3CDTF">2017-01-08T11:44:39Z</dcterms:modified>
</cp:coreProperties>
</file>