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5"/>
  </p:notesMasterIdLst>
  <p:sldIdLst>
    <p:sldId id="256" r:id="rId2"/>
    <p:sldId id="262" r:id="rId3"/>
    <p:sldId id="279" r:id="rId4"/>
    <p:sldId id="266" r:id="rId5"/>
    <p:sldId id="257" r:id="rId6"/>
    <p:sldId id="259" r:id="rId7"/>
    <p:sldId id="261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0" r:id="rId22"/>
    <p:sldId id="278" r:id="rId23"/>
    <p:sldId id="281" r:id="rId24"/>
    <p:sldId id="284" r:id="rId25"/>
    <p:sldId id="282" r:id="rId26"/>
    <p:sldId id="283" r:id="rId27"/>
    <p:sldId id="285" r:id="rId28"/>
    <p:sldId id="286" r:id="rId29"/>
    <p:sldId id="287" r:id="rId30"/>
    <p:sldId id="288" r:id="rId31"/>
    <p:sldId id="289" r:id="rId32"/>
    <p:sldId id="290" r:id="rId33"/>
    <p:sldId id="323" r:id="rId34"/>
    <p:sldId id="291" r:id="rId35"/>
    <p:sldId id="277" r:id="rId36"/>
    <p:sldId id="296" r:id="rId37"/>
    <p:sldId id="297" r:id="rId38"/>
    <p:sldId id="298" r:id="rId39"/>
    <p:sldId id="292" r:id="rId40"/>
    <p:sldId id="294" r:id="rId41"/>
    <p:sldId id="299" r:id="rId42"/>
    <p:sldId id="300" r:id="rId43"/>
    <p:sldId id="301" r:id="rId44"/>
    <p:sldId id="302" r:id="rId45"/>
    <p:sldId id="308" r:id="rId46"/>
    <p:sldId id="303" r:id="rId47"/>
    <p:sldId id="304" r:id="rId48"/>
    <p:sldId id="305" r:id="rId49"/>
    <p:sldId id="306" r:id="rId50"/>
    <p:sldId id="309" r:id="rId51"/>
    <p:sldId id="310" r:id="rId52"/>
    <p:sldId id="311" r:id="rId53"/>
    <p:sldId id="312" r:id="rId54"/>
    <p:sldId id="314" r:id="rId55"/>
    <p:sldId id="315" r:id="rId56"/>
    <p:sldId id="316" r:id="rId57"/>
    <p:sldId id="317" r:id="rId58"/>
    <p:sldId id="318" r:id="rId59"/>
    <p:sldId id="319" r:id="rId60"/>
    <p:sldId id="320" r:id="rId61"/>
    <p:sldId id="321" r:id="rId62"/>
    <p:sldId id="322" r:id="rId63"/>
    <p:sldId id="307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8" autoAdjust="0"/>
    <p:restoredTop sz="84174" autoAdjust="0"/>
  </p:normalViewPr>
  <p:slideViewPr>
    <p:cSldViewPr snapToGrid="0">
      <p:cViewPr varScale="1">
        <p:scale>
          <a:sx n="112" d="100"/>
          <a:sy n="112" d="100"/>
        </p:scale>
        <p:origin x="14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9FED9-7F12-4049-A2E6-0404CC3A9FC4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CEBC-81F1-4E28-9C91-B8B36FD41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1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37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0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4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80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38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004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55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034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93482"/>
            <a:ext cx="7772400" cy="2387600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90603"/>
            <a:ext cx="6858000" cy="651180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>
            <a:normAutofit/>
          </a:bodyPr>
          <a:lstStyle>
            <a:lvl1pPr>
              <a:defRPr sz="2400"/>
            </a:lvl1pPr>
            <a:lvl2pPr marL="685800" indent="-228600">
              <a:buSzPct val="80000"/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234"/>
            <a:ext cx="4898646" cy="241242"/>
          </a:xfrm>
        </p:spPr>
        <p:txBody>
          <a:bodyPr/>
          <a:lstStyle>
            <a:lvl1pPr algn="r">
              <a:defRPr/>
            </a:lvl1pPr>
          </a:lstStyle>
          <a:p>
            <a:r>
              <a:rPr lang="ro-RO" dirty="0"/>
              <a:t>Informatică Aplicată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● Word 2016 ● Formatarea textului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1486" y="6480234"/>
            <a:ext cx="503864" cy="241242"/>
          </a:xfrm>
        </p:spPr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AutoShape 2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7730833" y="451155"/>
            <a:ext cx="708492" cy="7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96" y="228725"/>
            <a:ext cx="796954" cy="79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gif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gif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gif"/><Relationship Id="rId4" Type="http://schemas.openxmlformats.org/officeDocument/2006/relationships/image" Target="../media/image91.gi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Informatic</a:t>
            </a:r>
            <a:r>
              <a:rPr lang="ro-RO" dirty="0"/>
              <a:t>ă</a:t>
            </a:r>
            <a:r>
              <a:rPr lang="en-US" dirty="0"/>
              <a:t> </a:t>
            </a:r>
            <a:r>
              <a:rPr lang="en-US" dirty="0" err="1"/>
              <a:t>Aplicat</a:t>
            </a:r>
            <a:r>
              <a:rPr lang="ro-RO" dirty="0"/>
              <a:t>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181082"/>
            <a:ext cx="6858000" cy="651180"/>
          </a:xfrm>
        </p:spPr>
        <p:txBody>
          <a:bodyPr/>
          <a:lstStyle/>
          <a:p>
            <a:r>
              <a:rPr lang="ro-RO" dirty="0"/>
              <a:t>Microsoft Word 2016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○ Primii paşi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4832262"/>
            <a:ext cx="1758950" cy="17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6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Shortcut pe desktop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3394" r="3303" b="7559"/>
          <a:stretch/>
        </p:blipFill>
        <p:spPr>
          <a:xfrm>
            <a:off x="278271" y="1800759"/>
            <a:ext cx="7997926" cy="36776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730" y="2693902"/>
            <a:ext cx="565467" cy="593186"/>
          </a:xfrm>
          <a:prstGeom prst="rect">
            <a:avLst/>
          </a:prstGeom>
        </p:spPr>
      </p:pic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4861" y="4809066"/>
            <a:ext cx="297134" cy="38998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7124" y="4215074"/>
            <a:ext cx="295818" cy="3398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40848" y="4554950"/>
            <a:ext cx="295818" cy="3398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5928" y="4675181"/>
            <a:ext cx="297134" cy="38998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68915" y="4045136"/>
            <a:ext cx="295818" cy="3398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45554" y="4215074"/>
            <a:ext cx="295818" cy="3398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7259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6830" y="1420205"/>
            <a:ext cx="4526156" cy="655112"/>
          </a:xfrm>
        </p:spPr>
        <p:txBody>
          <a:bodyPr>
            <a:normAutofit fontScale="90000"/>
          </a:bodyPr>
          <a:lstStyle/>
          <a:p>
            <a:r>
              <a:rPr lang="ro-RO" dirty="0"/>
              <a:t>Pornirea programului în Windows 7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35056" y="2772061"/>
            <a:ext cx="620894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Metoda 1: </a:t>
            </a:r>
            <a:r>
              <a:rPr lang="ro-RO" sz="2400" dirty="0"/>
              <a:t>Implicit, din meniul de start Windows</a:t>
            </a:r>
          </a:p>
          <a:p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Metoda 2: </a:t>
            </a:r>
            <a:r>
              <a:rPr lang="ro-RO" sz="2400" dirty="0"/>
              <a:t>Prin căutare</a:t>
            </a:r>
          </a:p>
          <a:p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Metoda 3: </a:t>
            </a:r>
            <a:r>
              <a:rPr lang="ro-RO" sz="2400" dirty="0"/>
              <a:t>Folosind scurtături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în meniul de start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în Taskbar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pe Desktop</a:t>
            </a:r>
          </a:p>
        </p:txBody>
      </p:sp>
      <p:pic>
        <p:nvPicPr>
          <p:cNvPr id="10242" name="Picture 2" descr="http://www.flyonthenet.com/wp-content/uploads/2013/11/windows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83" y="2772061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6447" y="6310365"/>
            <a:ext cx="70892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000" dirty="0">
                <a:solidFill>
                  <a:srgbClr val="FF0000"/>
                </a:solidFill>
              </a:rPr>
              <a:t>Descriere valabilă pentru Windows 7  Service Pack 1</a:t>
            </a:r>
          </a:p>
        </p:txBody>
      </p:sp>
    </p:spTree>
    <p:extLst>
      <p:ext uri="{BB962C8B-B14F-4D97-AF65-F5344CB8AC3E}">
        <p14:creationId xmlns:p14="http://schemas.microsoft.com/office/powerpoint/2010/main" val="273834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Pornirea folosind meniul de start</a:t>
            </a:r>
            <a:br>
              <a:rPr lang="ro-RO" dirty="0"/>
            </a:br>
            <a:r>
              <a:rPr lang="ro-RO" dirty="0"/>
              <a:t>(Start Menu)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90545"/>
            <a:ext cx="7648576" cy="5101221"/>
          </a:xfrm>
        </p:spPr>
        <p:txBody>
          <a:bodyPr>
            <a:normAutofit/>
          </a:bodyPr>
          <a:lstStyle/>
          <a:p>
            <a:r>
              <a:rPr lang="ro-RO" sz="2000" dirty="0"/>
              <a:t>Accesaţi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All Programs </a:t>
            </a:r>
            <a:r>
              <a:rPr lang="ro-RO" sz="2000" dirty="0"/>
              <a:t>din Start Menu şi derulaţi lista de programe până veţi găsi aplicaţia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Word 2016 </a:t>
            </a:r>
            <a:r>
              <a:rPr lang="ro-RO" sz="2000" dirty="0"/>
              <a:t>(aplicaţiile sunt sortate în ordine alfabetică)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315" y="2612445"/>
            <a:ext cx="3086772" cy="38793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684" y="2606675"/>
            <a:ext cx="3087688" cy="3885091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812801" y="5799667"/>
            <a:ext cx="237066" cy="254000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88753" y="5029200"/>
            <a:ext cx="1560775" cy="228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51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Pornirea folosind căutarea (Search)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14" y="1517442"/>
            <a:ext cx="7886700" cy="5101221"/>
          </a:xfrm>
        </p:spPr>
        <p:txBody>
          <a:bodyPr>
            <a:normAutofit/>
          </a:bodyPr>
          <a:lstStyle/>
          <a:p>
            <a:r>
              <a:rPr lang="ro-RO" sz="2000" dirty="0"/>
              <a:t>Scrieţi „word” în caseta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Search programs and files </a:t>
            </a:r>
            <a:r>
              <a:rPr lang="ro-RO" sz="2000" dirty="0"/>
              <a:t>(Căutaţi programe şi fişiere)</a:t>
            </a:r>
          </a:p>
          <a:p>
            <a:r>
              <a:rPr lang="ro-RO" sz="2000" dirty="0"/>
              <a:t>Windows va găsi scurtătura programului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483" y="2923970"/>
            <a:ext cx="2807480" cy="36152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610" y="2923970"/>
            <a:ext cx="2884057" cy="3612296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838200" y="6104466"/>
            <a:ext cx="247816" cy="22013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20610" y="6045200"/>
            <a:ext cx="1436257" cy="228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20610" y="3623733"/>
            <a:ext cx="2071257" cy="2201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37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Pornirea prin scurtături </a:t>
            </a:r>
            <a:br>
              <a:rPr lang="ro-RO" dirty="0"/>
            </a:br>
            <a:r>
              <a:rPr lang="ro-RO" dirty="0"/>
              <a:t>(Shortcuts)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643522"/>
            <a:ext cx="7886700" cy="5101221"/>
          </a:xfrm>
        </p:spPr>
        <p:txBody>
          <a:bodyPr>
            <a:normAutofit/>
          </a:bodyPr>
          <a:lstStyle/>
          <a:p>
            <a:pPr algn="just"/>
            <a:r>
              <a:rPr lang="ro-RO" dirty="0"/>
              <a:t>În Windows 7, puteţi crea scurtături în Start Menu, în Taskbar sau pe Desktop.</a:t>
            </a:r>
          </a:p>
          <a:p>
            <a:pPr algn="just"/>
            <a:r>
              <a:rPr lang="ro-RO" dirty="0"/>
              <a:t>Click dreapta cu mouse-ul pe oricare scurtătură Word 2016 şi alegeţi:</a:t>
            </a:r>
          </a:p>
          <a:p>
            <a:pPr lvl="1" algn="just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Pin to Start Menu </a:t>
            </a:r>
            <a:r>
              <a:rPr lang="ro-RO" dirty="0"/>
              <a:t>pentru a adăuga aplicaţia în meniul de start</a:t>
            </a:r>
          </a:p>
          <a:p>
            <a:pPr lvl="1" algn="just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Pin to Taskbar </a:t>
            </a:r>
            <a:r>
              <a:rPr lang="ro-RO" dirty="0"/>
              <a:t>pentru a pune o scurtătură în bara de lucru</a:t>
            </a:r>
          </a:p>
          <a:p>
            <a:pPr lvl="1" algn="just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Send to… </a:t>
            </a:r>
            <a:r>
              <a:rPr lang="ro-RO" dirty="0"/>
              <a:t>pentru a copia o scurtătură pe Desktop</a:t>
            </a:r>
          </a:p>
          <a:p>
            <a:pPr lvl="1" algn="just"/>
            <a:endParaRPr lang="ro-RO" dirty="0"/>
          </a:p>
          <a:p>
            <a:pPr algn="just"/>
            <a:r>
              <a:rPr lang="ro-RO" dirty="0"/>
              <a:t>Aceste metode sunt valabile pentru orice program, scurtătură sau fişier din Windows.</a:t>
            </a:r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428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49" y="365127"/>
            <a:ext cx="7164723" cy="655112"/>
          </a:xfrm>
        </p:spPr>
        <p:txBody>
          <a:bodyPr>
            <a:normAutofit/>
          </a:bodyPr>
          <a:lstStyle/>
          <a:p>
            <a:r>
              <a:rPr lang="ro-RO" dirty="0"/>
              <a:t>Pin to Start Menu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05791" y="4471694"/>
            <a:ext cx="3346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Lista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Recent</a:t>
            </a:r>
            <a:r>
              <a:rPr lang="ro-RO" dirty="0"/>
              <a:t> oferă acces rapid la utimele documente accesate.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306" y="592513"/>
            <a:ext cx="2540295" cy="36237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5610" y="1613958"/>
            <a:ext cx="4098569" cy="4787840"/>
          </a:xfrm>
          <a:prstGeom prst="rect">
            <a:avLst/>
          </a:prstGeom>
        </p:spPr>
      </p:pic>
      <p:pic>
        <p:nvPicPr>
          <p:cNvPr id="11" name="Picture 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100" y="2948655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8024" y="1810934"/>
            <a:ext cx="386577" cy="4441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40691" y="2683001"/>
            <a:ext cx="386577" cy="4441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295400" y="1888067"/>
            <a:ext cx="1540933" cy="127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81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533" y="565110"/>
            <a:ext cx="2647950" cy="4133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Pin to Taskbar</a:t>
            </a:r>
            <a:endParaRPr lang="en-US" dirty="0"/>
          </a:p>
        </p:txBody>
      </p:sp>
      <p:pic>
        <p:nvPicPr>
          <p:cNvPr id="6" name="Picture 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236" y="3176987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5706" y="2055976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Up Arrow 13"/>
          <p:cNvSpPr/>
          <p:nvPr/>
        </p:nvSpPr>
        <p:spPr>
          <a:xfrm>
            <a:off x="5911779" y="2570326"/>
            <a:ext cx="411982" cy="422031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349999" y="2763297"/>
            <a:ext cx="1965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rezultat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5261" y="4875687"/>
            <a:ext cx="3346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Puteţi muta scurtătura oriunde pe Taskbar, mai aproape sau mai departe de butonul de start, folosind mouse-ul.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1862667"/>
            <a:ext cx="1647981" cy="1100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462" y="1917700"/>
            <a:ext cx="3267075" cy="5810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10989" y="4875686"/>
            <a:ext cx="4151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Scurtăturile din Start </a:t>
            </a:r>
            <a:r>
              <a:rPr lang="ro-RO" dirty="0" err="1"/>
              <a:t>Menu</a:t>
            </a:r>
            <a:r>
              <a:rPr lang="ro-RO" dirty="0"/>
              <a:t> şi Taskbar se pot elimina cu click dreapta, folosind opţiunea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Unpin from Taskbar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/>
              <a:t>sau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Unpin Start Menu</a:t>
            </a:r>
          </a:p>
        </p:txBody>
      </p:sp>
    </p:spTree>
    <p:extLst>
      <p:ext uri="{BB962C8B-B14F-4D97-AF65-F5344CB8AC3E}">
        <p14:creationId xmlns:p14="http://schemas.microsoft.com/office/powerpoint/2010/main" val="3095092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424" y="2111059"/>
            <a:ext cx="3982296" cy="43443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Shortcut pe desktop</a:t>
            </a:r>
            <a:endParaRPr lang="en-US" dirty="0"/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3127" y="4898378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32257" y="4141960"/>
            <a:ext cx="386577" cy="4441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17721" y="4364036"/>
            <a:ext cx="386577" cy="4441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388533" y="3979332"/>
            <a:ext cx="1727200" cy="1354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07267" y="4114798"/>
            <a:ext cx="1297031" cy="1310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76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Pornirea programului Word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772" y="1264713"/>
            <a:ext cx="5772150" cy="5101221"/>
          </a:xfrm>
        </p:spPr>
        <p:txBody>
          <a:bodyPr/>
          <a:lstStyle/>
          <a:p>
            <a:pPr marL="0" indent="0" algn="just">
              <a:buNone/>
            </a:pPr>
            <a:r>
              <a:rPr lang="ro-RO" dirty="0"/>
              <a:t>Dacă s-a folosit una dintre metodele descrise mai sus, Word 2016 afişează la pornire următoarea fereastră, pentru deschiderea unui document nou sau a unuia existent: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48" y="3299225"/>
            <a:ext cx="5617496" cy="299209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52020" y="1264713"/>
            <a:ext cx="286702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Lista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Recent</a:t>
            </a:r>
            <a:r>
              <a:rPr lang="ro-RO" dirty="0"/>
              <a:t> oferă acces rapid la utimele documente accesate.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Opţiunea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Open Other Documents</a:t>
            </a:r>
            <a:r>
              <a:rPr lang="ro-RO" dirty="0"/>
              <a:t> permite deschiderea unui document existent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De obicei, se va deschide un document nou (Blank Document)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Mai rar, se va folosi un şablon (template) de document cu aspect predefinit</a:t>
            </a:r>
          </a:p>
        </p:txBody>
      </p:sp>
    </p:spTree>
    <p:extLst>
      <p:ext uri="{BB962C8B-B14F-4D97-AF65-F5344CB8AC3E}">
        <p14:creationId xmlns:p14="http://schemas.microsoft.com/office/powerpoint/2010/main" val="1633600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Pornirea programului Word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89" y="1190101"/>
            <a:ext cx="8651586" cy="51012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o-RO" sz="2000" dirty="0"/>
              <a:t>Cea mai rapidă metodă este, însă, deschiderea unui document deja existent, Dublu click de mouse pe un fișier cu extensia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.doc </a:t>
            </a:r>
            <a:r>
              <a:rPr lang="ro-RO" sz="2000" dirty="0"/>
              <a:t>sau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.docx </a:t>
            </a:r>
            <a:r>
              <a:rPr lang="ro-RO" sz="2000" dirty="0"/>
              <a:t>va deschide automat Word 2016: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63" y="2595562"/>
            <a:ext cx="4059419" cy="29051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5467" y="3190875"/>
            <a:ext cx="4576702" cy="327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768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Cuprins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440787"/>
            <a:ext cx="7886700" cy="510122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o-RO" dirty="0"/>
              <a:t>Pornirea programului</a:t>
            </a:r>
          </a:p>
          <a:p>
            <a:r>
              <a:rPr lang="ro-RO" dirty="0"/>
              <a:t>Realizarea scurtăturilor pentru acces comod în Word</a:t>
            </a:r>
          </a:p>
          <a:p>
            <a:pPr lvl="1"/>
            <a:r>
              <a:rPr lang="ro-RO" dirty="0"/>
              <a:t>În Windows 10</a:t>
            </a:r>
          </a:p>
          <a:p>
            <a:pPr lvl="1"/>
            <a:r>
              <a:rPr lang="ro-RO" dirty="0"/>
              <a:t>În Windows 7</a:t>
            </a:r>
          </a:p>
          <a:p>
            <a:pPr lvl="1"/>
            <a:endParaRPr lang="ro-RO" dirty="0"/>
          </a:p>
          <a:p>
            <a:pPr marL="457200" indent="-457200">
              <a:buFont typeface="+mj-lt"/>
              <a:buAutoNum type="arabicPeriod" startAt="2"/>
            </a:pPr>
            <a:r>
              <a:rPr lang="ro-RO" dirty="0"/>
              <a:t>Aspectul ferestrei principale </a:t>
            </a:r>
          </a:p>
          <a:p>
            <a:pPr marL="457200" indent="-457200">
              <a:buFont typeface="+mj-lt"/>
              <a:buAutoNum type="arabicPeriod" startAt="2"/>
            </a:pPr>
            <a:endParaRPr lang="ro-RO" dirty="0"/>
          </a:p>
          <a:p>
            <a:pPr marL="457200" indent="-457200">
              <a:buFont typeface="+mj-lt"/>
              <a:buAutoNum type="arabicPeriod" startAt="2"/>
            </a:pPr>
            <a:r>
              <a:rPr lang="ro-RO" dirty="0"/>
              <a:t>Pregătirea (particularizarea) programului şi a ferestrei principale pentru lucru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242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Pornirea programului Word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89" y="1190101"/>
            <a:ext cx="7375236" cy="51012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o-RO" sz="2000" dirty="0"/>
              <a:t>Alegând opţiunea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Blank Document </a:t>
            </a:r>
            <a:r>
              <a:rPr lang="ro-RO" sz="2000" dirty="0"/>
              <a:t>din fereastra de start, se deschide aceeaşi fereastră, însă cu un document necompletat: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" y="2628900"/>
            <a:ext cx="4381500" cy="31308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05000" y="3057525"/>
            <a:ext cx="962025" cy="11715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62174" y="3295650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3774" y="3057525"/>
            <a:ext cx="4763322" cy="340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83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437751"/>
            <a:ext cx="6686549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ro-RO" sz="3200" dirty="0">
                <a:solidFill>
                  <a:schemeClr val="accent5">
                    <a:lumMod val="75000"/>
                  </a:schemeClr>
                </a:solidFill>
              </a:rPr>
              <a:t>FEREASTRA PRINCIPALĂ DE LUCRU ÎN MICROSOFT WORD 2016</a:t>
            </a:r>
            <a:endParaRPr lang="en-US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94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77150" y="171450"/>
            <a:ext cx="1276350" cy="883664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613282"/>
            <a:ext cx="8001000" cy="5717161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723900" y="95352"/>
            <a:ext cx="4381500" cy="297116"/>
          </a:xfrm>
          <a:prstGeom prst="wedgeRoundRectCallout">
            <a:avLst>
              <a:gd name="adj1" fmla="val -22774"/>
              <a:gd name="adj2" fmla="val 180594"/>
              <a:gd name="adj3" fmla="val 16667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Bara de acces rapid (Quick Access Toolbar)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1343024" y="2028825"/>
            <a:ext cx="2971801" cy="276225"/>
          </a:xfrm>
          <a:prstGeom prst="wedgeRoundRectCallout">
            <a:avLst>
              <a:gd name="adj1" fmla="val -15824"/>
              <a:gd name="adj2" fmla="val -233891"/>
              <a:gd name="adj3" fmla="val 16667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Panglica cu comenzi (Ribbon)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2028825" y="3267075"/>
            <a:ext cx="4381500" cy="873999"/>
          </a:xfrm>
          <a:prstGeom prst="wedgeRectCallout">
            <a:avLst>
              <a:gd name="adj1" fmla="val -21982"/>
              <a:gd name="adj2" fmla="val -40853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Suprafaţa de lucru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3295650" y="5558458"/>
            <a:ext cx="2724150" cy="297116"/>
          </a:xfrm>
          <a:prstGeom prst="wedgeRoundRectCallout">
            <a:avLst>
              <a:gd name="adj1" fmla="val -24736"/>
              <a:gd name="adj2" fmla="val 177015"/>
              <a:gd name="adj3" fmla="val 16667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Bara de stare (Status bar)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371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cu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" y="2830445"/>
            <a:ext cx="7886700" cy="3703705"/>
          </a:xfrm>
        </p:spPr>
        <p:txBody>
          <a:bodyPr>
            <a:normAutofit lnSpcReduction="10000"/>
          </a:bodyPr>
          <a:lstStyle/>
          <a:p>
            <a:r>
              <a:rPr lang="ro-RO" dirty="0"/>
              <a:t>Panglica este organizată în </a:t>
            </a:r>
            <a:r>
              <a:rPr lang="en-US" dirty="0"/>
              <a:t>file</a:t>
            </a:r>
            <a:r>
              <a:rPr lang="ro-RO" dirty="0"/>
              <a:t> (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tabs</a:t>
            </a:r>
            <a:r>
              <a:rPr lang="ro-RO" dirty="0"/>
              <a:t> în engleză), iar fiecare </a:t>
            </a:r>
            <a:r>
              <a:rPr lang="en-US" dirty="0"/>
              <a:t>fil</a:t>
            </a:r>
            <a:r>
              <a:rPr lang="ro-RO" dirty="0"/>
              <a:t>ă conţine comenzi specifice: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File</a:t>
            </a:r>
            <a:r>
              <a:rPr lang="ro-RO" dirty="0"/>
              <a:t> (Fişier): salvarea, deschiderea, conversia, imprimarea documentelor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Home</a:t>
            </a:r>
            <a:r>
              <a:rPr lang="ro-RO" dirty="0"/>
              <a:t> (Acasă): formatarea textului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Insert</a:t>
            </a:r>
            <a:r>
              <a:rPr lang="ro-RO" dirty="0"/>
              <a:t> (Inserare, introducere): imagini, desene, tabele ş.a.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Design</a:t>
            </a:r>
            <a:r>
              <a:rPr lang="ro-RO" dirty="0"/>
              <a:t> (Proiectare): aspectul grafic al paginii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Layout </a:t>
            </a:r>
            <a:r>
              <a:rPr lang="ro-RO" dirty="0"/>
              <a:t>(Aspect): aspectul funcţional al paginii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References </a:t>
            </a:r>
            <a:r>
              <a:rPr lang="ro-RO" dirty="0"/>
              <a:t>(Referinţe): legături în text, cuprins, comentarii, note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Mailings</a:t>
            </a:r>
            <a:r>
              <a:rPr lang="ro-RO" dirty="0"/>
              <a:t> (Corespondenţă): poştă electronică, formulare tipizate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Review</a:t>
            </a:r>
            <a:r>
              <a:rPr lang="ro-RO" dirty="0"/>
              <a:t> (Revizuire):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View</a:t>
            </a:r>
            <a:r>
              <a:rPr lang="ro-RO" dirty="0"/>
              <a:t> (Vizualizare): aspectul ferestrei de lucru Word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1365574"/>
            <a:ext cx="7734301" cy="111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35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cu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660" y="1343288"/>
            <a:ext cx="7886700" cy="3703705"/>
          </a:xfrm>
        </p:spPr>
        <p:txBody>
          <a:bodyPr>
            <a:normAutofit/>
          </a:bodyPr>
          <a:lstStyle/>
          <a:p>
            <a:r>
              <a:rPr lang="ro-RO" dirty="0"/>
              <a:t>Există file ascunse, care apar doar la comandă, atunci când sunt selectate anumite obiecte:</a:t>
            </a:r>
          </a:p>
          <a:p>
            <a:pPr lvl="1"/>
            <a:r>
              <a:rPr lang="ro-RO" dirty="0"/>
              <a:t>Pentru obiecte desenate: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Drawing Tools : Format</a:t>
            </a:r>
          </a:p>
          <a:p>
            <a:pPr lvl="1"/>
            <a:r>
              <a:rPr lang="ro-RO" dirty="0"/>
              <a:t>Pentru imagini: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Picture Tools: Format</a:t>
            </a:r>
          </a:p>
          <a:p>
            <a:pPr lvl="1"/>
            <a:r>
              <a:rPr lang="ro-RO" dirty="0"/>
              <a:t>Pentru tabele: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Table Tools: Design şi Layout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492" y="3505670"/>
            <a:ext cx="5481689" cy="25802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3538" y="6270171"/>
            <a:ext cx="5476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Exemplu: Filele Design şi Layout pentru tabele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5968720" y="3186346"/>
            <a:ext cx="572756" cy="270101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07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cu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49" y="3212282"/>
            <a:ext cx="7886700" cy="3067938"/>
          </a:xfrm>
        </p:spPr>
        <p:txBody>
          <a:bodyPr>
            <a:normAutofit/>
          </a:bodyPr>
          <a:lstStyle/>
          <a:p>
            <a:pPr algn="just"/>
            <a:r>
              <a:rPr lang="ro-RO" dirty="0"/>
              <a:t>Fiecare filă este organizată în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grupuri de comenzi</a:t>
            </a:r>
          </a:p>
          <a:p>
            <a:pPr algn="just"/>
            <a:r>
              <a:rPr lang="ro-RO" dirty="0"/>
              <a:t>De exemplu, fila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Home</a:t>
            </a:r>
            <a:r>
              <a:rPr lang="ro-RO" dirty="0"/>
              <a:t> are grupurile</a:t>
            </a:r>
          </a:p>
          <a:p>
            <a:pPr lvl="1" algn="just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Clipboard</a:t>
            </a:r>
            <a:r>
              <a:rPr lang="ro-RO" dirty="0"/>
              <a:t> (memorie temporară pentru copiere)</a:t>
            </a:r>
          </a:p>
          <a:p>
            <a:pPr lvl="1" algn="just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Font</a:t>
            </a:r>
            <a:r>
              <a:rPr lang="ro-RO" dirty="0"/>
              <a:t> (set de caractere)</a:t>
            </a:r>
          </a:p>
          <a:p>
            <a:pPr lvl="1" algn="just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Paragraph</a:t>
            </a:r>
            <a:r>
              <a:rPr lang="ro-RO" dirty="0"/>
              <a:t> (Paragraf)</a:t>
            </a:r>
          </a:p>
          <a:p>
            <a:pPr lvl="1" algn="just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Styles </a:t>
            </a:r>
            <a:r>
              <a:rPr lang="ro-RO" dirty="0"/>
              <a:t>(Stiluri)</a:t>
            </a:r>
          </a:p>
          <a:p>
            <a:pPr lvl="1" algn="just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Editing</a:t>
            </a:r>
            <a:r>
              <a:rPr lang="ro-RO" dirty="0"/>
              <a:t> (Editare)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1236318"/>
            <a:ext cx="7734301" cy="1119535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733530" y="2441749"/>
            <a:ext cx="311499" cy="13018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1939332" y="2417934"/>
            <a:ext cx="311499" cy="13018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3758084" y="2441748"/>
            <a:ext cx="311499" cy="13018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5717513" y="2423816"/>
            <a:ext cx="311499" cy="14811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7224766" y="2432781"/>
            <a:ext cx="311499" cy="14811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6404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cu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" y="2830445"/>
            <a:ext cx="3658043" cy="3703705"/>
          </a:xfrm>
        </p:spPr>
        <p:txBody>
          <a:bodyPr>
            <a:normAutofit/>
          </a:bodyPr>
          <a:lstStyle/>
          <a:p>
            <a:pPr algn="just"/>
            <a:r>
              <a:rPr lang="ro-RO" dirty="0"/>
              <a:t>Fiecare grup are comenzi ilustrate</a:t>
            </a:r>
          </a:p>
          <a:p>
            <a:pPr lvl="1" algn="just"/>
            <a:endParaRPr lang="ro-RO" dirty="0"/>
          </a:p>
          <a:p>
            <a:pPr lvl="1" algn="just"/>
            <a:r>
              <a:rPr lang="ro-RO" dirty="0"/>
              <a:t>prin pictograme şi text</a:t>
            </a:r>
          </a:p>
          <a:p>
            <a:pPr lvl="1" algn="just"/>
            <a:endParaRPr lang="ro-RO" dirty="0"/>
          </a:p>
          <a:p>
            <a:pPr lvl="1" algn="just"/>
            <a:endParaRPr lang="ro-RO" dirty="0"/>
          </a:p>
          <a:p>
            <a:pPr lvl="1" algn="just"/>
            <a:endParaRPr lang="ro-RO" dirty="0"/>
          </a:p>
          <a:p>
            <a:pPr lvl="1" algn="just"/>
            <a:r>
              <a:rPr lang="ro-RO" dirty="0"/>
              <a:t>doar prin pictograme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1236318"/>
            <a:ext cx="7734301" cy="11195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9156" y="4344159"/>
            <a:ext cx="428625" cy="6762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67050"/>
          <a:stretch/>
        </p:blipFill>
        <p:spPr>
          <a:xfrm>
            <a:off x="2565825" y="4561465"/>
            <a:ext cx="752475" cy="2416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3249" y="5915562"/>
            <a:ext cx="390525" cy="295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6441" y="5924188"/>
            <a:ext cx="338767" cy="326668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656618" y="2830445"/>
            <a:ext cx="3817531" cy="370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o-RO" sz="2000"/>
              <a:t>Plimbând mouse-ul deasupra unei pictograme </a:t>
            </a:r>
            <a:r>
              <a:rPr lang="ro-RO" sz="2000" dirty="0"/>
              <a:t>şi aşteptând </a:t>
            </a:r>
            <a:r>
              <a:rPr lang="ro-RO" sz="2000"/>
              <a:t>2-3 secunde, </a:t>
            </a:r>
            <a:r>
              <a:rPr lang="ro-RO" sz="2000" dirty="0"/>
              <a:t>se vor afişa detalii şi, dacă există, combinaţii de taste care declanşează </a:t>
            </a:r>
            <a:r>
              <a:rPr lang="ro-RO" sz="2000"/>
              <a:t>comanda respectivă.</a:t>
            </a:r>
            <a:endParaRPr lang="ro-RO" sz="2000" dirty="0"/>
          </a:p>
          <a:p>
            <a:pPr lvl="1" algn="just"/>
            <a:endParaRPr lang="ro-RO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2191" y="4627453"/>
            <a:ext cx="2624603" cy="1906697"/>
          </a:xfrm>
          <a:prstGeom prst="rect">
            <a:avLst/>
          </a:prstGeom>
        </p:spPr>
      </p:pic>
      <p:pic>
        <p:nvPicPr>
          <p:cNvPr id="1026" name="Picture 2" descr="http://www.bltt.org/assets/images/whitearrow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256" y="5465579"/>
            <a:ext cx="315506" cy="31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5541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Când se modifică dimensiunea ferestrei de lucru, uneori  aspectul panglicii se modifică automat, comenzile fiind repoziţionate şi reprezentate diferit.</a:t>
            </a:r>
          </a:p>
          <a:p>
            <a:endParaRPr lang="ro-RO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409" y="2729960"/>
            <a:ext cx="8173182" cy="8777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09" y="3917749"/>
            <a:ext cx="5908692" cy="851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6909" y="5012342"/>
            <a:ext cx="59971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fila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Table Tools:Layout </a:t>
            </a:r>
            <a:r>
              <a:rPr lang="ro-RO" dirty="0"/>
              <a:t>pe ecran lat, respectiv pe ecran normal</a:t>
            </a:r>
          </a:p>
        </p:txBody>
      </p:sp>
    </p:spTree>
    <p:extLst>
      <p:ext uri="{BB962C8B-B14F-4D97-AF65-F5344CB8AC3E}">
        <p14:creationId xmlns:p14="http://schemas.microsoft.com/office/powerpoint/2010/main" val="40681706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20239"/>
            <a:ext cx="7886700" cy="5101221"/>
          </a:xfrm>
        </p:spPr>
        <p:txBody>
          <a:bodyPr>
            <a:normAutofit/>
          </a:bodyPr>
          <a:lstStyle/>
          <a:p>
            <a:r>
              <a:rPr lang="ro-RO" sz="2000" dirty="0"/>
              <a:t>Dacă un grup are o săgeată în colţul din dreapta jos, aceasta indică că pentru grupul respectiv există comenzi ascunse, accesibile într-o fereastră separată.</a:t>
            </a:r>
          </a:p>
          <a:p>
            <a:r>
              <a:rPr lang="ro-RO" sz="2000" dirty="0"/>
              <a:t>În fereastra respectivă se vor regăsi atât comenzile afişate pe panglică, cât şi cele suplimentare.  Fereastra va avea frecvent mai multe file (Ex.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Font</a:t>
            </a:r>
            <a:r>
              <a:rPr lang="ro-RO" sz="2000" dirty="0"/>
              <a:t>,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Alignment</a:t>
            </a:r>
            <a:r>
              <a:rPr lang="ro-RO" sz="2000" dirty="0"/>
              <a:t>).</a:t>
            </a:r>
          </a:p>
          <a:p>
            <a:r>
              <a:rPr lang="ro-RO" sz="2000" dirty="0"/>
              <a:t>Ferestrele se accesează cu click normal de mouse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627" t="1" r="1385" b="4222"/>
          <a:stretch/>
        </p:blipFill>
        <p:spPr>
          <a:xfrm>
            <a:off x="1460090" y="4203351"/>
            <a:ext cx="2477729" cy="142315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63346" y="5769056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8247" y="3750236"/>
            <a:ext cx="2875125" cy="2915136"/>
          </a:xfrm>
          <a:prstGeom prst="rect">
            <a:avLst/>
          </a:prstGeom>
        </p:spPr>
      </p:pic>
      <p:pic>
        <p:nvPicPr>
          <p:cNvPr id="11" name="Picture 2" descr="http://www.bltt.org/assets/images/whitearrow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291" y="5558523"/>
            <a:ext cx="315506" cy="31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918247" y="3934047"/>
            <a:ext cx="1437562" cy="1807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591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sz="2000" dirty="0"/>
              <a:t>Dacă o comandă este însoţită de o săgeată orientată în jos, aceasta indică că pentru comanda respectivă există opţiuni suplimentare, neafişate din lipsă de spaţiu.</a:t>
            </a:r>
          </a:p>
          <a:p>
            <a:r>
              <a:rPr lang="ro-RO" sz="2000" dirty="0"/>
              <a:t>Afişarea lor se face prin click normal pe săgeată:</a:t>
            </a:r>
          </a:p>
          <a:p>
            <a:endParaRPr lang="ro-RO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50" y="2818293"/>
            <a:ext cx="6134100" cy="3943350"/>
          </a:xfrm>
          <a:prstGeom prst="rect">
            <a:avLst/>
          </a:prstGeom>
        </p:spPr>
      </p:pic>
      <p:pic>
        <p:nvPicPr>
          <p:cNvPr id="12" name="Picture 2" descr="http://www.bltt.org/assets/images/whitearrow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36049"/>
            <a:ext cx="315506" cy="31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16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1700" y="1359964"/>
            <a:ext cx="6648450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ro-RO" sz="3200" dirty="0">
                <a:solidFill>
                  <a:schemeClr val="accent5">
                    <a:lumMod val="75000"/>
                  </a:schemeClr>
                </a:solidFill>
              </a:rPr>
              <a:t>PORNIREA PROGRAMULUI</a:t>
            </a:r>
          </a:p>
          <a:p>
            <a:pPr marL="457200" lvl="1" indent="0" algn="r">
              <a:buNone/>
            </a:pPr>
            <a:r>
              <a:rPr lang="ro-RO" sz="3200" dirty="0">
                <a:solidFill>
                  <a:schemeClr val="accent5">
                    <a:lumMod val="75000"/>
                  </a:schemeClr>
                </a:solidFill>
              </a:rPr>
              <a:t>ŞI DESCHIDEREA UNUI DOCUMENT</a:t>
            </a:r>
            <a:endParaRPr lang="en-US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4018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/>
              <a:t>Uneori, vor exista comenzi afişate în ferestre suplimentare (semnul este prezenţa punctelor de suspensie) sau în cascadă (semnul este o săgeată orientată spre dreapta)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b="10516"/>
          <a:stretch/>
        </p:blipFill>
        <p:spPr>
          <a:xfrm>
            <a:off x="1016370" y="2861861"/>
            <a:ext cx="6134100" cy="3528680"/>
          </a:xfrm>
          <a:prstGeom prst="rect">
            <a:avLst/>
          </a:prstGeom>
        </p:spPr>
      </p:pic>
      <p:pic>
        <p:nvPicPr>
          <p:cNvPr id="12" name="Picture 2" descr="http://www.bltt.org/assets/images/whitearrow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36049"/>
            <a:ext cx="315506" cy="31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eft Arrow 7"/>
          <p:cNvSpPr/>
          <p:nvPr/>
        </p:nvSpPr>
        <p:spPr>
          <a:xfrm rot="10800000">
            <a:off x="2739728" y="5739639"/>
            <a:ext cx="978195" cy="404037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0037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6048597" cy="5101221"/>
          </a:xfrm>
        </p:spPr>
        <p:txBody>
          <a:bodyPr/>
          <a:lstStyle/>
          <a:p>
            <a:r>
              <a:rPr lang="ro-RO" dirty="0"/>
              <a:t>Comenzi ascunse în ferestre suplimentare, uneori cu mai multe file: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tretch/>
        </p:blipFill>
        <p:spPr>
          <a:xfrm>
            <a:off x="963644" y="2196871"/>
            <a:ext cx="6217769" cy="430309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17887" y="3779080"/>
            <a:ext cx="1254642" cy="2050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59935" y="4263356"/>
            <a:ext cx="457200" cy="1701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923389" y="4263360"/>
            <a:ext cx="457200" cy="1701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5061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29" y="1738211"/>
            <a:ext cx="5503227" cy="43899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Comenzi ascunse în ferestre în cascadă: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6487" y="3986065"/>
            <a:ext cx="1254642" cy="2050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00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175" y="3323519"/>
            <a:ext cx="2302506" cy="11991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91" y="2514411"/>
            <a:ext cx="7340837" cy="13742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Panglica (</a:t>
            </a:r>
            <a:r>
              <a:rPr lang="ro-RO" dirty="0" err="1"/>
              <a:t>Ribbon</a:t>
            </a:r>
            <a:r>
              <a:rPr lang="ro-RO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Panglica poate fi ascunsă</a:t>
            </a:r>
          </a:p>
          <a:p>
            <a:pPr lvl="1"/>
            <a:r>
              <a:rPr lang="ro-RO" dirty="0"/>
              <a:t>Apare doar când se accesează o filă cu mouse-ul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15057" y="3784582"/>
            <a:ext cx="734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200" dirty="0"/>
              <a:t>ascunde</a:t>
            </a:r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6460621" y="2918023"/>
            <a:ext cx="703158" cy="6580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Left-Right 12"/>
          <p:cNvSpPr/>
          <p:nvPr/>
        </p:nvSpPr>
        <p:spPr>
          <a:xfrm rot="16200000">
            <a:off x="3292117" y="4108591"/>
            <a:ext cx="406467" cy="297525"/>
          </a:xfrm>
          <a:prstGeom prst="left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91" y="4743721"/>
            <a:ext cx="6331909" cy="14532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0559" y="5225415"/>
            <a:ext cx="2195513" cy="13096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15056" y="5699199"/>
            <a:ext cx="734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200" dirty="0"/>
              <a:t>afișează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444881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437751"/>
            <a:ext cx="6686549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ro-RO" sz="3200" dirty="0">
                <a:solidFill>
                  <a:schemeClr val="accent5">
                    <a:lumMod val="75000"/>
                  </a:schemeClr>
                </a:solidFill>
              </a:rPr>
              <a:t>SETĂRI INIŢIALE</a:t>
            </a:r>
            <a:endParaRPr lang="en-US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3579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1" y="365127"/>
            <a:ext cx="7507622" cy="655112"/>
          </a:xfrm>
        </p:spPr>
        <p:txBody>
          <a:bodyPr>
            <a:normAutofit/>
          </a:bodyPr>
          <a:lstStyle/>
          <a:p>
            <a:r>
              <a:rPr lang="ro-RO" dirty="0"/>
              <a:t>Pregătirea programului pentru lucru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494901"/>
            <a:ext cx="7886700" cy="4143899"/>
          </a:xfrm>
        </p:spPr>
        <p:txBody>
          <a:bodyPr>
            <a:normAutofit lnSpcReduction="10000"/>
          </a:bodyPr>
          <a:lstStyle/>
          <a:p>
            <a:pPr algn="just"/>
            <a:r>
              <a:rPr lang="ro-RO" dirty="0"/>
              <a:t>La prima rulare a programului, trebuie urmărite următoarele setări:</a:t>
            </a:r>
          </a:p>
          <a:p>
            <a:pPr lvl="1" algn="just"/>
            <a:r>
              <a:rPr lang="ro-RO" dirty="0"/>
              <a:t>Unităţile de măsură (dacă sunt în inch, sistemul american, trebuie transformate în cm sau mm, sistemul european)</a:t>
            </a:r>
          </a:p>
          <a:p>
            <a:pPr lvl="1" algn="just"/>
            <a:r>
              <a:rPr lang="ro-RO" dirty="0"/>
              <a:t>Particularizarea barei de acces rapid şi a aspectului paginii de lucru</a:t>
            </a:r>
            <a:endParaRPr lang="en-US" dirty="0"/>
          </a:p>
          <a:p>
            <a:pPr lvl="1" algn="just"/>
            <a:r>
              <a:rPr lang="ro-RO" dirty="0"/>
              <a:t>Activarea</a:t>
            </a:r>
            <a:r>
              <a:rPr lang="en-US" dirty="0"/>
              <a:t> </a:t>
            </a:r>
            <a:r>
              <a:rPr lang="en-US" dirty="0" err="1"/>
              <a:t>tastaturii</a:t>
            </a:r>
            <a:r>
              <a:rPr lang="en-US" dirty="0"/>
              <a:t> </a:t>
            </a:r>
            <a:r>
              <a:rPr lang="ro-RO" dirty="0"/>
              <a:t>cu caractere româneşti</a:t>
            </a:r>
          </a:p>
          <a:p>
            <a:pPr algn="just"/>
            <a:endParaRPr lang="ro-RO" dirty="0"/>
          </a:p>
          <a:p>
            <a:pPr algn="just"/>
            <a:r>
              <a:rPr lang="ro-RO" dirty="0"/>
              <a:t>Când se începe fiecare document, trebuie urmărite următoarele setări:</a:t>
            </a:r>
          </a:p>
          <a:p>
            <a:pPr lvl="1" algn="just"/>
            <a:r>
              <a:rPr lang="ro-RO" dirty="0"/>
              <a:t>Pagina trebuie dimensionată corect.</a:t>
            </a:r>
          </a:p>
          <a:p>
            <a:pPr lvl="1" algn="just"/>
            <a:r>
              <a:rPr lang="ro-RO" dirty="0"/>
              <a:t>Dicţionarul de corectură ortografică şi gramaticală trebuie pus în acord cu limba în care este scris documentul</a:t>
            </a:r>
          </a:p>
          <a:p>
            <a:endParaRPr lang="ro-RO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4350" y="5790677"/>
            <a:ext cx="7886700" cy="800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>
                <a:solidFill>
                  <a:srgbClr val="FF0000"/>
                </a:solidFill>
              </a:rPr>
              <a:t>Nu lăsaţi aceste setări pe mai târziu, pentru că asta vă poate costa uneori ore de muncă inutilă 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5373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Stabilirea unităţilor de măsură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85893"/>
            <a:ext cx="7877397" cy="4191081"/>
          </a:xfrm>
        </p:spPr>
        <p:txBody>
          <a:bodyPr>
            <a:normAutofit/>
          </a:bodyPr>
          <a:lstStyle/>
          <a:p>
            <a:r>
              <a:rPr lang="ro-RO" sz="2000" dirty="0"/>
              <a:t>În funcţie de alte setări ale PC-ului, este posibil ca Word să folosească implicit unităţi de măsură americane (inch, unde 1</a:t>
            </a:r>
            <a:r>
              <a:rPr lang="en-US" sz="2000" dirty="0"/>
              <a:t>’’ = 2,54 cm</a:t>
            </a:r>
            <a:r>
              <a:rPr lang="ro-RO" sz="2000" dirty="0"/>
              <a:t>)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o-RO" dirty="0"/>
          </a:p>
          <a:p>
            <a:r>
              <a:rPr lang="ro-RO" sz="2000" dirty="0"/>
              <a:t>În România se folosesc unităţile de măsură mm, cm.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445" y="2327226"/>
            <a:ext cx="3651564" cy="12386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9484"/>
          <a:stretch/>
        </p:blipFill>
        <p:spPr>
          <a:xfrm>
            <a:off x="2492445" y="4600385"/>
            <a:ext cx="3597464" cy="152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6612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Stabilirea unităţilor de măsură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592483" cy="14250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Stabilirea</a:t>
            </a:r>
            <a:r>
              <a:rPr lang="en-US" dirty="0"/>
              <a:t> unit</a:t>
            </a:r>
            <a:r>
              <a:rPr lang="ro-RO" dirty="0"/>
              <a:t>ăţ</a:t>
            </a:r>
            <a:r>
              <a:rPr lang="en-US" dirty="0" err="1"/>
              <a:t>ilor</a:t>
            </a:r>
            <a:r>
              <a:rPr lang="en-US" dirty="0"/>
              <a:t> de m</a:t>
            </a:r>
            <a:r>
              <a:rPr lang="ro-RO" dirty="0"/>
              <a:t>ă</a:t>
            </a:r>
            <a:r>
              <a:rPr lang="en-US" dirty="0"/>
              <a:t>sur</a:t>
            </a:r>
            <a:r>
              <a:rPr lang="ro-RO" dirty="0"/>
              <a:t>ă</a:t>
            </a:r>
            <a:r>
              <a:rPr lang="en-US" dirty="0"/>
              <a:t> </a:t>
            </a:r>
            <a:r>
              <a:rPr lang="en-US" dirty="0" err="1"/>
              <a:t>implicite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Word se face </a:t>
            </a:r>
            <a:r>
              <a:rPr lang="en-US" dirty="0" err="1"/>
              <a:t>astfel</a:t>
            </a:r>
            <a:r>
              <a:rPr lang="en-US" dirty="0"/>
              <a:t>:</a:t>
            </a:r>
          </a:p>
          <a:p>
            <a:r>
              <a:rPr lang="ro-RO" sz="1800" dirty="0"/>
              <a:t>Se accesează fila 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File</a:t>
            </a:r>
            <a:r>
              <a:rPr lang="ro-RO" sz="1800" dirty="0"/>
              <a:t> şi se alege 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Options</a:t>
            </a:r>
            <a:r>
              <a:rPr lang="ro-RO" sz="1800" dirty="0"/>
              <a:t> (Opţiuni)</a:t>
            </a:r>
            <a:endParaRPr lang="en-US" sz="18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953" y="2624667"/>
            <a:ext cx="2418079" cy="15409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798" y="3150129"/>
            <a:ext cx="4552949" cy="3275534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2074333" y="5173133"/>
            <a:ext cx="448734" cy="24553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14400" y="2764631"/>
            <a:ext cx="689609" cy="2749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4402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Stabilirea unităţilor de măsură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592483" cy="142504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o-RO" sz="2000" dirty="0"/>
              <a:t>În fereastra de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Word Options </a:t>
            </a:r>
            <a:r>
              <a:rPr lang="ro-RO" sz="2000" dirty="0"/>
              <a:t>(Opţiuni pentru Word), se accesează setul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Advanced</a:t>
            </a:r>
            <a:r>
              <a:rPr lang="ro-RO" sz="2000" dirty="0"/>
              <a:t> (Opţiuni avansate), iar în grupul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Display</a:t>
            </a:r>
            <a:r>
              <a:rPr lang="ro-RO" sz="2000" dirty="0"/>
              <a:t> (Afişare) se alege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Show measurements in units of… </a:t>
            </a:r>
            <a:r>
              <a:rPr lang="ro-RO" sz="2000" dirty="0"/>
              <a:t>(Arată unităţile de măsură în…) în Centimeters sau Milimeters (cm sau mm)</a:t>
            </a:r>
          </a:p>
          <a:p>
            <a:pPr algn="just"/>
            <a:r>
              <a:rPr lang="ro-RO" sz="2000" dirty="0"/>
              <a:t>Se confirmă schimbarea apăsând OK.</a:t>
            </a:r>
            <a:endParaRPr lang="en-US" sz="20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2887133" y="3801533"/>
            <a:ext cx="448734" cy="24553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2066" y="2887134"/>
            <a:ext cx="4637616" cy="381987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389965" y="4504267"/>
            <a:ext cx="2218267" cy="152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027333" y="6400800"/>
            <a:ext cx="567267" cy="3062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897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685969"/>
            <a:ext cx="1972310" cy="3368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Iniţializarea paginii de lucru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o-RO" sz="2000" dirty="0"/>
              <a:t>Înainte de scrierea documentului, verificaţi şi stabiliţi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dimensiunea paginii </a:t>
            </a:r>
            <a:r>
              <a:rPr lang="ro-RO" sz="2000" dirty="0"/>
              <a:t>la A4 (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Size</a:t>
            </a:r>
            <a:r>
              <a:rPr lang="ro-RO" sz="2000" dirty="0"/>
              <a:t>), şi alegeţi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adâncimea marginilor</a:t>
            </a:r>
            <a:r>
              <a:rPr lang="ro-RO" sz="2000" dirty="0"/>
              <a:t> (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Margins</a:t>
            </a:r>
            <a:r>
              <a:rPr lang="ro-RO" sz="2000" dirty="0"/>
              <a:t>).</a:t>
            </a:r>
          </a:p>
          <a:p>
            <a:pPr algn="just"/>
            <a:r>
              <a:rPr lang="ro-RO" sz="2000" dirty="0"/>
              <a:t>Acestea se găsesc în fila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Layout</a:t>
            </a:r>
            <a:r>
              <a:rPr lang="ro-RO" sz="2000" dirty="0"/>
              <a:t>, în grupul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Page Setup </a:t>
            </a:r>
            <a:r>
              <a:rPr lang="ro-RO" sz="2000" dirty="0"/>
              <a:t>(Iniţializare Pagină)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0586" y="2685969"/>
            <a:ext cx="2194779" cy="3235464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3687490" y="2530921"/>
            <a:ext cx="287079" cy="261468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6830" y="1420205"/>
            <a:ext cx="4526156" cy="655112"/>
          </a:xfrm>
        </p:spPr>
        <p:txBody>
          <a:bodyPr>
            <a:normAutofit fontScale="90000"/>
          </a:bodyPr>
          <a:lstStyle/>
          <a:p>
            <a:r>
              <a:rPr lang="ro-RO" dirty="0"/>
              <a:t>Pornirea programului în Windows 10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4669" y="2993126"/>
            <a:ext cx="620894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Metoda 1: </a:t>
            </a:r>
            <a:r>
              <a:rPr lang="ro-RO" sz="2400" dirty="0"/>
              <a:t>Implicit, din meniul de start Windows</a:t>
            </a:r>
          </a:p>
          <a:p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Metoda 2: </a:t>
            </a:r>
            <a:r>
              <a:rPr lang="ro-RO" sz="2400" dirty="0"/>
              <a:t>Prin căutare</a:t>
            </a:r>
          </a:p>
          <a:p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Metoda 3: </a:t>
            </a:r>
            <a:r>
              <a:rPr lang="ro-RO" sz="2400" dirty="0"/>
              <a:t>Folosind scurtături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În meniul de start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În Taskbar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Pe Desktop</a:t>
            </a:r>
          </a:p>
        </p:txBody>
      </p:sp>
      <p:pic>
        <p:nvPicPr>
          <p:cNvPr id="5126" name="Picture 6" descr="http://www.kalleo.net/wp-content/uploads/2015/07/Windows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47" y="2993126"/>
            <a:ext cx="2308324" cy="230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36447" y="6310365"/>
            <a:ext cx="70892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400" dirty="0"/>
              <a:t>Descriere valabilă pentru Windows 10  Version 1511</a:t>
            </a:r>
          </a:p>
        </p:txBody>
      </p:sp>
    </p:spTree>
    <p:extLst>
      <p:ext uri="{BB962C8B-B14F-4D97-AF65-F5344CB8AC3E}">
        <p14:creationId xmlns:p14="http://schemas.microsoft.com/office/powerpoint/2010/main" val="29176576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Iniţializarea paginii de lucru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sz="2000" dirty="0"/>
              <a:t>Alte opţiuni rapide pentru iniţializarea paginii sunt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Orientation</a:t>
            </a:r>
            <a:r>
              <a:rPr lang="ro-RO" sz="2000" dirty="0"/>
              <a:t> (Orientare) şi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Columns</a:t>
            </a:r>
            <a:r>
              <a:rPr lang="ro-RO" sz="2000" dirty="0"/>
              <a:t> (Numărul de coloane pe care se va scrie textul în pagină)</a:t>
            </a:r>
          </a:p>
          <a:p>
            <a:pPr algn="just"/>
            <a:r>
              <a:rPr lang="ro-RO" sz="2000" dirty="0"/>
              <a:t>Implicit, pagina este verticală, cu textul pe o singură coloană (opţiunile evidenţiate din cele două liste).</a:t>
            </a:r>
          </a:p>
          <a:p>
            <a:pPr algn="just"/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378" y="3286368"/>
            <a:ext cx="3302941" cy="22516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286368"/>
            <a:ext cx="3578669" cy="319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2279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Iniţializarea paginii de lucru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8360"/>
            <a:ext cx="3264195" cy="5101221"/>
          </a:xfrm>
        </p:spPr>
        <p:txBody>
          <a:bodyPr/>
          <a:lstStyle/>
          <a:p>
            <a:r>
              <a:rPr lang="ro-RO" dirty="0"/>
              <a:t>Fereastra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Page Setup </a:t>
            </a:r>
            <a:r>
              <a:rPr lang="ro-RO" dirty="0"/>
              <a:t>are trei file: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Margins</a:t>
            </a:r>
            <a:r>
              <a:rPr lang="ro-RO" dirty="0"/>
              <a:t> (Margini)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Paper</a:t>
            </a:r>
            <a:r>
              <a:rPr lang="ro-RO" dirty="0"/>
              <a:t> (Dimensiune)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Layout</a:t>
            </a:r>
            <a:r>
              <a:rPr lang="ro-RO" dirty="0"/>
              <a:t> (aspect)</a:t>
            </a:r>
          </a:p>
          <a:p>
            <a:pPr lvl="1"/>
            <a:endParaRPr lang="ro-RO" dirty="0"/>
          </a:p>
          <a:p>
            <a:pPr lvl="1"/>
            <a:endParaRPr lang="ro-RO" dirty="0"/>
          </a:p>
          <a:p>
            <a:r>
              <a:rPr lang="ro-RO" sz="2200" dirty="0"/>
              <a:t>Acestea dau acces la toate opţiunile disponibile pentru dimensionarea şi aspectul paginilor unui document Word.</a:t>
            </a:r>
            <a:endParaRPr lang="en-US" sz="2200" dirty="0"/>
          </a:p>
        </p:txBody>
      </p:sp>
      <p:sp>
        <p:nvSpPr>
          <p:cNvPr id="7" name="Oval 6"/>
          <p:cNvSpPr/>
          <p:nvPr/>
        </p:nvSpPr>
        <p:spPr>
          <a:xfrm>
            <a:off x="5433245" y="3179137"/>
            <a:ext cx="255181" cy="2658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1692"/>
          <a:stretch/>
        </p:blipFill>
        <p:spPr>
          <a:xfrm>
            <a:off x="3145661" y="1849080"/>
            <a:ext cx="5583471" cy="452737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986867" y="2633133"/>
            <a:ext cx="186266" cy="1439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50933" y="3073400"/>
            <a:ext cx="1168400" cy="177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168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Page Setup - Margins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o-RO" sz="2000" dirty="0"/>
              <a:t>Din fila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Margins</a:t>
            </a:r>
            <a:r>
              <a:rPr lang="ro-RO" sz="2000" dirty="0"/>
              <a:t> se pot modifica individual marginile paginii, orientarea, aspectul paginilor multiple şi dacă modificările se aplică întregului document sau de la punctul selectat încolo: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387" y="2658534"/>
            <a:ext cx="2727008" cy="3733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64733" y="2726267"/>
            <a:ext cx="2624667" cy="32681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37000" y="2734733"/>
            <a:ext cx="152400" cy="32596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837267" y="3124200"/>
            <a:ext cx="1794933" cy="2523067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8" idx="0"/>
            <a:endCxn id="12" idx="0"/>
          </p:cNvCxnSpPr>
          <p:nvPr/>
        </p:nvCxnSpPr>
        <p:spPr>
          <a:xfrm flipH="1">
            <a:off x="2734734" y="2726267"/>
            <a:ext cx="0" cy="3979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2"/>
          </p:cNvCxnSpPr>
          <p:nvPr/>
        </p:nvCxnSpPr>
        <p:spPr>
          <a:xfrm>
            <a:off x="2734733" y="5647267"/>
            <a:ext cx="0" cy="3471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1"/>
            <a:endCxn id="12" idx="1"/>
          </p:cNvCxnSpPr>
          <p:nvPr/>
        </p:nvCxnSpPr>
        <p:spPr>
          <a:xfrm>
            <a:off x="1464733" y="4360334"/>
            <a:ext cx="3657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2" idx="3"/>
            <a:endCxn id="9" idx="1"/>
          </p:cNvCxnSpPr>
          <p:nvPr/>
        </p:nvCxnSpPr>
        <p:spPr>
          <a:xfrm flipV="1">
            <a:off x="3632200" y="4364567"/>
            <a:ext cx="3048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937000" y="4233333"/>
            <a:ext cx="1828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243668" y="2748810"/>
            <a:ext cx="72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top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837267" y="5628097"/>
            <a:ext cx="1049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bottom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22400" y="3974980"/>
            <a:ext cx="72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left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361269" y="3980815"/>
            <a:ext cx="72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right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114694" y="3796149"/>
            <a:ext cx="872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gutter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21867" y="2887133"/>
            <a:ext cx="431800" cy="2310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694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Page Setup -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o-RO" sz="2000" dirty="0"/>
              <a:t>Din fila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Paper</a:t>
            </a:r>
            <a:r>
              <a:rPr lang="ro-RO" sz="2000" dirty="0"/>
              <a:t> se poate defini mărimea paginii, predefinită, sau scriind în căsuţele corespunzătoare dimensiunea dorită, dacă nu e una standard: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144" y="2283066"/>
            <a:ext cx="2935817" cy="39665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0023" y="2283066"/>
            <a:ext cx="2929592" cy="39665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25600" y="2548467"/>
            <a:ext cx="364067" cy="1608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503333" y="2556933"/>
            <a:ext cx="397934" cy="1862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10023" y="2768600"/>
            <a:ext cx="1323044" cy="6942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587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Page Setup - </a:t>
            </a:r>
            <a:r>
              <a:rPr lang="en-US" dirty="0"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4295843" cy="51012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o-RO" sz="2000" dirty="0"/>
              <a:t>Din fila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Layout</a:t>
            </a:r>
            <a:r>
              <a:rPr lang="ro-RO" sz="2000" dirty="0"/>
              <a:t> se pot defini următoarele:</a:t>
            </a:r>
          </a:p>
          <a:p>
            <a:pPr algn="just"/>
            <a:r>
              <a:rPr lang="ro-RO" sz="2000" dirty="0" err="1"/>
              <a:t>Secţiuni</a:t>
            </a:r>
            <a:r>
              <a:rPr lang="ro-RO" sz="2000" dirty="0"/>
              <a:t> (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Section</a:t>
            </a:r>
            <a:r>
              <a:rPr lang="ro-RO" sz="2000" dirty="0"/>
              <a:t>)</a:t>
            </a:r>
          </a:p>
          <a:p>
            <a:pPr algn="just"/>
            <a:r>
              <a:rPr lang="ro-RO" sz="2000" dirty="0"/>
              <a:t>Antet şi subsol (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Headers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and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footers</a:t>
            </a:r>
            <a:r>
              <a:rPr lang="ro-RO" sz="2000" dirty="0"/>
              <a:t>) </a:t>
            </a:r>
          </a:p>
          <a:p>
            <a:pPr lvl="1" algn="just"/>
            <a:r>
              <a:rPr lang="ro-RO" sz="1600" dirty="0"/>
              <a:t>Diferite pe paginile pare şi impare (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Different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odd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and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even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600" dirty="0"/>
              <a:t>)</a:t>
            </a:r>
          </a:p>
          <a:p>
            <a:pPr lvl="1" algn="just"/>
            <a:r>
              <a:rPr lang="ro-RO" sz="1600" dirty="0"/>
              <a:t>Diferite pe prima pagină (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Different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first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page</a:t>
            </a:r>
            <a:r>
              <a:rPr lang="ro-RO" sz="1600" dirty="0"/>
              <a:t>)</a:t>
            </a:r>
          </a:p>
          <a:p>
            <a:pPr lvl="1" algn="just"/>
            <a:r>
              <a:rPr lang="ro-RO" sz="1600" dirty="0" err="1"/>
              <a:t>Lăţimea</a:t>
            </a:r>
            <a:r>
              <a:rPr lang="ro-RO" sz="1600" dirty="0"/>
              <a:t> măsurată din marginea foii (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From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edge</a:t>
            </a:r>
            <a:r>
              <a:rPr lang="ro-RO" sz="1600" dirty="0"/>
              <a:t>)</a:t>
            </a:r>
          </a:p>
          <a:p>
            <a:pPr algn="just"/>
            <a:endParaRPr lang="ro-RO" sz="2000" dirty="0"/>
          </a:p>
          <a:p>
            <a:pPr algn="just"/>
            <a:r>
              <a:rPr lang="ro-RO" sz="2000" dirty="0"/>
              <a:t>Numerotare pentru liniile de text din document (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Line numbers</a:t>
            </a:r>
            <a:r>
              <a:rPr lang="ro-RO" sz="2000" dirty="0"/>
              <a:t>)</a:t>
            </a:r>
          </a:p>
          <a:p>
            <a:pPr algn="just"/>
            <a:r>
              <a:rPr lang="ro-RO" sz="2000" dirty="0"/>
              <a:t>Borduri (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Borders</a:t>
            </a:r>
            <a:r>
              <a:rPr lang="ro-RO" sz="2000" dirty="0"/>
              <a:t>)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03333" y="2556933"/>
            <a:ext cx="397934" cy="1862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957" y="1828859"/>
            <a:ext cx="3172748" cy="42957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76332" y="2129366"/>
            <a:ext cx="430869" cy="1820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41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De </a:t>
            </a:r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este</a:t>
            </a:r>
            <a:r>
              <a:rPr lang="en-US" sz="4000" dirty="0"/>
              <a:t> important</a:t>
            </a:r>
            <a:r>
              <a:rPr lang="ro-RO" sz="4000" dirty="0"/>
              <a:t>ă</a:t>
            </a:r>
            <a:r>
              <a:rPr lang="en-US" sz="4000" dirty="0"/>
              <a:t> </a:t>
            </a:r>
            <a:r>
              <a:rPr lang="en-US" sz="4000" dirty="0" err="1"/>
              <a:t>setarea</a:t>
            </a:r>
            <a:r>
              <a:rPr lang="en-US" sz="4000" dirty="0"/>
              <a:t> </a:t>
            </a:r>
            <a:r>
              <a:rPr lang="en-US" sz="4000" dirty="0" err="1"/>
              <a:t>paginii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7426"/>
            <a:ext cx="7886700" cy="5101221"/>
          </a:xfrm>
        </p:spPr>
        <p:txBody>
          <a:bodyPr/>
          <a:lstStyle/>
          <a:p>
            <a:r>
              <a:rPr lang="ro-RO" sz="2000" dirty="0"/>
              <a:t>Document scris greşit, pe formatul de pagină Letter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pPr algn="just"/>
            <a:r>
              <a:rPr lang="ro-RO" sz="2000" dirty="0"/>
              <a:t>Dacă se încearcă reformatarea pe pagină A4, acelaşi document va arăta astfel. Schimbările se observă cel mai bine pe paginile 4, 6 sau 7.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358" y="1867430"/>
            <a:ext cx="7510992" cy="1318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358" y="4862725"/>
            <a:ext cx="7441670" cy="148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0283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Stabilirea dicţionarului pentru corectura textului în timp real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8049683" cy="1416574"/>
          </a:xfrm>
        </p:spPr>
        <p:txBody>
          <a:bodyPr>
            <a:normAutofit/>
          </a:bodyPr>
          <a:lstStyle/>
          <a:p>
            <a:endParaRPr lang="ro-RO" dirty="0"/>
          </a:p>
          <a:p>
            <a:pPr algn="just"/>
            <a:r>
              <a:rPr lang="ro-RO" sz="2000" dirty="0"/>
              <a:t>Word corectează automat textul scris de la tastatură. Limba în care se face corectura se alege cel mai ulor făcând dublu click cu mouse-ul pe limba setată în bara de stare şi alegând limba dorită.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00" y="2848657"/>
            <a:ext cx="5162019" cy="369969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987800" y="6333067"/>
            <a:ext cx="762000" cy="2963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426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Stabilirea dicţionarului pentru corectura textului în timp real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8049683" cy="1831970"/>
          </a:xfrm>
        </p:spPr>
        <p:txBody>
          <a:bodyPr>
            <a:normAutofit/>
          </a:bodyPr>
          <a:lstStyle/>
          <a:p>
            <a:endParaRPr lang="ro-RO" dirty="0"/>
          </a:p>
          <a:p>
            <a:pPr algn="just"/>
            <a:r>
              <a:rPr lang="ro-RO" sz="2000" dirty="0"/>
              <a:t>Pot fi folosite imediat doar limbile care au în stânga simbolul </a:t>
            </a:r>
            <a:r>
              <a:rPr lang="ro-RO" sz="2000" dirty="0">
                <a:solidFill>
                  <a:schemeClr val="tx2"/>
                </a:solidFill>
              </a:rPr>
              <a:t>abc</a:t>
            </a:r>
            <a:r>
              <a:rPr lang="ro-RO" sz="2000" dirty="0"/>
              <a:t>. Celelalte trebuie instalate de către utilizator.</a:t>
            </a:r>
          </a:p>
          <a:p>
            <a:pPr lvl="1" algn="just"/>
            <a:r>
              <a:rPr lang="ro-RO" sz="1600" dirty="0"/>
              <a:t>În exemplul de pe slide, limba engleză este disponibilă, dar limba română nu.</a:t>
            </a:r>
          </a:p>
          <a:p>
            <a:pPr lvl="1" algn="just"/>
            <a:r>
              <a:rPr lang="ro-RO" sz="1600" dirty="0"/>
              <a:t>Corectorul ortografic pentru limba română trebuie instalat înainte de a putea fi folosit.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958" y="3301501"/>
            <a:ext cx="3000375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6416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Afişarea riglelor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/>
              <a:t>În timpul scrierii textului, este utilă folosirea riglelor verticală şi orizontală.</a:t>
            </a:r>
          </a:p>
          <a:p>
            <a:r>
              <a:rPr lang="ro-RO" sz="2000" dirty="0"/>
              <a:t>Acestea se activează folosind bifa </a:t>
            </a:r>
            <a:r>
              <a:rPr lang="ro-RO" sz="2000" dirty="0">
                <a:solidFill>
                  <a:schemeClr val="tx2"/>
                </a:solidFill>
              </a:rPr>
              <a:t>Ruler</a:t>
            </a:r>
            <a:r>
              <a:rPr lang="ro-RO" sz="2000" dirty="0"/>
              <a:t> din fila </a:t>
            </a:r>
            <a:r>
              <a:rPr lang="ro-RO" sz="2000" dirty="0">
                <a:solidFill>
                  <a:schemeClr val="tx2"/>
                </a:solidFill>
              </a:rPr>
              <a:t>View</a:t>
            </a:r>
            <a:r>
              <a:rPr lang="ro-RO" sz="2000" dirty="0"/>
              <a:t>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133" y="2446734"/>
            <a:ext cx="5410200" cy="4168032"/>
          </a:xfrm>
          <a:prstGeom prst="rect">
            <a:avLst/>
          </a:prstGeom>
        </p:spPr>
      </p:pic>
      <p:sp>
        <p:nvSpPr>
          <p:cNvPr id="9" name="Up Arrow 8"/>
          <p:cNvSpPr/>
          <p:nvPr/>
        </p:nvSpPr>
        <p:spPr>
          <a:xfrm>
            <a:off x="4546599" y="3487769"/>
            <a:ext cx="313267" cy="194734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2195943" y="4217484"/>
            <a:ext cx="270933" cy="254000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91934" y="2793999"/>
            <a:ext cx="440267" cy="1608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1185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Afişarea riglelor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Zona gri a riglelor indică lăţimea marginilor paginii</a:t>
            </a:r>
            <a:endParaRPr lang="en-US" dirty="0"/>
          </a:p>
        </p:txBody>
      </p:sp>
      <p:sp>
        <p:nvSpPr>
          <p:cNvPr id="9" name="Up Arrow 8"/>
          <p:cNvSpPr/>
          <p:nvPr/>
        </p:nvSpPr>
        <p:spPr>
          <a:xfrm>
            <a:off x="5245100" y="3750236"/>
            <a:ext cx="313267" cy="194734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4075543" y="4529667"/>
            <a:ext cx="270933" cy="254000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961467" y="3047999"/>
            <a:ext cx="440267" cy="1608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469" y="2041584"/>
            <a:ext cx="5761468" cy="44386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 flipV="1">
            <a:off x="2785533" y="1786467"/>
            <a:ext cx="25400" cy="287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0" y="3847603"/>
            <a:ext cx="264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6654801" y="1786468"/>
            <a:ext cx="76199" cy="2870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062133" y="3847603"/>
            <a:ext cx="22436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115733" y="2421467"/>
            <a:ext cx="846667" cy="2963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74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50" y="3226536"/>
            <a:ext cx="3640858" cy="30175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Pornirea folosind meniul de start</a:t>
            </a:r>
            <a:br>
              <a:rPr lang="ro-RO" dirty="0"/>
            </a:br>
            <a:r>
              <a:rPr lang="ro-RO" dirty="0"/>
              <a:t>(Start Menu)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/>
              <a:t>Accesaţi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All Apps </a:t>
            </a:r>
            <a:r>
              <a:rPr lang="ro-RO" sz="2000" dirty="0"/>
              <a:t>din Start Menu şi derulaţi până la litera W, unde veţi găsi aplicaţia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Word 2016</a:t>
            </a:r>
          </a:p>
          <a:p>
            <a:r>
              <a:rPr lang="ro-RO" sz="2000" dirty="0"/>
              <a:t>În versiunile mai noi ale Windows 10, nu mai există grupul </a:t>
            </a:r>
            <a:r>
              <a:rPr lang="ro-RO" sz="2000" dirty="0" err="1"/>
              <a:t>All</a:t>
            </a:r>
            <a:r>
              <a:rPr lang="ro-RO" sz="2000" dirty="0"/>
              <a:t> </a:t>
            </a:r>
            <a:r>
              <a:rPr lang="ro-RO" sz="2000" dirty="0" err="1"/>
              <a:t>Apps</a:t>
            </a:r>
            <a:r>
              <a:rPr lang="ro-RO" sz="2000" dirty="0"/>
              <a:t>. Se afișează direct lista de aplicații, sortată alfabetic (ecranul din dreapta)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813" y="3135086"/>
            <a:ext cx="4210762" cy="31089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7750" y="5888335"/>
            <a:ext cx="1119454" cy="1808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337247" y="6341805"/>
            <a:ext cx="291402" cy="276858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3639" y="6300847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246303" y="6373356"/>
            <a:ext cx="3476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(folosiţi click stânga, normal)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4602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Particularizarea barei de acces rapid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/>
              <a:t>Bara de acces rapid (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Quick launch toolbar</a:t>
            </a:r>
            <a:r>
              <a:rPr lang="ro-RO" sz="2000" dirty="0"/>
              <a:t>) oferă acces permanent la comenzi des utilizate, fără a necesita schimbarea filei active.</a:t>
            </a:r>
          </a:p>
          <a:p>
            <a:endParaRPr lang="ro-RO" sz="2000" dirty="0"/>
          </a:p>
          <a:p>
            <a:r>
              <a:rPr lang="ro-RO" sz="2000" dirty="0"/>
              <a:t>Implicit, sunt active comenzile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Save</a:t>
            </a:r>
            <a:r>
              <a:rPr lang="ro-RO" sz="2000" dirty="0"/>
              <a:t> (Salvare),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Undo</a:t>
            </a:r>
            <a:r>
              <a:rPr lang="ro-RO" sz="2000" dirty="0"/>
              <a:t> (anulare ultima operaţie) şi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Redo</a:t>
            </a:r>
            <a:r>
              <a:rPr lang="ro-RO" sz="2000" dirty="0"/>
              <a:t> (Repetare ultima operaţie)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978" y="3886728"/>
            <a:ext cx="4199716" cy="20738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54667" y="3810000"/>
            <a:ext cx="2048933" cy="4148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4923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Particularizarea barei de acces rapid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dirty="0"/>
              <a:t>Folosind săgeata orientată în jos, se pot adăuga rapid o serie de comenzi (cele bifate sunt active şi pot fi eliminate)</a:t>
            </a:r>
          </a:p>
          <a:p>
            <a:pPr lvl="1" algn="just"/>
            <a:r>
              <a:rPr lang="ro-RO" dirty="0"/>
              <a:t>Sunt frecvent utilizate şi pot fi activate şi  comenzile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New</a:t>
            </a:r>
            <a:r>
              <a:rPr lang="ro-RO" dirty="0"/>
              <a:t> (Document nou),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Open</a:t>
            </a:r>
            <a:r>
              <a:rPr lang="ro-RO" dirty="0"/>
              <a:t> (Deschidere document existent),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Print</a:t>
            </a:r>
            <a:r>
              <a:rPr lang="ro-RO" dirty="0"/>
              <a:t>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Preview</a:t>
            </a:r>
            <a:r>
              <a:rPr lang="ro-RO" dirty="0"/>
              <a:t>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ro-RO" dirty="0"/>
              <a:t>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Print</a:t>
            </a:r>
            <a:r>
              <a:rPr lang="ro-RO" dirty="0"/>
              <a:t> (Examinare înaintea imprimării şi imprimare),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Quick</a:t>
            </a:r>
            <a:r>
              <a:rPr lang="ro-RO" dirty="0"/>
              <a:t>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Print</a:t>
            </a:r>
            <a:r>
              <a:rPr lang="ro-RO" dirty="0"/>
              <a:t> (Imprimare rapidă)</a:t>
            </a:r>
          </a:p>
          <a:p>
            <a:endParaRPr lang="ro-RO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5399" y="3869958"/>
            <a:ext cx="4326469" cy="5101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Aşa arată bara de acces rapid după activarea acestor comenzi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2" y="4822919"/>
            <a:ext cx="3971925" cy="1219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406" y="3572404"/>
            <a:ext cx="4104745" cy="250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0080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Particularizarea barei de acces rapid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sz="2000" dirty="0"/>
              <a:t>Dacă se doreşte aducerea altei comenzi,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de exemplu inserarea unui simbol</a:t>
            </a:r>
            <a:r>
              <a:rPr lang="ro-RO" sz="2000" dirty="0"/>
              <a:t>, se foloseşte opţiunea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More Commands…</a:t>
            </a:r>
          </a:p>
          <a:p>
            <a:endParaRPr lang="ro-R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409" y="2543072"/>
            <a:ext cx="4233730" cy="258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150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Particularizarea barei de acces rapid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2986618" cy="3931174"/>
          </a:xfrm>
        </p:spPr>
        <p:txBody>
          <a:bodyPr>
            <a:normAutofit/>
          </a:bodyPr>
          <a:lstStyle/>
          <a:p>
            <a:pPr algn="just"/>
            <a:r>
              <a:rPr lang="ro-RO" sz="2000" dirty="0"/>
              <a:t>În fereastra care se deschide, în grupul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Choose Commands From… </a:t>
            </a:r>
            <a:r>
              <a:rPr lang="ro-RO" sz="2000" dirty="0"/>
              <a:t>(Alege comandă din…) se alege fila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ro-RO" sz="2000" dirty="0"/>
              <a:t>, se caută comanda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Symbols</a:t>
            </a:r>
            <a:r>
              <a:rPr lang="ro-RO" sz="2000" dirty="0"/>
              <a:t> (Simboluri) şi se mută în grupul din dreapta folosind butonul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ro-RO" sz="2000" dirty="0"/>
              <a:t> (Adaugă).</a:t>
            </a:r>
          </a:p>
          <a:p>
            <a:r>
              <a:rPr lang="ro-RO" sz="2000" dirty="0"/>
              <a:t>Se apasă butonul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OK</a:t>
            </a:r>
            <a:r>
              <a:rPr lang="ro-RO" sz="2000" dirty="0"/>
              <a:t> pentru confirmarea schimbării.</a:t>
            </a:r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270" y="1199626"/>
            <a:ext cx="4583010" cy="37618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8133" y="5451102"/>
            <a:ext cx="80011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1600" dirty="0"/>
              <a:t>Fereastra poate fi activată şi folosind comanda Options în fila File, folosită anterior pentru schimbarea unităţilor de măsură, dar cu setul de opţiuni </a:t>
            </a:r>
            <a:r>
              <a:rPr lang="ro-RO" sz="1600" dirty="0">
                <a:solidFill>
                  <a:schemeClr val="accent1">
                    <a:lumMod val="50000"/>
                  </a:schemeClr>
                </a:solidFill>
              </a:rPr>
              <a:t>Quick Access Toolbar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1600" dirty="0"/>
              <a:t>Setul de opţiuni </a:t>
            </a:r>
            <a:r>
              <a:rPr lang="ro-RO" sz="1600" dirty="0">
                <a:solidFill>
                  <a:schemeClr val="accent1">
                    <a:lumMod val="50000"/>
                  </a:schemeClr>
                </a:solidFill>
              </a:rPr>
              <a:t>Customize Ribbon </a:t>
            </a:r>
            <a:r>
              <a:rPr lang="ro-RO" sz="1600" dirty="0"/>
              <a:t>(Modifică panglica) permite, în mod asemănător, modificarea aspectului panglicii, adăugând sau eliminând comenzi.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4146270" y="2472267"/>
            <a:ext cx="798263" cy="177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96933" y="1667933"/>
            <a:ext cx="1481667" cy="2709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71533" y="3666067"/>
            <a:ext cx="1524000" cy="152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578600" y="3073400"/>
            <a:ext cx="465667" cy="2201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93372" y="4758267"/>
            <a:ext cx="478561" cy="203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176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Particularizarea barei de acces rapid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199627"/>
            <a:ext cx="7719484" cy="3931174"/>
          </a:xfrm>
        </p:spPr>
        <p:txBody>
          <a:bodyPr>
            <a:normAutofit/>
          </a:bodyPr>
          <a:lstStyle/>
          <a:p>
            <a:pPr algn="just"/>
            <a:r>
              <a:rPr lang="ro-RO" sz="2000" dirty="0"/>
              <a:t>Aşa arată bara de acces rapid la care s-a adăugat comanda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Symbols</a:t>
            </a:r>
            <a:r>
              <a:rPr lang="ro-RO" sz="2000" dirty="0"/>
              <a:t> prezentă implicit în fila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Insert</a:t>
            </a:r>
            <a:r>
              <a:rPr lang="ro-RO" sz="2000" dirty="0"/>
              <a:t> şi care permite introducerea unor simboluri care nu există pe tastatură -  de exemplu litera grecească </a:t>
            </a:r>
            <a:r>
              <a:rPr lang="el-GR" sz="2000" dirty="0"/>
              <a:t>α</a:t>
            </a:r>
            <a:r>
              <a:rPr lang="ro-RO" sz="2000" dirty="0"/>
              <a:t>.</a:t>
            </a:r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195" y="2530476"/>
            <a:ext cx="4465371" cy="22785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15267" y="2455333"/>
            <a:ext cx="440266" cy="355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0492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Zoom (panoramare pagină)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395907"/>
          </a:xfrm>
        </p:spPr>
        <p:txBody>
          <a:bodyPr>
            <a:normAutofit lnSpcReduction="10000"/>
          </a:bodyPr>
          <a:lstStyle/>
          <a:p>
            <a:pPr algn="just"/>
            <a:r>
              <a:rPr lang="ro-RO" sz="2000" dirty="0"/>
              <a:t>Dimpensiunea paginii afişate pe ecran poate fi schimbată rapid din bara de stare, folosind cursorul sau făcând click cu mouse-ul pe simbolurile + şi – din capetele ei.</a:t>
            </a:r>
          </a:p>
          <a:p>
            <a:pPr algn="just"/>
            <a:r>
              <a:rPr lang="ro-RO" sz="2000" dirty="0"/>
              <a:t>Aceeaşi </a:t>
            </a:r>
            <a:r>
              <a:rPr lang="ro-RO" sz="2000"/>
              <a:t>comandă este disponibilă în </a:t>
            </a:r>
            <a:r>
              <a:rPr lang="ro-RO" sz="2000" dirty="0"/>
              <a:t>fila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View</a:t>
            </a:r>
            <a:r>
              <a:rPr lang="ro-RO" sz="2000" dirty="0"/>
              <a:t>, grupul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Zoom</a:t>
            </a:r>
            <a:r>
              <a:rPr lang="ro-RO" sz="2000" dirty="0"/>
              <a:t>.</a:t>
            </a:r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r>
              <a:rPr lang="ro-RO" sz="2000" dirty="0"/>
              <a:t>Mărimea afişării se modifică doar pe ecran, această comandă nu are nici un efect asupra dimensiunii paginii imprimate.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431" y="3098139"/>
            <a:ext cx="3374919" cy="220582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299198" y="4672803"/>
            <a:ext cx="2091267" cy="63116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4184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3200" dirty="0"/>
              <a:t>Activarea tastaturii cu caractere româneşti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/>
              <a:t>Permite scrierea documentelor cu caractere diacritice (ă, î, ş, ţ) </a:t>
            </a:r>
          </a:p>
          <a:p>
            <a:r>
              <a:rPr lang="ro-RO" sz="2000" dirty="0"/>
              <a:t>Tastatura se configurează la nivelul sistemului de operare Windows, nu a programelor Microsoft Office.</a:t>
            </a:r>
          </a:p>
          <a:p>
            <a:r>
              <a:rPr lang="ro-RO" sz="2000" dirty="0"/>
              <a:t>Paşi:</a:t>
            </a:r>
          </a:p>
          <a:p>
            <a:pPr lvl="1"/>
            <a:r>
              <a:rPr lang="ro-RO" sz="1800" dirty="0"/>
              <a:t>Se activează Control Panel</a:t>
            </a:r>
            <a:r>
              <a:rPr lang="en-US" sz="1800" dirty="0"/>
              <a:t> cu click </a:t>
            </a:r>
            <a:r>
              <a:rPr lang="en-US" sz="1800" dirty="0" err="1"/>
              <a:t>dreapta</a:t>
            </a:r>
            <a:r>
              <a:rPr lang="en-US" sz="1800" dirty="0"/>
              <a:t> de mouse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 err="1"/>
              <a:t>butonul</a:t>
            </a:r>
            <a:r>
              <a:rPr lang="en-US" sz="1800" dirty="0"/>
              <a:t> de start</a:t>
            </a:r>
            <a:endParaRPr lang="ro-RO" sz="1800" dirty="0"/>
          </a:p>
          <a:p>
            <a:pPr lvl="1"/>
            <a:r>
              <a:rPr lang="ro-RO" sz="1800" dirty="0"/>
              <a:t>Din modul 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Category</a:t>
            </a:r>
            <a:r>
              <a:rPr lang="ro-RO" sz="1800" dirty="0"/>
              <a:t>, grupul 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Clock, Language and Region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dirty="0"/>
              <a:t>(</a:t>
            </a:r>
            <a:r>
              <a:rPr lang="en-US" sz="1800" dirty="0" err="1"/>
              <a:t>Ceas</a:t>
            </a:r>
            <a:r>
              <a:rPr lang="en-US" sz="1800" dirty="0"/>
              <a:t>, limb</a:t>
            </a:r>
            <a:r>
              <a:rPr lang="ro-RO" sz="1800" dirty="0"/>
              <a:t>ă</a:t>
            </a:r>
            <a:r>
              <a:rPr lang="en-US" sz="1800" dirty="0"/>
              <a:t> </a:t>
            </a:r>
            <a:r>
              <a:rPr lang="ro-RO" sz="1800" dirty="0"/>
              <a:t>ș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regiune</a:t>
            </a:r>
            <a:r>
              <a:rPr lang="en-US" sz="1800" dirty="0"/>
              <a:t> </a:t>
            </a:r>
            <a:r>
              <a:rPr lang="en-US" sz="1800" dirty="0" err="1"/>
              <a:t>geografic</a:t>
            </a:r>
            <a:r>
              <a:rPr lang="ro-RO" sz="1800" dirty="0"/>
              <a:t>ă</a:t>
            </a:r>
            <a:r>
              <a:rPr lang="en-US" sz="1800" dirty="0"/>
              <a:t>)</a:t>
            </a:r>
            <a:r>
              <a:rPr lang="ro-RO" sz="1800" dirty="0"/>
              <a:t>, se alege opţiunea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Add a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 Language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dirty="0"/>
              <a:t>(</a:t>
            </a:r>
            <a:r>
              <a:rPr lang="en-US" sz="1800" dirty="0" err="1"/>
              <a:t>Adaug</a:t>
            </a:r>
            <a:r>
              <a:rPr lang="ro-RO" sz="1800" dirty="0"/>
              <a:t>ă</a:t>
            </a:r>
            <a:r>
              <a:rPr lang="en-US" sz="1800" dirty="0"/>
              <a:t> o limb</a:t>
            </a:r>
            <a:r>
              <a:rPr lang="ro-RO" sz="1800" dirty="0"/>
              <a:t>ă</a:t>
            </a:r>
            <a:r>
              <a:rPr lang="en-US" sz="1800" dirty="0"/>
              <a:t>); </a:t>
            </a:r>
            <a:r>
              <a:rPr lang="en-US" sz="1800" dirty="0" err="1"/>
              <a:t>sau</a:t>
            </a:r>
            <a:r>
              <a:rPr lang="en-US" sz="1800" dirty="0"/>
              <a:t> din </a:t>
            </a:r>
            <a:r>
              <a:rPr lang="en-US" sz="1800" dirty="0" err="1"/>
              <a:t>modul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Small Icons </a:t>
            </a:r>
            <a:r>
              <a:rPr lang="en-US" sz="1800" dirty="0" err="1"/>
              <a:t>sau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Large Icons </a:t>
            </a:r>
            <a:r>
              <a:rPr lang="en-US" sz="1800" dirty="0"/>
              <a:t>(</a:t>
            </a:r>
            <a:r>
              <a:rPr lang="en-US" sz="1800" dirty="0" err="1"/>
              <a:t>Pictograme</a:t>
            </a:r>
            <a:r>
              <a:rPr lang="en-US" sz="1800" dirty="0"/>
              <a:t> </a:t>
            </a:r>
            <a:r>
              <a:rPr lang="en-US" sz="1800" dirty="0" err="1"/>
              <a:t>mici</a:t>
            </a:r>
            <a:r>
              <a:rPr lang="en-US" sz="1800" dirty="0"/>
              <a:t> </a:t>
            </a:r>
            <a:r>
              <a:rPr lang="en-US" sz="1800" dirty="0" err="1"/>
              <a:t>sau</a:t>
            </a:r>
            <a:r>
              <a:rPr lang="en-US" sz="1800" dirty="0"/>
              <a:t> </a:t>
            </a:r>
            <a:r>
              <a:rPr lang="en-US" sz="1800" dirty="0" err="1"/>
              <a:t>Pictograme</a:t>
            </a:r>
            <a:r>
              <a:rPr lang="en-US" sz="1800" dirty="0"/>
              <a:t> </a:t>
            </a:r>
            <a:r>
              <a:rPr lang="en-US" sz="1800" dirty="0" err="1"/>
              <a:t>mari</a:t>
            </a:r>
            <a:r>
              <a:rPr lang="en-US" sz="1800" dirty="0"/>
              <a:t>), se </a:t>
            </a:r>
            <a:r>
              <a:rPr lang="en-US" sz="1800" dirty="0" err="1"/>
              <a:t>alege</a:t>
            </a:r>
            <a:r>
              <a:rPr lang="en-US" sz="1800" dirty="0"/>
              <a:t> op</a:t>
            </a:r>
            <a:r>
              <a:rPr lang="ro-RO" sz="1800" dirty="0"/>
              <a:t>ţ</a:t>
            </a:r>
            <a:r>
              <a:rPr lang="en-US" sz="1800" dirty="0" err="1"/>
              <a:t>iunea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Language</a:t>
            </a:r>
            <a:r>
              <a:rPr lang="en-US" sz="1800" dirty="0"/>
              <a:t> </a:t>
            </a:r>
            <a:r>
              <a:rPr lang="ro-RO" sz="1800" dirty="0"/>
              <a:t>(Limbă)</a:t>
            </a:r>
          </a:p>
          <a:p>
            <a:pPr lvl="1"/>
            <a:r>
              <a:rPr lang="ro-RO" sz="1800" dirty="0"/>
              <a:t>Se adaugă</a:t>
            </a:r>
            <a:r>
              <a:rPr lang="en-US" sz="1800" dirty="0"/>
              <a:t> </a:t>
            </a:r>
            <a:r>
              <a:rPr lang="en-US" sz="1800" dirty="0" err="1"/>
              <a:t>limba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Romanian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</a:rPr>
              <a:t>(Rom</a:t>
            </a:r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â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</a:rPr>
              <a:t>n</a:t>
            </a:r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ă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</a:rPr>
              <a:t>), Rom</a:t>
            </a:r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â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</a:rPr>
              <a:t>n</a:t>
            </a:r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ă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</a:rPr>
              <a:t> (Rom</a:t>
            </a:r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â</a:t>
            </a:r>
            <a:r>
              <a:rPr lang="en-US" sz="1800" dirty="0" err="1">
                <a:solidFill>
                  <a:schemeClr val="accent5">
                    <a:lumMod val="75000"/>
                  </a:schemeClr>
                </a:solidFill>
              </a:rPr>
              <a:t>nia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743226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/>
              <a:t>Activare</a:t>
            </a:r>
            <a:r>
              <a:rPr lang="en-US" sz="2400" dirty="0"/>
              <a:t> Control Panel </a:t>
            </a:r>
            <a:r>
              <a:rPr lang="ro-RO" sz="2400" dirty="0"/>
              <a:t>şi</a:t>
            </a:r>
            <a:r>
              <a:rPr lang="en-US" sz="2400" dirty="0"/>
              <a:t> </a:t>
            </a:r>
            <a:r>
              <a:rPr lang="en-US" sz="2400" dirty="0" err="1"/>
              <a:t>alegere</a:t>
            </a:r>
            <a:r>
              <a:rPr lang="en-US" sz="2400" dirty="0"/>
              <a:t> op</a:t>
            </a:r>
            <a:r>
              <a:rPr lang="ro-RO" sz="2400" dirty="0"/>
              <a:t>ţ</a:t>
            </a:r>
            <a:r>
              <a:rPr lang="en-US" sz="2400" dirty="0" err="1"/>
              <a:t>iuni</a:t>
            </a:r>
            <a:r>
              <a:rPr lang="en-US" sz="2400" dirty="0"/>
              <a:t> </a:t>
            </a:r>
            <a:r>
              <a:rPr lang="en-US" sz="2400" dirty="0" err="1"/>
              <a:t>pentru</a:t>
            </a:r>
            <a:r>
              <a:rPr lang="en-US" sz="2400" dirty="0"/>
              <a:t> limb</a:t>
            </a:r>
            <a:r>
              <a:rPr lang="ro-RO" sz="2400" dirty="0"/>
              <a:t>ă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2190226"/>
            <a:ext cx="2992359" cy="3609441"/>
          </a:xfrm>
          <a:prstGeom prst="rect">
            <a:avLst/>
          </a:prstGeom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0351" y="5786977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4326" y="4683478"/>
            <a:ext cx="352490" cy="40498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Up Arrow 6"/>
          <p:cNvSpPr/>
          <p:nvPr/>
        </p:nvSpPr>
        <p:spPr>
          <a:xfrm>
            <a:off x="628648" y="5855531"/>
            <a:ext cx="203200" cy="18626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6804" y="1483783"/>
            <a:ext cx="3940654" cy="25362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6805" y="4116386"/>
            <a:ext cx="3940654" cy="253629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07667" y="2641601"/>
            <a:ext cx="1583266" cy="228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663267" y="6180667"/>
            <a:ext cx="1041400" cy="2995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62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Activarea</a:t>
            </a:r>
            <a:r>
              <a:rPr lang="en-US" sz="3600" dirty="0"/>
              <a:t> </a:t>
            </a:r>
            <a:r>
              <a:rPr lang="en-US" sz="3600" dirty="0" err="1"/>
              <a:t>tastaturii</a:t>
            </a:r>
            <a:r>
              <a:rPr lang="en-US" sz="3600" dirty="0"/>
              <a:t> in </a:t>
            </a:r>
            <a:r>
              <a:rPr lang="en-US" sz="3600" dirty="0" err="1"/>
              <a:t>limba</a:t>
            </a:r>
            <a:r>
              <a:rPr lang="en-US" sz="3600" dirty="0"/>
              <a:t> rom</a:t>
            </a:r>
            <a:r>
              <a:rPr lang="ro-RO" sz="3600" dirty="0"/>
              <a:t>â</a:t>
            </a:r>
            <a:r>
              <a:rPr lang="en-US" sz="3600" dirty="0"/>
              <a:t>n</a:t>
            </a:r>
            <a:r>
              <a:rPr lang="ro-RO" sz="3600" dirty="0"/>
              <a:t>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Se </a:t>
            </a:r>
            <a:r>
              <a:rPr lang="en-US" sz="1800" dirty="0" err="1"/>
              <a:t>apas</a:t>
            </a:r>
            <a:r>
              <a:rPr lang="ro-RO" sz="1800" dirty="0"/>
              <a:t>ă</a:t>
            </a:r>
            <a:r>
              <a:rPr lang="en-US" sz="1800" dirty="0"/>
              <a:t>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 err="1"/>
              <a:t>butonul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Add a language </a:t>
            </a:r>
            <a:r>
              <a:rPr lang="en-US" sz="1800" dirty="0"/>
              <a:t>(</a:t>
            </a:r>
            <a:r>
              <a:rPr lang="en-US" sz="1800" dirty="0" err="1"/>
              <a:t>Adaug</a:t>
            </a:r>
            <a:r>
              <a:rPr lang="ro-RO" sz="1800" dirty="0"/>
              <a:t>ă</a:t>
            </a:r>
            <a:r>
              <a:rPr lang="en-US" sz="1800" dirty="0"/>
              <a:t> o limb</a:t>
            </a:r>
            <a:r>
              <a:rPr lang="ro-RO" sz="1800" dirty="0"/>
              <a:t>ă</a:t>
            </a:r>
            <a:r>
              <a:rPr lang="en-US" sz="1800" dirty="0"/>
              <a:t>)</a:t>
            </a:r>
          </a:p>
          <a:p>
            <a:r>
              <a:rPr lang="en-US" sz="1800" dirty="0"/>
              <a:t>Se face </a:t>
            </a:r>
            <a:r>
              <a:rPr lang="en-US" sz="1800" dirty="0" err="1"/>
              <a:t>dublu</a:t>
            </a:r>
            <a:r>
              <a:rPr lang="en-US" sz="1800" dirty="0"/>
              <a:t> click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Rom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â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ă</a:t>
            </a: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800" dirty="0"/>
              <a:t>Se </a:t>
            </a:r>
            <a:r>
              <a:rPr lang="en-US" sz="1800" dirty="0" err="1"/>
              <a:t>alege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Rom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â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ă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 (Rom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â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nia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ro-RO" sz="1800" dirty="0"/>
              <a:t>şi</a:t>
            </a:r>
            <a:r>
              <a:rPr lang="en-US" sz="1800" dirty="0"/>
              <a:t> se </a:t>
            </a:r>
            <a:r>
              <a:rPr lang="ro-RO" sz="1800" dirty="0"/>
              <a:t>a</a:t>
            </a:r>
            <a:r>
              <a:rPr lang="en-US" sz="1800" dirty="0"/>
              <a:t>pas</a:t>
            </a:r>
            <a:r>
              <a:rPr lang="ro-RO" sz="1800" dirty="0"/>
              <a:t>ă</a:t>
            </a:r>
            <a:r>
              <a:rPr lang="en-US" sz="1800" dirty="0"/>
              <a:t>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 err="1"/>
              <a:t>butonul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en-US" sz="1800" dirty="0"/>
              <a:t> (</a:t>
            </a:r>
            <a:r>
              <a:rPr lang="en-US" sz="1800" dirty="0" err="1"/>
              <a:t>Adaug</a:t>
            </a:r>
            <a:r>
              <a:rPr lang="ro-RO" sz="1800" dirty="0"/>
              <a:t>ă</a:t>
            </a:r>
            <a:r>
              <a:rPr lang="en-US" sz="1800" dirty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2565679"/>
            <a:ext cx="4206240" cy="23691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890" y="3593343"/>
            <a:ext cx="4206240" cy="2369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582" y="4246565"/>
            <a:ext cx="4206240" cy="23691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20800" y="3048000"/>
            <a:ext cx="440267" cy="1693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0" y="4512733"/>
            <a:ext cx="635000" cy="4948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36533" y="4777900"/>
            <a:ext cx="635000" cy="4968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976533" y="6417733"/>
            <a:ext cx="397934" cy="1979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985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Alegerea</a:t>
            </a:r>
            <a:r>
              <a:rPr lang="en-US" sz="2800" dirty="0"/>
              <a:t> </a:t>
            </a:r>
            <a:r>
              <a:rPr lang="en-US" sz="2800" dirty="0" err="1"/>
              <a:t>tipului</a:t>
            </a:r>
            <a:r>
              <a:rPr lang="en-US" sz="2800" dirty="0"/>
              <a:t> de </a:t>
            </a:r>
            <a:r>
              <a:rPr lang="en-US" sz="2800" dirty="0" err="1"/>
              <a:t>tastatur</a:t>
            </a:r>
            <a:r>
              <a:rPr lang="ro-RO" sz="2800" dirty="0"/>
              <a:t>ă</a:t>
            </a:r>
            <a:r>
              <a:rPr lang="en-US" sz="2800" dirty="0"/>
              <a:t> rom</a:t>
            </a:r>
            <a:r>
              <a:rPr lang="ro-RO" sz="2800" dirty="0"/>
              <a:t>â</a:t>
            </a:r>
            <a:r>
              <a:rPr lang="en-US" sz="2800" dirty="0"/>
              <a:t>n</a:t>
            </a:r>
            <a:r>
              <a:rPr lang="ro-RO" sz="2800" dirty="0"/>
              <a:t>ă</a:t>
            </a:r>
            <a:r>
              <a:rPr lang="en-US" sz="2800" dirty="0"/>
              <a:t> </a:t>
            </a:r>
            <a:r>
              <a:rPr lang="en-US" sz="2800" dirty="0" err="1"/>
              <a:t>preferat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Dup</a:t>
            </a:r>
            <a:r>
              <a:rPr lang="ro-RO" sz="2000" dirty="0"/>
              <a:t>ă</a:t>
            </a:r>
            <a:r>
              <a:rPr lang="en-US" sz="2000" dirty="0"/>
              <a:t> ad</a:t>
            </a:r>
            <a:r>
              <a:rPr lang="ro-RO" sz="2000" dirty="0"/>
              <a:t>ă</a:t>
            </a:r>
            <a:r>
              <a:rPr lang="en-US" sz="2000" dirty="0" err="1"/>
              <a:t>ugarea</a:t>
            </a:r>
            <a:r>
              <a:rPr lang="en-US" sz="2000" dirty="0"/>
              <a:t> </a:t>
            </a:r>
            <a:r>
              <a:rPr lang="en-US" sz="2000" dirty="0" err="1"/>
              <a:t>tastaturii</a:t>
            </a:r>
            <a:r>
              <a:rPr lang="en-US" sz="2000" dirty="0"/>
              <a:t> in </a:t>
            </a:r>
            <a:r>
              <a:rPr lang="en-US" sz="2000" dirty="0" err="1"/>
              <a:t>limba</a:t>
            </a:r>
            <a:r>
              <a:rPr lang="en-US" sz="2000" dirty="0"/>
              <a:t> rom</a:t>
            </a:r>
            <a:r>
              <a:rPr lang="ro-RO" sz="2000" dirty="0"/>
              <a:t>â</a:t>
            </a:r>
            <a:r>
              <a:rPr lang="en-US" sz="2000" dirty="0"/>
              <a:t>n</a:t>
            </a:r>
            <a:r>
              <a:rPr lang="ro-RO" sz="2000" dirty="0"/>
              <a:t>ă</a:t>
            </a:r>
            <a:r>
              <a:rPr lang="en-US" sz="2000" dirty="0"/>
              <a:t>, </a:t>
            </a:r>
            <a:r>
              <a:rPr lang="en-US" sz="2000" dirty="0" err="1"/>
              <a:t>aceasta</a:t>
            </a:r>
            <a:r>
              <a:rPr lang="en-US" sz="2000" dirty="0"/>
              <a:t> se </a:t>
            </a:r>
            <a:r>
              <a:rPr lang="en-US" sz="2000" dirty="0" err="1"/>
              <a:t>poate</a:t>
            </a:r>
            <a:r>
              <a:rPr lang="en-US" sz="2000" dirty="0"/>
              <a:t> </a:t>
            </a:r>
            <a:r>
              <a:rPr lang="en-US" sz="2000" dirty="0" err="1"/>
              <a:t>configur</a:t>
            </a:r>
            <a:r>
              <a:rPr lang="ro-RO" sz="2000" dirty="0"/>
              <a:t>a</a:t>
            </a:r>
            <a:r>
              <a:rPr lang="en-US" sz="2000" dirty="0"/>
              <a:t> </a:t>
            </a:r>
            <a:r>
              <a:rPr lang="en-US" sz="2000" dirty="0" err="1"/>
              <a:t>folosind</a:t>
            </a:r>
            <a:r>
              <a:rPr lang="en-US" sz="2000" dirty="0"/>
              <a:t> </a:t>
            </a:r>
            <a:r>
              <a:rPr lang="en-US" sz="2000" dirty="0" err="1"/>
              <a:t>linkul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Options</a:t>
            </a:r>
            <a:r>
              <a:rPr lang="en-US" sz="2000" dirty="0"/>
              <a:t> (Op</a:t>
            </a:r>
            <a:r>
              <a:rPr lang="ro-RO" sz="2000" dirty="0"/>
              <a:t>ț</a:t>
            </a:r>
            <a:r>
              <a:rPr lang="en-US" sz="2000" dirty="0" err="1"/>
              <a:t>iuni</a:t>
            </a:r>
            <a:r>
              <a:rPr lang="en-US" sz="2000" dirty="0"/>
              <a:t>)</a:t>
            </a:r>
            <a:r>
              <a:rPr lang="ro-RO" sz="2000" dirty="0"/>
              <a:t>.</a:t>
            </a:r>
          </a:p>
          <a:p>
            <a:pPr algn="just"/>
            <a:r>
              <a:rPr lang="ro-RO" sz="2000" dirty="0"/>
              <a:t>Tastatura implicită este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Romanian (Standard)</a:t>
            </a:r>
            <a:r>
              <a:rPr lang="ro-RO" sz="2000" dirty="0"/>
              <a:t>. Se mai pot adăuga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Romanian (Legacy) </a:t>
            </a:r>
            <a:r>
              <a:rPr lang="ro-RO" sz="2000" dirty="0"/>
              <a:t>și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Romanian (</a:t>
            </a:r>
            <a:r>
              <a:rPr lang="ro-RO" sz="2000" dirty="0" err="1">
                <a:solidFill>
                  <a:schemeClr val="accent1">
                    <a:lumMod val="50000"/>
                  </a:schemeClr>
                </a:solidFill>
              </a:rPr>
              <a:t>Programmers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algn="just"/>
            <a:endParaRPr lang="ro-RO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o-RO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o-RO" sz="2000" dirty="0"/>
              <a:t>Tastatura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Legacy</a:t>
            </a:r>
            <a:r>
              <a:rPr lang="ro-RO" sz="2000" dirty="0"/>
              <a:t> (veche) se folosește pentru compatibilitate cu Microsoft Office 2003 sau mai vechi și Windows XP sau mai vechi.</a:t>
            </a:r>
          </a:p>
          <a:p>
            <a:pPr lvl="1"/>
            <a:r>
              <a:rPr lang="ro-RO" sz="1800" dirty="0"/>
              <a:t>Tastatura Standard folosește</a:t>
            </a:r>
            <a:r>
              <a:rPr lang="ro-RO" sz="2800" dirty="0"/>
              <a:t> ș </a:t>
            </a:r>
            <a:r>
              <a:rPr lang="ro-RO" sz="1800" dirty="0"/>
              <a:t>și </a:t>
            </a:r>
            <a:r>
              <a:rPr lang="ro-RO" sz="2800" dirty="0"/>
              <a:t>ț</a:t>
            </a:r>
          </a:p>
          <a:p>
            <a:pPr lvl="1"/>
            <a:r>
              <a:rPr lang="ro-RO" sz="1800" dirty="0"/>
              <a:t>Tastatura Legacy folosește </a:t>
            </a:r>
            <a:r>
              <a:rPr lang="ro-RO" sz="2800" dirty="0"/>
              <a:t>ş </a:t>
            </a:r>
            <a:r>
              <a:rPr lang="ro-RO" sz="1800" dirty="0"/>
              <a:t>și</a:t>
            </a:r>
            <a:r>
              <a:rPr lang="ro-RO" sz="2800" dirty="0"/>
              <a:t> </a:t>
            </a:r>
            <a:r>
              <a:rPr lang="ro-RO" sz="2800" dirty="0" err="1"/>
              <a:t>ţ</a:t>
            </a:r>
            <a:endParaRPr lang="ro-RO" sz="2800" dirty="0"/>
          </a:p>
          <a:p>
            <a:pPr lvl="1"/>
            <a:endParaRPr lang="ro-RO" sz="2800" dirty="0"/>
          </a:p>
          <a:p>
            <a:r>
              <a:rPr lang="ro-RO" sz="2000" dirty="0">
                <a:solidFill>
                  <a:srgbClr val="FF0000"/>
                </a:solidFill>
              </a:rPr>
              <a:t>Office 2016 consideră ortografia </a:t>
            </a:r>
            <a:r>
              <a:rPr lang="ro-RO" sz="2000" dirty="0" err="1">
                <a:solidFill>
                  <a:srgbClr val="FF0000"/>
                </a:solidFill>
              </a:rPr>
              <a:t>legacy</a:t>
            </a:r>
            <a:r>
              <a:rPr lang="ro-RO" sz="2000" dirty="0">
                <a:solidFill>
                  <a:srgbClr val="FF0000"/>
                </a:solidFill>
              </a:rPr>
              <a:t> ca fiind greșită.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593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Pornirea folosind căutarea (Search)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14" y="1517442"/>
            <a:ext cx="7886700" cy="5101221"/>
          </a:xfrm>
        </p:spPr>
        <p:txBody>
          <a:bodyPr>
            <a:normAutofit/>
          </a:bodyPr>
          <a:lstStyle/>
          <a:p>
            <a:r>
              <a:rPr lang="ro-RO" sz="2000" dirty="0"/>
              <a:t>Apăsaţi butonul 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Search Windows </a:t>
            </a:r>
            <a:r>
              <a:rPr lang="ro-RO" sz="2000" dirty="0"/>
              <a:t>sau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 err="1">
                <a:solidFill>
                  <a:schemeClr val="accent1">
                    <a:lumMod val="50000"/>
                  </a:schemeClr>
                </a:solidFill>
              </a:rPr>
              <a:t>Cortana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/>
              <a:t>din Taskbar şi scrieţi „</a:t>
            </a:r>
            <a:r>
              <a:rPr lang="en-US" sz="2000" dirty="0"/>
              <a:t>w</a:t>
            </a:r>
            <a:r>
              <a:rPr lang="ro-RO" sz="2000" dirty="0"/>
              <a:t>ord”</a:t>
            </a:r>
          </a:p>
          <a:p>
            <a:r>
              <a:rPr lang="ro-RO" sz="2000" dirty="0"/>
              <a:t>Windows va găsi scurtătura programului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14" y="3077167"/>
            <a:ext cx="2167068" cy="3383280"/>
          </a:xfrm>
          <a:prstGeom prst="rect">
            <a:avLst/>
          </a:prstGeom>
        </p:spPr>
      </p:pic>
      <p:sp>
        <p:nvSpPr>
          <p:cNvPr id="10" name="Up Arrow 9"/>
          <p:cNvSpPr/>
          <p:nvPr/>
        </p:nvSpPr>
        <p:spPr>
          <a:xfrm>
            <a:off x="904350" y="6525337"/>
            <a:ext cx="291402" cy="276858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1248" y="3077167"/>
            <a:ext cx="2172597" cy="3383280"/>
          </a:xfrm>
          <a:prstGeom prst="rect">
            <a:avLst/>
          </a:prstGeom>
        </p:spPr>
      </p:pic>
      <p:sp>
        <p:nvSpPr>
          <p:cNvPr id="12" name="Up Arrow 11"/>
          <p:cNvSpPr/>
          <p:nvPr/>
        </p:nvSpPr>
        <p:spPr>
          <a:xfrm rot="16200000">
            <a:off x="6255852" y="2931292"/>
            <a:ext cx="823965" cy="1637882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 rot="16200000">
            <a:off x="6255852" y="5331006"/>
            <a:ext cx="823965" cy="1637882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7963" y="6533661"/>
            <a:ext cx="285673" cy="32822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0" name="Picture 2" descr="http://icons.iconarchive.com/icons/icons8/ios7/128/Computer-Hardware-Keyboard-i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337" y="6394982"/>
            <a:ext cx="447362" cy="44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024699" y="6473012"/>
            <a:ext cx="3476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(scrieţi de la tastatură)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2961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Alegerea</a:t>
            </a:r>
            <a:r>
              <a:rPr lang="en-US" sz="2800" dirty="0"/>
              <a:t> </a:t>
            </a:r>
            <a:r>
              <a:rPr lang="en-US" sz="2800" dirty="0" err="1"/>
              <a:t>tipului</a:t>
            </a:r>
            <a:r>
              <a:rPr lang="en-US" sz="2800" dirty="0"/>
              <a:t> de </a:t>
            </a:r>
            <a:r>
              <a:rPr lang="en-US" sz="2800" dirty="0" err="1"/>
              <a:t>tastatur</a:t>
            </a:r>
            <a:r>
              <a:rPr lang="ro-RO" sz="2800" dirty="0"/>
              <a:t>ă</a:t>
            </a:r>
            <a:r>
              <a:rPr lang="en-US" sz="2800" dirty="0"/>
              <a:t> rom</a:t>
            </a:r>
            <a:r>
              <a:rPr lang="ro-RO" sz="2800" dirty="0"/>
              <a:t>â</a:t>
            </a:r>
            <a:r>
              <a:rPr lang="en-US" sz="2800" dirty="0"/>
              <a:t>n</a:t>
            </a:r>
            <a:r>
              <a:rPr lang="ro-RO" sz="2800" dirty="0"/>
              <a:t>ă</a:t>
            </a:r>
            <a:r>
              <a:rPr lang="en-US" sz="2800" dirty="0"/>
              <a:t> </a:t>
            </a:r>
            <a:r>
              <a:rPr lang="en-US" sz="2800" dirty="0" err="1"/>
              <a:t>preferat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1379019"/>
            <a:ext cx="4206240" cy="2369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890" y="2926565"/>
            <a:ext cx="4663440" cy="26266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9110" y="3927521"/>
            <a:ext cx="4663440" cy="26266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09109" y="2302933"/>
            <a:ext cx="525779" cy="2606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56467" y="3748134"/>
            <a:ext cx="804333" cy="4259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15467" y="4419600"/>
            <a:ext cx="2853266" cy="3640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23666" y="6317781"/>
            <a:ext cx="347133" cy="1793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27470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Alegerea</a:t>
            </a:r>
            <a:r>
              <a:rPr lang="en-US" sz="3600" dirty="0"/>
              <a:t> </a:t>
            </a:r>
            <a:r>
              <a:rPr lang="en-US" sz="3600" dirty="0" err="1"/>
              <a:t>tipului</a:t>
            </a:r>
            <a:r>
              <a:rPr lang="en-US" sz="3600" dirty="0"/>
              <a:t> de </a:t>
            </a:r>
            <a:r>
              <a:rPr lang="en-US" sz="3600" dirty="0" err="1"/>
              <a:t>tastatur</a:t>
            </a:r>
            <a:r>
              <a:rPr lang="ro-RO" sz="3600" dirty="0"/>
              <a:t>ă</a:t>
            </a:r>
            <a:r>
              <a:rPr lang="en-US" sz="3600" dirty="0"/>
              <a:t> </a:t>
            </a:r>
            <a:r>
              <a:rPr lang="en-US" sz="3600" dirty="0" err="1"/>
              <a:t>preferat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445159"/>
            <a:ext cx="7886700" cy="5101221"/>
          </a:xfrm>
        </p:spPr>
        <p:txBody>
          <a:bodyPr>
            <a:normAutofit/>
          </a:bodyPr>
          <a:lstStyle/>
          <a:p>
            <a:pPr algn="just"/>
            <a:r>
              <a:rPr lang="ro-RO" dirty="0"/>
              <a:t>După salvarea schimbărilor, tastatura în limba română poate fi aleasă din Taskbar sau folsoind combinaţia de taste Left Ctrl+Shift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r="6077"/>
          <a:stretch/>
        </p:blipFill>
        <p:spPr>
          <a:xfrm>
            <a:off x="5782833" y="4478397"/>
            <a:ext cx="2878568" cy="22457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021" y="2836424"/>
            <a:ext cx="4663440" cy="26266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77735" y="5190067"/>
            <a:ext cx="367143" cy="2116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000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Folosirea tastaturii în limba română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 tastatura în limba română, unele caractere îşi vor schimba poziţia faţă de tastatura standard în limba engleză.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526" y="2186516"/>
            <a:ext cx="6858000" cy="2056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168" y="4522839"/>
            <a:ext cx="6858000" cy="20562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350" y="2843215"/>
            <a:ext cx="457200" cy="304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350" y="5048779"/>
            <a:ext cx="457200" cy="285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65558" y="3214651"/>
            <a:ext cx="100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Romanian (legacy)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14229" y="5407517"/>
            <a:ext cx="100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English (US)</a:t>
            </a:r>
          </a:p>
        </p:txBody>
      </p:sp>
    </p:spTree>
    <p:extLst>
      <p:ext uri="{BB962C8B-B14F-4D97-AF65-F5344CB8AC3E}">
        <p14:creationId xmlns:p14="http://schemas.microsoft.com/office/powerpoint/2010/main" val="35178130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va urma…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516" y="1436693"/>
            <a:ext cx="7888817" cy="1154108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/>
          <a:lstStyle/>
          <a:p>
            <a:pPr marL="0" indent="0" algn="r">
              <a:buNone/>
            </a:pPr>
            <a:r>
              <a:rPr lang="ro-RO" sz="3600" dirty="0"/>
              <a:t>Fila </a:t>
            </a:r>
            <a:r>
              <a:rPr lang="ro-RO" sz="3600" dirty="0">
                <a:solidFill>
                  <a:schemeClr val="accent5"/>
                </a:solidFill>
              </a:rPr>
              <a:t>Home</a:t>
            </a:r>
          </a:p>
          <a:p>
            <a:pPr marL="0" indent="0" algn="r">
              <a:buNone/>
            </a:pPr>
            <a:r>
              <a:rPr lang="ro-RO" dirty="0"/>
              <a:t>Formatarea textului. Stiluri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692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Pornirea prin scurtături </a:t>
            </a:r>
            <a:br>
              <a:rPr lang="ro-RO" dirty="0"/>
            </a:br>
            <a:r>
              <a:rPr lang="ro-RO" dirty="0"/>
              <a:t>(Shortcuts)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30255"/>
            <a:ext cx="7886700" cy="5101221"/>
          </a:xfrm>
        </p:spPr>
        <p:txBody>
          <a:bodyPr/>
          <a:lstStyle/>
          <a:p>
            <a:pPr algn="just"/>
            <a:r>
              <a:rPr lang="ro-RO" sz="2000" dirty="0"/>
              <a:t>În Windows 10, puteţi crea scurtături pentru acces rapid în meniul de start (Start Menu), în bara de lucru (Taskbar) sau pe Desktop.</a:t>
            </a:r>
          </a:p>
          <a:p>
            <a:pPr algn="just"/>
            <a:endParaRPr lang="ro-RO" sz="2000" dirty="0"/>
          </a:p>
          <a:p>
            <a:pPr algn="just"/>
            <a:r>
              <a:rPr lang="ro-RO" sz="2000" dirty="0"/>
              <a:t>Click dreapta cu mouse-ul pe aplicaţia Word 2016 şi alegeţi:</a:t>
            </a:r>
          </a:p>
          <a:p>
            <a:pPr lvl="1" algn="just"/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Pin to Start </a:t>
            </a:r>
            <a:r>
              <a:rPr lang="ro-RO" sz="1800" dirty="0"/>
              <a:t>pentru a adăuga aplicaţia în meniul de start</a:t>
            </a:r>
          </a:p>
          <a:p>
            <a:pPr lvl="1" algn="just"/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More</a:t>
            </a:r>
            <a:r>
              <a:rPr lang="ro-RO" sz="1800" dirty="0"/>
              <a:t>, apoi </a:t>
            </a:r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Pin to Taskbar </a:t>
            </a:r>
            <a:r>
              <a:rPr lang="ro-RO" sz="1800" dirty="0"/>
              <a:t>pentru a pune o scurtătură în bara de lucru</a:t>
            </a:r>
          </a:p>
          <a:p>
            <a:pPr lvl="1" algn="just"/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More</a:t>
            </a:r>
            <a:r>
              <a:rPr lang="ro-RO" sz="1800" b="1" dirty="0"/>
              <a:t>, </a:t>
            </a:r>
            <a:r>
              <a:rPr lang="ro-RO" sz="1800" dirty="0"/>
              <a:t>apoi</a:t>
            </a:r>
            <a:r>
              <a:rPr lang="ro-RO" sz="1800" b="1" dirty="0"/>
              <a:t> </a:t>
            </a:r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Open file location </a:t>
            </a:r>
            <a:r>
              <a:rPr lang="ro-RO" sz="1800" dirty="0"/>
              <a:t>pentru a găsi scurtătura care poate fi copiată pe Desktop</a:t>
            </a:r>
          </a:p>
          <a:p>
            <a:pPr lvl="1" algn="just"/>
            <a:endParaRPr lang="ro-RO" sz="1800" dirty="0"/>
          </a:p>
          <a:p>
            <a:pPr algn="just"/>
            <a:r>
              <a:rPr lang="ro-RO" sz="2000" dirty="0"/>
              <a:t>Aceste metode sunt valabile pentru orice program, scurtătură sau fişier din Windows.</a:t>
            </a:r>
            <a:endParaRPr lang="en-US" sz="2000" dirty="0"/>
          </a:p>
          <a:p>
            <a:pPr lvl="1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742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Pin to Start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25" y="387699"/>
            <a:ext cx="4262793" cy="33252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0117" y="3196105"/>
            <a:ext cx="4580449" cy="3554742"/>
          </a:xfrm>
          <a:prstGeom prst="rect">
            <a:avLst/>
          </a:prstGeom>
        </p:spPr>
      </p:pic>
      <p:pic>
        <p:nvPicPr>
          <p:cNvPr id="6" name="Picture 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9221" y="2284357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46941" y="1042811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858189" y="5697415"/>
            <a:ext cx="834013" cy="8239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6822831" y="5858190"/>
            <a:ext cx="1215850" cy="462224"/>
          </a:xfrm>
          <a:prstGeom prst="leftArrow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rezultat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324" y="4216246"/>
            <a:ext cx="33469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Lista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Recent</a:t>
            </a:r>
            <a:r>
              <a:rPr lang="ro-RO" dirty="0"/>
              <a:t> oferă acces rapid la utimele documete accesate.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Ea este accesibilă şi dacă se face click dreapta pe orice scurtătură a programului Word, în Taskbar, Start Menu sau pe Desktop.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044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359" y="2631735"/>
            <a:ext cx="4356633" cy="35947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Pin to Taskbar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34" y="424880"/>
            <a:ext cx="4453560" cy="3321918"/>
          </a:xfrm>
          <a:prstGeom prst="rect">
            <a:avLst/>
          </a:prstGeom>
        </p:spPr>
      </p:pic>
      <p:pic>
        <p:nvPicPr>
          <p:cNvPr id="6" name="Picture 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9753" y="2376915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67626" y="1184227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7639" y="1184227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Up Arrow 13"/>
          <p:cNvSpPr/>
          <p:nvPr/>
        </p:nvSpPr>
        <p:spPr>
          <a:xfrm>
            <a:off x="5355771" y="6300316"/>
            <a:ext cx="411982" cy="422031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828044" y="6353015"/>
            <a:ext cx="1965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rezultat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92504" y="4170744"/>
            <a:ext cx="38730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Puteţi muta scurtătura oriunde pe Taskbar, mai aproape sau mai departe de butonul de start, folosind mouse-ul.</a:t>
            </a: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Scurtăturile din Start </a:t>
            </a:r>
            <a:r>
              <a:rPr lang="en-US" dirty="0"/>
              <a:t>Menu</a:t>
            </a:r>
            <a:r>
              <a:rPr lang="ro-RO" dirty="0"/>
              <a:t> şi Taskbar se pot elimina cu click dreapta, folosind opţiunea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Unpin from Taskbar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/>
              <a:t>sau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Unpin from 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85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542</TotalTime>
  <Words>2719</Words>
  <Application>Microsoft Office PowerPoint</Application>
  <PresentationFormat>On-screen Show (4:3)</PresentationFormat>
  <Paragraphs>301</Paragraphs>
  <Slides>63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8" baseType="lpstr">
      <vt:lpstr>Arial</vt:lpstr>
      <vt:lpstr>Calibri</vt:lpstr>
      <vt:lpstr>Calibri Light</vt:lpstr>
      <vt:lpstr>Courier New</vt:lpstr>
      <vt:lpstr>Office Theme</vt:lpstr>
      <vt:lpstr>Informatică Aplicată</vt:lpstr>
      <vt:lpstr>Cuprins</vt:lpstr>
      <vt:lpstr>1</vt:lpstr>
      <vt:lpstr>Pornirea programului în Windows 10</vt:lpstr>
      <vt:lpstr>Pornirea folosind meniul de start (Start Menu)</vt:lpstr>
      <vt:lpstr>Pornirea folosind căutarea (Search)</vt:lpstr>
      <vt:lpstr>Pornirea prin scurtături  (Shortcuts)</vt:lpstr>
      <vt:lpstr>Pin to Start</vt:lpstr>
      <vt:lpstr>Pin to Taskbar</vt:lpstr>
      <vt:lpstr>Shortcut pe desktop</vt:lpstr>
      <vt:lpstr>Pornirea programului în Windows 7</vt:lpstr>
      <vt:lpstr>Pornirea folosind meniul de start (Start Menu)</vt:lpstr>
      <vt:lpstr>Pornirea folosind căutarea (Search)</vt:lpstr>
      <vt:lpstr>Pornirea prin scurtături  (Shortcuts)</vt:lpstr>
      <vt:lpstr>Pin to Start Menu</vt:lpstr>
      <vt:lpstr>Pin to Taskbar</vt:lpstr>
      <vt:lpstr>Shortcut pe desktop</vt:lpstr>
      <vt:lpstr>Pornirea programului Word 2016</vt:lpstr>
      <vt:lpstr>Pornirea programului Word 2016</vt:lpstr>
      <vt:lpstr>Pornirea programului Word 2016</vt:lpstr>
      <vt:lpstr>2</vt:lpstr>
      <vt:lpstr>PowerPoint Presentation</vt:lpstr>
      <vt:lpstr>Panglica cu comenzi (Ribbon)</vt:lpstr>
      <vt:lpstr>Panglica cu comenzi (Ribbon)</vt:lpstr>
      <vt:lpstr>Panglica cu comenzi (Ribbon)</vt:lpstr>
      <vt:lpstr>Panglica cu comenzi (Ribbon)</vt:lpstr>
      <vt:lpstr>Panglica de comenzi (Ribbon)</vt:lpstr>
      <vt:lpstr>Panglica de comenzi (Ribbon)</vt:lpstr>
      <vt:lpstr>Panglica de comenzi (Ribbon)</vt:lpstr>
      <vt:lpstr>Panglica de comenzi (Ribbon)</vt:lpstr>
      <vt:lpstr>Panglica de comenzi (Ribbon)</vt:lpstr>
      <vt:lpstr>Panglica de comenzi (Ribbon)</vt:lpstr>
      <vt:lpstr>Panglica (Ribbon)</vt:lpstr>
      <vt:lpstr>3</vt:lpstr>
      <vt:lpstr>Pregătirea programului pentru lucru</vt:lpstr>
      <vt:lpstr>Stabilirea unităţilor de măsură</vt:lpstr>
      <vt:lpstr>Stabilirea unităţilor de măsură</vt:lpstr>
      <vt:lpstr>Stabilirea unităţilor de măsură</vt:lpstr>
      <vt:lpstr>Iniţializarea paginii de lucru</vt:lpstr>
      <vt:lpstr>Iniţializarea paginii de lucru</vt:lpstr>
      <vt:lpstr>Iniţializarea paginii de lucru</vt:lpstr>
      <vt:lpstr>Page Setup - Margins</vt:lpstr>
      <vt:lpstr>Page Setup - Paper</vt:lpstr>
      <vt:lpstr>Page Setup - Layout</vt:lpstr>
      <vt:lpstr>De ce este importantă setarea paginii?</vt:lpstr>
      <vt:lpstr>Stabilirea dicţionarului pentru corectura textului în timp real</vt:lpstr>
      <vt:lpstr>Stabilirea dicţionarului pentru corectura textului în timp real</vt:lpstr>
      <vt:lpstr>Afişarea riglelor</vt:lpstr>
      <vt:lpstr>Afişarea riglelor</vt:lpstr>
      <vt:lpstr>Particularizarea barei de acces rapid</vt:lpstr>
      <vt:lpstr>Particularizarea barei de acces rapid</vt:lpstr>
      <vt:lpstr>Particularizarea barei de acces rapid</vt:lpstr>
      <vt:lpstr>Particularizarea barei de acces rapid</vt:lpstr>
      <vt:lpstr>Particularizarea barei de acces rapid</vt:lpstr>
      <vt:lpstr>Zoom (panoramare pagină)</vt:lpstr>
      <vt:lpstr>Activarea tastaturii cu caractere româneşti</vt:lpstr>
      <vt:lpstr>Activare Control Panel şi alegere opţiuni pentru limbă</vt:lpstr>
      <vt:lpstr>Activarea tastaturii in limba română</vt:lpstr>
      <vt:lpstr>Alegerea tipului de tastatură română preferat</vt:lpstr>
      <vt:lpstr>Alegerea tipului de tastatură română preferat</vt:lpstr>
      <vt:lpstr>Alegerea tipului de tastatură preferat</vt:lpstr>
      <vt:lpstr>Folosirea tastaturii în limba română</vt:lpstr>
      <vt:lpstr>va urma…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Informatică Aplicată</dc:title>
  <dc:creator>Flyer</dc:creator>
  <cp:lastModifiedBy>Volador</cp:lastModifiedBy>
  <cp:revision>67</cp:revision>
  <dcterms:created xsi:type="dcterms:W3CDTF">2015-12-26T06:14:49Z</dcterms:created>
  <dcterms:modified xsi:type="dcterms:W3CDTF">2017-01-12T13:36:06Z</dcterms:modified>
</cp:coreProperties>
</file>