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291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CBC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37" autoAdjust="0"/>
  </p:normalViewPr>
  <p:slideViewPr>
    <p:cSldViewPr snapToGrid="0">
      <p:cViewPr varScale="1">
        <p:scale>
          <a:sx n="101" d="100"/>
          <a:sy n="101" d="100"/>
        </p:scale>
        <p:origin x="828" y="96"/>
      </p:cViewPr>
      <p:guideLst/>
    </p:cSldViewPr>
  </p:slideViewPr>
  <p:outlineViewPr>
    <p:cViewPr>
      <p:scale>
        <a:sx n="33" d="100"/>
        <a:sy n="33" d="100"/>
      </p:scale>
      <p:origin x="0" y="-2055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 algn="just">
              <a:defRPr sz="2400"/>
            </a:lvl1pPr>
            <a:lvl2pPr marL="685800" indent="-228600" algn="just">
              <a:buSzPct val="80000"/>
              <a:buFont typeface="Courier New" panose="02070309020205020404" pitchFamily="49" charset="0"/>
              <a:buChar char="o"/>
              <a:defRPr sz="2000"/>
            </a:lvl2pPr>
            <a:lvl3pPr algn="just">
              <a:defRPr sz="18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 smtClean="0"/>
              <a:t>Informatică Aplicată </a:t>
            </a:r>
            <a:r>
              <a:rPr lang="ro-RO" dirty="0" smtClean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28725"/>
            <a:ext cx="796954" cy="79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Informatic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Aplicat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401" y="4181081"/>
            <a:ext cx="8235950" cy="890451"/>
          </a:xfrm>
        </p:spPr>
        <p:txBody>
          <a:bodyPr>
            <a:normAutofit/>
          </a:bodyPr>
          <a:lstStyle/>
          <a:p>
            <a:r>
              <a:rPr lang="ro-RO" sz="1800" dirty="0" smtClean="0">
                <a:solidFill>
                  <a:schemeClr val="accent5">
                    <a:lumMod val="75000"/>
                  </a:schemeClr>
                </a:solidFill>
              </a:rPr>
              <a:t>Microsoft Word 2016 </a:t>
            </a:r>
            <a:r>
              <a:rPr lang="ro-R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○ Fila File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800" dirty="0" smtClean="0"/>
              <a:t>Operații </a:t>
            </a:r>
            <a:r>
              <a:rPr lang="ro-RO" sz="1800" dirty="0"/>
              <a:t>de bază cu documente: salvare, imprimare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4908462"/>
            <a:ext cx="1758950" cy="17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Comanda New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New</a:t>
            </a:r>
            <a:r>
              <a:rPr lang="ro-RO" dirty="0" smtClean="0"/>
              <a:t> permite crearea unui document nou</a:t>
            </a:r>
          </a:p>
          <a:p>
            <a:r>
              <a:rPr lang="ro-RO" dirty="0" smtClean="0"/>
              <a:t>Se poate alege dintre mai multe </a:t>
            </a:r>
            <a:r>
              <a:rPr lang="ro-RO" dirty="0" smtClean="0"/>
              <a:t>șabloane </a:t>
            </a:r>
            <a:r>
              <a:rPr lang="ro-RO" dirty="0" smtClean="0"/>
              <a:t>(template)</a:t>
            </a:r>
          </a:p>
          <a:p>
            <a:r>
              <a:rPr lang="ro-RO" dirty="0" smtClean="0"/>
              <a:t>De obicei, se va folosi </a:t>
            </a:r>
            <a:r>
              <a:rPr lang="ro-RO" dirty="0" smtClean="0"/>
              <a:t>șablonul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Blank document</a:t>
            </a:r>
            <a:r>
              <a:rPr lang="ro-RO" dirty="0" smtClean="0"/>
              <a:t>, care creează un document </a:t>
            </a:r>
            <a:r>
              <a:rPr lang="ro-RO" dirty="0" smtClean="0"/>
              <a:t>gol, </a:t>
            </a:r>
            <a:r>
              <a:rPr lang="ro-RO" dirty="0" smtClean="0"/>
              <a:t>care </a:t>
            </a:r>
            <a:r>
              <a:rPr lang="ro-RO" dirty="0" smtClean="0"/>
              <a:t>inițial conține </a:t>
            </a:r>
            <a:r>
              <a:rPr lang="ro-RO" dirty="0" smtClean="0"/>
              <a:t>o singură pagină.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406" y="2935303"/>
            <a:ext cx="5641944" cy="3656563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2611395" y="3451654"/>
            <a:ext cx="262011" cy="205946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74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Open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Open</a:t>
            </a:r>
            <a:r>
              <a:rPr lang="en-US" dirty="0" smtClean="0"/>
              <a:t> </a:t>
            </a:r>
            <a:r>
              <a:rPr lang="ro-RO" dirty="0" smtClean="0"/>
              <a:t>(Deschide) </a:t>
            </a:r>
            <a:r>
              <a:rPr lang="ro-RO" dirty="0" smtClean="0"/>
              <a:t>deschide </a:t>
            </a:r>
            <a:r>
              <a:rPr lang="ro-RO" dirty="0" smtClean="0"/>
              <a:t>un document existent în vederea examinării sau </a:t>
            </a:r>
            <a:r>
              <a:rPr lang="ro-RO" dirty="0" smtClean="0"/>
              <a:t>modificării.</a:t>
            </a:r>
            <a:endParaRPr lang="ro-RO" dirty="0" smtClean="0"/>
          </a:p>
          <a:p>
            <a:pPr lvl="1"/>
            <a:r>
              <a:rPr lang="ro-RO" dirty="0" smtClean="0"/>
              <a:t>Se deschide implicit </a:t>
            </a:r>
            <a:r>
              <a:rPr lang="ro-RO" dirty="0" smtClean="0"/>
              <a:t>opțiunea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Recent</a:t>
            </a:r>
            <a:r>
              <a:rPr lang="ro-RO" dirty="0" smtClean="0"/>
              <a:t> (Documente recente), cu o listă a ultimelor documente deschise, aranjate cronologic.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494" y="3106246"/>
            <a:ext cx="5819856" cy="3541689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2413686" y="3871784"/>
            <a:ext cx="281808" cy="205946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86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Open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Open</a:t>
            </a:r>
            <a:r>
              <a:rPr lang="en-US" dirty="0" smtClean="0"/>
              <a:t> </a:t>
            </a:r>
            <a:r>
              <a:rPr lang="ro-RO" dirty="0" smtClean="0"/>
              <a:t>deschide </a:t>
            </a:r>
            <a:r>
              <a:rPr lang="ro-RO" dirty="0" smtClean="0"/>
              <a:t>un document existent în vederea examinării sau modificării.</a:t>
            </a:r>
          </a:p>
          <a:p>
            <a:pPr lvl="1"/>
            <a:r>
              <a:rPr lang="ro-RO" dirty="0" smtClean="0"/>
              <a:t>Opțiunea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OneDrive</a:t>
            </a:r>
            <a:r>
              <a:rPr lang="ro-RO" dirty="0" smtClean="0"/>
              <a:t> permite accesul la documentele stocate în </a:t>
            </a:r>
            <a:r>
              <a:rPr lang="ro-RO" dirty="0" err="1" smtClean="0"/>
              <a:t>cloud</a:t>
            </a:r>
            <a:r>
              <a:rPr lang="ro-RO" dirty="0" smtClean="0"/>
              <a:t>. Pachetul </a:t>
            </a:r>
            <a:r>
              <a:rPr lang="ro-RO" dirty="0"/>
              <a:t>O</a:t>
            </a:r>
            <a:r>
              <a:rPr lang="ro-RO" dirty="0" smtClean="0"/>
              <a:t>ffice oferă gratuit </a:t>
            </a:r>
            <a:r>
              <a:rPr lang="ro-RO" dirty="0" smtClean="0"/>
              <a:t>spațiu </a:t>
            </a:r>
            <a:r>
              <a:rPr lang="ro-RO" dirty="0" smtClean="0"/>
              <a:t>de stocare în </a:t>
            </a:r>
            <a:r>
              <a:rPr lang="ro-RO" dirty="0" err="1" smtClean="0"/>
              <a:t>cloud-ul</a:t>
            </a:r>
            <a:r>
              <a:rPr lang="ro-RO" dirty="0" smtClean="0"/>
              <a:t> Microsoft, numit </a:t>
            </a:r>
            <a:r>
              <a:rPr lang="ro-RO" dirty="0" err="1" smtClean="0"/>
              <a:t>OneDrive</a:t>
            </a:r>
            <a:r>
              <a:rPr lang="ro-RO" dirty="0" smtClean="0"/>
              <a:t>.</a:t>
            </a:r>
          </a:p>
          <a:p>
            <a:pPr lvl="1"/>
            <a:r>
              <a:rPr lang="ro-RO" dirty="0" smtClean="0"/>
              <a:t>Accesul se face pe bază de </a:t>
            </a:r>
            <a:r>
              <a:rPr lang="ro-RO" dirty="0" smtClean="0"/>
              <a:t>cont Microsoft </a:t>
            </a:r>
            <a:r>
              <a:rPr lang="ro-RO" dirty="0" smtClean="0"/>
              <a:t>cu utilizator </a:t>
            </a:r>
            <a:r>
              <a:rPr lang="ro-RO" dirty="0" smtClean="0"/>
              <a:t>și </a:t>
            </a:r>
            <a:r>
              <a:rPr lang="ro-RO" dirty="0" smtClean="0"/>
              <a:t>parolă.</a:t>
            </a:r>
          </a:p>
          <a:p>
            <a:pPr lvl="1"/>
            <a:r>
              <a:rPr lang="ro-RO" dirty="0" smtClean="0"/>
              <a:t>Documentele salvate în </a:t>
            </a:r>
            <a:r>
              <a:rPr lang="ro-RO" dirty="0" err="1" smtClean="0"/>
              <a:t>cloud</a:t>
            </a:r>
            <a:r>
              <a:rPr lang="ro-RO" dirty="0" smtClean="0"/>
              <a:t> pot fi accesate de pe orice calculator cu conexiune la internet.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674" y="3982480"/>
            <a:ext cx="4447676" cy="270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075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Open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Open</a:t>
            </a:r>
            <a:r>
              <a:rPr lang="en-US" dirty="0" smtClean="0"/>
              <a:t> </a:t>
            </a:r>
            <a:r>
              <a:rPr lang="ro-RO" dirty="0" smtClean="0"/>
              <a:t>deschide </a:t>
            </a:r>
            <a:r>
              <a:rPr lang="ro-RO" dirty="0" smtClean="0"/>
              <a:t>un document existent în vederea examinării sau modificării.</a:t>
            </a:r>
          </a:p>
          <a:p>
            <a:pPr lvl="1"/>
            <a:r>
              <a:rPr lang="ro-RO" dirty="0" smtClean="0"/>
              <a:t>Opțiunea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This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PC</a:t>
            </a:r>
            <a:r>
              <a:rPr lang="ro-RO" dirty="0" smtClean="0"/>
              <a:t> (Acest PC) permite explorarea calculatorului local pentru găsirea </a:t>
            </a:r>
            <a:r>
              <a:rPr lang="ro-RO" dirty="0" smtClean="0"/>
              <a:t>și </a:t>
            </a:r>
            <a:r>
              <a:rPr lang="ro-RO" dirty="0" smtClean="0"/>
              <a:t>deschiderea unor documente.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4160" y="3172227"/>
            <a:ext cx="5435860" cy="330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632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Open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Open</a:t>
            </a:r>
            <a:r>
              <a:rPr lang="en-US" dirty="0" smtClean="0"/>
              <a:t> </a:t>
            </a:r>
            <a:r>
              <a:rPr lang="ro-RO" dirty="0" smtClean="0"/>
              <a:t>deschide </a:t>
            </a:r>
            <a:r>
              <a:rPr lang="ro-RO" dirty="0" smtClean="0"/>
              <a:t>un document existent în vederea examinării sau modificării.</a:t>
            </a:r>
          </a:p>
          <a:p>
            <a:pPr lvl="1"/>
            <a:r>
              <a:rPr lang="ro-RO" dirty="0" smtClean="0"/>
              <a:t>Opțiunea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a Place</a:t>
            </a:r>
            <a:r>
              <a:rPr lang="ro-RO" dirty="0" smtClean="0"/>
              <a:t> (Adaugă un loc) dă posibilitatea configurării serviciilor de stocare online în </a:t>
            </a:r>
            <a:r>
              <a:rPr lang="ro-RO" dirty="0" err="1" smtClean="0"/>
              <a:t>cloud</a:t>
            </a:r>
            <a:r>
              <a:rPr lang="ro-RO" dirty="0" smtClean="0"/>
              <a:t>.</a:t>
            </a:r>
          </a:p>
          <a:p>
            <a:pPr lvl="1"/>
            <a:r>
              <a:rPr lang="ro-RO" dirty="0" smtClean="0"/>
              <a:t>Când este configurată o stocare în </a:t>
            </a:r>
            <a:r>
              <a:rPr lang="ro-RO" dirty="0" err="1" smtClean="0"/>
              <a:t>cloud</a:t>
            </a:r>
            <a:r>
              <a:rPr lang="ro-RO" dirty="0" smtClean="0"/>
              <a:t>, sub </a:t>
            </a:r>
            <a:r>
              <a:rPr lang="ro-RO" dirty="0" smtClean="0"/>
              <a:t>opțiunea </a:t>
            </a:r>
            <a:r>
              <a:rPr lang="ro-RO" dirty="0" err="1" smtClean="0"/>
              <a:t>OneDrive</a:t>
            </a:r>
            <a:r>
              <a:rPr lang="ro-RO" dirty="0" smtClean="0"/>
              <a:t> se va vedea numele contului folosit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720" y="3254605"/>
            <a:ext cx="5598301" cy="3406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673" y="4344187"/>
            <a:ext cx="1696342" cy="2407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ight Arrow 6"/>
          <p:cNvSpPr/>
          <p:nvPr/>
        </p:nvSpPr>
        <p:spPr>
          <a:xfrm>
            <a:off x="6582033" y="5123938"/>
            <a:ext cx="344068" cy="395416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93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Open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Open</a:t>
            </a:r>
            <a:r>
              <a:rPr lang="en-US" dirty="0" smtClean="0"/>
              <a:t> </a:t>
            </a:r>
            <a:r>
              <a:rPr lang="ro-RO" dirty="0" smtClean="0"/>
              <a:t>deschide </a:t>
            </a:r>
            <a:r>
              <a:rPr lang="ro-RO" dirty="0" smtClean="0"/>
              <a:t>un document existent în vederea examinării sau modificării.</a:t>
            </a:r>
          </a:p>
          <a:p>
            <a:pPr lvl="1"/>
            <a:r>
              <a:rPr lang="ro-RO" dirty="0" smtClean="0"/>
              <a:t>Opțiunea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Browse</a:t>
            </a:r>
            <a:r>
              <a:rPr lang="ro-RO" dirty="0" smtClean="0"/>
              <a:t> (caută, explorează, navighează) este metoda clasică de a căuta </a:t>
            </a:r>
            <a:r>
              <a:rPr lang="ro-RO" dirty="0" smtClean="0"/>
              <a:t>fișiere </a:t>
            </a:r>
            <a:r>
              <a:rPr lang="ro-RO" dirty="0" smtClean="0"/>
              <a:t>pe un PC, folosind Windows Explorer: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495" y="2835921"/>
            <a:ext cx="5835855" cy="331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44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Open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Open</a:t>
            </a:r>
            <a:r>
              <a:rPr lang="en-US" dirty="0" smtClean="0"/>
              <a:t> </a:t>
            </a:r>
            <a:r>
              <a:rPr lang="ro-RO" dirty="0" smtClean="0"/>
              <a:t>deschide </a:t>
            </a:r>
            <a:r>
              <a:rPr lang="ro-RO" dirty="0" smtClean="0"/>
              <a:t>un document existent în vederea examinării sau modificării.</a:t>
            </a:r>
          </a:p>
          <a:p>
            <a:pPr lvl="1"/>
            <a:r>
              <a:rPr lang="ro-RO" dirty="0" smtClean="0"/>
              <a:t>Pentru a căuta alte tipuri de </a:t>
            </a:r>
            <a:r>
              <a:rPr lang="ro-RO" dirty="0" smtClean="0"/>
              <a:t>fișiere </a:t>
            </a:r>
            <a:r>
              <a:rPr lang="ro-RO" dirty="0" smtClean="0"/>
              <a:t>decât documentele Word (.</a:t>
            </a:r>
            <a:r>
              <a:rPr lang="ro-RO" dirty="0" err="1" smtClean="0"/>
              <a:t>docx</a:t>
            </a:r>
            <a:r>
              <a:rPr lang="ro-RO" dirty="0" smtClean="0"/>
              <a:t>), se alege </a:t>
            </a:r>
            <a:r>
              <a:rPr lang="ro-RO" dirty="0" err="1" smtClean="0"/>
              <a:t>All</a:t>
            </a:r>
            <a:r>
              <a:rPr lang="ro-RO" dirty="0" smtClean="0"/>
              <a:t> </a:t>
            </a:r>
            <a:r>
              <a:rPr lang="ro-RO" dirty="0" err="1" smtClean="0"/>
              <a:t>Files</a:t>
            </a:r>
            <a:r>
              <a:rPr lang="ro-RO" dirty="0" smtClean="0"/>
              <a:t> (toate </a:t>
            </a:r>
            <a:r>
              <a:rPr lang="ro-RO" dirty="0" smtClean="0"/>
              <a:t>fișierele</a:t>
            </a:r>
            <a:r>
              <a:rPr lang="ro-RO" dirty="0" smtClean="0"/>
              <a:t>) sau un tip anume (Text, PDF)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299" y="3286512"/>
            <a:ext cx="4647051" cy="258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28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Open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4058680" cy="5101221"/>
          </a:xfrm>
        </p:spPr>
        <p:txBody>
          <a:bodyPr>
            <a:normAutofit fontScale="92500" lnSpcReduction="20000"/>
          </a:bodyPr>
          <a:lstStyle/>
          <a:p>
            <a:r>
              <a:rPr lang="ro-RO" dirty="0" smtClean="0"/>
              <a:t>Un </a:t>
            </a:r>
            <a:r>
              <a:rPr lang="ro-RO" dirty="0" smtClean="0"/>
              <a:t>fișier </a:t>
            </a:r>
            <a:r>
              <a:rPr lang="ro-RO" dirty="0" smtClean="0"/>
              <a:t>poate fi deschis în mai multe moduri: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Open</a:t>
            </a:r>
            <a:r>
              <a:rPr lang="ro-RO" dirty="0" smtClean="0"/>
              <a:t> - normal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Open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Read-Only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- Deschide doar în citire, fără a putea face modificări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Open as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Copy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– deschide o copie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Open in Browser </a:t>
            </a:r>
            <a:r>
              <a:rPr lang="ro-RO" dirty="0" smtClean="0"/>
              <a:t>– deschide </a:t>
            </a:r>
            <a:r>
              <a:rPr lang="ro-RO" dirty="0" err="1" smtClean="0"/>
              <a:t>înntr</a:t>
            </a:r>
            <a:r>
              <a:rPr lang="ro-RO" dirty="0" smtClean="0"/>
              <a:t>-un browser de internet (dacă formatul documentului o permite)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Open in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Protected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View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-  deschide protejat, pentru a evita infectarea cu </a:t>
            </a:r>
            <a:r>
              <a:rPr lang="ro-RO" dirty="0" smtClean="0"/>
              <a:t>viruși</a:t>
            </a:r>
            <a:endParaRPr lang="ro-RO" dirty="0" smtClean="0"/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Open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Transform </a:t>
            </a:r>
            <a:r>
              <a:rPr lang="ro-RO" dirty="0" smtClean="0"/>
              <a:t>– deschide </a:t>
            </a:r>
            <a:r>
              <a:rPr lang="ro-RO" dirty="0" smtClean="0"/>
              <a:t>și </a:t>
            </a:r>
            <a:r>
              <a:rPr lang="ro-RO" dirty="0" smtClean="0"/>
              <a:t>transformă în alt tip de document (dacă e posibil)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Open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Repair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– deschide </a:t>
            </a:r>
            <a:r>
              <a:rPr lang="ro-RO" dirty="0" smtClean="0"/>
              <a:t>și </a:t>
            </a:r>
            <a:r>
              <a:rPr lang="ro-RO" dirty="0" smtClean="0"/>
              <a:t>repară</a:t>
            </a:r>
          </a:p>
          <a:p>
            <a:endParaRPr lang="ro-RO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615" y="1985963"/>
            <a:ext cx="3667348" cy="2618990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8262551" y="3649362"/>
            <a:ext cx="131805" cy="189471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121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err="1" smtClean="0"/>
              <a:t>Save</a:t>
            </a:r>
            <a:r>
              <a:rPr lang="ro-RO" dirty="0" smtClean="0"/>
              <a:t> </a:t>
            </a:r>
            <a:r>
              <a:rPr lang="en-US" dirty="0" smtClean="0"/>
              <a:t>/</a:t>
            </a:r>
            <a:r>
              <a:rPr lang="ro-RO" dirty="0" smtClean="0"/>
              <a:t> </a:t>
            </a:r>
            <a:r>
              <a:rPr lang="ro-RO" dirty="0" err="1" smtClean="0"/>
              <a:t>Save</a:t>
            </a:r>
            <a:r>
              <a:rPr lang="ro-RO" dirty="0" smtClean="0"/>
              <a:t> As...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Save</a:t>
            </a:r>
            <a:r>
              <a:rPr lang="ro-RO" dirty="0" smtClean="0"/>
              <a:t> (Salvează) realizează salvarea documentului în forma </a:t>
            </a:r>
            <a:r>
              <a:rPr lang="ro-RO" dirty="0" smtClean="0"/>
              <a:t>și </a:t>
            </a:r>
            <a:r>
              <a:rPr lang="ro-RO" dirty="0" smtClean="0"/>
              <a:t>în tipul de la momentul ultimei modificări.</a:t>
            </a:r>
          </a:p>
          <a:p>
            <a:r>
              <a:rPr lang="ro-RO" dirty="0" smtClean="0"/>
              <a:t>Aplicată unui </a:t>
            </a:r>
            <a:r>
              <a:rPr lang="ro-RO" dirty="0" smtClean="0"/>
              <a:t>fișier </a:t>
            </a:r>
            <a:r>
              <a:rPr lang="ro-RO" dirty="0" smtClean="0"/>
              <a:t>nou, care n-a mai fost </a:t>
            </a:r>
            <a:r>
              <a:rPr lang="ro-RO" dirty="0" smtClean="0"/>
              <a:t>salvat, </a:t>
            </a:r>
            <a:r>
              <a:rPr lang="ro-RO" dirty="0" smtClean="0"/>
              <a:t>se comută automat pe 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Save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As... </a:t>
            </a:r>
            <a:r>
              <a:rPr lang="ro-RO" dirty="0" smtClean="0"/>
              <a:t>(salvează ca...)</a:t>
            </a:r>
          </a:p>
          <a:p>
            <a:pPr lvl="1"/>
            <a:r>
              <a:rPr lang="ro-RO" dirty="0" err="1" smtClean="0"/>
              <a:t>Documenterle</a:t>
            </a:r>
            <a:r>
              <a:rPr lang="ro-RO" dirty="0" smtClean="0"/>
              <a:t> pot fi salvate în </a:t>
            </a:r>
            <a:r>
              <a:rPr lang="ro-RO" dirty="0" err="1" smtClean="0"/>
              <a:t>cloud</a:t>
            </a:r>
            <a:r>
              <a:rPr lang="ro-RO" dirty="0" smtClean="0"/>
              <a:t> sau pe calculatorul local.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590" y="3306607"/>
            <a:ext cx="5234760" cy="317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919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err="1" smtClean="0"/>
              <a:t>Save</a:t>
            </a:r>
            <a:r>
              <a:rPr lang="ro-RO" dirty="0" smtClean="0"/>
              <a:t> </a:t>
            </a:r>
            <a:r>
              <a:rPr lang="en-US" dirty="0" smtClean="0"/>
              <a:t>/</a:t>
            </a:r>
            <a:r>
              <a:rPr lang="ro-RO" dirty="0" smtClean="0"/>
              <a:t> </a:t>
            </a:r>
            <a:r>
              <a:rPr lang="ro-RO" dirty="0" err="1" smtClean="0"/>
              <a:t>Save</a:t>
            </a:r>
            <a:r>
              <a:rPr lang="ro-RO" dirty="0" smtClean="0"/>
              <a:t> As...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poate alege ca loc se salvare directorul curent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Current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Folder</a:t>
            </a:r>
            <a:r>
              <a:rPr lang="ro-RO" dirty="0" smtClean="0"/>
              <a:t>), unul dintre directoarele accesate în </a:t>
            </a:r>
            <a:r>
              <a:rPr lang="ro-RO" dirty="0" smtClean="0"/>
              <a:t>aceeași </a:t>
            </a:r>
            <a:r>
              <a:rPr lang="ro-RO" dirty="0" smtClean="0"/>
              <a:t>zi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Today</a:t>
            </a:r>
            <a:r>
              <a:rPr lang="ro-RO" dirty="0" smtClean="0"/>
              <a:t>), orice </a:t>
            </a:r>
            <a:r>
              <a:rPr lang="ro-RO" dirty="0" smtClean="0"/>
              <a:t>alt loc de pe calculator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Browse</a:t>
            </a:r>
            <a:r>
              <a:rPr lang="ro-RO" dirty="0" smtClean="0"/>
              <a:t>,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This</a:t>
            </a:r>
            <a:r>
              <a:rPr lang="ro-RO" dirty="0" smtClean="0"/>
              <a:t>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PC</a:t>
            </a:r>
            <a:r>
              <a:rPr lang="ro-RO" dirty="0" smtClean="0"/>
              <a:t>) sau </a:t>
            </a:r>
            <a:r>
              <a:rPr lang="ro-RO" dirty="0" err="1" smtClean="0"/>
              <a:t>cloud-ul</a:t>
            </a:r>
            <a:r>
              <a:rPr lang="ro-RO" dirty="0" smtClean="0"/>
              <a:t>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OneDrive</a:t>
            </a:r>
            <a:r>
              <a:rPr lang="ro-RO" dirty="0" smtClean="0"/>
              <a:t>).</a:t>
            </a:r>
          </a:p>
          <a:p>
            <a:r>
              <a:rPr lang="ro-RO" dirty="0" smtClean="0"/>
              <a:t>Documentele pot fi salvate  </a:t>
            </a:r>
            <a:r>
              <a:rPr lang="ro-RO" dirty="0" smtClean="0"/>
              <a:t>și </a:t>
            </a:r>
            <a:r>
              <a:rPr lang="ro-RO" dirty="0" smtClean="0"/>
              <a:t>în format </a:t>
            </a:r>
            <a:r>
              <a:rPr lang="ro-RO" dirty="0" err="1" smtClean="0"/>
              <a:t>html</a:t>
            </a:r>
            <a:r>
              <a:rPr lang="ro-RO" dirty="0" smtClean="0"/>
              <a:t> (</a:t>
            </a:r>
            <a:r>
              <a:rPr lang="ro-RO" dirty="0"/>
              <a:t>p</a:t>
            </a:r>
            <a:r>
              <a:rPr lang="ro-RO" dirty="0" smtClean="0"/>
              <a:t>agină de internet), text sau PDF.</a:t>
            </a:r>
            <a:endParaRPr lang="en-US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433" y="3750236"/>
            <a:ext cx="5376734" cy="265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463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Fila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Fila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File</a:t>
            </a:r>
            <a:r>
              <a:rPr lang="ro-RO" dirty="0" smtClean="0"/>
              <a:t> (</a:t>
            </a:r>
            <a:r>
              <a:rPr lang="ro-RO" dirty="0" smtClean="0"/>
              <a:t>Fișier</a:t>
            </a:r>
            <a:r>
              <a:rPr lang="ro-RO" dirty="0" smtClean="0"/>
              <a:t>) oferă acces la </a:t>
            </a:r>
            <a:r>
              <a:rPr lang="ro-RO" dirty="0" smtClean="0"/>
              <a:t>operațiuni </a:t>
            </a:r>
            <a:r>
              <a:rPr lang="ro-RO" dirty="0" smtClean="0"/>
              <a:t>de bază cu documente:</a:t>
            </a:r>
          </a:p>
          <a:p>
            <a:pPr lvl="1"/>
            <a:r>
              <a:rPr lang="ro-RO" dirty="0" smtClean="0"/>
              <a:t>Verificarea </a:t>
            </a:r>
            <a:r>
              <a:rPr lang="ro-RO" dirty="0" smtClean="0"/>
              <a:t>conținutului</a:t>
            </a:r>
            <a:endParaRPr lang="ro-RO" dirty="0" smtClean="0"/>
          </a:p>
          <a:p>
            <a:pPr lvl="1"/>
            <a:r>
              <a:rPr lang="ro-RO" dirty="0" smtClean="0"/>
              <a:t>Salvarea, crearea sau deschiderea unui document</a:t>
            </a:r>
          </a:p>
          <a:p>
            <a:pPr lvl="1"/>
            <a:r>
              <a:rPr lang="ro-RO" dirty="0" smtClean="0"/>
              <a:t>Conversia </a:t>
            </a:r>
            <a:r>
              <a:rPr lang="ro-RO" dirty="0" smtClean="0"/>
              <a:t>fișierelor document </a:t>
            </a:r>
            <a:r>
              <a:rPr lang="ro-RO" dirty="0" smtClean="0"/>
              <a:t>în alte tipuri uzuale </a:t>
            </a:r>
            <a:r>
              <a:rPr lang="ro-RO" dirty="0" smtClean="0"/>
              <a:t>(text, PDF)</a:t>
            </a:r>
            <a:endParaRPr lang="ro-RO" dirty="0" smtClean="0"/>
          </a:p>
          <a:p>
            <a:pPr lvl="1"/>
            <a:r>
              <a:rPr lang="ro-RO" dirty="0" smtClean="0"/>
              <a:t>Imprimarea documentelor</a:t>
            </a:r>
          </a:p>
          <a:p>
            <a:r>
              <a:rPr lang="ro-RO" dirty="0" smtClean="0"/>
              <a:t>și </a:t>
            </a:r>
            <a:r>
              <a:rPr lang="ro-RO" dirty="0" smtClean="0"/>
              <a:t>altele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188" y="4946641"/>
            <a:ext cx="7083624" cy="846020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905933" y="4588933"/>
            <a:ext cx="516467" cy="482600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63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Comanda Print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Print</a:t>
            </a:r>
            <a:r>
              <a:rPr lang="ro-RO" dirty="0" smtClean="0"/>
              <a:t> realizează imprimarea documentelor.</a:t>
            </a:r>
          </a:p>
          <a:p>
            <a:pPr lvl="1"/>
            <a:r>
              <a:rPr lang="ro-RO" dirty="0" smtClean="0"/>
              <a:t>Pentru </a:t>
            </a:r>
            <a:r>
              <a:rPr lang="ro-RO" dirty="0" smtClean="0"/>
              <a:t>declanșarea </a:t>
            </a:r>
            <a:r>
              <a:rPr lang="ro-RO" dirty="0" smtClean="0"/>
              <a:t>imprimării, </a:t>
            </a:r>
            <a:r>
              <a:rPr lang="ro-RO" dirty="0" smtClean="0"/>
              <a:t>se apasă pe butonul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Print</a:t>
            </a:r>
            <a:r>
              <a:rPr lang="ro-RO" dirty="0" smtClean="0"/>
              <a:t> (Imprimare)</a:t>
            </a:r>
          </a:p>
          <a:p>
            <a:pPr lvl="1"/>
            <a:r>
              <a:rPr lang="ro-RO" dirty="0" smtClean="0"/>
              <a:t>Implicit, documentul se imprimă într-o singură copie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Copies</a:t>
            </a:r>
            <a:r>
              <a:rPr lang="ro-RO" dirty="0" smtClean="0"/>
              <a:t>: 1). Se poate schimba numărul de copii </a:t>
            </a:r>
            <a:r>
              <a:rPr lang="ro-RO" dirty="0" smtClean="0"/>
              <a:t>și </a:t>
            </a:r>
            <a:r>
              <a:rPr lang="ro-RO" dirty="0" smtClean="0"/>
              <a:t>se pot imprima </a:t>
            </a:r>
            <a:r>
              <a:rPr lang="ro-RO" dirty="0" smtClean="0"/>
              <a:t>mai </a:t>
            </a:r>
            <a:r>
              <a:rPr lang="ro-RO" dirty="0" smtClean="0"/>
              <a:t>multe exemplare ale </a:t>
            </a:r>
            <a:r>
              <a:rPr lang="ro-RO" dirty="0" smtClean="0"/>
              <a:t>aceluiași document </a:t>
            </a:r>
            <a:r>
              <a:rPr lang="ro-RO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 o singură comandă</a:t>
            </a:r>
            <a:r>
              <a:rPr lang="ro-RO" dirty="0" smtClean="0"/>
              <a:t>.</a:t>
            </a:r>
            <a:endParaRPr lang="ro-RO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956" y="3575882"/>
            <a:ext cx="4772557" cy="290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871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Comanda Print – </a:t>
            </a:r>
            <a:r>
              <a:rPr lang="ro-RO" dirty="0" smtClean="0"/>
              <a:t>opțiuni </a:t>
            </a:r>
            <a:r>
              <a:rPr lang="ro-RO" dirty="0" smtClean="0"/>
              <a:t>avansate de imprimare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Opțiunea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Printer</a:t>
            </a:r>
            <a:r>
              <a:rPr lang="ro-RO" dirty="0" smtClean="0"/>
              <a:t> (Imprimantă) permite alegerea imprimatei folosite.</a:t>
            </a:r>
          </a:p>
          <a:p>
            <a:pPr lvl="1"/>
            <a:r>
              <a:rPr lang="ro-RO" dirty="0" smtClean="0"/>
              <a:t>Pot </a:t>
            </a:r>
            <a:r>
              <a:rPr lang="ro-RO" dirty="0" smtClean="0"/>
              <a:t>fi configurate mai multe </a:t>
            </a:r>
            <a:r>
              <a:rPr lang="ro-RO" dirty="0" smtClean="0"/>
              <a:t>imprimante pe același PC.</a:t>
            </a:r>
            <a:endParaRPr lang="ro-RO" dirty="0" smtClean="0"/>
          </a:p>
          <a:p>
            <a:pPr lvl="1"/>
            <a:r>
              <a:rPr lang="ro-RO" dirty="0" smtClean="0"/>
              <a:t>Opțiunea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Printer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Properties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</a:t>
            </a:r>
            <a:r>
              <a:rPr lang="ro-RO" dirty="0" smtClean="0"/>
              <a:t>Proprietăți </a:t>
            </a:r>
            <a:r>
              <a:rPr lang="ro-RO" dirty="0" smtClean="0"/>
              <a:t>imprimantă) permite accesul la alte </a:t>
            </a:r>
            <a:r>
              <a:rPr lang="ro-RO" dirty="0" smtClean="0"/>
              <a:t>opțiuni </a:t>
            </a:r>
            <a:r>
              <a:rPr lang="ro-RO" dirty="0" smtClean="0"/>
              <a:t>avansate, </a:t>
            </a:r>
            <a:r>
              <a:rPr lang="ro-RO" dirty="0" smtClean="0"/>
              <a:t>conținute </a:t>
            </a:r>
            <a:r>
              <a:rPr lang="ro-RO" dirty="0" smtClean="0"/>
              <a:t>în driverul fiecărei imprimante.</a:t>
            </a:r>
          </a:p>
          <a:p>
            <a:pPr lvl="1"/>
            <a:r>
              <a:rPr lang="ro-RO" dirty="0" smtClean="0"/>
              <a:t>O imprimantă activă este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Ready</a:t>
            </a:r>
            <a:r>
              <a:rPr lang="ro-RO" dirty="0" smtClean="0"/>
              <a:t> (Pregătită). Dacă imprimanta apare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Offline</a:t>
            </a:r>
            <a:r>
              <a:rPr lang="ro-RO" dirty="0" smtClean="0"/>
              <a:t>, </a:t>
            </a:r>
            <a:r>
              <a:rPr lang="ro-RO" dirty="0" smtClean="0"/>
              <a:t>probabil este </a:t>
            </a:r>
            <a:r>
              <a:rPr lang="ro-RO" dirty="0" smtClean="0"/>
              <a:t>oprită.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552" y="4663462"/>
            <a:ext cx="2252276" cy="830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438" y="3562625"/>
            <a:ext cx="2428912" cy="303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8572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Comanda Print – </a:t>
            </a:r>
            <a:r>
              <a:rPr lang="ro-RO" dirty="0" smtClean="0"/>
              <a:t>opțiuni </a:t>
            </a:r>
            <a:r>
              <a:rPr lang="ro-RO" dirty="0" smtClean="0"/>
              <a:t>avansate de imprimare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50" y="1199626"/>
            <a:ext cx="5030745" cy="5101221"/>
          </a:xfrm>
        </p:spPr>
        <p:txBody>
          <a:bodyPr/>
          <a:lstStyle/>
          <a:p>
            <a:r>
              <a:rPr lang="ro-RO" dirty="0" smtClean="0"/>
              <a:t>Grupul de </a:t>
            </a:r>
            <a:r>
              <a:rPr lang="ro-RO" dirty="0" smtClean="0"/>
              <a:t>opțiuni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Settings</a:t>
            </a:r>
            <a:r>
              <a:rPr lang="ro-RO" dirty="0" smtClean="0"/>
              <a:t> (Setări, configurări) permite stabilirea unor </a:t>
            </a:r>
            <a:r>
              <a:rPr lang="ro-RO" dirty="0" smtClean="0"/>
              <a:t>opțiuni </a:t>
            </a:r>
            <a:r>
              <a:rPr lang="ro-RO" dirty="0" smtClean="0"/>
              <a:t>avansate de imprimare.</a:t>
            </a:r>
          </a:p>
          <a:p>
            <a:pPr lvl="1"/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Page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Setup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</a:t>
            </a:r>
            <a:r>
              <a:rPr lang="ro-RO" dirty="0" smtClean="0"/>
              <a:t>Inițializare </a:t>
            </a:r>
            <a:r>
              <a:rPr lang="ro-RO" dirty="0" smtClean="0"/>
              <a:t>pagină) deschide fereastra omonimă cu setări avansate pentru pagină.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617" y="1662687"/>
            <a:ext cx="2409825" cy="3781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4022" y="3423208"/>
            <a:ext cx="2369003" cy="313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10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Comanda Print – </a:t>
            </a:r>
            <a:r>
              <a:rPr lang="ro-RO" dirty="0" smtClean="0"/>
              <a:t>opțiuni </a:t>
            </a:r>
            <a:r>
              <a:rPr lang="ro-RO" dirty="0" smtClean="0"/>
              <a:t>avansate de imprimare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50" y="1199626"/>
            <a:ext cx="5030745" cy="5101221"/>
          </a:xfrm>
        </p:spPr>
        <p:txBody>
          <a:bodyPr>
            <a:normAutofit fontScale="92500" lnSpcReduction="10000"/>
          </a:bodyPr>
          <a:lstStyle/>
          <a:p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Print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All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/>
              <a:t>– </a:t>
            </a:r>
            <a:r>
              <a:rPr lang="ro-RO" sz="2000" dirty="0" smtClean="0"/>
              <a:t>tipărește </a:t>
            </a:r>
            <a:r>
              <a:rPr lang="ro-RO" sz="2000" dirty="0" smtClean="0"/>
              <a:t>toate paginile din document, </a:t>
            </a:r>
            <a:r>
              <a:rPr lang="ro-RO" sz="2000" dirty="0" smtClean="0"/>
              <a:t>opțiunea </a:t>
            </a:r>
            <a:r>
              <a:rPr lang="ro-RO" sz="2000" dirty="0" smtClean="0"/>
              <a:t>implicită</a:t>
            </a:r>
          </a:p>
          <a:p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Print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Selection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/>
              <a:t>– </a:t>
            </a:r>
            <a:r>
              <a:rPr lang="ro-RO" sz="2000" dirty="0" smtClean="0"/>
              <a:t>tipărește </a:t>
            </a:r>
            <a:r>
              <a:rPr lang="ro-RO" sz="2000" dirty="0" smtClean="0"/>
              <a:t>doar textul selectat</a:t>
            </a:r>
          </a:p>
          <a:p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Print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Current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Page </a:t>
            </a:r>
            <a:r>
              <a:rPr lang="ro-RO" sz="2000" dirty="0" smtClean="0"/>
              <a:t>– </a:t>
            </a:r>
            <a:r>
              <a:rPr lang="ro-RO" sz="2000" dirty="0" smtClean="0"/>
              <a:t>tipărește </a:t>
            </a:r>
            <a:r>
              <a:rPr lang="ro-RO" sz="2000" dirty="0" smtClean="0"/>
              <a:t>doar pagina curentă</a:t>
            </a:r>
          </a:p>
          <a:p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Custom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Print </a:t>
            </a:r>
            <a:r>
              <a:rPr lang="ro-RO" sz="2000" dirty="0" smtClean="0"/>
              <a:t>– </a:t>
            </a:r>
            <a:r>
              <a:rPr lang="ro-RO" sz="2000" dirty="0" smtClean="0"/>
              <a:t>tipărește </a:t>
            </a:r>
            <a:r>
              <a:rPr lang="ro-RO" sz="2000" dirty="0" smtClean="0"/>
              <a:t>doar anumite pagini</a:t>
            </a:r>
          </a:p>
          <a:p>
            <a:pPr lvl="1"/>
            <a:r>
              <a:rPr lang="ro-RO" sz="1600" dirty="0" smtClean="0"/>
              <a:t>1,5,8 - </a:t>
            </a:r>
            <a:r>
              <a:rPr lang="ro-RO" sz="1600" dirty="0" smtClean="0"/>
              <a:t>tipărește </a:t>
            </a:r>
            <a:r>
              <a:rPr lang="ro-RO" sz="1600" dirty="0" smtClean="0"/>
              <a:t>doar paginile 1, 5 </a:t>
            </a:r>
            <a:r>
              <a:rPr lang="ro-RO" sz="1600" dirty="0" smtClean="0"/>
              <a:t>și </a:t>
            </a:r>
            <a:r>
              <a:rPr lang="ro-RO" sz="1600" dirty="0" smtClean="0"/>
              <a:t>8</a:t>
            </a:r>
          </a:p>
          <a:p>
            <a:pPr lvl="1"/>
            <a:r>
              <a:rPr lang="ro-RO" sz="1600" dirty="0" smtClean="0"/>
              <a:t>1,5-8 –</a:t>
            </a:r>
            <a:r>
              <a:rPr lang="ro-RO" sz="1600" dirty="0" smtClean="0"/>
              <a:t>tipărește paginile </a:t>
            </a:r>
            <a:r>
              <a:rPr lang="ro-RO" sz="1600" dirty="0" smtClean="0"/>
              <a:t>1, 5, 6, 7 </a:t>
            </a:r>
            <a:r>
              <a:rPr lang="ro-RO" sz="1600" dirty="0" smtClean="0"/>
              <a:t>și </a:t>
            </a:r>
            <a:r>
              <a:rPr lang="ro-RO" sz="1600" dirty="0" smtClean="0"/>
              <a:t>8</a:t>
            </a:r>
          </a:p>
          <a:p>
            <a:pPr lvl="1"/>
            <a:r>
              <a:rPr lang="ro-RO" sz="1600" dirty="0" smtClean="0"/>
              <a:t>Se respectă în primul rând numerotarea paginilor (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Page </a:t>
            </a:r>
            <a:r>
              <a:rPr lang="ro-RO" sz="1600" dirty="0" err="1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umbering</a:t>
            </a:r>
            <a:r>
              <a:rPr lang="ro-RO" sz="1600" dirty="0" smtClean="0"/>
              <a:t>), dacă ea a fost definită. Dacă nu, paginile se iau în ordine consecutivă, de la prima la ultima.</a:t>
            </a:r>
          </a:p>
          <a:p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Only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Print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Odd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/>
              <a:t>– </a:t>
            </a:r>
            <a:r>
              <a:rPr lang="ro-RO" sz="2000" dirty="0" smtClean="0"/>
              <a:t>tipărește </a:t>
            </a:r>
            <a:r>
              <a:rPr lang="ro-RO" sz="2000" dirty="0" smtClean="0"/>
              <a:t>doar paginile impare</a:t>
            </a:r>
          </a:p>
          <a:p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Only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Print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Even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/>
              <a:t>-  </a:t>
            </a:r>
            <a:r>
              <a:rPr lang="ro-RO" sz="2000" dirty="0" smtClean="0"/>
              <a:t>tipărește </a:t>
            </a:r>
            <a:r>
              <a:rPr lang="ro-RO" sz="2000" dirty="0" smtClean="0"/>
              <a:t>doar paginile pare</a:t>
            </a:r>
          </a:p>
          <a:p>
            <a:r>
              <a:rPr lang="ro-RO" sz="2000" dirty="0" smtClean="0"/>
              <a:t>Se pot tipări </a:t>
            </a:r>
            <a:r>
              <a:rPr lang="ro-RO" sz="2000" dirty="0" smtClean="0"/>
              <a:t>și informațiile </a:t>
            </a:r>
            <a:r>
              <a:rPr lang="ro-RO" sz="2000" dirty="0" smtClean="0"/>
              <a:t>despre document (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Document Info</a:t>
            </a:r>
            <a:r>
              <a:rPr lang="ro-RO" sz="2000" dirty="0" smtClean="0"/>
              <a:t>)</a:t>
            </a:r>
          </a:p>
          <a:p>
            <a:endParaRPr lang="ro-RO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364" y="1451920"/>
            <a:ext cx="2838482" cy="450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02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Comanda Print – </a:t>
            </a:r>
            <a:r>
              <a:rPr lang="ro-RO" dirty="0" smtClean="0"/>
              <a:t>opțiuni </a:t>
            </a:r>
            <a:r>
              <a:rPr lang="ro-RO" dirty="0" smtClean="0"/>
              <a:t>avansate de imprimare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50" y="1199627"/>
            <a:ext cx="5030745" cy="3380612"/>
          </a:xfrm>
        </p:spPr>
        <p:txBody>
          <a:bodyPr>
            <a:normAutofit/>
          </a:bodyPr>
          <a:lstStyle/>
          <a:p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Pentru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a imprima corect pe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ambele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fețe ale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foii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un document,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pe o imprimantă care nu poate tipări duplex (simultan pe ambele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fețe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ale unei foi), de obicei se procedează astfel:</a:t>
            </a:r>
          </a:p>
          <a:p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Se imprimă prima jumătate a documentului, la alegere cu una dintre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opțiunile</a:t>
            </a:r>
            <a:endParaRPr lang="ro-RO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1"/>
            <a:r>
              <a:rPr lang="ro-RO" sz="1600" dirty="0" err="1">
                <a:solidFill>
                  <a:schemeClr val="accent1">
                    <a:lumMod val="50000"/>
                  </a:schemeClr>
                </a:solidFill>
              </a:rPr>
              <a:t>Only</a:t>
            </a:r>
            <a:r>
              <a:rPr lang="ro-RO" sz="1600" dirty="0">
                <a:solidFill>
                  <a:schemeClr val="accent1">
                    <a:lumMod val="50000"/>
                  </a:schemeClr>
                </a:solidFill>
              </a:rPr>
              <a:t> Print </a:t>
            </a:r>
            <a:r>
              <a:rPr lang="ro-RO" sz="1600" dirty="0" err="1">
                <a:solidFill>
                  <a:schemeClr val="accent1">
                    <a:lumMod val="50000"/>
                  </a:schemeClr>
                </a:solidFill>
              </a:rPr>
              <a:t>Odd</a:t>
            </a:r>
            <a:r>
              <a:rPr lang="ro-RO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err="1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/>
              <a:t>– </a:t>
            </a:r>
            <a:r>
              <a:rPr lang="ro-RO" sz="1600" dirty="0" smtClean="0"/>
              <a:t>tipărește </a:t>
            </a:r>
            <a:r>
              <a:rPr lang="ro-RO" sz="1600" dirty="0"/>
              <a:t>doar paginile </a:t>
            </a:r>
            <a:r>
              <a:rPr lang="ro-RO" sz="1600" dirty="0" smtClean="0"/>
              <a:t>impare</a:t>
            </a:r>
          </a:p>
          <a:p>
            <a:pPr marL="457200" lvl="1" indent="0">
              <a:buNone/>
            </a:pPr>
            <a:r>
              <a:rPr lang="ro-RO" sz="1600" dirty="0" smtClean="0"/>
              <a:t>sau</a:t>
            </a:r>
            <a:endParaRPr lang="ro-RO" sz="1600" dirty="0"/>
          </a:p>
          <a:p>
            <a:pPr lvl="1"/>
            <a:r>
              <a:rPr lang="ro-RO" sz="1600" dirty="0" err="1">
                <a:solidFill>
                  <a:schemeClr val="accent1">
                    <a:lumMod val="50000"/>
                  </a:schemeClr>
                </a:solidFill>
              </a:rPr>
              <a:t>Only</a:t>
            </a:r>
            <a:r>
              <a:rPr lang="ro-RO" sz="1600" dirty="0">
                <a:solidFill>
                  <a:schemeClr val="accent1">
                    <a:lumMod val="50000"/>
                  </a:schemeClr>
                </a:solidFill>
              </a:rPr>
              <a:t> print </a:t>
            </a:r>
            <a:r>
              <a:rPr lang="ro-RO" sz="1600" dirty="0" err="1">
                <a:solidFill>
                  <a:schemeClr val="accent1">
                    <a:lumMod val="50000"/>
                  </a:schemeClr>
                </a:solidFill>
              </a:rPr>
              <a:t>Even</a:t>
            </a:r>
            <a:r>
              <a:rPr lang="ro-RO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err="1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/>
              <a:t>-  </a:t>
            </a:r>
            <a:r>
              <a:rPr lang="ro-RO" sz="1600" dirty="0" smtClean="0"/>
              <a:t>tipărește </a:t>
            </a:r>
            <a:r>
              <a:rPr lang="ro-RO" sz="1600" dirty="0"/>
              <a:t>doar paginile pare</a:t>
            </a:r>
          </a:p>
          <a:p>
            <a:endParaRPr lang="ro-RO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o-RO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395" y="1361175"/>
            <a:ext cx="3452474" cy="281541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6219568" y="2553730"/>
            <a:ext cx="131805" cy="164756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659395" y="2075935"/>
            <a:ext cx="98854" cy="107092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628649" y="4741787"/>
            <a:ext cx="8086983" cy="3380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Se bifează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opțiunea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Print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in reverse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order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Tipărește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pagini în ordine inversă) din fereastra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Word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(Fila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File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, comanda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Se imprimă a doua jumătate a documentului, cu cealaltă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opțiune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rămasă:</a:t>
            </a:r>
          </a:p>
          <a:p>
            <a:pPr lvl="1"/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Only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Print </a:t>
            </a:r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Even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smtClean="0"/>
              <a:t>– </a:t>
            </a:r>
            <a:r>
              <a:rPr lang="ro-RO" sz="1600" dirty="0" smtClean="0"/>
              <a:t>tipărește </a:t>
            </a:r>
            <a:r>
              <a:rPr lang="ro-RO" sz="1600" dirty="0" smtClean="0"/>
              <a:t>doar paginile impare</a:t>
            </a:r>
          </a:p>
          <a:p>
            <a:pPr marL="457200" lvl="1" indent="0">
              <a:buNone/>
            </a:pPr>
            <a:r>
              <a:rPr lang="ro-RO" sz="1600" dirty="0" smtClean="0"/>
              <a:t>sau</a:t>
            </a:r>
          </a:p>
          <a:p>
            <a:pPr lvl="1"/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Only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print </a:t>
            </a:r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Odd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smtClean="0"/>
              <a:t>-  </a:t>
            </a:r>
            <a:r>
              <a:rPr lang="ro-RO" sz="1600" dirty="0" smtClean="0"/>
              <a:t>tipărește </a:t>
            </a:r>
            <a:r>
              <a:rPr lang="ro-RO" sz="1600" dirty="0" smtClean="0"/>
              <a:t>doar paginile pare</a:t>
            </a:r>
          </a:p>
          <a:p>
            <a:endParaRPr lang="ro-RO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o-RO" sz="2000" dirty="0" smtClean="0"/>
          </a:p>
        </p:txBody>
      </p:sp>
    </p:spTree>
    <p:extLst>
      <p:ext uri="{BB962C8B-B14F-4D97-AF65-F5344CB8AC3E}">
        <p14:creationId xmlns:p14="http://schemas.microsoft.com/office/powerpoint/2010/main" val="3742981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Comanda Print – </a:t>
            </a:r>
            <a:r>
              <a:rPr lang="ro-RO" dirty="0" smtClean="0"/>
              <a:t>opțiuni </a:t>
            </a:r>
            <a:r>
              <a:rPr lang="ro-RO" dirty="0" smtClean="0"/>
              <a:t>avansate de imprimare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49" y="1199626"/>
            <a:ext cx="4478809" cy="5184698"/>
          </a:xfrm>
        </p:spPr>
        <p:txBody>
          <a:bodyPr>
            <a:normAutofit fontScale="92500" lnSpcReduction="10000"/>
          </a:bodyPr>
          <a:lstStyle/>
          <a:p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Print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One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Sided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–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Tipărește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pe o </a:t>
            </a:r>
            <a:r>
              <a:rPr lang="ro-RO" sz="2000" dirty="0" err="1" smtClean="0">
                <a:solidFill>
                  <a:schemeClr val="bg2">
                    <a:lumMod val="10000"/>
                  </a:schemeClr>
                </a:solidFill>
              </a:rPr>
              <a:t>sngură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față</a:t>
            </a:r>
            <a:endParaRPr lang="ro-RO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Print on Both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Sides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–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tipărește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pe ambele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fețe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(duplex)</a:t>
            </a:r>
          </a:p>
          <a:p>
            <a:pPr lvl="1"/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Pe lungul foii (</a:t>
            </a:r>
            <a:r>
              <a:rPr lang="ro-RO" sz="1600" dirty="0" err="1" smtClean="0">
                <a:solidFill>
                  <a:schemeClr val="bg2">
                    <a:lumMod val="10000"/>
                  </a:schemeClr>
                </a:solidFill>
              </a:rPr>
              <a:t>long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o-RO" sz="1600" dirty="0" err="1" smtClean="0">
                <a:solidFill>
                  <a:schemeClr val="bg2">
                    <a:lumMod val="10000"/>
                  </a:schemeClr>
                </a:solidFill>
              </a:rPr>
              <a:t>edge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lvl="1"/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Pe latul foii – </a:t>
            </a:r>
            <a:r>
              <a:rPr lang="ro-RO" sz="1600" dirty="0" err="1" smtClean="0">
                <a:solidFill>
                  <a:schemeClr val="bg2">
                    <a:lumMod val="10000"/>
                  </a:schemeClr>
                </a:solidFill>
              </a:rPr>
              <a:t>short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o-RO" sz="1600" dirty="0" err="1" smtClean="0">
                <a:solidFill>
                  <a:schemeClr val="bg2">
                    <a:lumMod val="10000"/>
                  </a:schemeClr>
                </a:solidFill>
              </a:rPr>
              <a:t>edge</a:t>
            </a:r>
            <a:endParaRPr lang="ro-RO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Dacă imprimanta nu este duplex, comanda se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convertește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automat în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Manually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Print on Both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Sides</a:t>
            </a:r>
            <a:endParaRPr lang="ro-RO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o-RO" sz="20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Manually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Print on Both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Sides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–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tipărește manual pe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ambele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fețe </a:t>
            </a:r>
            <a:r>
              <a:rPr lang="ro-RO" sz="2000" dirty="0" smtClean="0">
                <a:solidFill>
                  <a:schemeClr val="bg2">
                    <a:lumMod val="10000"/>
                  </a:schemeClr>
                </a:solidFill>
              </a:rPr>
              <a:t>ale foii</a:t>
            </a:r>
          </a:p>
          <a:p>
            <a:pPr lvl="1"/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Comandă asemănătoare procedurii de imprimare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față-verso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descrisă anterior, însă ambele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fețe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se imprimă cu o singură comandă</a:t>
            </a:r>
          </a:p>
          <a:p>
            <a:pPr lvl="1"/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Se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afișează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o fereastră de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instrucțiuni</a:t>
            </a:r>
            <a:endParaRPr lang="ro-RO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1"/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Comandă utilă când se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tipărește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pe ambele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fețe ale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foii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și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cu mai multe foi ale documentului original pe 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pagină</a:t>
            </a:r>
            <a:r>
              <a:rPr lang="ro-RO" sz="16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620" y="4596327"/>
            <a:ext cx="2854763" cy="19527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968" y="2008402"/>
            <a:ext cx="2753664" cy="240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761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Comanda Print – </a:t>
            </a:r>
            <a:r>
              <a:rPr lang="ro-RO" dirty="0" smtClean="0"/>
              <a:t>opțiuni </a:t>
            </a:r>
            <a:r>
              <a:rPr lang="ro-RO" dirty="0" smtClean="0"/>
              <a:t>avansate de imprimare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49" y="1199626"/>
            <a:ext cx="4478809" cy="5184698"/>
          </a:xfrm>
        </p:spPr>
        <p:txBody>
          <a:bodyPr>
            <a:normAutofit/>
          </a:bodyPr>
          <a:lstStyle/>
          <a:p>
            <a:r>
              <a:rPr lang="ro-RO" sz="2000" dirty="0" smtClean="0"/>
              <a:t>Când se imprimă mai multe copii ale documentului </a:t>
            </a:r>
            <a:r>
              <a:rPr lang="ro-RO" sz="2000" dirty="0" smtClean="0"/>
              <a:t>simultan:</a:t>
            </a:r>
            <a:endParaRPr lang="ro-RO" sz="2000" dirty="0" smtClean="0"/>
          </a:p>
          <a:p>
            <a:endParaRPr lang="ro-RO" sz="2000" dirty="0"/>
          </a:p>
          <a:p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Collated</a:t>
            </a:r>
            <a:r>
              <a:rPr lang="ro-RO" sz="2000" dirty="0" smtClean="0"/>
              <a:t> – se imprimă câte o copie completă pe rând</a:t>
            </a:r>
          </a:p>
          <a:p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Uncollated</a:t>
            </a:r>
            <a:r>
              <a:rPr lang="ro-RO" sz="2000" dirty="0" smtClean="0"/>
              <a:t> – se imprimă fiecare pagină pe rând, în numărul de copii necesare</a:t>
            </a:r>
            <a:endParaRPr lang="ro-RO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627" y="3572648"/>
            <a:ext cx="2390775" cy="2628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349" y="1486818"/>
            <a:ext cx="234315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837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Comanda Print – </a:t>
            </a:r>
            <a:r>
              <a:rPr lang="ro-RO" dirty="0" smtClean="0"/>
              <a:t>opțiuni </a:t>
            </a:r>
            <a:r>
              <a:rPr lang="ro-RO" dirty="0" smtClean="0"/>
              <a:t>avansate de imprimare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49" y="1199626"/>
            <a:ext cx="4478809" cy="5184698"/>
          </a:xfrm>
        </p:spPr>
        <p:txBody>
          <a:bodyPr>
            <a:normAutofit/>
          </a:bodyPr>
          <a:lstStyle/>
          <a:p>
            <a:r>
              <a:rPr lang="ro-RO" sz="2000" dirty="0" smtClean="0"/>
              <a:t>Imprimarea pe lungul paginii (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Portrait</a:t>
            </a:r>
            <a:r>
              <a:rPr lang="ro-RO" sz="2000" dirty="0" smtClean="0"/>
              <a:t>) sau pe latul paginii (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Landscape</a:t>
            </a:r>
            <a:r>
              <a:rPr lang="ro-RO" sz="2000" dirty="0" smtClean="0"/>
              <a:t>)</a:t>
            </a:r>
          </a:p>
          <a:p>
            <a:endParaRPr lang="ro-RO" sz="2000" dirty="0"/>
          </a:p>
          <a:p>
            <a:endParaRPr lang="ro-RO" sz="2000" dirty="0" smtClean="0"/>
          </a:p>
          <a:p>
            <a:endParaRPr lang="ro-RO" sz="2000" dirty="0"/>
          </a:p>
          <a:p>
            <a:endParaRPr lang="ro-RO" sz="2000" dirty="0" smtClean="0"/>
          </a:p>
          <a:p>
            <a:endParaRPr lang="ro-RO" sz="2000" dirty="0" smtClean="0"/>
          </a:p>
          <a:p>
            <a:r>
              <a:rPr lang="ro-RO" sz="2000" dirty="0" smtClean="0"/>
              <a:t>Stabilirea dimensiunii paginii (în Europa, se </a:t>
            </a:r>
            <a:r>
              <a:rPr lang="ro-RO" sz="2000" dirty="0" smtClean="0"/>
              <a:t>folosește </a:t>
            </a:r>
            <a:r>
              <a:rPr lang="ro-RO" sz="2000" dirty="0" smtClean="0"/>
              <a:t>formatul A4)</a:t>
            </a:r>
            <a:endParaRPr lang="ro-RO" sz="16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57746"/>
          <a:stretch/>
        </p:blipFill>
        <p:spPr>
          <a:xfrm>
            <a:off x="2652584" y="2117124"/>
            <a:ext cx="2031784" cy="11248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8187" y="1481558"/>
            <a:ext cx="1781843" cy="480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026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Comanda Print – </a:t>
            </a:r>
            <a:r>
              <a:rPr lang="ro-RO" dirty="0" smtClean="0"/>
              <a:t>opțiuni </a:t>
            </a:r>
            <a:r>
              <a:rPr lang="ro-RO" dirty="0" smtClean="0"/>
              <a:t>avansate de imprimare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49" y="1199626"/>
            <a:ext cx="4478809" cy="5184698"/>
          </a:xfrm>
        </p:spPr>
        <p:txBody>
          <a:bodyPr>
            <a:normAutofit/>
          </a:bodyPr>
          <a:lstStyle/>
          <a:p>
            <a:r>
              <a:rPr lang="ro-RO" sz="2000" dirty="0" smtClean="0"/>
              <a:t>Stabilirea marginilor paginii</a:t>
            </a:r>
          </a:p>
          <a:p>
            <a:endParaRPr lang="ro-RO" sz="2000" dirty="0"/>
          </a:p>
          <a:p>
            <a:endParaRPr lang="ro-RO" sz="2000" dirty="0" smtClean="0"/>
          </a:p>
          <a:p>
            <a:endParaRPr lang="ro-RO" sz="2000" dirty="0"/>
          </a:p>
          <a:p>
            <a:endParaRPr lang="ro-RO" sz="2000" dirty="0" smtClean="0"/>
          </a:p>
          <a:p>
            <a:endParaRPr lang="ro-RO" sz="2000" dirty="0" smtClean="0"/>
          </a:p>
          <a:p>
            <a:r>
              <a:rPr lang="ro-RO" sz="2000" dirty="0" smtClean="0"/>
              <a:t>Alegerea numărului de pagini din documentul electronic imprimate pe o pagină de hârtie:</a:t>
            </a:r>
            <a:endParaRPr lang="ro-RO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380" y="1199626"/>
            <a:ext cx="2505075" cy="5038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5645" y="4858736"/>
            <a:ext cx="2219325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5743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de comenzi </a:t>
            </a:r>
            <a:r>
              <a:rPr lang="ro-RO" dirty="0" err="1" smtClean="0"/>
              <a:t>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Comenzile din grupul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Share</a:t>
            </a:r>
            <a:r>
              <a:rPr lang="ro-RO" dirty="0" smtClean="0"/>
              <a:t> (Partajează) permit partajarea unui document cu mai </a:t>
            </a:r>
            <a:r>
              <a:rPr lang="ro-RO" dirty="0" smtClean="0"/>
              <a:t>mulți </a:t>
            </a:r>
            <a:r>
              <a:rPr lang="ro-RO" dirty="0" smtClean="0"/>
              <a:t>utilizatori </a:t>
            </a:r>
            <a:r>
              <a:rPr lang="ro-RO" dirty="0" smtClean="0"/>
              <a:t>și </a:t>
            </a:r>
            <a:r>
              <a:rPr lang="ro-RO" dirty="0" smtClean="0"/>
              <a:t>lucrul în comun la </a:t>
            </a:r>
            <a:r>
              <a:rPr lang="ro-RO" dirty="0" smtClean="0"/>
              <a:t>același </a:t>
            </a:r>
            <a:r>
              <a:rPr lang="ro-RO" dirty="0" smtClean="0"/>
              <a:t>document partajat online.</a:t>
            </a:r>
          </a:p>
          <a:p>
            <a:r>
              <a:rPr lang="ro-RO" dirty="0" smtClean="0"/>
              <a:t>Pentru a folosi aceste </a:t>
            </a:r>
            <a:r>
              <a:rPr lang="ro-RO" dirty="0" smtClean="0"/>
              <a:t>funcții</a:t>
            </a:r>
            <a:r>
              <a:rPr lang="ro-RO" dirty="0" smtClean="0"/>
              <a:t>, sunt necesare un cont de utilizator pe serverele Microsoft </a:t>
            </a:r>
            <a:r>
              <a:rPr lang="ro-RO" dirty="0" smtClean="0"/>
              <a:t>și </a:t>
            </a:r>
            <a:r>
              <a:rPr lang="ro-RO" dirty="0" smtClean="0"/>
              <a:t>o conexiune activă la internet.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294" y="3842437"/>
            <a:ext cx="3852056" cy="23441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49" y="3750236"/>
            <a:ext cx="35823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Share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People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– Partajează cu </a:t>
            </a:r>
            <a:r>
              <a:rPr lang="ro-RO" dirty="0" smtClean="0"/>
              <a:t>alții</a:t>
            </a:r>
            <a:endParaRPr lang="ro-RO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E-mail</a:t>
            </a:r>
            <a:r>
              <a:rPr lang="ro-RO" dirty="0" smtClean="0"/>
              <a:t> -  trimite documentul prin </a:t>
            </a:r>
            <a:r>
              <a:rPr lang="ro-RO" dirty="0" smtClean="0"/>
              <a:t>poștă </a:t>
            </a:r>
            <a:r>
              <a:rPr lang="ro-RO" dirty="0" smtClean="0"/>
              <a:t>electronică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Present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online </a:t>
            </a:r>
            <a:r>
              <a:rPr lang="ro-RO" dirty="0" smtClean="0"/>
              <a:t>– prezentare pe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Post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blog </a:t>
            </a:r>
            <a:r>
              <a:rPr lang="ro-RO" dirty="0" smtClean="0"/>
              <a:t>– publicare pe un blog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431956" y="4893274"/>
            <a:ext cx="214862" cy="21418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03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Fila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Revenirea în filele normale se realizează făcând click cu mouse-ul pe săgeata orientată înspre stânga: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495" y="2599875"/>
            <a:ext cx="5987254" cy="3880359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2290136" y="2383586"/>
            <a:ext cx="327804" cy="284672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80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Share</a:t>
            </a:r>
            <a:r>
              <a:rPr lang="ro-RO" dirty="0" smtClean="0"/>
              <a:t> </a:t>
            </a:r>
            <a:r>
              <a:rPr lang="ro-RO" dirty="0" err="1" smtClean="0"/>
              <a:t>with</a:t>
            </a:r>
            <a:r>
              <a:rPr lang="ro-RO" dirty="0" smtClean="0"/>
              <a:t> </a:t>
            </a:r>
            <a:r>
              <a:rPr lang="ro-RO" dirty="0" err="1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Pentru a putea partaja un document, el trebuie mai întâi salvat online, în </a:t>
            </a:r>
            <a:r>
              <a:rPr lang="ro-RO" dirty="0" err="1" smtClean="0"/>
              <a:t>cloud</a:t>
            </a:r>
            <a:r>
              <a:rPr lang="ro-RO" dirty="0" smtClean="0"/>
              <a:t>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Save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Cloud</a:t>
            </a:r>
            <a:r>
              <a:rPr lang="ro-RO" dirty="0" smtClean="0"/>
              <a:t>).</a:t>
            </a:r>
          </a:p>
          <a:p>
            <a:r>
              <a:rPr lang="ro-RO" dirty="0" smtClean="0"/>
              <a:t>Salvarea online se face în limita </a:t>
            </a:r>
            <a:r>
              <a:rPr lang="ro-RO" dirty="0" smtClean="0"/>
              <a:t>spațiului </a:t>
            </a:r>
            <a:r>
              <a:rPr lang="ro-RO" dirty="0" smtClean="0"/>
              <a:t>de stocare disponibil pe contul Microsoft folosit.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8727" y="3308823"/>
            <a:ext cx="4916623" cy="2992024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5552300" y="4703806"/>
            <a:ext cx="354227" cy="354227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092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Share</a:t>
            </a:r>
            <a:r>
              <a:rPr lang="ro-RO" dirty="0" smtClean="0"/>
              <a:t> </a:t>
            </a:r>
            <a:r>
              <a:rPr lang="ro-RO" dirty="0" err="1" smtClean="0"/>
              <a:t>with</a:t>
            </a:r>
            <a:r>
              <a:rPr lang="ro-RO" dirty="0" smtClean="0"/>
              <a:t> </a:t>
            </a:r>
            <a:r>
              <a:rPr lang="ro-RO" dirty="0" err="1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Apoi, se trimit </a:t>
            </a:r>
            <a:r>
              <a:rPr lang="ro-RO" dirty="0" smtClean="0"/>
              <a:t>invitații </a:t>
            </a:r>
            <a:r>
              <a:rPr lang="ro-RO" dirty="0" smtClean="0"/>
              <a:t>utilizatorilor care vor accesa documentul</a:t>
            </a:r>
          </a:p>
          <a:p>
            <a:r>
              <a:rPr lang="ro-RO" dirty="0" smtClean="0"/>
              <a:t>Persoanele de contact se aleg din lista de contacte Outlook.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90" y="2903324"/>
            <a:ext cx="4826705" cy="2937304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2496062" y="3944826"/>
            <a:ext cx="354227" cy="354227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010" y="4058938"/>
            <a:ext cx="4308500" cy="2621949"/>
          </a:xfrm>
          <a:prstGeom prst="rect">
            <a:avLst/>
          </a:prstGeom>
        </p:spPr>
      </p:pic>
      <p:sp>
        <p:nvSpPr>
          <p:cNvPr id="9" name="Left Arrow 8"/>
          <p:cNvSpPr/>
          <p:nvPr/>
        </p:nvSpPr>
        <p:spPr>
          <a:xfrm>
            <a:off x="8519510" y="4744995"/>
            <a:ext cx="319690" cy="337751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ular Callout 6"/>
          <p:cNvSpPr/>
          <p:nvPr/>
        </p:nvSpPr>
        <p:spPr>
          <a:xfrm>
            <a:off x="7425267" y="3678897"/>
            <a:ext cx="1608666" cy="200653"/>
          </a:xfrm>
          <a:prstGeom prst="wedgeRectCallout">
            <a:avLst>
              <a:gd name="adj1" fmla="val -10361"/>
              <a:gd name="adj2" fmla="val 21845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100" dirty="0" smtClean="0"/>
              <a:t>Numele contului online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77986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E-mail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951588" cy="5101221"/>
          </a:xfrm>
        </p:spPr>
        <p:txBody>
          <a:bodyPr/>
          <a:lstStyle/>
          <a:p>
            <a:r>
              <a:rPr lang="ro-RO" dirty="0" smtClean="0"/>
              <a:t>Documentul poate fi partajat pe e-mail</a:t>
            </a:r>
          </a:p>
          <a:p>
            <a:pPr lvl="1"/>
            <a:r>
              <a:rPr lang="ro-RO" dirty="0" smtClean="0"/>
              <a:t>Ca </a:t>
            </a:r>
            <a:r>
              <a:rPr lang="ro-RO" dirty="0" smtClean="0"/>
              <a:t>atașament </a:t>
            </a:r>
            <a:r>
              <a:rPr lang="ro-RO" dirty="0" smtClean="0"/>
              <a:t>(</a:t>
            </a:r>
            <a:r>
              <a:rPr lang="ro-RO" dirty="0" err="1" smtClean="0"/>
              <a:t>attachment</a:t>
            </a:r>
            <a:r>
              <a:rPr lang="ro-RO" dirty="0" smtClean="0"/>
              <a:t>) - individual</a:t>
            </a:r>
          </a:p>
          <a:p>
            <a:pPr lvl="1"/>
            <a:r>
              <a:rPr lang="ro-RO" dirty="0" smtClean="0"/>
              <a:t>Ca legătură (link) - documentul este accesat </a:t>
            </a:r>
            <a:r>
              <a:rPr lang="ro-RO" dirty="0" smtClean="0"/>
              <a:t>și </a:t>
            </a:r>
            <a:r>
              <a:rPr lang="ro-RO" dirty="0" smtClean="0"/>
              <a:t>modificat simultan de mai </a:t>
            </a:r>
            <a:r>
              <a:rPr lang="ro-RO" dirty="0" smtClean="0"/>
              <a:t>mulți </a:t>
            </a:r>
            <a:r>
              <a:rPr lang="ro-RO" dirty="0" smtClean="0"/>
              <a:t>utilizatori</a:t>
            </a:r>
          </a:p>
          <a:p>
            <a:pPr lvl="1"/>
            <a:r>
              <a:rPr lang="ro-RO" dirty="0" smtClean="0"/>
              <a:t>Ca </a:t>
            </a:r>
            <a:r>
              <a:rPr lang="ro-RO" dirty="0" smtClean="0"/>
              <a:t>fișier </a:t>
            </a:r>
            <a:r>
              <a:rPr lang="ro-RO" dirty="0" smtClean="0"/>
              <a:t>PDF </a:t>
            </a:r>
            <a:r>
              <a:rPr lang="ro-RO" dirty="0"/>
              <a:t>- </a:t>
            </a:r>
            <a:r>
              <a:rPr lang="ro-RO" dirty="0" smtClean="0"/>
              <a:t>individual</a:t>
            </a:r>
          </a:p>
          <a:p>
            <a:pPr lvl="1"/>
            <a:r>
              <a:rPr lang="ro-RO" dirty="0" smtClean="0"/>
              <a:t>Ca </a:t>
            </a:r>
            <a:r>
              <a:rPr lang="ro-RO" dirty="0" smtClean="0"/>
              <a:t>fișier </a:t>
            </a:r>
            <a:r>
              <a:rPr lang="ro-RO" dirty="0" smtClean="0"/>
              <a:t>XPS </a:t>
            </a:r>
            <a:r>
              <a:rPr lang="ro-RO" dirty="0"/>
              <a:t>- </a:t>
            </a:r>
            <a:r>
              <a:rPr lang="ro-RO" dirty="0" smtClean="0"/>
              <a:t>individual</a:t>
            </a:r>
          </a:p>
          <a:p>
            <a:pPr lvl="1"/>
            <a:r>
              <a:rPr lang="ro-RO" dirty="0" smtClean="0"/>
              <a:t>Prin fax -  este necesar un serviciu de fax prin internet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809" y="3967881"/>
            <a:ext cx="4149866" cy="252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101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Online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</a:t>
            </a:r>
            <a:r>
              <a:rPr lang="ro-RO" sz="2000" dirty="0" smtClean="0"/>
              <a:t>ț</a:t>
            </a:r>
            <a:r>
              <a:rPr lang="en-US" sz="2000" dirty="0" err="1" smtClean="0"/>
              <a:t>iunea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Present Online </a:t>
            </a:r>
            <a:r>
              <a:rPr lang="ro-RO" sz="2000" dirty="0" smtClean="0"/>
              <a:t>(Prezintă online) activează un mod de partajare special, în care documentul poate fi prezentat unui public </a:t>
            </a:r>
            <a:r>
              <a:rPr lang="ro-RO" sz="2000" dirty="0" smtClean="0"/>
              <a:t>online</a:t>
            </a:r>
            <a:r>
              <a:rPr lang="ro-RO" sz="2000" dirty="0" smtClean="0"/>
              <a:t>.</a:t>
            </a:r>
          </a:p>
          <a:p>
            <a:r>
              <a:rPr lang="ro-RO" sz="2000" dirty="0" smtClean="0"/>
              <a:t>Utilizatorii pot accesa prezentarea prin intermediul unei legături.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09" y="2532596"/>
            <a:ext cx="4923400" cy="31908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495" y="3497284"/>
            <a:ext cx="5747814" cy="371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621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Post to Blog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Opțiunea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Post to Blog </a:t>
            </a:r>
            <a:r>
              <a:rPr lang="ro-RO" dirty="0" smtClean="0"/>
              <a:t>(Publică pe un blog) transformă rapid </a:t>
            </a:r>
            <a:r>
              <a:rPr lang="ro-RO" dirty="0" smtClean="0"/>
              <a:t>documentul </a:t>
            </a:r>
            <a:r>
              <a:rPr lang="ro-RO" dirty="0" smtClean="0"/>
              <a:t>într-o postare pe un blog.</a:t>
            </a:r>
          </a:p>
          <a:p>
            <a:r>
              <a:rPr lang="ro-RO" dirty="0" smtClean="0"/>
              <a:t>Pentru a publica pagina astfel creată, </a:t>
            </a:r>
            <a:r>
              <a:rPr lang="ro-RO" dirty="0" smtClean="0"/>
              <a:t>trebuie </a:t>
            </a:r>
            <a:r>
              <a:rPr lang="ro-RO" dirty="0" smtClean="0"/>
              <a:t>configurată în prealabil adresa </a:t>
            </a:r>
            <a:r>
              <a:rPr lang="ro-RO" dirty="0" smtClean="0"/>
              <a:t>blogului și </a:t>
            </a:r>
            <a:r>
              <a:rPr lang="ro-RO" dirty="0" smtClean="0"/>
              <a:t>legătura către aceasta.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874" y="3214710"/>
            <a:ext cx="4754880" cy="3081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470" y="3547036"/>
            <a:ext cx="4754880" cy="3072620"/>
          </a:xfrm>
          <a:prstGeom prst="rect">
            <a:avLst/>
          </a:prstGeom>
        </p:spPr>
      </p:pic>
      <p:sp>
        <p:nvSpPr>
          <p:cNvPr id="7" name="Up Arrow 6"/>
          <p:cNvSpPr/>
          <p:nvPr/>
        </p:nvSpPr>
        <p:spPr>
          <a:xfrm>
            <a:off x="2353730" y="5012266"/>
            <a:ext cx="254000" cy="203200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836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de comenzi Export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Comenzile din acest grup permit convertirea documentului în alt format (PDF, text, html etc), în mod asemănător comenzii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Save As</a:t>
            </a:r>
            <a:r>
              <a:rPr lang="ro-RO" dirty="0" smtClean="0"/>
              <a:t>…</a:t>
            </a:r>
          </a:p>
          <a:p>
            <a:endParaRPr lang="ro-RO" dirty="0"/>
          </a:p>
          <a:p>
            <a:r>
              <a:rPr lang="ro-RO" dirty="0" smtClean="0"/>
              <a:t>Salvare în format PDF sau XPS:</a:t>
            </a:r>
          </a:p>
          <a:p>
            <a:endParaRPr lang="ro-RO" dirty="0" smtClean="0"/>
          </a:p>
          <a:p>
            <a:endParaRPr lang="ro-RO" dirty="0"/>
          </a:p>
          <a:p>
            <a:endParaRPr lang="ro-RO" dirty="0"/>
          </a:p>
          <a:p>
            <a:r>
              <a:rPr lang="ro-RO" dirty="0" smtClean="0"/>
              <a:t>Salvare în alt format: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716" y="2553420"/>
            <a:ext cx="3192201" cy="20688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716" y="4680735"/>
            <a:ext cx="3192201" cy="206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335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Comanda Close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Close</a:t>
            </a:r>
            <a:r>
              <a:rPr lang="ro-RO" dirty="0" smtClean="0"/>
              <a:t> (Închidere) închide documentul.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399" y="2051905"/>
            <a:ext cx="5240925" cy="3396661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2878667" y="3810000"/>
            <a:ext cx="177800" cy="211667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2855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Comanda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1199626"/>
            <a:ext cx="3805147" cy="5101221"/>
          </a:xfrm>
        </p:spPr>
        <p:txBody>
          <a:bodyPr>
            <a:normAutofit/>
          </a:bodyPr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Account</a:t>
            </a:r>
            <a:r>
              <a:rPr lang="ro-RO" dirty="0" smtClean="0"/>
              <a:t> oferă </a:t>
            </a:r>
            <a:r>
              <a:rPr lang="ro-RO" dirty="0" smtClean="0"/>
              <a:t>informații </a:t>
            </a:r>
            <a:r>
              <a:rPr lang="ro-RO" dirty="0" smtClean="0"/>
              <a:t>despre</a:t>
            </a:r>
          </a:p>
          <a:p>
            <a:pPr lvl="1"/>
            <a:r>
              <a:rPr lang="ro-RO" dirty="0" smtClean="0"/>
              <a:t>Utilizator:</a:t>
            </a:r>
          </a:p>
          <a:p>
            <a:pPr lvl="2" algn="l"/>
            <a:r>
              <a:rPr lang="ro-RO" dirty="0" smtClean="0"/>
              <a:t>Contul Microsoft folosit (necesar doar pentru serviciile online </a:t>
            </a:r>
            <a:r>
              <a:rPr lang="ro-RO" dirty="0" smtClean="0"/>
              <a:t>și </a:t>
            </a:r>
            <a:r>
              <a:rPr lang="ro-RO" dirty="0" smtClean="0"/>
              <a:t>pentru activare, </a:t>
            </a:r>
            <a:r>
              <a:rPr lang="ro-RO" dirty="0" smtClean="0"/>
              <a:t>deoarece Word funcționează și </a:t>
            </a:r>
            <a:r>
              <a:rPr lang="ro-RO" dirty="0" smtClean="0"/>
              <a:t>deconectat)</a:t>
            </a:r>
          </a:p>
          <a:p>
            <a:pPr lvl="2" algn="l"/>
            <a:r>
              <a:rPr lang="ro-RO" dirty="0" smtClean="0"/>
              <a:t>Serviciile de stocare online disponibile</a:t>
            </a:r>
          </a:p>
          <a:p>
            <a:pPr lvl="1" algn="l"/>
            <a:r>
              <a:rPr lang="ro-RO" dirty="0" smtClean="0"/>
              <a:t>Program</a:t>
            </a:r>
          </a:p>
          <a:p>
            <a:pPr lvl="2" algn="l"/>
            <a:r>
              <a:rPr lang="ro-RO" dirty="0" smtClean="0"/>
              <a:t>Versiunea de Office folosită</a:t>
            </a:r>
          </a:p>
          <a:p>
            <a:pPr lvl="2" algn="l"/>
            <a:r>
              <a:rPr lang="ro-RO" dirty="0" smtClean="0"/>
              <a:t>Programele disponibile</a:t>
            </a:r>
          </a:p>
          <a:p>
            <a:pPr lvl="2" algn="l"/>
            <a:r>
              <a:rPr lang="ro-RO" dirty="0" smtClean="0"/>
              <a:t>Situația </a:t>
            </a:r>
            <a:r>
              <a:rPr lang="ro-RO" dirty="0" smtClean="0"/>
              <a:t>activării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355" y="3830217"/>
            <a:ext cx="4418864" cy="28638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63576" y="1854680"/>
            <a:ext cx="33297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De aici se poate modifica modelul de fundal folosit de panglică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Background</a:t>
            </a:r>
            <a:r>
              <a:rPr lang="ro-RO" dirty="0" smtClean="0"/>
              <a:t>) </a:t>
            </a:r>
            <a:r>
              <a:rPr lang="ro-RO" dirty="0" smtClean="0"/>
              <a:t>și </a:t>
            </a:r>
            <a:r>
              <a:rPr lang="ro-RO" dirty="0" smtClean="0"/>
              <a:t>tema de culoare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Office Theme</a:t>
            </a:r>
            <a:r>
              <a:rPr lang="ro-RO" dirty="0" smtClean="0"/>
              <a:t>), între albastru (implicit), alb </a:t>
            </a:r>
            <a:r>
              <a:rPr lang="ro-RO" dirty="0" smtClean="0"/>
              <a:t>și </a:t>
            </a:r>
            <a:r>
              <a:rPr lang="ro-RO" dirty="0" smtClean="0"/>
              <a:t>gri.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7709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Comanda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ro-RO" dirty="0" smtClean="0"/>
              <a:t> </a:t>
            </a:r>
            <a:r>
              <a:rPr lang="ro-RO" dirty="0" smtClean="0"/>
              <a:t>afișează </a:t>
            </a:r>
            <a:r>
              <a:rPr lang="ro-RO" dirty="0" smtClean="0"/>
              <a:t>o fereastră cu </a:t>
            </a:r>
            <a:r>
              <a:rPr lang="ro-RO" dirty="0" smtClean="0"/>
              <a:t>opțiuni </a:t>
            </a:r>
            <a:r>
              <a:rPr lang="ro-RO" dirty="0" smtClean="0"/>
              <a:t>de configurare generală pentru Word.</a:t>
            </a:r>
          </a:p>
          <a:p>
            <a:r>
              <a:rPr lang="ro-RO" dirty="0" smtClean="0"/>
              <a:t>Cele mai des utilizate </a:t>
            </a:r>
            <a:r>
              <a:rPr lang="ro-RO" dirty="0" smtClean="0"/>
              <a:t>opțiuni </a:t>
            </a:r>
            <a:r>
              <a:rPr lang="ro-RO" dirty="0" smtClean="0"/>
              <a:t>au fost descrise în prezentarea intitulată Primii </a:t>
            </a:r>
            <a:r>
              <a:rPr lang="ro-RO" dirty="0" smtClean="0"/>
              <a:t>Pași</a:t>
            </a:r>
            <a:r>
              <a:rPr lang="ro-RO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727" y="2775480"/>
            <a:ext cx="4337298" cy="2814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861" y="3525368"/>
            <a:ext cx="3599881" cy="2954866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608667" y="4588933"/>
            <a:ext cx="267060" cy="203200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184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Comanda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Cu ajutorul comenzii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Feedback</a:t>
            </a:r>
            <a:r>
              <a:rPr lang="ro-RO" dirty="0" smtClean="0"/>
              <a:t> (</a:t>
            </a:r>
            <a:r>
              <a:rPr lang="ro-RO" dirty="0" smtClean="0"/>
              <a:t>reacție</a:t>
            </a:r>
            <a:r>
              <a:rPr lang="ro-RO" dirty="0" smtClean="0"/>
              <a:t>, sugestie), pot fi trimise sugestii către Microsoft.</a:t>
            </a:r>
          </a:p>
          <a:p>
            <a:r>
              <a:rPr lang="ro-RO" dirty="0" smtClean="0"/>
              <a:t>Este necesară autentificarea cu un cont Microsoft.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124" y="3037187"/>
            <a:ext cx="5627480" cy="364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29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Fila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Grupurile de comenzi sunt amplasate pe verticală.</a:t>
            </a:r>
          </a:p>
          <a:p>
            <a:r>
              <a:rPr lang="ro-RO" dirty="0" smtClean="0"/>
              <a:t>Documentul este ascuns. Panglica ocupă toată fereastra Word.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495" y="2599875"/>
            <a:ext cx="5987254" cy="3880359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 rot="16200000">
            <a:off x="1844992" y="4561620"/>
            <a:ext cx="327804" cy="284672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9232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va urma…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516" y="1436693"/>
            <a:ext cx="7888817" cy="1154108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/>
          <a:lstStyle/>
          <a:p>
            <a:pPr marL="0" indent="0" algn="r">
              <a:buNone/>
            </a:pPr>
            <a:r>
              <a:rPr lang="ro-RO" sz="3600" dirty="0" smtClean="0"/>
              <a:t>Filele </a:t>
            </a:r>
            <a:r>
              <a:rPr lang="ro-RO" sz="3600" dirty="0" smtClean="0">
                <a:solidFill>
                  <a:srgbClr val="0070C0"/>
                </a:solidFill>
              </a:rPr>
              <a:t>Design</a:t>
            </a:r>
            <a:r>
              <a:rPr lang="ro-RO" sz="3600" dirty="0" smtClean="0"/>
              <a:t> </a:t>
            </a:r>
            <a:r>
              <a:rPr lang="ro-RO" sz="3600" dirty="0" smtClean="0"/>
              <a:t>și </a:t>
            </a:r>
            <a:r>
              <a:rPr lang="ro-RO" sz="3600" dirty="0" smtClean="0">
                <a:solidFill>
                  <a:srgbClr val="0070C0"/>
                </a:solidFill>
              </a:rPr>
              <a:t>Layout</a:t>
            </a:r>
          </a:p>
          <a:p>
            <a:pPr marL="0" indent="0" algn="r">
              <a:buNone/>
            </a:pPr>
            <a:r>
              <a:rPr lang="ro-RO" dirty="0" smtClean="0"/>
              <a:t>Aspectul paginii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88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Fila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417507"/>
          </a:xfrm>
        </p:spPr>
        <p:txBody>
          <a:bodyPr>
            <a:normAutofit lnSpcReduction="10000"/>
          </a:bodyPr>
          <a:lstStyle/>
          <a:p>
            <a:r>
              <a:rPr lang="ro-RO" dirty="0" smtClean="0"/>
              <a:t>Grupurile de comenzi au următoarele </a:t>
            </a:r>
            <a:r>
              <a:rPr lang="ro-RO" dirty="0" smtClean="0"/>
              <a:t>funcții</a:t>
            </a:r>
            <a:r>
              <a:rPr lang="ro-RO" dirty="0" smtClean="0"/>
              <a:t>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1693333"/>
            <a:ext cx="770337" cy="50228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4199" y="1964267"/>
            <a:ext cx="68664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Info</a:t>
            </a:r>
            <a:r>
              <a:rPr lang="ro-RO" dirty="0" smtClean="0"/>
              <a:t> – </a:t>
            </a:r>
            <a:r>
              <a:rPr lang="ro-RO" dirty="0" smtClean="0"/>
              <a:t>informații </a:t>
            </a:r>
            <a:r>
              <a:rPr lang="ro-RO" dirty="0" smtClean="0"/>
              <a:t>despre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New</a:t>
            </a:r>
            <a:r>
              <a:rPr lang="ro-RO" dirty="0" smtClean="0"/>
              <a:t> (Nou) – crearea unui document nou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Open</a:t>
            </a:r>
            <a:r>
              <a:rPr lang="ro-RO" dirty="0" smtClean="0"/>
              <a:t> (Deschidere) – deschide un document existent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Save</a:t>
            </a:r>
            <a:r>
              <a:rPr lang="ro-RO" dirty="0" smtClean="0"/>
              <a:t> – Salvare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Save</a:t>
            </a:r>
            <a:r>
              <a:rPr lang="ro-RO" dirty="0" smtClean="0"/>
              <a:t>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as</a:t>
            </a:r>
            <a:r>
              <a:rPr lang="ro-RO" dirty="0" smtClean="0"/>
              <a:t> (Salvează ca…) – salvează documentul cu un nume nou sau </a:t>
            </a:r>
            <a:r>
              <a:rPr lang="ro-RO" dirty="0" smtClean="0"/>
              <a:t>ca </a:t>
            </a:r>
            <a:r>
              <a:rPr lang="ro-RO" dirty="0" smtClean="0"/>
              <a:t>alt </a:t>
            </a:r>
            <a:r>
              <a:rPr lang="ro-RO" dirty="0" smtClean="0"/>
              <a:t>tip de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History</a:t>
            </a:r>
            <a:r>
              <a:rPr lang="ro-RO" dirty="0" smtClean="0"/>
              <a:t> – Istoric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Print</a:t>
            </a:r>
            <a:r>
              <a:rPr lang="ro-RO" dirty="0" smtClean="0"/>
              <a:t> – Tipărire (la o imprimantă)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Share</a:t>
            </a:r>
            <a:r>
              <a:rPr lang="ro-RO" dirty="0" smtClean="0"/>
              <a:t> – Partajare cu </a:t>
            </a:r>
            <a:r>
              <a:rPr lang="ro-RO" dirty="0" smtClean="0"/>
              <a:t>alți </a:t>
            </a:r>
            <a:r>
              <a:rPr lang="ro-RO" dirty="0" smtClean="0"/>
              <a:t>utilizatori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Export</a:t>
            </a:r>
            <a:r>
              <a:rPr lang="ro-RO" dirty="0" smtClean="0"/>
              <a:t> – Exportă documentul curent în alt tip de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Close</a:t>
            </a:r>
            <a:r>
              <a:rPr lang="ro-RO" dirty="0" smtClean="0"/>
              <a:t> – Închide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Account</a:t>
            </a:r>
            <a:r>
              <a:rPr lang="ro-RO" dirty="0" smtClean="0"/>
              <a:t> (Cont) – </a:t>
            </a:r>
            <a:r>
              <a:rPr lang="ro-RO" dirty="0" smtClean="0"/>
              <a:t>informații </a:t>
            </a:r>
            <a:r>
              <a:rPr lang="ro-RO" dirty="0" smtClean="0"/>
              <a:t>despre versiunea de program </a:t>
            </a:r>
            <a:r>
              <a:rPr lang="ro-RO" dirty="0" smtClean="0"/>
              <a:t>și </a:t>
            </a:r>
            <a:r>
              <a:rPr lang="ro-RO" dirty="0" smtClean="0"/>
              <a:t>activare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ro-RO" dirty="0" smtClean="0"/>
              <a:t> – </a:t>
            </a:r>
            <a:r>
              <a:rPr lang="ro-RO" dirty="0" smtClean="0"/>
              <a:t>Opțiuni </a:t>
            </a:r>
            <a:r>
              <a:rPr lang="ro-RO" dirty="0" smtClean="0"/>
              <a:t>de configurare a programului.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Feedback</a:t>
            </a:r>
            <a:r>
              <a:rPr lang="ro-RO" dirty="0" smtClean="0"/>
              <a:t> (</a:t>
            </a:r>
            <a:r>
              <a:rPr lang="ro-RO" dirty="0" smtClean="0"/>
              <a:t>Reacție</a:t>
            </a:r>
            <a:r>
              <a:rPr lang="ro-RO" dirty="0" smtClean="0"/>
              <a:t>) – Trimitere de sugestii către Microsoft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121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de comenzi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Grupul de comenzi Info oferă </a:t>
            </a:r>
            <a:r>
              <a:rPr lang="ro-RO" dirty="0" smtClean="0"/>
              <a:t>informații </a:t>
            </a:r>
            <a:r>
              <a:rPr lang="ro-RO" dirty="0" smtClean="0"/>
              <a:t>despre document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1890713"/>
            <a:ext cx="2504018" cy="45735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59200" y="1964267"/>
            <a:ext cx="45889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Size</a:t>
            </a:r>
            <a:r>
              <a:rPr lang="ro-RO" dirty="0" smtClean="0"/>
              <a:t> -  </a:t>
            </a:r>
            <a:r>
              <a:rPr lang="ro-RO" dirty="0" smtClean="0"/>
              <a:t>spațiul </a:t>
            </a:r>
            <a:r>
              <a:rPr lang="ro-RO" dirty="0" smtClean="0"/>
              <a:t>ocupat de </a:t>
            </a:r>
            <a:r>
              <a:rPr lang="ro-RO" dirty="0" smtClean="0"/>
              <a:t>fișier </a:t>
            </a:r>
            <a:r>
              <a:rPr lang="ro-RO" dirty="0" smtClean="0"/>
              <a:t>pe disc.</a:t>
            </a: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dirty="0" smtClean="0"/>
              <a:t> – numărul de pagini</a:t>
            </a: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Words</a:t>
            </a:r>
            <a:r>
              <a:rPr lang="ro-RO" dirty="0" smtClean="0"/>
              <a:t> – Numărul de cuvinte din document</a:t>
            </a: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Total Editing Time </a:t>
            </a:r>
            <a:r>
              <a:rPr lang="ro-RO" dirty="0" smtClean="0"/>
              <a:t>– timpul cumulat de lucru la document</a:t>
            </a: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Title</a:t>
            </a:r>
            <a:r>
              <a:rPr lang="ro-RO" dirty="0" smtClean="0"/>
              <a:t> – Titlul documentului</a:t>
            </a: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Tags</a:t>
            </a:r>
            <a:r>
              <a:rPr lang="ro-RO" dirty="0" smtClean="0"/>
              <a:t> – Etichete</a:t>
            </a: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Comments</a:t>
            </a:r>
            <a:r>
              <a:rPr lang="ro-RO" dirty="0" smtClean="0"/>
              <a:t> – comentarii</a:t>
            </a:r>
          </a:p>
          <a:p>
            <a:endParaRPr lang="ro-RO" dirty="0" smtClean="0"/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Last Modified </a:t>
            </a:r>
            <a:r>
              <a:rPr lang="ro-RO" dirty="0" smtClean="0"/>
              <a:t>– data ultimei modificări</a:t>
            </a: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Created</a:t>
            </a:r>
            <a:r>
              <a:rPr lang="ro-RO" dirty="0" smtClean="0"/>
              <a:t> – data creării documentului</a:t>
            </a: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Author</a:t>
            </a:r>
            <a:r>
              <a:rPr lang="ro-RO" dirty="0" smtClean="0"/>
              <a:t> – autorul </a:t>
            </a:r>
            <a:r>
              <a:rPr lang="ro-RO" dirty="0" smtClean="0"/>
              <a:t>inițial </a:t>
            </a:r>
            <a:r>
              <a:rPr lang="ro-RO" dirty="0" smtClean="0"/>
              <a:t>al documentului</a:t>
            </a:r>
          </a:p>
          <a:p>
            <a:endParaRPr lang="ro-RO" dirty="0"/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Show All Properties </a:t>
            </a:r>
            <a:r>
              <a:rPr lang="ro-RO" dirty="0" smtClean="0"/>
              <a:t>– arată lista completă de </a:t>
            </a:r>
            <a:r>
              <a:rPr lang="ro-RO" dirty="0" smtClean="0"/>
              <a:t>proprietăți</a:t>
            </a:r>
            <a:r>
              <a:rPr lang="ro-RO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663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de comenzi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Grupul de comenzi Info oferă </a:t>
            </a:r>
            <a:r>
              <a:rPr lang="ro-RO" dirty="0" smtClean="0"/>
              <a:t>informații </a:t>
            </a:r>
            <a:r>
              <a:rPr lang="ro-RO" dirty="0" smtClean="0"/>
              <a:t>despre document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2002663"/>
            <a:ext cx="4486866" cy="39862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84800" y="1710267"/>
            <a:ext cx="36068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Protect document </a:t>
            </a:r>
            <a:r>
              <a:rPr lang="ro-RO" dirty="0" smtClean="0"/>
              <a:t>– protejează documentul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Mark as Final </a:t>
            </a:r>
            <a:r>
              <a:rPr lang="ro-RO" sz="1600" dirty="0" smtClean="0"/>
              <a:t>– marchează documentul ca ajuns în versiunea finală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Encrypt with password </a:t>
            </a:r>
            <a:r>
              <a:rPr lang="ro-RO" sz="1600" dirty="0" smtClean="0"/>
              <a:t>– Protejează documentul la deschidere cu o parolă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Restrict Editing </a:t>
            </a:r>
            <a:r>
              <a:rPr lang="ro-RO" sz="1600" dirty="0" smtClean="0"/>
              <a:t>– Limitează tipurile de modificări care pot fi aduse documentului de către </a:t>
            </a:r>
            <a:r>
              <a:rPr lang="ro-RO" sz="1600" dirty="0" smtClean="0"/>
              <a:t>alți </a:t>
            </a:r>
            <a:r>
              <a:rPr lang="ro-RO" sz="1600" dirty="0" smtClean="0"/>
              <a:t>utilizatori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Restrict Access </a:t>
            </a:r>
            <a:r>
              <a:rPr lang="ro-RO" sz="1600" dirty="0" smtClean="0"/>
              <a:t>– </a:t>
            </a:r>
            <a:r>
              <a:rPr lang="ro-RO" sz="1600" dirty="0" smtClean="0"/>
              <a:t>restricționează </a:t>
            </a:r>
            <a:r>
              <a:rPr lang="ro-RO" sz="1600" dirty="0" smtClean="0"/>
              <a:t>copierea, modificarea sau imprimarea documentului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Add a digital signature </a:t>
            </a:r>
            <a:r>
              <a:rPr lang="ro-RO" sz="1600" dirty="0" smtClean="0"/>
              <a:t>– semnează electronic documentul (dacă există o semnătură electronică disponibilă)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13038" y="2504303"/>
            <a:ext cx="315611" cy="263611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51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de comenzi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Grupul de comenzi Info oferă </a:t>
            </a:r>
            <a:r>
              <a:rPr lang="ro-RO" dirty="0" smtClean="0"/>
              <a:t>informații </a:t>
            </a:r>
            <a:r>
              <a:rPr lang="ro-RO" dirty="0" smtClean="0"/>
              <a:t>despre document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47733" y="1872721"/>
            <a:ext cx="3606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Chech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for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Issues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– verifică posibile probleme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Inspect Document </a:t>
            </a:r>
            <a:r>
              <a:rPr lang="ro-RO" sz="1600" dirty="0" smtClean="0"/>
              <a:t>(Inspectează document) – verifică dacă în document există </a:t>
            </a:r>
            <a:r>
              <a:rPr lang="ro-RO" sz="1600" dirty="0" smtClean="0"/>
              <a:t>informații </a:t>
            </a:r>
            <a:r>
              <a:rPr lang="ro-RO" sz="1600" dirty="0" smtClean="0"/>
              <a:t>ascunse sau personale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Check Accesibility </a:t>
            </a:r>
            <a:r>
              <a:rPr lang="ro-RO" sz="1600" dirty="0" smtClean="0"/>
              <a:t>(Verifică accesibilitate) – Verifică dacă documentul </a:t>
            </a:r>
            <a:r>
              <a:rPr lang="ro-RO" sz="1600" dirty="0" smtClean="0"/>
              <a:t>conține porțiuni </a:t>
            </a:r>
            <a:r>
              <a:rPr lang="ro-RO" sz="1600" dirty="0" smtClean="0"/>
              <a:t>greu de citit pentru persone cu </a:t>
            </a:r>
            <a:r>
              <a:rPr lang="ro-RO" sz="1600" dirty="0" smtClean="0"/>
              <a:t>dizabilități</a:t>
            </a:r>
            <a:endParaRPr lang="ro-RO" sz="1600" dirty="0" smtClean="0"/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Check Compatibility </a:t>
            </a:r>
            <a:r>
              <a:rPr lang="ro-RO" sz="1600" dirty="0" smtClean="0"/>
              <a:t>(Verifică compatibilitate)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smtClean="0"/>
              <a:t>– Verifică dacă documentul </a:t>
            </a:r>
            <a:r>
              <a:rPr lang="ro-RO" sz="1600" dirty="0" smtClean="0"/>
              <a:t>conține </a:t>
            </a:r>
            <a:r>
              <a:rPr lang="ro-RO" sz="1600" dirty="0" smtClean="0"/>
              <a:t>elemente care nu pot fi citite de versiuni mai vechi ale programului Word.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573" y="1964429"/>
            <a:ext cx="4225238" cy="391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78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de comenzi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Grupul de comenzi Info oferă </a:t>
            </a:r>
            <a:r>
              <a:rPr lang="ro-RO" dirty="0" smtClean="0"/>
              <a:t>informații </a:t>
            </a:r>
            <a:r>
              <a:rPr lang="ro-RO" dirty="0" smtClean="0"/>
              <a:t>despre document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47733" y="1872721"/>
            <a:ext cx="3606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Manage Document </a:t>
            </a:r>
            <a:r>
              <a:rPr lang="ro-RO" dirty="0" smtClean="0"/>
              <a:t>– gestionează document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Recover Unsaved Documents – </a:t>
            </a:r>
            <a:r>
              <a:rPr lang="ro-RO" sz="1600" dirty="0" smtClean="0"/>
              <a:t>recuperează documente nesalvate (din cauza unei erori de program sau a unei blocări sau reporniri </a:t>
            </a:r>
            <a:r>
              <a:rPr lang="ro-RO" sz="1600" dirty="0" smtClean="0"/>
              <a:t>neașteptate </a:t>
            </a:r>
            <a:r>
              <a:rPr lang="ro-RO" sz="1600" dirty="0" smtClean="0"/>
              <a:t>a calculatorului)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51" y="1872721"/>
            <a:ext cx="4034815" cy="387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739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prstDash val="sysDash"/>
          <a:headEnd type="none"/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4898</TotalTime>
  <Words>2106</Words>
  <Application>Microsoft Office PowerPoint</Application>
  <PresentationFormat>On-screen Show (4:3)</PresentationFormat>
  <Paragraphs>225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Arial</vt:lpstr>
      <vt:lpstr>Calibri</vt:lpstr>
      <vt:lpstr>Calibri Light</vt:lpstr>
      <vt:lpstr>Courier New</vt:lpstr>
      <vt:lpstr>Office Theme</vt:lpstr>
      <vt:lpstr>Informatică Aplicată</vt:lpstr>
      <vt:lpstr>Fila File</vt:lpstr>
      <vt:lpstr>Fila File</vt:lpstr>
      <vt:lpstr>Fila File</vt:lpstr>
      <vt:lpstr>Fila File</vt:lpstr>
      <vt:lpstr>Grupul de comenzi Info</vt:lpstr>
      <vt:lpstr>Grupul de comenzi Info</vt:lpstr>
      <vt:lpstr>Grupul de comenzi Info</vt:lpstr>
      <vt:lpstr>Grupul de comenzi Info</vt:lpstr>
      <vt:lpstr>Comanda New</vt:lpstr>
      <vt:lpstr>Comanda Open</vt:lpstr>
      <vt:lpstr>Comanda Open</vt:lpstr>
      <vt:lpstr>Comanda Open</vt:lpstr>
      <vt:lpstr>Comanda Open</vt:lpstr>
      <vt:lpstr>Comanda Open</vt:lpstr>
      <vt:lpstr>Comanda Open</vt:lpstr>
      <vt:lpstr>Comanda Open</vt:lpstr>
      <vt:lpstr>Comanda Save / Save As...</vt:lpstr>
      <vt:lpstr>Comanda Save / Save As...</vt:lpstr>
      <vt:lpstr>Comanda Print</vt:lpstr>
      <vt:lpstr>Comanda Print – opțiuni avansate de imprimare</vt:lpstr>
      <vt:lpstr>Comanda Print – opțiuni avansate de imprimare</vt:lpstr>
      <vt:lpstr>Comanda Print – opțiuni avansate de imprimare</vt:lpstr>
      <vt:lpstr>Comanda Print – opțiuni avansate de imprimare</vt:lpstr>
      <vt:lpstr>Comanda Print – opțiuni avansate de imprimare</vt:lpstr>
      <vt:lpstr>Comanda Print – opțiuni avansate de imprimare</vt:lpstr>
      <vt:lpstr>Comanda Print – opțiuni avansate de imprimare</vt:lpstr>
      <vt:lpstr>Comanda Print – opțiuni avansate de imprimare</vt:lpstr>
      <vt:lpstr>Grupul de comenzi Share</vt:lpstr>
      <vt:lpstr>Share with People</vt:lpstr>
      <vt:lpstr>Share with People</vt:lpstr>
      <vt:lpstr>E-mail</vt:lpstr>
      <vt:lpstr>Present Online</vt:lpstr>
      <vt:lpstr>Post to Blog</vt:lpstr>
      <vt:lpstr>Grupul de comenzi Export</vt:lpstr>
      <vt:lpstr>Comanda Close</vt:lpstr>
      <vt:lpstr>Comanda Account</vt:lpstr>
      <vt:lpstr>Comanda Options</vt:lpstr>
      <vt:lpstr>Comanda Feedback</vt:lpstr>
      <vt:lpstr>va urma…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Voyager II</cp:lastModifiedBy>
  <cp:revision>496</cp:revision>
  <dcterms:created xsi:type="dcterms:W3CDTF">2015-12-26T06:14:49Z</dcterms:created>
  <dcterms:modified xsi:type="dcterms:W3CDTF">2016-02-18T09:25:20Z</dcterms:modified>
</cp:coreProperties>
</file>