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1"/>
  </p:notesMasterIdLst>
  <p:sldIdLst>
    <p:sldId id="256" r:id="rId2"/>
    <p:sldId id="260" r:id="rId3"/>
    <p:sldId id="259" r:id="rId4"/>
    <p:sldId id="261" r:id="rId5"/>
    <p:sldId id="257" r:id="rId6"/>
    <p:sldId id="258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5" r:id="rId29"/>
    <p:sldId id="284" r:id="rId30"/>
    <p:sldId id="283" r:id="rId31"/>
    <p:sldId id="286" r:id="rId32"/>
    <p:sldId id="287" r:id="rId33"/>
    <p:sldId id="366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1" r:id="rId47"/>
    <p:sldId id="302" r:id="rId48"/>
    <p:sldId id="303" r:id="rId49"/>
    <p:sldId id="304" r:id="rId50"/>
    <p:sldId id="306" r:id="rId51"/>
    <p:sldId id="307" r:id="rId52"/>
    <p:sldId id="308" r:id="rId53"/>
    <p:sldId id="310" r:id="rId54"/>
    <p:sldId id="312" r:id="rId55"/>
    <p:sldId id="309" r:id="rId56"/>
    <p:sldId id="314" r:id="rId57"/>
    <p:sldId id="313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6" r:id="rId69"/>
    <p:sldId id="325" r:id="rId70"/>
    <p:sldId id="335" r:id="rId71"/>
    <p:sldId id="336" r:id="rId72"/>
    <p:sldId id="337" r:id="rId73"/>
    <p:sldId id="338" r:id="rId74"/>
    <p:sldId id="327" r:id="rId75"/>
    <p:sldId id="328" r:id="rId76"/>
    <p:sldId id="329" r:id="rId77"/>
    <p:sldId id="330" r:id="rId78"/>
    <p:sldId id="331" r:id="rId79"/>
    <p:sldId id="332" r:id="rId80"/>
    <p:sldId id="334" r:id="rId81"/>
    <p:sldId id="339" r:id="rId82"/>
    <p:sldId id="380" r:id="rId83"/>
    <p:sldId id="333" r:id="rId84"/>
    <p:sldId id="377" r:id="rId85"/>
    <p:sldId id="378" r:id="rId86"/>
    <p:sldId id="379" r:id="rId87"/>
    <p:sldId id="381" r:id="rId88"/>
    <p:sldId id="382" r:id="rId89"/>
    <p:sldId id="383" r:id="rId90"/>
    <p:sldId id="340" r:id="rId91"/>
    <p:sldId id="341" r:id="rId92"/>
    <p:sldId id="342" r:id="rId93"/>
    <p:sldId id="343" r:id="rId94"/>
    <p:sldId id="345" r:id="rId95"/>
    <p:sldId id="344" r:id="rId96"/>
    <p:sldId id="346" r:id="rId97"/>
    <p:sldId id="347" r:id="rId98"/>
    <p:sldId id="348" r:id="rId99"/>
    <p:sldId id="349" r:id="rId100"/>
    <p:sldId id="350" r:id="rId101"/>
    <p:sldId id="351" r:id="rId102"/>
    <p:sldId id="352" r:id="rId103"/>
    <p:sldId id="353" r:id="rId104"/>
    <p:sldId id="354" r:id="rId105"/>
    <p:sldId id="355" r:id="rId106"/>
    <p:sldId id="356" r:id="rId107"/>
    <p:sldId id="357" r:id="rId108"/>
    <p:sldId id="358" r:id="rId109"/>
    <p:sldId id="359" r:id="rId110"/>
    <p:sldId id="360" r:id="rId111"/>
    <p:sldId id="361" r:id="rId112"/>
    <p:sldId id="362" r:id="rId113"/>
    <p:sldId id="363" r:id="rId114"/>
    <p:sldId id="364" r:id="rId115"/>
    <p:sldId id="367" r:id="rId116"/>
    <p:sldId id="368" r:id="rId117"/>
    <p:sldId id="369" r:id="rId118"/>
    <p:sldId id="370" r:id="rId119"/>
    <p:sldId id="371" r:id="rId120"/>
    <p:sldId id="372" r:id="rId121"/>
    <p:sldId id="373" r:id="rId122"/>
    <p:sldId id="374" r:id="rId123"/>
    <p:sldId id="375" r:id="rId124"/>
    <p:sldId id="376" r:id="rId125"/>
    <p:sldId id="384" r:id="rId126"/>
    <p:sldId id="385" r:id="rId127"/>
    <p:sldId id="386" r:id="rId128"/>
    <p:sldId id="387" r:id="rId129"/>
    <p:sldId id="388" r:id="rId130"/>
    <p:sldId id="389" r:id="rId131"/>
    <p:sldId id="390" r:id="rId132"/>
    <p:sldId id="391" r:id="rId133"/>
    <p:sldId id="392" r:id="rId134"/>
    <p:sldId id="395" r:id="rId135"/>
    <p:sldId id="394" r:id="rId136"/>
    <p:sldId id="396" r:id="rId137"/>
    <p:sldId id="398" r:id="rId138"/>
    <p:sldId id="397" r:id="rId139"/>
    <p:sldId id="399" r:id="rId140"/>
    <p:sldId id="400" r:id="rId141"/>
    <p:sldId id="401" r:id="rId142"/>
    <p:sldId id="402" r:id="rId143"/>
    <p:sldId id="403" r:id="rId144"/>
    <p:sldId id="404" r:id="rId145"/>
    <p:sldId id="405" r:id="rId146"/>
    <p:sldId id="406" r:id="rId147"/>
    <p:sldId id="407" r:id="rId148"/>
    <p:sldId id="408" r:id="rId149"/>
    <p:sldId id="409" r:id="rId1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CBC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46" autoAdjust="0"/>
    <p:restoredTop sz="84174" autoAdjust="0"/>
  </p:normalViewPr>
  <p:slideViewPr>
    <p:cSldViewPr snapToGrid="0">
      <p:cViewPr varScale="1">
        <p:scale>
          <a:sx n="116" d="100"/>
          <a:sy n="116" d="100"/>
        </p:scale>
        <p:origin x="14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86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tableStyles" Target="tableStyle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9FED9-7F12-4049-A2E6-0404CC3A9FC4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16CEBC-81F1-4E28-9C91-B8B36FD41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715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793482"/>
            <a:ext cx="7772400" cy="2387600"/>
          </a:xfrm>
        </p:spPr>
        <p:txBody>
          <a:bodyPr anchor="b">
            <a:normAutofit/>
          </a:bodyPr>
          <a:lstStyle>
            <a:lvl1pPr algn="r">
              <a:defRPr sz="44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50" y="4390603"/>
            <a:ext cx="6858000" cy="651180"/>
          </a:xfrm>
        </p:spPr>
        <p:txBody>
          <a:bodyPr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979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408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074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365127"/>
            <a:ext cx="7164723" cy="655112"/>
          </a:xfrm>
        </p:spPr>
        <p:txBody>
          <a:bodyPr>
            <a:normAutofit/>
          </a:bodyPr>
          <a:lstStyle>
            <a:lvl1pPr algn="r">
              <a:defRPr sz="32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886700" cy="5101221"/>
          </a:xfrm>
        </p:spPr>
        <p:txBody>
          <a:bodyPr>
            <a:normAutofit/>
          </a:bodyPr>
          <a:lstStyle>
            <a:lvl1pPr>
              <a:defRPr sz="2400"/>
            </a:lvl1pPr>
            <a:lvl2pPr marL="685800" indent="-228600">
              <a:buSzPct val="80000"/>
              <a:buFont typeface="Courier New" panose="02070309020205020404" pitchFamily="49" charset="0"/>
              <a:buChar char="o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80234"/>
            <a:ext cx="4898646" cy="241242"/>
          </a:xfrm>
        </p:spPr>
        <p:txBody>
          <a:bodyPr/>
          <a:lstStyle>
            <a:lvl1pPr algn="r">
              <a:defRPr/>
            </a:lvl1pPr>
          </a:lstStyle>
          <a:p>
            <a:r>
              <a:rPr lang="ro-RO" dirty="0" smtClean="0"/>
              <a:t>Informatică Aplicată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● Word 2016 ● Formatarea textului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1486" y="6480234"/>
            <a:ext cx="503864" cy="241242"/>
          </a:xfrm>
        </p:spPr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AutoShape 2" descr="Image result for word 2016 logo"/>
          <p:cNvSpPr>
            <a:spLocks noChangeAspect="1" noChangeArrowheads="1"/>
          </p:cNvSpPr>
          <p:nvPr userDrawn="1"/>
        </p:nvSpPr>
        <p:spPr bwMode="auto">
          <a:xfrm>
            <a:off x="7730833" y="451155"/>
            <a:ext cx="708492" cy="70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4" descr="Image result for word 2016 logo"/>
          <p:cNvSpPr>
            <a:spLocks noChangeAspect="1" noChangeArrowheads="1"/>
          </p:cNvSpPr>
          <p:nvPr userDrawn="1"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596" y="228725"/>
            <a:ext cx="796954" cy="79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020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5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580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517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933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41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620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747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44C26-0C15-4649-BC82-FCCFC34566CF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64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44C26-0C15-4649-BC82-FCCFC34566CF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46FED-305C-4574-97BA-3C5857F11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720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6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0.png"/><Relationship Id="rId4" Type="http://schemas.openxmlformats.org/officeDocument/2006/relationships/image" Target="../media/image179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3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png"/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9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1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3.png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0.png"/><Relationship Id="rId4" Type="http://schemas.openxmlformats.org/officeDocument/2006/relationships/image" Target="../media/image209.png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7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10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7" Type="http://schemas.openxmlformats.org/officeDocument/2006/relationships/image" Target="../media/image112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105.png"/><Relationship Id="rId4" Type="http://schemas.openxmlformats.org/officeDocument/2006/relationships/image" Target="../media/image111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5" Type="http://schemas.openxmlformats.org/officeDocument/2006/relationships/image" Target="../media/image29.jpeg"/><Relationship Id="rId4" Type="http://schemas.openxmlformats.org/officeDocument/2006/relationships/image" Target="../media/image10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105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Informatic</a:t>
            </a:r>
            <a:r>
              <a:rPr lang="ro-RO" dirty="0" smtClean="0"/>
              <a:t>ă</a:t>
            </a:r>
            <a:r>
              <a:rPr lang="en-US" dirty="0" smtClean="0"/>
              <a:t> </a:t>
            </a:r>
            <a:r>
              <a:rPr lang="en-US" dirty="0" err="1" smtClean="0"/>
              <a:t>Aplicat</a:t>
            </a:r>
            <a:r>
              <a:rPr lang="ro-RO" dirty="0"/>
              <a:t>ă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7933" y="4181081"/>
            <a:ext cx="8117417" cy="890451"/>
          </a:xfrm>
        </p:spPr>
        <p:txBody>
          <a:bodyPr>
            <a:normAutofit/>
          </a:bodyPr>
          <a:lstStyle/>
          <a:p>
            <a:r>
              <a:rPr lang="ro-RO" sz="2000" dirty="0" smtClean="0">
                <a:solidFill>
                  <a:schemeClr val="accent5">
                    <a:lumMod val="75000"/>
                  </a:schemeClr>
                </a:solidFill>
              </a:rPr>
              <a:t>Microsoft Word 2016 </a:t>
            </a:r>
            <a:r>
              <a:rPr lang="ro-R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○ Fila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Insert </a:t>
            </a:r>
            <a:r>
              <a:rPr lang="ro-R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○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Figuri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desenate</a:t>
            </a:r>
            <a:r>
              <a:rPr lang="ro-R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şi imagini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400" y="4908462"/>
            <a:ext cx="1758950" cy="175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5667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Desenarea în Word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Pentru exemplificare, vom introduce pe o foaie o stea cu cinci colţuri: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9818" y="3496732"/>
            <a:ext cx="3021320" cy="298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40051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Corrections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Corrections (Corecţii) oferă posibilitatea modificării</a:t>
            </a:r>
          </a:p>
          <a:p>
            <a:pPr lvl="1"/>
            <a:r>
              <a:rPr lang="en-US" dirty="0"/>
              <a:t>a</a:t>
            </a:r>
            <a:r>
              <a:rPr lang="ro-RO" dirty="0" smtClean="0"/>
              <a:t>sprimii conturur</a:t>
            </a:r>
            <a:r>
              <a:rPr lang="en-US" dirty="0" err="1" smtClean="0"/>
              <a:t>i</a:t>
            </a:r>
            <a:r>
              <a:rPr lang="ro-RO" dirty="0" smtClean="0"/>
              <a:t>lor din imagine (Sharpen</a:t>
            </a:r>
            <a:r>
              <a:rPr lang="en-US" dirty="0" smtClean="0"/>
              <a:t>/Soften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 luminozităţii şi a contrastului unei imagini (Brightness </a:t>
            </a:r>
            <a:r>
              <a:rPr lang="en-US" dirty="0" smtClean="0"/>
              <a:t>&amp;</a:t>
            </a:r>
            <a:r>
              <a:rPr lang="ro-RO" dirty="0" smtClean="0"/>
              <a:t> Contrast).</a:t>
            </a:r>
            <a:endParaRPr lang="en-US" dirty="0" smtClean="0"/>
          </a:p>
          <a:p>
            <a:r>
              <a:rPr lang="en-US" dirty="0" smtClean="0"/>
              <a:t>Se pot </a:t>
            </a:r>
            <a:r>
              <a:rPr lang="en-US" dirty="0" err="1" smtClean="0"/>
              <a:t>folosi</a:t>
            </a:r>
            <a:r>
              <a:rPr lang="en-US" dirty="0" smtClean="0"/>
              <a:t> </a:t>
            </a:r>
            <a:r>
              <a:rPr lang="ro-RO" dirty="0" smtClean="0"/>
              <a:t>ş</a:t>
            </a:r>
            <a:r>
              <a:rPr lang="en-US" dirty="0" err="1" smtClean="0"/>
              <a:t>abloanele</a:t>
            </a:r>
            <a:r>
              <a:rPr lang="en-US" dirty="0" smtClean="0"/>
              <a:t> </a:t>
            </a:r>
            <a:r>
              <a:rPr lang="en-US" dirty="0" err="1" smtClean="0"/>
              <a:t>predefinite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290" y="3178004"/>
            <a:ext cx="5131726" cy="24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01693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Corrections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o-RO" sz="2000" dirty="0" smtClean="0"/>
              <a:t>Comanda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Picture Corrections Options </a:t>
            </a:r>
            <a:r>
              <a:rPr lang="ro-RO" sz="2000" dirty="0" smtClean="0"/>
              <a:t>(opţiuni pentru corecţia imaginilor) deschide panoul din dreapta Format Picture (Formatare imagine), care dă acces la setul complet de opţiuni existente în Word 2016 pentru formatarea imaginilor.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691" y="2980147"/>
            <a:ext cx="7050617" cy="2433038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1072092" y="5054597"/>
            <a:ext cx="223309" cy="273918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>
            <a:off x="8120591" y="4030133"/>
            <a:ext cx="418042" cy="522133"/>
          </a:xfrm>
          <a:prstGeom prst="lef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18080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Color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Color</a:t>
            </a:r>
            <a:r>
              <a:rPr lang="ro-RO" dirty="0" smtClean="0"/>
              <a:t> (Culoare) permite recolorarea unei imagini.</a:t>
            </a:r>
          </a:p>
          <a:p>
            <a:pPr lvl="1"/>
            <a:r>
              <a:rPr lang="ro-RO" dirty="0" smtClean="0"/>
              <a:t>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 Color Options </a:t>
            </a:r>
            <a:r>
              <a:rPr lang="ro-RO" dirty="0" smtClean="0"/>
              <a:t>deschide panoul de formatare avansată Format Picture.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192" y="2629266"/>
            <a:ext cx="7623615" cy="3380097"/>
          </a:xfrm>
          <a:prstGeom prst="rect">
            <a:avLst/>
          </a:prstGeom>
        </p:spPr>
      </p:pic>
      <p:sp>
        <p:nvSpPr>
          <p:cNvPr id="6" name="Up Arrow 5"/>
          <p:cNvSpPr/>
          <p:nvPr/>
        </p:nvSpPr>
        <p:spPr>
          <a:xfrm>
            <a:off x="3005666" y="5317066"/>
            <a:ext cx="254000" cy="177800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274592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Color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More Variations </a:t>
            </a:r>
            <a:r>
              <a:rPr lang="ro-RO" dirty="0" smtClean="0"/>
              <a:t>dă acces la mai multe nunaţe pentru recolorare: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919" y="2918045"/>
            <a:ext cx="6966695" cy="3382802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1286933" y="5308600"/>
            <a:ext cx="237067" cy="169333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403600" y="5901267"/>
            <a:ext cx="203200" cy="1862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61787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Color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Set Transparent Color (Fă o culoare transparentă) </a:t>
            </a:r>
            <a:r>
              <a:rPr lang="ro-RO" dirty="0" smtClean="0"/>
              <a:t>permite ştergerea unei culori</a:t>
            </a:r>
          </a:p>
          <a:p>
            <a:pPr lvl="1"/>
            <a:r>
              <a:rPr lang="ro-RO" dirty="0" smtClean="0"/>
              <a:t>Se selectează imaginea</a:t>
            </a:r>
          </a:p>
          <a:p>
            <a:pPr lvl="1"/>
            <a:r>
              <a:rPr lang="ro-RO" dirty="0" smtClean="0"/>
              <a:t>Se alege 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Set Transparent Color</a:t>
            </a:r>
          </a:p>
          <a:p>
            <a:pPr lvl="1"/>
            <a:r>
              <a:rPr lang="ro-RO" dirty="0" smtClean="0"/>
              <a:t>Se face click cu mouse-ul pe culoarea care trebuie să dispară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081" y="3372678"/>
            <a:ext cx="7291926" cy="3188989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1524000" y="6112933"/>
            <a:ext cx="186267" cy="187914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>
            <a:off x="6714067" y="5537200"/>
            <a:ext cx="262466" cy="220133"/>
          </a:xfrm>
          <a:prstGeom prst="lef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61412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Artistic Effects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Artistic Effects </a:t>
            </a:r>
            <a:r>
              <a:rPr lang="ro-RO" dirty="0" smtClean="0"/>
              <a:t>(Efecte Artistice) transformă imaginea utilizând o serie de şabloane artistice.</a:t>
            </a:r>
          </a:p>
          <a:p>
            <a:pPr marL="685800" lvl="2">
              <a:spcBef>
                <a:spcPts val="1000"/>
              </a:spcBef>
            </a:pPr>
            <a:r>
              <a:rPr lang="ro-RO" dirty="0"/>
              <a:t>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Artistic Effects Options </a:t>
            </a:r>
            <a:r>
              <a:rPr lang="ro-RO" dirty="0"/>
              <a:t>deschide panoul de formatare avansată Format Picture.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133" y="3059988"/>
            <a:ext cx="7376852" cy="313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58444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Compress Pictures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o-RO" sz="2000" dirty="0" smtClean="0"/>
              <a:t>Imaginile dintrun document Word pot avea diverse mărimi (eventuat micşorate forţat) şi diverse tipuri (.jpg, .bmp, .png etc.)</a:t>
            </a:r>
          </a:p>
          <a:p>
            <a:pPr algn="just"/>
            <a:r>
              <a:rPr lang="ro-RO" sz="2000" dirty="0" smtClean="0"/>
              <a:t>Comanda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Compress Pictures </a:t>
            </a:r>
            <a:r>
              <a:rPr lang="ro-RO" sz="2000" dirty="0" smtClean="0"/>
              <a:t>(Comprimă Imaginile) realizează conversia tuturor imaginilor la acelaşi format, unul care necesită cel mai mic spaţiu de stocare.</a:t>
            </a:r>
          </a:p>
          <a:p>
            <a:pPr algn="just"/>
            <a:r>
              <a:rPr lang="ro-RO" sz="2000" dirty="0" smtClean="0"/>
              <a:t>Efectul comenzii nu este vizual, însă se traduce în reducerea uneori substanţială a mărimii documentului în MB.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49" y="3653367"/>
            <a:ext cx="3376084" cy="16880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0798" y="4800600"/>
            <a:ext cx="2707746" cy="19113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64200" y="3653367"/>
            <a:ext cx="30395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Apply only to this picture </a:t>
            </a:r>
            <a:r>
              <a:rPr lang="ro-RO" sz="1600" dirty="0" smtClean="0"/>
              <a:t>– aplică doar pentru imaginea selectată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Delete cropped areas of pictures </a:t>
            </a:r>
            <a:r>
              <a:rPr lang="ro-RO" sz="1600" dirty="0" smtClean="0"/>
              <a:t>– Şterge zonele decupate, invizibile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1600" dirty="0" smtClean="0">
                <a:solidFill>
                  <a:schemeClr val="accent1">
                    <a:lumMod val="50000"/>
                  </a:schemeClr>
                </a:solidFill>
              </a:rPr>
              <a:t>Target output </a:t>
            </a:r>
            <a:r>
              <a:rPr lang="ro-RO" sz="1600" dirty="0" smtClean="0"/>
              <a:t>– gradul de comprimare (ppi mic înseamnă  comprimare mare)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092233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Change Picture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o-RO" sz="2000" dirty="0" smtClean="0"/>
              <a:t>Comanda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Change Picture </a:t>
            </a:r>
            <a:r>
              <a:rPr lang="ro-RO" sz="2000" dirty="0" smtClean="0"/>
              <a:t>(Schimbă imaginea) realizează înlocuirea imaginii selectate cu una de aceeaşi lăţime, pentru a nu distruge formatarea textului scris anterior.</a:t>
            </a:r>
          </a:p>
          <a:p>
            <a:pPr algn="just"/>
            <a:r>
              <a:rPr lang="ro-RO" sz="2000" dirty="0" smtClean="0"/>
              <a:t>Indiferent de dimensiunile sale originale, noua imagine va ocupa aceeaşi lăţime pe pagină precum cea anterioară.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667" y="2747660"/>
            <a:ext cx="4098244" cy="19344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11761"/>
          <a:stretch/>
        </p:blipFill>
        <p:spPr>
          <a:xfrm>
            <a:off x="4148667" y="4753217"/>
            <a:ext cx="4098244" cy="20282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8417" y="5109640"/>
            <a:ext cx="2507326" cy="15828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8417" y="3415188"/>
            <a:ext cx="2507326" cy="1582817"/>
          </a:xfrm>
          <a:prstGeom prst="rect">
            <a:avLst/>
          </a:prstGeom>
        </p:spPr>
      </p:pic>
      <p:sp>
        <p:nvSpPr>
          <p:cNvPr id="7" name="Rectangular Callout 6"/>
          <p:cNvSpPr/>
          <p:nvPr/>
        </p:nvSpPr>
        <p:spPr>
          <a:xfrm>
            <a:off x="101600" y="3539067"/>
            <a:ext cx="1312333" cy="245533"/>
          </a:xfrm>
          <a:prstGeom prst="wedgeRectCallout">
            <a:avLst>
              <a:gd name="adj1" fmla="val 95596"/>
              <a:gd name="adj2" fmla="val 72845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dirty="0">
                <a:solidFill>
                  <a:schemeClr val="tx1"/>
                </a:solidFill>
              </a:rPr>
              <a:t>d</a:t>
            </a:r>
            <a:r>
              <a:rPr lang="ro-RO" sz="1400" dirty="0" smtClean="0">
                <a:solidFill>
                  <a:schemeClr val="tx1"/>
                </a:solidFill>
              </a:rPr>
              <a:t>e pe PC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8" name="Rectangular Callout 7"/>
          <p:cNvSpPr/>
          <p:nvPr/>
        </p:nvSpPr>
        <p:spPr>
          <a:xfrm>
            <a:off x="101599" y="4218211"/>
            <a:ext cx="1312333" cy="245533"/>
          </a:xfrm>
          <a:prstGeom prst="wedgeRectCallout">
            <a:avLst>
              <a:gd name="adj1" fmla="val 97532"/>
              <a:gd name="adj2" fmla="val -78878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dirty="0">
                <a:solidFill>
                  <a:schemeClr val="tx1"/>
                </a:solidFill>
              </a:rPr>
              <a:t>d</a:t>
            </a:r>
            <a:r>
              <a:rPr lang="ro-RO" sz="1400" dirty="0" smtClean="0">
                <a:solidFill>
                  <a:schemeClr val="tx1"/>
                </a:solidFill>
              </a:rPr>
              <a:t>e pe internet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232884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Reset Picture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Reset Picture </a:t>
            </a:r>
            <a:r>
              <a:rPr lang="ro-RO" dirty="0" smtClean="0"/>
              <a:t>(Reiniţializează imagine) Readuce imaginea la starea iniţială, eliminând toate formatările făcute de utilizator.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Reset Picture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&amp;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Size </a:t>
            </a:r>
            <a:r>
              <a:rPr lang="ro-RO" dirty="0" smtClean="0"/>
              <a:t>-  Reiniţializează imaginea şi mărimea ei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971" y="2791973"/>
            <a:ext cx="5255851" cy="25250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3459" y="5216525"/>
            <a:ext cx="2265271" cy="13959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3459" y="3584576"/>
            <a:ext cx="2265271" cy="1400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24907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Grupul</a:t>
            </a:r>
            <a:r>
              <a:rPr lang="en-US" dirty="0" smtClean="0"/>
              <a:t> de </a:t>
            </a:r>
            <a:r>
              <a:rPr lang="en-US" dirty="0" err="1" smtClean="0"/>
              <a:t>comen</a:t>
            </a:r>
            <a:r>
              <a:rPr lang="ro-RO" dirty="0" smtClean="0"/>
              <a:t>zi Picture Styles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 Styles </a:t>
            </a:r>
            <a:r>
              <a:rPr lang="ro-RO" dirty="0" smtClean="0"/>
              <a:t>(stiluri pentru imagine) include comenzi pentru formatarea aspectului unei imagini (borduri, umbre, efecte 3-D).</a:t>
            </a:r>
          </a:p>
          <a:p>
            <a:r>
              <a:rPr lang="ro-RO" dirty="0" smtClean="0"/>
              <a:t>Are multe seamănări cu 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 Styles </a:t>
            </a:r>
            <a:r>
              <a:rPr lang="ro-RO" dirty="0" smtClean="0"/>
              <a:t>din 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Drawing Tools</a:t>
            </a:r>
            <a:r>
              <a:rPr lang="ro-RO" dirty="0" smtClean="0"/>
              <a:t>, folosită pentru forme desenate.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r>
              <a:rPr lang="ro-RO" dirty="0" smtClean="0"/>
              <a:t>În continuare, vor fi explicate pe larg doar comenzile care aduc ceva nou faţă de omoloagele lor din 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Drawing Tools</a:t>
            </a:r>
            <a:r>
              <a:rPr lang="ro-RO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241" y="3412986"/>
            <a:ext cx="6885517" cy="674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242" y="4266873"/>
            <a:ext cx="4010026" cy="72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777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Desenarea în Word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868" y="1498599"/>
            <a:ext cx="4146550" cy="5064714"/>
          </a:xfrm>
        </p:spPr>
        <p:txBody>
          <a:bodyPr/>
          <a:lstStyle/>
          <a:p>
            <a:r>
              <a:rPr lang="ro-RO" dirty="0" smtClean="0"/>
              <a:t>Formatările rapide disponibile pentru formele desenate individuale sunt:</a:t>
            </a:r>
          </a:p>
          <a:p>
            <a:pPr lvl="1"/>
            <a:r>
              <a:rPr lang="ro-RO" dirty="0" smtClean="0"/>
              <a:t>Aşezarea în raport cu textul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Text</a:t>
            </a:r>
            <a:r>
              <a:rPr lang="ro-RO" dirty="0" smtClean="0"/>
              <a:t>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Wrapping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Redimensionarea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Resize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Schimbarea proporţiilor</a:t>
            </a:r>
          </a:p>
          <a:p>
            <a:pPr lvl="1"/>
            <a:r>
              <a:rPr lang="ro-RO" dirty="0" smtClean="0"/>
              <a:t>Rotirea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Rotation</a:t>
            </a:r>
            <a:r>
              <a:rPr lang="ro-RO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3159" y="2267097"/>
            <a:ext cx="3114675" cy="2714625"/>
          </a:xfrm>
          <a:prstGeom prst="rect">
            <a:avLst/>
          </a:prstGeom>
        </p:spPr>
      </p:pic>
      <p:sp>
        <p:nvSpPr>
          <p:cNvPr id="5" name="Rectangular Callout 4"/>
          <p:cNvSpPr/>
          <p:nvPr/>
        </p:nvSpPr>
        <p:spPr>
          <a:xfrm>
            <a:off x="4982635" y="5015348"/>
            <a:ext cx="1227666" cy="263130"/>
          </a:xfrm>
          <a:prstGeom prst="wedgeRectCallout">
            <a:avLst>
              <a:gd name="adj1" fmla="val 25925"/>
              <a:gd name="adj2" fmla="val -233917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 smtClean="0">
                <a:solidFill>
                  <a:schemeClr val="tx1"/>
                </a:solidFill>
              </a:rPr>
              <a:t>redimensionare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6" name="Rectangular Callout 5"/>
          <p:cNvSpPr/>
          <p:nvPr/>
        </p:nvSpPr>
        <p:spPr>
          <a:xfrm>
            <a:off x="7306735" y="5070213"/>
            <a:ext cx="1208616" cy="263130"/>
          </a:xfrm>
          <a:prstGeom prst="wedgeRectCallout">
            <a:avLst>
              <a:gd name="adj1" fmla="val -8552"/>
              <a:gd name="adj2" fmla="val -266094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 smtClean="0">
                <a:solidFill>
                  <a:schemeClr val="tx1"/>
                </a:solidFill>
              </a:rPr>
              <a:t>redimensionare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" name="Rectangular Callout 6"/>
          <p:cNvSpPr/>
          <p:nvPr/>
        </p:nvSpPr>
        <p:spPr>
          <a:xfrm>
            <a:off x="6958012" y="1796298"/>
            <a:ext cx="665161" cy="263130"/>
          </a:xfrm>
          <a:prstGeom prst="wedgeRectCallout">
            <a:avLst>
              <a:gd name="adj1" fmla="val -54086"/>
              <a:gd name="adj2" fmla="val 194033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 smtClean="0">
                <a:solidFill>
                  <a:schemeClr val="tx1"/>
                </a:solidFill>
              </a:rPr>
              <a:t>rotire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" name="Rectangular Callout 7"/>
          <p:cNvSpPr/>
          <p:nvPr/>
        </p:nvSpPr>
        <p:spPr>
          <a:xfrm>
            <a:off x="7899401" y="1591733"/>
            <a:ext cx="1176866" cy="467695"/>
          </a:xfrm>
          <a:prstGeom prst="wedgeRectCallout">
            <a:avLst>
              <a:gd name="adj1" fmla="val -36829"/>
              <a:gd name="adj2" fmla="val 254749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>
                <a:solidFill>
                  <a:schemeClr val="tx1"/>
                </a:solidFill>
              </a:rPr>
              <a:t>a</a:t>
            </a:r>
            <a:r>
              <a:rPr lang="ro-RO" sz="1200" dirty="0" smtClean="0">
                <a:solidFill>
                  <a:schemeClr val="tx1"/>
                </a:solidFill>
              </a:rPr>
              <a:t>şezare în raport cu textul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5329768" y="1591732"/>
            <a:ext cx="1176866" cy="467695"/>
          </a:xfrm>
          <a:prstGeom prst="wedgeRectCallout">
            <a:avLst>
              <a:gd name="adj1" fmla="val 78279"/>
              <a:gd name="adj2" fmla="val 336212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 smtClean="0">
                <a:solidFill>
                  <a:schemeClr val="tx1"/>
                </a:solidFill>
              </a:rPr>
              <a:t>schimbarea</a:t>
            </a:r>
          </a:p>
          <a:p>
            <a:pPr algn="ctr"/>
            <a:r>
              <a:rPr lang="ro-RO" sz="1200" dirty="0" smtClean="0">
                <a:solidFill>
                  <a:schemeClr val="tx1"/>
                </a:solidFill>
              </a:rPr>
              <a:t>proporţiilor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0" name="Rectangular Callout 9"/>
          <p:cNvSpPr/>
          <p:nvPr/>
        </p:nvSpPr>
        <p:spPr>
          <a:xfrm>
            <a:off x="4339170" y="3505360"/>
            <a:ext cx="1227666" cy="263130"/>
          </a:xfrm>
          <a:prstGeom prst="wedgeRectCallout">
            <a:avLst>
              <a:gd name="adj1" fmla="val 74200"/>
              <a:gd name="adj2" fmla="val 7408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 smtClean="0">
                <a:solidFill>
                  <a:schemeClr val="tx1"/>
                </a:solidFill>
              </a:rPr>
              <a:t>redimensionare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77628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Grupul</a:t>
            </a:r>
            <a:r>
              <a:rPr lang="en-US" dirty="0" smtClean="0"/>
              <a:t> de </a:t>
            </a:r>
            <a:r>
              <a:rPr lang="en-US" dirty="0" err="1" smtClean="0"/>
              <a:t>comen</a:t>
            </a:r>
            <a:r>
              <a:rPr lang="ro-RO" dirty="0" smtClean="0"/>
              <a:t>zi Picture Styles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 Styles </a:t>
            </a:r>
            <a:r>
              <a:rPr lang="ro-RO" dirty="0" smtClean="0"/>
              <a:t>(stiluri pentru imagine) include comenzi pentru formatarea aspectului unei imagini (borduri, umbre, efecte 3-D).</a:t>
            </a:r>
          </a:p>
          <a:p>
            <a:r>
              <a:rPr lang="ro-RO" dirty="0" smtClean="0"/>
              <a:t>Are patru comenzi:</a:t>
            </a:r>
          </a:p>
          <a:p>
            <a:pPr lvl="1"/>
            <a:r>
              <a:rPr lang="ro-RO" dirty="0" smtClean="0"/>
              <a:t>Grupul cu pictograme pentru formatări grafice rapide bazate pe şabloane predefinite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 Border </a:t>
            </a:r>
            <a:r>
              <a:rPr lang="ro-RO" dirty="0" smtClean="0"/>
              <a:t>– borduri pentru imagini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 Effects </a:t>
            </a:r>
            <a:r>
              <a:rPr lang="ro-RO" dirty="0" smtClean="0"/>
              <a:t>– efecte aeristice pentru imagini (umbră, strălucire, 3-D)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 Layout </a:t>
            </a:r>
            <a:r>
              <a:rPr lang="ro-RO" dirty="0" smtClean="0"/>
              <a:t>– conversia imaginii în diagrame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Smart Art</a:t>
            </a:r>
            <a:endParaRPr lang="ro-RO" dirty="0">
              <a:solidFill>
                <a:schemeClr val="accent1">
                  <a:lumMod val="50000"/>
                </a:schemeClr>
              </a:solidFill>
            </a:endParaRPr>
          </a:p>
          <a:p>
            <a:pPr lvl="1"/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241" y="5275653"/>
            <a:ext cx="6885517" cy="67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307069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Picture Styles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sz="2000" dirty="0" smtClean="0"/>
              <a:t>Comenzile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Picture Styles </a:t>
            </a:r>
            <a:r>
              <a:rPr lang="ro-RO" sz="2000" dirty="0" smtClean="0"/>
              <a:t>(Stiluri pentru imagini) formatează rapid o imagine după un şablon.</a:t>
            </a:r>
          </a:p>
          <a:p>
            <a:r>
              <a:rPr lang="ro-RO" sz="2000" dirty="0" smtClean="0"/>
              <a:t>Sunt asemănătoare comenzilor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Shape Styles </a:t>
            </a:r>
            <a:r>
              <a:rPr lang="ro-RO" sz="2000" dirty="0" smtClean="0"/>
              <a:t>din fila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Drawing Tools</a:t>
            </a:r>
            <a:r>
              <a:rPr lang="ro-RO" sz="2000" dirty="0" smtClean="0"/>
              <a:t>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168" y="2652449"/>
            <a:ext cx="4904678" cy="1140883"/>
          </a:xfrm>
          <a:prstGeom prst="rect">
            <a:avLst/>
          </a:prstGeom>
        </p:spPr>
      </p:pic>
      <p:pic>
        <p:nvPicPr>
          <p:cNvPr id="5" name="Picture 4" descr="http://images.clipartpanda.com/mickey-mouse-birthday-clipart-Mickie-Mouse-Clip-Art-12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924" y="4453467"/>
            <a:ext cx="1343343" cy="1989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http://images.clipartpanda.com/mickey-mouse-birthday-clipart-Mickie-Mouse-Clip-Art-12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724" y="4490510"/>
            <a:ext cx="1343343" cy="19897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http://images.clipartpanda.com/mickey-mouse-birthday-clipart-Mickie-Mouse-Clip-Art-12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791" y="4484456"/>
            <a:ext cx="1343343" cy="19897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7" descr="http://images.clipartpanda.com/mickey-mouse-birthday-clipart-Mickie-Mouse-Clip-Art-12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697" y="4453467"/>
            <a:ext cx="1343343" cy="19897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20643706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Picture Border, Picture Effects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Dacă formatările din Picture Styles nu sunt suficiente sau adecvate, ele pot fi diversificate folosind comenzile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 Border</a:t>
            </a:r>
            <a:r>
              <a:rPr lang="ro-RO" dirty="0" smtClean="0"/>
              <a:t> (Bordură pentru imagine), respectiv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 Effects </a:t>
            </a:r>
            <a:r>
              <a:rPr lang="ro-RO" dirty="0" smtClean="0"/>
              <a:t>(Efecte artistice pentru imagine).</a:t>
            </a:r>
          </a:p>
          <a:p>
            <a:r>
              <a:rPr lang="ro-RO" dirty="0" smtClean="0"/>
              <a:t>Aceste comenzi au în 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Drawing Tools </a:t>
            </a:r>
            <a:r>
              <a:rPr lang="ro-RO" dirty="0" smtClean="0"/>
              <a:t>corespondentele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 Outline </a:t>
            </a:r>
            <a:r>
              <a:rPr lang="ro-RO" dirty="0" smtClean="0"/>
              <a:t>şi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 Effects </a:t>
            </a:r>
            <a:r>
              <a:rPr lang="ro-RO" dirty="0" smtClean="0"/>
              <a:t>şi funcţionează la fel ca acestea.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575" y="4208853"/>
            <a:ext cx="6885517" cy="674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576" y="5062740"/>
            <a:ext cx="4010026" cy="72705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095067" y="4207933"/>
            <a:ext cx="821266" cy="3556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211010" y="5257800"/>
            <a:ext cx="843592" cy="3640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658142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Picture Border vs Shape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4114800"/>
            <a:ext cx="7886700" cy="2186047"/>
          </a:xfrm>
        </p:spPr>
        <p:txBody>
          <a:bodyPr/>
          <a:lstStyle/>
          <a:p>
            <a:r>
              <a:rPr lang="ro-RO" dirty="0" smtClean="0"/>
              <a:t>Funcţionarea comenzilor a fost explicată pentru 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Drawing Tools</a:t>
            </a:r>
            <a:r>
              <a:rPr lang="ro-RO" dirty="0" smtClean="0"/>
              <a:t>, este aceeaşi.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506" y="1191685"/>
            <a:ext cx="1443394" cy="23219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948" y="1191685"/>
            <a:ext cx="1472202" cy="248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916039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Picture Effects vs Shape Effects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4097867"/>
            <a:ext cx="7886700" cy="2202980"/>
          </a:xfrm>
        </p:spPr>
        <p:txBody>
          <a:bodyPr/>
          <a:lstStyle/>
          <a:p>
            <a:r>
              <a:rPr lang="ro-RO" dirty="0"/>
              <a:t>Funcţionarea comenzilor a fost explicată pentru fila 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Drawing Tools</a:t>
            </a:r>
            <a:r>
              <a:rPr lang="ro-RO" dirty="0"/>
              <a:t>, este aceeaşi.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617" y="1284288"/>
            <a:ext cx="1147082" cy="24410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6821" y="1284288"/>
            <a:ext cx="1135096" cy="250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148187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6813" y="3887258"/>
            <a:ext cx="3533775" cy="2724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Picture Layout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 Layout </a:t>
            </a:r>
            <a:r>
              <a:rPr lang="ro-RO" dirty="0" smtClean="0"/>
              <a:t>permite utilizarea imaginii într-o diagramă de tip SmartArt, care apoi poate fi formatată şi extinsă după necesităţi: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r>
              <a:rPr lang="ro-RO" dirty="0" smtClean="0"/>
              <a:t>Diagramele SmartArt urmează</a:t>
            </a:r>
          </a:p>
          <a:p>
            <a:pPr marL="0" indent="0">
              <a:buNone/>
            </a:pPr>
            <a:r>
              <a:rPr lang="ro-RO" dirty="0" smtClean="0"/>
              <a:t>    a fi detaliate ulterior în acest tutorial.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888" y="2574732"/>
            <a:ext cx="4680348" cy="2351008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4211010" y="3690967"/>
            <a:ext cx="183190" cy="137022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40910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Grupul Arrange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886700" cy="2119307"/>
          </a:xfrm>
        </p:spPr>
        <p:txBody>
          <a:bodyPr/>
          <a:lstStyle/>
          <a:p>
            <a:pPr algn="just"/>
            <a:r>
              <a:rPr lang="ro-RO" dirty="0" smtClean="0"/>
              <a:t>Grupul de comenzi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Arrange</a:t>
            </a:r>
            <a:r>
              <a:rPr lang="ro-RO" dirty="0" smtClean="0"/>
              <a:t> are aceleaşi comenzi şi funcţionează identic cu grupul cu acelaşi nume din 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Drawing Tools</a:t>
            </a:r>
            <a:r>
              <a:rPr lang="ro-RO" dirty="0" smtClean="0"/>
              <a:t>.</a:t>
            </a:r>
          </a:p>
          <a:p>
            <a:pPr algn="just"/>
            <a:r>
              <a:rPr lang="ro-RO" dirty="0" smtClean="0"/>
              <a:t>Aspectul diferit se datorează spaţiului mai redus pe care-l ocupă pe panglică.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268" y="3967162"/>
            <a:ext cx="2809875" cy="9048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2835"/>
          <a:stretch/>
        </p:blipFill>
        <p:spPr>
          <a:xfrm>
            <a:off x="4814359" y="3979332"/>
            <a:ext cx="3257550" cy="90699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07067" y="4978400"/>
            <a:ext cx="2433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/>
              <a:t>Grupul Arrange din fila Picture Tools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5638899" y="4978400"/>
            <a:ext cx="25568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/>
              <a:t>Grupul Arrange din fila Drawing Tools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29777098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Grupul Size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Size</a:t>
            </a:r>
            <a:r>
              <a:rPr lang="ro-RO" dirty="0" smtClean="0"/>
              <a:t> (Dimensiune) din 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 Tools </a:t>
            </a:r>
            <a:r>
              <a:rPr lang="ro-RO" dirty="0" smtClean="0"/>
              <a:t>are o singură comandă diferită faţă de omonimul său din 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Drawing Tools</a:t>
            </a:r>
            <a:r>
              <a:rPr lang="ro-RO" dirty="0" smtClean="0"/>
              <a:t>, anume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Crop </a:t>
            </a:r>
            <a:r>
              <a:rPr lang="ro-RO" dirty="0" smtClean="0"/>
              <a:t>(Decupare).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741" y="3176059"/>
            <a:ext cx="1847850" cy="8953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8833" y="3218393"/>
            <a:ext cx="1438275" cy="8858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92741" y="4250796"/>
            <a:ext cx="2433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/>
              <a:t>Grupul Size din fila Picture Tools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5058833" y="4283605"/>
            <a:ext cx="2433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/>
              <a:t>Grupul Size din fila Drawing Tools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20386956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Crop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Crop (Decupare) permite reducerea dimensiunii unei imagini prin decupare.</a:t>
            </a:r>
          </a:p>
          <a:p>
            <a:r>
              <a:rPr lang="ro-RO" dirty="0" smtClean="0"/>
              <a:t>Zonele decupate sunt ascunse.</a:t>
            </a:r>
          </a:p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Reset Picture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&amp; Si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z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e </a:t>
            </a:r>
            <a:r>
              <a:rPr lang="en-US" dirty="0" smtClean="0"/>
              <a:t>din </a:t>
            </a:r>
            <a:r>
              <a:rPr lang="en-US" dirty="0" err="1" smtClean="0"/>
              <a:t>grupul</a:t>
            </a:r>
            <a:r>
              <a:rPr lang="en-US" dirty="0" smtClean="0"/>
              <a:t> Adjust </a:t>
            </a:r>
            <a:r>
              <a:rPr lang="ro-RO" dirty="0" smtClean="0"/>
              <a:t>re</a:t>
            </a:r>
            <a:r>
              <a:rPr lang="en-US" dirty="0" err="1" smtClean="0"/>
              <a:t>aduce</a:t>
            </a:r>
            <a:r>
              <a:rPr lang="en-US" dirty="0" smtClean="0"/>
              <a:t> </a:t>
            </a:r>
            <a:r>
              <a:rPr lang="en-US" dirty="0" err="1" smtClean="0"/>
              <a:t>imaginea</a:t>
            </a:r>
            <a:r>
              <a:rPr lang="en-US" dirty="0" smtClean="0"/>
              <a:t> la </a:t>
            </a:r>
            <a:r>
              <a:rPr lang="en-US" dirty="0" err="1" smtClean="0"/>
              <a:t>starea</a:t>
            </a:r>
            <a:r>
              <a:rPr lang="en-US" dirty="0" smtClean="0"/>
              <a:t> </a:t>
            </a:r>
            <a:r>
              <a:rPr lang="en-US" dirty="0" err="1" smtClean="0"/>
              <a:t>ei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ro-RO" dirty="0"/>
              <a:t>ţ</a:t>
            </a:r>
            <a:r>
              <a:rPr lang="ro-RO" dirty="0" smtClean="0"/>
              <a:t>ială.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114" y="3675064"/>
            <a:ext cx="1622620" cy="16692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450" y="4855633"/>
            <a:ext cx="2675593" cy="104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60355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Crop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Crop</a:t>
            </a:r>
            <a:r>
              <a:rPr lang="ro-RO" dirty="0" smtClean="0"/>
              <a:t> simplă permite ca utilizatorulă să aleagă exact care parte din imaginea iniţială va fi păstrată.</a:t>
            </a:r>
          </a:p>
          <a:p>
            <a:pPr lvl="1"/>
            <a:r>
              <a:rPr lang="ro-RO" dirty="0" smtClean="0"/>
              <a:t>Marcajele negre permit decuparea din toate cele patru direcţii şi patru colţuri ale imaginii originale.</a:t>
            </a:r>
          </a:p>
          <a:p>
            <a:pPr lvl="1"/>
            <a:r>
              <a:rPr lang="ro-RO" dirty="0" smtClean="0"/>
              <a:t>Se iese din modul de lucru Crop făcând click în afara imaginii.</a:t>
            </a:r>
          </a:p>
          <a:p>
            <a:pPr lvl="1"/>
            <a:r>
              <a:rPr lang="ro-RO" dirty="0" smtClean="0"/>
              <a:t>Imaginea rămasă nu e o miniatură a primeia, ci o bucată din ea.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640" y="3416828"/>
            <a:ext cx="4693430" cy="25945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8821" y="4524639"/>
            <a:ext cx="3241868" cy="200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145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Desenarea în Word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36133"/>
            <a:ext cx="4485217" cy="5064714"/>
          </a:xfrm>
        </p:spPr>
        <p:txBody>
          <a:bodyPr/>
          <a:lstStyle/>
          <a:p>
            <a:r>
              <a:rPr lang="ro-RO" dirty="0" smtClean="0"/>
              <a:t>Redimensionarea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r>
              <a:rPr lang="ro-RO" dirty="0" smtClean="0"/>
              <a:t>Rotirea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r>
              <a:rPr lang="ro-RO" dirty="0" smtClean="0"/>
              <a:t>Schimbarea proporţiilor</a:t>
            </a:r>
            <a:endParaRPr lang="en-US" dirty="0"/>
          </a:p>
        </p:txBody>
      </p:sp>
      <p:sp>
        <p:nvSpPr>
          <p:cNvPr id="10" name="5-Point Star 9"/>
          <p:cNvSpPr/>
          <p:nvPr/>
        </p:nvSpPr>
        <p:spPr>
          <a:xfrm>
            <a:off x="1481667" y="2057400"/>
            <a:ext cx="347133" cy="279400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5-Point Star 10"/>
          <p:cNvSpPr/>
          <p:nvPr/>
        </p:nvSpPr>
        <p:spPr>
          <a:xfrm>
            <a:off x="2333622" y="1876067"/>
            <a:ext cx="730249" cy="584200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5-Point Star 11"/>
          <p:cNvSpPr/>
          <p:nvPr/>
        </p:nvSpPr>
        <p:spPr>
          <a:xfrm>
            <a:off x="3724275" y="1563954"/>
            <a:ext cx="1046690" cy="84666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5-Point Star 13"/>
          <p:cNvSpPr/>
          <p:nvPr/>
        </p:nvSpPr>
        <p:spPr>
          <a:xfrm>
            <a:off x="1369483" y="3642472"/>
            <a:ext cx="730249" cy="676351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5-Point Star 14"/>
          <p:cNvSpPr/>
          <p:nvPr/>
        </p:nvSpPr>
        <p:spPr>
          <a:xfrm rot="2149021">
            <a:off x="2748608" y="3677546"/>
            <a:ext cx="713316" cy="654312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5-Point Star 15"/>
          <p:cNvSpPr/>
          <p:nvPr/>
        </p:nvSpPr>
        <p:spPr>
          <a:xfrm rot="1666732">
            <a:off x="4014018" y="3668573"/>
            <a:ext cx="732822" cy="666242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5-Point Star 16"/>
          <p:cNvSpPr/>
          <p:nvPr/>
        </p:nvSpPr>
        <p:spPr>
          <a:xfrm>
            <a:off x="1655233" y="5624496"/>
            <a:ext cx="730249" cy="676351"/>
          </a:xfrm>
          <a:prstGeom prst="star5">
            <a:avLst>
              <a:gd name="adj" fmla="val 21362"/>
              <a:gd name="hf" fmla="val 105146"/>
              <a:gd name="vf" fmla="val 110557"/>
            </a:avLst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5-Point Star 17"/>
          <p:cNvSpPr/>
          <p:nvPr/>
        </p:nvSpPr>
        <p:spPr>
          <a:xfrm>
            <a:off x="2871258" y="5626634"/>
            <a:ext cx="730249" cy="676351"/>
          </a:xfrm>
          <a:prstGeom prst="star5">
            <a:avLst>
              <a:gd name="adj" fmla="val 29288"/>
              <a:gd name="hf" fmla="val 105146"/>
              <a:gd name="vf" fmla="val 110557"/>
            </a:avLst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5-Point Star 18"/>
          <p:cNvSpPr/>
          <p:nvPr/>
        </p:nvSpPr>
        <p:spPr>
          <a:xfrm>
            <a:off x="4015304" y="5592767"/>
            <a:ext cx="730249" cy="676351"/>
          </a:xfrm>
          <a:prstGeom prst="star5">
            <a:avLst>
              <a:gd name="adj" fmla="val 12304"/>
              <a:gd name="hf" fmla="val 105146"/>
              <a:gd name="vf" fmla="val 110557"/>
            </a:avLst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2970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Crop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Crop to Shape </a:t>
            </a:r>
            <a:r>
              <a:rPr lang="ro-RO" dirty="0" smtClean="0"/>
              <a:t>(Decupează după formă) permite decuparea imaginii într-o formă predefinită.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0301" y="2945989"/>
            <a:ext cx="4673071" cy="2996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694427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Crop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o-RO" dirty="0" smtClean="0"/>
              <a:t>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Aspect Ratio </a:t>
            </a:r>
            <a:r>
              <a:rPr lang="ro-RO" dirty="0" smtClean="0"/>
              <a:t>(Proporţie) permite încadrarea spaţiului de decupare într-un format predefinit (de exemplu, 16:9).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5473" y="2905713"/>
            <a:ext cx="5597657" cy="3395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89683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Fill şi Fit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Opţiunile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Fill</a:t>
            </a:r>
            <a:r>
              <a:rPr lang="ro-RO" dirty="0" smtClean="0"/>
              <a:t> (Umplere) şi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Fit</a:t>
            </a:r>
            <a:r>
              <a:rPr lang="ro-RO" dirty="0" smtClean="0"/>
              <a:t> (Potrivire) încadrează imaginea în spaţiul ales pentru decupare</a:t>
            </a:r>
          </a:p>
          <a:p>
            <a:pPr lvl="1"/>
            <a:r>
              <a:rPr lang="ro-RO" dirty="0" smtClean="0"/>
              <a:t>Pe lăţime (Fill)</a:t>
            </a:r>
          </a:p>
          <a:p>
            <a:pPr lvl="1"/>
            <a:r>
              <a:rPr lang="ro-RO" dirty="0" smtClean="0"/>
              <a:t>Toată imaginea (Fit)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150" y="1778000"/>
            <a:ext cx="1655270" cy="19722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370" y="3929623"/>
            <a:ext cx="2984149" cy="22563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5966" y="3929623"/>
            <a:ext cx="3307613" cy="22563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46200" y="6409267"/>
            <a:ext cx="119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Fill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4199" y="1853617"/>
            <a:ext cx="1078114" cy="1163228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5393267" y="2679448"/>
            <a:ext cx="211666" cy="343149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879772" y="6387904"/>
            <a:ext cx="119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Fit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644138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Formatarea imaginilor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Două imagini pot fi puse una lângă alta pe pagină dacă sunt introduse într-un tabel.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pPr lvl="1"/>
            <a:r>
              <a:rPr lang="ro-RO" dirty="0" smtClean="0"/>
              <a:t>Tabelul original a avut 3 rânduri şi două coloane.</a:t>
            </a:r>
          </a:p>
          <a:p>
            <a:pPr lvl="1"/>
            <a:r>
              <a:rPr lang="ro-RO" dirty="0" smtClean="0"/>
              <a:t>Celulele din ultimul rând au fost unite folosind comanda Merge Cells</a:t>
            </a:r>
          </a:p>
          <a:p>
            <a:pPr lvl="1"/>
            <a:r>
              <a:rPr lang="ro-RO" dirty="0" smtClean="0"/>
              <a:t>Textul şi imaginile au fost aliniate pe centrul celulei.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799" y="2088092"/>
            <a:ext cx="4800599" cy="16893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3098" y="5668963"/>
            <a:ext cx="1714500" cy="9048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5668963"/>
            <a:ext cx="129540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93386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Formatarea imaginilor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Bordurile nu vor fi vizibile dacă se va proceda la ascunderea lor.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99" y="2338683"/>
            <a:ext cx="5213251" cy="25127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801" y="2338683"/>
            <a:ext cx="2149489" cy="293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799620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mtClean="0"/>
              <a:t>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1700" y="1359964"/>
            <a:ext cx="6648450" cy="5101221"/>
          </a:xfrm>
        </p:spPr>
        <p:txBody>
          <a:bodyPr>
            <a:normAutofit/>
          </a:bodyPr>
          <a:lstStyle/>
          <a:p>
            <a:pPr marL="457200" lvl="1" indent="0" algn="r">
              <a:buNone/>
            </a:pPr>
            <a:r>
              <a:rPr lang="ro-RO" sz="3200" b="1" dirty="0" smtClean="0">
                <a:solidFill>
                  <a:schemeClr val="accent5">
                    <a:lumMod val="75000"/>
                  </a:schemeClr>
                </a:solidFill>
              </a:rPr>
              <a:t>Diagrame SmartArt</a:t>
            </a:r>
            <a:endParaRPr lang="en-US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838450" y="1190101"/>
            <a:ext cx="5848350" cy="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7760574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SmartArt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Comanda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SmartArt</a:t>
            </a:r>
            <a:r>
              <a:rPr lang="en-US" dirty="0" smtClean="0"/>
              <a:t> din </a:t>
            </a:r>
            <a:r>
              <a:rPr lang="en-US" dirty="0" err="1" smtClean="0"/>
              <a:t>grupul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Illustrations</a:t>
            </a:r>
            <a:r>
              <a:rPr lang="en-US" dirty="0" smtClean="0"/>
              <a:t> </a:t>
            </a:r>
            <a:r>
              <a:rPr lang="en-US" dirty="0" err="1" smtClean="0"/>
              <a:t>ofer</a:t>
            </a:r>
            <a:r>
              <a:rPr lang="ro-RO" dirty="0"/>
              <a:t>ă</a:t>
            </a:r>
            <a:r>
              <a:rPr lang="en-US" dirty="0" smtClean="0"/>
              <a:t> </a:t>
            </a:r>
            <a:r>
              <a:rPr lang="en-US" dirty="0" err="1" smtClean="0"/>
              <a:t>posibilitatea</a:t>
            </a:r>
            <a:r>
              <a:rPr lang="en-US" dirty="0" smtClean="0"/>
              <a:t> </a:t>
            </a:r>
            <a:r>
              <a:rPr lang="en-US" dirty="0" err="1" smtClean="0"/>
              <a:t>construirii</a:t>
            </a:r>
            <a:r>
              <a:rPr lang="en-US" dirty="0" smtClean="0"/>
              <a:t> </a:t>
            </a:r>
            <a:r>
              <a:rPr lang="en-US" dirty="0" err="1" smtClean="0"/>
              <a:t>diagramelor</a:t>
            </a:r>
            <a:r>
              <a:rPr lang="en-US" dirty="0" smtClean="0"/>
              <a:t> care </a:t>
            </a:r>
            <a:r>
              <a:rPr lang="en-US" dirty="0" err="1" smtClean="0"/>
              <a:t>structurea</a:t>
            </a:r>
            <a:r>
              <a:rPr lang="ro-RO" dirty="0" smtClean="0"/>
              <a:t>ză informaţia ierarhic şi ordonat.</a:t>
            </a:r>
          </a:p>
          <a:p>
            <a:pPr lvl="1"/>
            <a:r>
              <a:rPr lang="ro-RO" dirty="0" smtClean="0"/>
              <a:t>Exemple de asemena diagrame sunt:</a:t>
            </a:r>
          </a:p>
          <a:p>
            <a:pPr lvl="1"/>
            <a:r>
              <a:rPr lang="ro-RO" dirty="0" smtClean="0"/>
              <a:t>Liste ierarhizate</a:t>
            </a:r>
          </a:p>
          <a:p>
            <a:pPr lvl="1"/>
            <a:r>
              <a:rPr lang="ro-RO" dirty="0" smtClean="0"/>
              <a:t>Lanţuri de proces tehnologic</a:t>
            </a:r>
          </a:p>
          <a:p>
            <a:pPr lvl="1"/>
            <a:r>
              <a:rPr lang="ro-RO" dirty="0" smtClean="0"/>
              <a:t>Organigrame de personal</a:t>
            </a:r>
          </a:p>
          <a:p>
            <a:pPr lvl="1"/>
            <a:r>
              <a:rPr lang="ro-RO" dirty="0" smtClean="0"/>
              <a:t>Scheme logice ale unor procese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0468" y="4274139"/>
            <a:ext cx="3762904" cy="234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6399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SmartArt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o-RO" dirty="0" smtClean="0"/>
              <a:t>Apăsarea butonului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SmartArt</a:t>
            </a:r>
            <a:r>
              <a:rPr lang="ro-RO" dirty="0" smtClean="0"/>
              <a:t> produce deschiderea unei ferestre din care poate fi ales un anumit tip de diagramă.</a:t>
            </a:r>
          </a:p>
          <a:p>
            <a:pPr algn="just"/>
            <a:r>
              <a:rPr lang="ro-RO" dirty="0" smtClean="0"/>
              <a:t>Pentru fiecare tip de diagramă, există mai multe şabloane predefinite.</a:t>
            </a:r>
          </a:p>
          <a:p>
            <a:pPr lvl="1" algn="just"/>
            <a:r>
              <a:rPr lang="ro-RO" dirty="0" smtClean="0"/>
              <a:t>Un tip reprezentativ de diagramă este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Hierarchy</a:t>
            </a:r>
            <a:r>
              <a:rPr lang="ro-RO" dirty="0" smtClean="0"/>
              <a:t> (Ierarhie)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5596" y="3750236"/>
            <a:ext cx="4876271" cy="260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05471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SmartArt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Când este selectată o diagramă SmartArt, se activează automat două file ascunse, folosite pentru construirea şi formatarea diagramelor: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SmartArt Tools – Design  </a:t>
            </a:r>
            <a:r>
              <a:rPr lang="ro-RO" dirty="0" smtClean="0"/>
              <a:t>(Instrumente pentru diagrame – Proiectare)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SmartArtTools – Format </a:t>
            </a:r>
            <a:r>
              <a:rPr lang="ro-RO" dirty="0" smtClean="0"/>
              <a:t>(Instrumente pentru diagrame - Formatare)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34" y="4246782"/>
            <a:ext cx="7888930" cy="823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967" y="5420733"/>
            <a:ext cx="7894097" cy="819199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>
            <a:off x="3373965" y="3887104"/>
            <a:ext cx="364067" cy="360582"/>
          </a:xfrm>
          <a:prstGeom prst="down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3373966" y="5060151"/>
            <a:ext cx="364067" cy="360582"/>
          </a:xfrm>
          <a:prstGeom prst="down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531839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SmartArt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131893"/>
            <a:ext cx="7886700" cy="5101221"/>
          </a:xfrm>
        </p:spPr>
        <p:txBody>
          <a:bodyPr>
            <a:normAutofit/>
          </a:bodyPr>
          <a:lstStyle/>
          <a:p>
            <a:r>
              <a:rPr lang="ro-RO" sz="2000" dirty="0" smtClean="0"/>
              <a:t>Imediat după amplasarea unei diagrame pe pagină, se activează automat cele filele SmartArtTools, pe fila Design.</a:t>
            </a:r>
          </a:p>
          <a:p>
            <a:r>
              <a:rPr lang="ro-RO" sz="2000" dirty="0" smtClean="0"/>
              <a:t>Textul din diagramă poate fi competat direct pe figură sau din lista alăturată ei.</a:t>
            </a:r>
          </a:p>
          <a:p>
            <a:r>
              <a:rPr lang="ro-RO" sz="2000" dirty="0" smtClean="0"/>
              <a:t>Făcând dublu click cu mouse pe pătratul alăturat textului din listă sau din diagramă, se pot adăuga şi imagini (dacă şablonul de diagramă ales permite acest lucru)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065" y="3533987"/>
            <a:ext cx="6384208" cy="302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9300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Fila Drawing Tools - 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Când obiectul selectat este o formă, se activează automat o filă ascunsă din Word, Frawing Tools – Format (Instrumete pentru desenare - Formatare), care permite formatarea respectivei forme grafice: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008" y="3311671"/>
            <a:ext cx="7817983" cy="2242462"/>
          </a:xfrm>
          <a:prstGeom prst="rect">
            <a:avLst/>
          </a:prstGeom>
        </p:spPr>
      </p:pic>
      <p:sp>
        <p:nvSpPr>
          <p:cNvPr id="5" name="Down Arrow 4"/>
          <p:cNvSpPr/>
          <p:nvPr/>
        </p:nvSpPr>
        <p:spPr>
          <a:xfrm>
            <a:off x="3048000" y="3022600"/>
            <a:ext cx="397933" cy="254000"/>
          </a:xfrm>
          <a:prstGeom prst="down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7887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SmartArt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o-RO" dirty="0" smtClean="0"/>
              <a:t>O imagine adăugată într-o diagramă SmartArt poate fi modificată, formatată sau schimbată.</a:t>
            </a:r>
          </a:p>
          <a:p>
            <a:pPr algn="just"/>
            <a:r>
              <a:rPr lang="ro-RO" dirty="0" smtClean="0"/>
              <a:t>Făcând click cu mouse-ul pe imagine, se deschide automat 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 Toos – Format</a:t>
            </a:r>
            <a:r>
              <a:rPr lang="ro-RO" dirty="0" smtClean="0"/>
              <a:t>, cu toate opţiunile de formatare deja cunoscute.</a:t>
            </a:r>
          </a:p>
          <a:p>
            <a:pPr lvl="1" algn="just"/>
            <a:r>
              <a:rPr lang="ro-RO" dirty="0" smtClean="0"/>
              <a:t>O parte dintre opţiuni, cele incompatibile cu SmartArt, sunt indisponibile.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9821" y="3931237"/>
            <a:ext cx="5010415" cy="2548997"/>
          </a:xfrm>
          <a:prstGeom prst="rect">
            <a:avLst/>
          </a:prstGeom>
        </p:spPr>
      </p:pic>
      <p:sp>
        <p:nvSpPr>
          <p:cNvPr id="5" name="Down Arrow 4"/>
          <p:cNvSpPr/>
          <p:nvPr/>
        </p:nvSpPr>
        <p:spPr>
          <a:xfrm>
            <a:off x="5003800" y="3606551"/>
            <a:ext cx="364066" cy="287369"/>
          </a:xfrm>
          <a:prstGeom prst="down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4572000" y="5503333"/>
            <a:ext cx="431800" cy="330200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3955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SmartArt Tools -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Fila SmartArt Tools – Design permite modificarea configuraţiei şi a culorilor diagramei.</a:t>
            </a:r>
          </a:p>
          <a:p>
            <a:r>
              <a:rPr lang="ro-RO" dirty="0" smtClean="0"/>
              <a:t>Are patru grupuri de comenzi: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Create Graphic </a:t>
            </a:r>
            <a:r>
              <a:rPr lang="ro-RO" dirty="0" smtClean="0"/>
              <a:t>(Creează diagrama)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Layouts</a:t>
            </a:r>
            <a:r>
              <a:rPr lang="ro-RO" dirty="0" smtClean="0"/>
              <a:t> (Şabloane de aspect)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SmartArt Styles </a:t>
            </a:r>
            <a:r>
              <a:rPr lang="ro-RO" dirty="0" smtClean="0"/>
              <a:t>(Stiluri, şabloane de formatare grafică)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Reset </a:t>
            </a:r>
            <a:r>
              <a:rPr lang="ro-RO" dirty="0" smtClean="0"/>
              <a:t>(Reiniţializare)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335" y="5104513"/>
            <a:ext cx="7888930" cy="82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900774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Grupul Create Graphic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Grupul de comenzi Create Graphic permite modificarea structurii unei diagrame.</a:t>
            </a:r>
          </a:p>
          <a:p>
            <a:r>
              <a:rPr lang="ro-RO" dirty="0" smtClean="0"/>
              <a:t>Are nouă comenzi: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Add Shape </a:t>
            </a:r>
            <a:r>
              <a:rPr lang="ro-RO" dirty="0" smtClean="0"/>
              <a:t>– adaugă formă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Add Bullet </a:t>
            </a:r>
            <a:r>
              <a:rPr lang="ro-RO" dirty="0" smtClean="0"/>
              <a:t>– adaugă text cu marcator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Text Pane </a:t>
            </a:r>
            <a:r>
              <a:rPr lang="ro-RO" dirty="0" smtClean="0"/>
              <a:t>– arată-ascunde listă text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Promote, Demote </a:t>
            </a:r>
            <a:r>
              <a:rPr lang="ro-RO" dirty="0" smtClean="0"/>
              <a:t>– Promovează sau retrogradează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Move up, Move Down </a:t>
            </a:r>
            <a:r>
              <a:rPr lang="ro-RO" dirty="0" smtClean="0"/>
              <a:t>– Urcă sau coboară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Right to left </a:t>
            </a:r>
            <a:r>
              <a:rPr lang="ro-RO" dirty="0" smtClean="0"/>
              <a:t>– inversează stânga cu dreapta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Layout </a:t>
            </a:r>
            <a:r>
              <a:rPr lang="ro-RO" dirty="0" smtClean="0"/>
              <a:t>– şablon diagramă</a:t>
            </a:r>
          </a:p>
          <a:p>
            <a:r>
              <a:rPr lang="ro-RO" dirty="0" smtClean="0"/>
              <a:t>Comenzile sunt dezactivate atunco când nu pot fi folosite într-o anumită formă desenată.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5950" y="2163762"/>
            <a:ext cx="28194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181976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Add Shape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Add Shape </a:t>
            </a:r>
            <a:r>
              <a:rPr lang="ro-RO" dirty="0" smtClean="0"/>
              <a:t>permite adăugarea unei forme noi în diagramă: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After</a:t>
            </a:r>
            <a:r>
              <a:rPr lang="ro-RO" dirty="0" smtClean="0"/>
              <a:t> (după)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Before</a:t>
            </a:r>
            <a:r>
              <a:rPr lang="ro-RO" dirty="0" smtClean="0"/>
              <a:t> (înainte)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Above</a:t>
            </a:r>
            <a:r>
              <a:rPr lang="ro-RO" dirty="0" smtClean="0"/>
              <a:t> (deasupra)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Below</a:t>
            </a:r>
            <a:r>
              <a:rPr lang="ro-RO" dirty="0" smtClean="0"/>
              <a:t> (dedesubt)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Assistant</a:t>
            </a:r>
            <a:r>
              <a:rPr lang="ro-RO" dirty="0" smtClean="0"/>
              <a:t> (asistent)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3428" y="3543179"/>
            <a:ext cx="4452522" cy="27576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9550" y="1948536"/>
            <a:ext cx="1562100" cy="15049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4201" y="6434667"/>
            <a:ext cx="3841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dirty="0" smtClean="0"/>
              <a:t>Formă adăugată dedesubt (sub Pluto)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95053884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Text Pane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Coamnda Text Pane ascunde sau afişează lista alăturată diagramei: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394201" y="6434667"/>
            <a:ext cx="3841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dirty="0" smtClean="0"/>
              <a:t>Formă adăugată dedesubt (sub Pluto)</a:t>
            </a:r>
            <a:endParaRPr lang="en-US" sz="1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3375" y="2345267"/>
            <a:ext cx="1665432" cy="31776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2300" y="2345267"/>
            <a:ext cx="2819400" cy="914400"/>
          </a:xfrm>
          <a:prstGeom prst="rect">
            <a:avLst/>
          </a:prstGeom>
        </p:spPr>
      </p:pic>
      <p:sp>
        <p:nvSpPr>
          <p:cNvPr id="9" name="Up Arrow 8"/>
          <p:cNvSpPr/>
          <p:nvPr/>
        </p:nvSpPr>
        <p:spPr>
          <a:xfrm>
            <a:off x="2167467" y="3141132"/>
            <a:ext cx="372533" cy="338667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950275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Promote, Demote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8058150" cy="5101221"/>
          </a:xfrm>
        </p:spPr>
        <p:txBody>
          <a:bodyPr/>
          <a:lstStyle/>
          <a:p>
            <a:r>
              <a:rPr lang="ro-RO" dirty="0" smtClean="0"/>
              <a:t>Comenzile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Promote</a:t>
            </a:r>
            <a:r>
              <a:rPr lang="ro-RO" dirty="0" smtClean="0"/>
              <a:t> (Promovează) şi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Demote</a:t>
            </a:r>
            <a:r>
              <a:rPr lang="ro-RO" dirty="0" smtClean="0"/>
              <a:t> (Retrogradează) mută formele cu un nivel ierarhic mai sus sau mai jos (pe verticală).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21504" y="5329854"/>
            <a:ext cx="41652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dirty="0" smtClean="0"/>
              <a:t>Mickey Mouse a fost promovat</a:t>
            </a:r>
          </a:p>
          <a:p>
            <a:r>
              <a:rPr lang="ro-RO" sz="1400" dirty="0" smtClean="0"/>
              <a:t>Forma Bugs Bunny este de tip Assistant şi nu contează ca nivel ierarhic</a:t>
            </a:r>
            <a:endParaRPr lang="en-US" sz="1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159" y="2668059"/>
            <a:ext cx="809625" cy="4857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220" y="3542801"/>
            <a:ext cx="3011714" cy="18833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1805" y="3703403"/>
            <a:ext cx="2352673" cy="156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537363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Promote, Demote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Comenzile Move Up (Urcă) şi Move Down (Coboară) schimbă locul formei pe orizontală, în cadrul aceluiaşi nivel ierarhic.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21504" y="5329854"/>
            <a:ext cx="4165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dirty="0" smtClean="0"/>
              <a:t>Mickey Mouse a fost mutat în faţă (up) sau Pluto a fost mutat în spate (Down)</a:t>
            </a:r>
            <a:endParaRPr lang="en-US" sz="1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468" y="3297268"/>
            <a:ext cx="3011714" cy="18833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654" y="2552170"/>
            <a:ext cx="962025" cy="4667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364736"/>
            <a:ext cx="3075536" cy="174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173075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Right To Left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Right To Left (De la dreapta la stânga) inversează stânga cu dreapta.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21504" y="5329854"/>
            <a:ext cx="4165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dirty="0" smtClean="0"/>
              <a:t>Mickey Mouse a fost mutat în faţă (up) sau Pluto a fost mutat în spate (Down)</a:t>
            </a:r>
            <a:endParaRPr lang="en-US" sz="1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468" y="3297268"/>
            <a:ext cx="3011714" cy="18833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2581" y="3237740"/>
            <a:ext cx="3136370" cy="19127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2176993"/>
            <a:ext cx="2326217" cy="73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658942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Layout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Layout</a:t>
            </a:r>
            <a:r>
              <a:rPr lang="ro-RO" dirty="0" smtClean="0"/>
              <a:t> modifică aranjarea nivelelor ierarhice: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475" y="2311950"/>
            <a:ext cx="5734431" cy="345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499030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Grupul Layout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o-RO" dirty="0" smtClean="0"/>
              <a:t>Comenzile rapide din 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Layout</a:t>
            </a:r>
            <a:r>
              <a:rPr lang="ro-RO" dirty="0" smtClean="0"/>
              <a:t> (Aspect) permit modificarea rapidă a aspectului diagramei.</a:t>
            </a:r>
          </a:p>
          <a:p>
            <a:pPr lvl="1" algn="just"/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More Layouts </a:t>
            </a:r>
            <a:r>
              <a:rPr lang="ro-RO" dirty="0" smtClean="0"/>
              <a:t>dă acces la toate tipurile disponibile de diagrame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653" y="2794560"/>
            <a:ext cx="3705225" cy="9048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0281" y="3574639"/>
            <a:ext cx="5502802" cy="290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906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Fila Drawing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Drawing Tools </a:t>
            </a:r>
            <a:r>
              <a:rPr lang="ro-RO" dirty="0" smtClean="0"/>
              <a:t>conţine următoarele grupuri de comenzi: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Insert Shapes </a:t>
            </a:r>
            <a:r>
              <a:rPr lang="ro-RO" dirty="0" smtClean="0"/>
              <a:t>(Introducere forme) - introduce noi forme automate în desen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 Styles </a:t>
            </a:r>
            <a:r>
              <a:rPr lang="ro-RO" dirty="0" smtClean="0"/>
              <a:t>(Stiluri forme) – formatează aspectul grafic al formei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WordArt Styles </a:t>
            </a:r>
            <a:r>
              <a:rPr lang="ro-RO" dirty="0" smtClean="0"/>
              <a:t>– stiluri pentru text formatat WordArt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Text</a:t>
            </a:r>
            <a:r>
              <a:rPr lang="ro-RO" dirty="0" smtClean="0"/>
              <a:t> - formatarea textului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Arrange</a:t>
            </a:r>
            <a:r>
              <a:rPr lang="ro-RO" dirty="0" smtClean="0"/>
              <a:t> (Aranjare) – aranjarea formelor ntr-un desen complex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Size</a:t>
            </a:r>
            <a:r>
              <a:rPr lang="ro-RO" dirty="0" smtClean="0"/>
              <a:t> (Dimensiuni)  - dimensionarea formei automate</a:t>
            </a:r>
          </a:p>
          <a:p>
            <a:pPr lvl="1"/>
            <a:endParaRPr lang="ro-RO" dirty="0" smtClean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37" y="5004360"/>
            <a:ext cx="8912126" cy="95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46365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Grupul SmartArt Styles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7"/>
            <a:ext cx="7886700" cy="1772174"/>
          </a:xfrm>
        </p:spPr>
        <p:txBody>
          <a:bodyPr/>
          <a:lstStyle/>
          <a:p>
            <a:r>
              <a:rPr lang="ro-RO" dirty="0" smtClean="0"/>
              <a:t>Comenzile din grupul SmartArt Styles permit modificarea rapidă</a:t>
            </a:r>
          </a:p>
          <a:p>
            <a:pPr lvl="1"/>
            <a:r>
              <a:rPr lang="ro-RO" dirty="0" smtClean="0"/>
              <a:t> a culorilor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Change Colors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A aspectului grafic general al diagramei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630" y="3257022"/>
            <a:ext cx="6907742" cy="80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885094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Change Colors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Change Colors </a:t>
            </a:r>
            <a:r>
              <a:rPr lang="ro-RO" dirty="0" smtClean="0"/>
              <a:t>(Modifică culorile) schimbă rapid colorarea unei diagrame.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601" y="2569134"/>
            <a:ext cx="3011714" cy="18833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3821" y="1820333"/>
            <a:ext cx="2523511" cy="3276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0384" y="4599916"/>
            <a:ext cx="2760147" cy="17009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27904" y="5450381"/>
            <a:ext cx="3775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dirty="0" smtClean="0"/>
              <a:t>Recolor Pictures modifică şi colorarea imaginilor, în ton cu cea a formei.</a:t>
            </a:r>
            <a:endParaRPr lang="en-US" sz="1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8481" y="5977207"/>
            <a:ext cx="1341060" cy="699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027119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Şabloane pentru SmartArt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Pictogramele de formatare rapidă din 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SmartArt Styles </a:t>
            </a:r>
            <a:r>
              <a:rPr lang="ro-RO" dirty="0" smtClean="0"/>
              <a:t>modifică aspectul grafic al diagramei: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392" y="2308225"/>
            <a:ext cx="5671958" cy="3677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28494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Reset Graphic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Reset Graphic, singura din grupul Reset, anulează toate formatările făcute asupra unei dagrame, readucând-o la aspectul conform şablonului de bază.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3262" y="2864411"/>
            <a:ext cx="52387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653212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Fila SmartArt Tools -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7"/>
            <a:ext cx="7886700" cy="2432574"/>
          </a:xfrm>
        </p:spPr>
        <p:txBody>
          <a:bodyPr/>
          <a:lstStyle/>
          <a:p>
            <a:pPr algn="just"/>
            <a:r>
              <a:rPr lang="ro-RO" sz="2000" dirty="0" smtClean="0"/>
              <a:t>Diagramele SmartArt sunt doar forme desenate complexe generate în mod automat.</a:t>
            </a:r>
          </a:p>
          <a:p>
            <a:pPr algn="just"/>
            <a:r>
              <a:rPr lang="ro-RO" sz="2000" dirty="0" smtClean="0"/>
              <a:t>Majoritatea comenzilor de formatare existente în fila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SmartArt Tools – Format </a:t>
            </a:r>
            <a:r>
              <a:rPr lang="ro-RO" sz="2000" dirty="0" smtClean="0"/>
              <a:t>s-au întâlnit deja în fila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Drawing Tools – Format</a:t>
            </a:r>
            <a:r>
              <a:rPr lang="ro-RO" sz="2000" dirty="0" smtClean="0"/>
              <a:t>, detaliată către începutul acestei prezentări.</a:t>
            </a:r>
          </a:p>
          <a:p>
            <a:pPr algn="just"/>
            <a:r>
              <a:rPr lang="ro-RO" sz="2000" dirty="0" smtClean="0"/>
              <a:t>În continuare, se vor exemplifica doar comenzile noi, specifice diagramelor SmartArt.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937" y="3906639"/>
            <a:ext cx="7636413" cy="8665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80200" y="4776265"/>
            <a:ext cx="19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dirty="0" smtClean="0"/>
              <a:t>SmartArt Tools - Format</a:t>
            </a:r>
            <a:endParaRPr lang="en-US" sz="1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937" y="5394904"/>
            <a:ext cx="7636413" cy="7040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80200" y="6102055"/>
            <a:ext cx="19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dirty="0" smtClean="0"/>
              <a:t>Drawing Tools - Format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05381080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Grupul Shapes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5041871" cy="5101221"/>
          </a:xfrm>
        </p:spPr>
        <p:txBody>
          <a:bodyPr>
            <a:normAutofit lnSpcReduction="10000"/>
          </a:bodyPr>
          <a:lstStyle/>
          <a:p>
            <a:r>
              <a:rPr lang="ro-RO" sz="2000" dirty="0" smtClean="0"/>
              <a:t>Grupul de comenzi Shapes (Forme) permite modificarea formelor individuale din componenţa diagramei.</a:t>
            </a:r>
          </a:p>
          <a:p>
            <a:endParaRPr lang="ro-RO" sz="2000" dirty="0"/>
          </a:p>
          <a:p>
            <a:endParaRPr lang="ro-RO" sz="2000" dirty="0" smtClean="0"/>
          </a:p>
          <a:p>
            <a:pPr lvl="1"/>
            <a:r>
              <a:rPr lang="ro-RO" sz="1600" dirty="0" smtClean="0"/>
              <a:t>Change Shape -  modifică o formă cu una de alt tip</a:t>
            </a:r>
          </a:p>
          <a:p>
            <a:pPr lvl="1"/>
            <a:endParaRPr lang="ro-RO" sz="1600" dirty="0"/>
          </a:p>
          <a:p>
            <a:pPr lvl="1"/>
            <a:endParaRPr lang="ro-RO" sz="1600" dirty="0" smtClean="0"/>
          </a:p>
          <a:p>
            <a:pPr lvl="1"/>
            <a:endParaRPr lang="ro-RO" sz="1600" dirty="0"/>
          </a:p>
          <a:p>
            <a:pPr lvl="1"/>
            <a:endParaRPr lang="ro-RO" sz="1600" dirty="0" smtClean="0"/>
          </a:p>
          <a:p>
            <a:pPr lvl="1"/>
            <a:endParaRPr lang="ro-RO" sz="1600" dirty="0"/>
          </a:p>
          <a:p>
            <a:pPr lvl="1"/>
            <a:r>
              <a:rPr lang="ro-RO" sz="1600" dirty="0" smtClean="0"/>
              <a:t>Larger,  Smaller – fac forma mai mare sau mai mică</a:t>
            </a:r>
          </a:p>
          <a:p>
            <a:pPr lvl="1"/>
            <a:endParaRPr lang="ro-RO" sz="1600" dirty="0"/>
          </a:p>
          <a:p>
            <a:pPr lvl="1"/>
            <a:endParaRPr lang="ro-RO" sz="1600" dirty="0" smtClean="0"/>
          </a:p>
          <a:p>
            <a:pPr lvl="1"/>
            <a:endParaRPr lang="ro-RO" sz="1600" dirty="0"/>
          </a:p>
          <a:p>
            <a:pPr lvl="1"/>
            <a:r>
              <a:rPr lang="ro-RO" sz="1600" dirty="0" smtClean="0"/>
              <a:t>Edit in 2-D – transformă temporar o diagramă 3-D în una mai simplă, 2-D, pentru a pitea fi modificată mai uşor.</a:t>
            </a:r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4767" y="1283528"/>
            <a:ext cx="1600200" cy="914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0824" y="2740026"/>
            <a:ext cx="2449064" cy="14594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4767" y="4741566"/>
            <a:ext cx="2798981" cy="1669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9653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SmartArt – formatare rapidă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o-RO" dirty="0" smtClean="0"/>
              <a:t>Făcând click dreapta cu  mouse-ul pe o formă aflată în componenţa unei diagrame, pot fi accesate rapid o parte dintre opţiunile de formatare descrise anterior.</a:t>
            </a:r>
          </a:p>
          <a:p>
            <a:endParaRPr lang="ro-RO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5681" y="2651654"/>
            <a:ext cx="4395728" cy="2936346"/>
          </a:xfrm>
          <a:prstGeom prst="rect">
            <a:avLst/>
          </a:prstGeom>
        </p:spPr>
      </p:pic>
      <p:pic>
        <p:nvPicPr>
          <p:cNvPr id="5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05021" y="5078360"/>
            <a:ext cx="388297" cy="50964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978153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Grafice în Word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Chart din Word oerminte inserarea de grafice.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043" y="2008188"/>
            <a:ext cx="6765726" cy="3402011"/>
          </a:xfrm>
          <a:prstGeom prst="rect">
            <a:avLst/>
          </a:prstGeom>
        </p:spPr>
      </p:pic>
      <p:sp>
        <p:nvSpPr>
          <p:cNvPr id="5" name="Up Arrow 4"/>
          <p:cNvSpPr/>
          <p:nvPr/>
        </p:nvSpPr>
        <p:spPr>
          <a:xfrm>
            <a:off x="3251199" y="2912533"/>
            <a:ext cx="330200" cy="313267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8181" y="3382433"/>
            <a:ext cx="3484640" cy="3297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219664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Grafice în Word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Calculele necesare se realizează, de fapt, în Excel.</a:t>
            </a:r>
          </a:p>
          <a:p>
            <a:pPr lvl="1"/>
            <a:r>
              <a:rPr lang="ro-RO" dirty="0" smtClean="0"/>
              <a:t>Graficele se folosesc mai des în Excel.</a:t>
            </a:r>
          </a:p>
          <a:p>
            <a:pPr lvl="1"/>
            <a:r>
              <a:rPr lang="ro-RO" dirty="0" smtClean="0"/>
              <a:t>Construirea lor va fi detaliată în prezentările dedicate programului Excel.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870" y="3114515"/>
            <a:ext cx="6726259" cy="318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928713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va urma…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1800" y="1436693"/>
            <a:ext cx="7103533" cy="1154108"/>
          </a:xfr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o-RO" sz="3600" dirty="0" smtClean="0"/>
              <a:t>Fila </a:t>
            </a:r>
            <a:r>
              <a:rPr lang="ro-RO" sz="3600" dirty="0" smtClean="0">
                <a:solidFill>
                  <a:schemeClr val="accent5"/>
                </a:solidFill>
              </a:rPr>
              <a:t>Insert </a:t>
            </a:r>
            <a:r>
              <a:rPr lang="ro-RO" sz="3600" dirty="0" smtClean="0"/>
              <a:t>– partea a III-a</a:t>
            </a:r>
          </a:p>
          <a:p>
            <a:pPr marL="0" indent="0" algn="r">
              <a:buNone/>
            </a:pPr>
            <a:r>
              <a:rPr lang="ro-RO" dirty="0"/>
              <a:t>Resurse online, legături, comentarii</a:t>
            </a:r>
          </a:p>
        </p:txBody>
      </p:sp>
    </p:spTree>
    <p:extLst>
      <p:ext uri="{BB962C8B-B14F-4D97-AF65-F5344CB8AC3E}">
        <p14:creationId xmlns:p14="http://schemas.microsoft.com/office/powerpoint/2010/main" val="17787031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Drawing Tools -  grupul Insert Shapes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Grupul Insert Shapes (inserează forme) permite introducerea de forme noi într-un desen.</a:t>
            </a:r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r>
              <a:rPr lang="ro-RO" dirty="0" smtClean="0"/>
              <a:t>Are următoarele comenzi:</a:t>
            </a:r>
          </a:p>
          <a:p>
            <a:pPr lvl="1"/>
            <a:r>
              <a:rPr lang="ro-RO" dirty="0" smtClean="0"/>
              <a:t>Introducerea de forme noi (reprezentate prin simboluri grafice)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Edit Shape </a:t>
            </a:r>
            <a:r>
              <a:rPr lang="ro-RO" dirty="0" smtClean="0"/>
              <a:t>- Modifică forma desenată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Draw Text Box </a:t>
            </a:r>
            <a:r>
              <a:rPr lang="ro-RO" dirty="0" smtClean="0"/>
              <a:t>– Desenează o casetă de text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718" y="2280753"/>
            <a:ext cx="2409825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466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Introducerea de forme grafice în desen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Introducerea de forme noi se poate realiza din 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Insert</a:t>
            </a:r>
            <a:r>
              <a:rPr lang="ro-RO" dirty="0" smtClean="0"/>
              <a:t> sau din grupul de pictograme din 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Insert Shapes </a:t>
            </a:r>
            <a:r>
              <a:rPr lang="ro-RO" dirty="0" smtClean="0"/>
              <a:t>al filei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Drawing Tools.</a:t>
            </a:r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718" y="2280753"/>
            <a:ext cx="2409825" cy="92392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6900333" y="2683933"/>
            <a:ext cx="287867" cy="355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057" y="2683933"/>
            <a:ext cx="3696253" cy="2743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5059" y="3442713"/>
            <a:ext cx="3830548" cy="2471209"/>
          </a:xfrm>
          <a:prstGeom prst="rect">
            <a:avLst/>
          </a:prstGeom>
        </p:spPr>
      </p:pic>
      <p:sp>
        <p:nvSpPr>
          <p:cNvPr id="9" name="Up Arrow 8"/>
          <p:cNvSpPr/>
          <p:nvPr/>
        </p:nvSpPr>
        <p:spPr>
          <a:xfrm>
            <a:off x="1244600" y="5003800"/>
            <a:ext cx="254000" cy="228600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Up Arrow 9"/>
          <p:cNvSpPr/>
          <p:nvPr/>
        </p:nvSpPr>
        <p:spPr>
          <a:xfrm>
            <a:off x="5130800" y="5427133"/>
            <a:ext cx="254000" cy="228600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977990" y="2565885"/>
            <a:ext cx="266610" cy="295848"/>
          </a:xfrm>
          <a:prstGeom prst="downArrow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4985059" y="3442713"/>
            <a:ext cx="266610" cy="295848"/>
          </a:xfrm>
          <a:prstGeom prst="downArrow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685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Modificarea unei forme desenate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3909483" cy="5101221"/>
          </a:xfrm>
        </p:spPr>
        <p:txBody>
          <a:bodyPr/>
          <a:lstStyle/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Edit Shape </a:t>
            </a:r>
            <a:r>
              <a:rPr lang="ro-RO" dirty="0" smtClean="0"/>
              <a:t>(Modifică formă) are trei opţiuni: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Change Shape </a:t>
            </a:r>
            <a:r>
              <a:rPr lang="ro-RO" dirty="0" smtClean="0"/>
              <a:t>(Schimbă forma) – transformă o formă în alta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Edit Points </a:t>
            </a:r>
            <a:r>
              <a:rPr lang="ro-RO" dirty="0" smtClean="0"/>
              <a:t>– modifică aspectul formei din pinctele de conexiuni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Reroute Connectors </a:t>
            </a:r>
            <a:r>
              <a:rPr lang="ro-RO" dirty="0" smtClean="0"/>
              <a:t>-  schimbă traseul liniilor-conexiuni (doar pentru anumite forme)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783" y="1767703"/>
            <a:ext cx="382905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4626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Change Shape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Change Shape (Schimbă forma) transformă o formă în alta.</a:t>
            </a:r>
          </a:p>
          <a:p>
            <a:pPr lvl="1"/>
            <a:r>
              <a:rPr lang="ro-RO" dirty="0" smtClean="0"/>
              <a:t>Exemplu - Transformarea unei stele cu cinci colţuri într-o stea cu patru colţuri: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33351"/>
          <a:stretch/>
        </p:blipFill>
        <p:spPr>
          <a:xfrm>
            <a:off x="187909" y="2984131"/>
            <a:ext cx="4137671" cy="3001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56744" y="6295568"/>
            <a:ext cx="90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înainte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090137" y="6404034"/>
            <a:ext cx="90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după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27372" r="8801"/>
          <a:stretch/>
        </p:blipFill>
        <p:spPr>
          <a:xfrm>
            <a:off x="4995332" y="2984131"/>
            <a:ext cx="3708401" cy="3213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474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Edit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Edit Points </a:t>
            </a:r>
            <a:r>
              <a:rPr lang="ro-RO" dirty="0" smtClean="0"/>
              <a:t>(Modifică puncte) permite transformarea grafică a formei: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pPr marL="0" indent="0">
              <a:buNone/>
            </a:pPr>
            <a:endParaRPr lang="ro-RO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333" y="2127448"/>
            <a:ext cx="4960437" cy="32455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9192" y="3527291"/>
            <a:ext cx="1806158" cy="151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74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Cuprins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1. Lucrul cu forme desenate</a:t>
            </a:r>
          </a:p>
          <a:p>
            <a:r>
              <a:rPr lang="ro-RO" dirty="0" smtClean="0"/>
              <a:t>2. Lucrul cu imagini</a:t>
            </a:r>
          </a:p>
          <a:p>
            <a:r>
              <a:rPr lang="ro-RO" dirty="0" smtClean="0"/>
              <a:t>3. Diagrame (SmartArt) şi grafice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5766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Draw Text Box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Draw Text Box, permite desenarea unei casete de text.</a:t>
            </a:r>
          </a:p>
          <a:p>
            <a:r>
              <a:rPr lang="ro-RO" dirty="0" smtClean="0"/>
              <a:t>Casetele de text permit scrierea textelor în desene.</a:t>
            </a:r>
          </a:p>
          <a:p>
            <a:r>
              <a:rPr lang="ro-RO" dirty="0" smtClean="0"/>
              <a:t>O casetă de text poate fi introdusă şi în alt mod, folosind pictograma rapidă        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1500" y="3311591"/>
            <a:ext cx="4212599" cy="2989256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4200211" y="3606302"/>
            <a:ext cx="198534" cy="143934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 Arrow 5"/>
          <p:cNvSpPr/>
          <p:nvPr/>
        </p:nvSpPr>
        <p:spPr>
          <a:xfrm>
            <a:off x="5354010" y="3903133"/>
            <a:ext cx="217057" cy="186267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348" y="3331196"/>
            <a:ext cx="2620758" cy="2969651"/>
          </a:xfrm>
          <a:prstGeom prst="rect">
            <a:avLst/>
          </a:prstGeom>
        </p:spPr>
      </p:pic>
      <p:sp>
        <p:nvSpPr>
          <p:cNvPr id="10" name="Up Arrow 9"/>
          <p:cNvSpPr/>
          <p:nvPr/>
        </p:nvSpPr>
        <p:spPr>
          <a:xfrm>
            <a:off x="1518599" y="5943606"/>
            <a:ext cx="217057" cy="211667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4029" y="2789859"/>
            <a:ext cx="419100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6744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Text Box (Casetă de text)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886700" cy="5387441"/>
          </a:xfrm>
        </p:spPr>
        <p:txBody>
          <a:bodyPr>
            <a:normAutofit/>
          </a:bodyPr>
          <a:lstStyle/>
          <a:p>
            <a:r>
              <a:rPr lang="ro-RO" dirty="0" smtClean="0"/>
              <a:t>Casetele de text sunt utile, de exemplu, pentru explicitarea elementelor unei scheme electrice.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r>
              <a:rPr lang="ro-RO" dirty="0"/>
              <a:t>Pentru a puea fi folosite în acest scop, casetele de text trebuie formatate astfel:</a:t>
            </a:r>
          </a:p>
          <a:p>
            <a:pPr lvl="1"/>
            <a:r>
              <a:rPr lang="ro-RO" dirty="0"/>
              <a:t>Fără bordură exterioară</a:t>
            </a:r>
          </a:p>
          <a:p>
            <a:pPr lvl="1"/>
            <a:r>
              <a:rPr lang="ro-RO" dirty="0"/>
              <a:t>Fără culoare pe fundal (transparente)</a:t>
            </a:r>
          </a:p>
          <a:p>
            <a:pPr lvl="1"/>
            <a:r>
              <a:rPr lang="ro-RO" dirty="0"/>
              <a:t>Uneori, spaţiul interior faţă de margini trebuie redus la 0.</a:t>
            </a:r>
            <a:endParaRPr lang="en-US" dirty="0"/>
          </a:p>
          <a:p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481" y="2477268"/>
            <a:ext cx="2409825" cy="136207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331442" y="3025567"/>
            <a:ext cx="937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00" dirty="0"/>
              <a:t>c</a:t>
            </a:r>
            <a:r>
              <a:rPr lang="ro-RO" sz="1000" dirty="0" smtClean="0"/>
              <a:t>asetă de text</a:t>
            </a:r>
            <a:endParaRPr lang="en-US" sz="1000" dirty="0"/>
          </a:p>
        </p:txBody>
      </p:sp>
      <p:sp>
        <p:nvSpPr>
          <p:cNvPr id="25" name="TextBox 24"/>
          <p:cNvSpPr txBox="1"/>
          <p:nvPr/>
        </p:nvSpPr>
        <p:spPr>
          <a:xfrm>
            <a:off x="3951484" y="2075900"/>
            <a:ext cx="937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00" dirty="0" smtClean="0"/>
              <a:t>casete de text</a:t>
            </a:r>
            <a:endParaRPr lang="en-US" sz="1000" dirty="0"/>
          </a:p>
        </p:txBody>
      </p:sp>
      <p:sp>
        <p:nvSpPr>
          <p:cNvPr id="27" name="TextBox 26"/>
          <p:cNvSpPr txBox="1"/>
          <p:nvPr/>
        </p:nvSpPr>
        <p:spPr>
          <a:xfrm>
            <a:off x="6229017" y="3025567"/>
            <a:ext cx="937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00" dirty="0"/>
              <a:t>c</a:t>
            </a:r>
            <a:r>
              <a:rPr lang="ro-RO" sz="1000" dirty="0" smtClean="0"/>
              <a:t>asetă de text</a:t>
            </a:r>
            <a:endParaRPr lang="en-US" sz="1000" dirty="0"/>
          </a:p>
        </p:txBody>
      </p:sp>
      <p:cxnSp>
        <p:nvCxnSpPr>
          <p:cNvPr id="29" name="Straight Arrow Connector 28"/>
          <p:cNvCxnSpPr>
            <a:stCxn id="24" idx="3"/>
          </p:cNvCxnSpPr>
          <p:nvPr/>
        </p:nvCxnSpPr>
        <p:spPr>
          <a:xfrm>
            <a:off x="3269126" y="3148678"/>
            <a:ext cx="329210" cy="43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25" idx="2"/>
            <a:endCxn id="23" idx="0"/>
          </p:cNvCxnSpPr>
          <p:nvPr/>
        </p:nvCxnSpPr>
        <p:spPr>
          <a:xfrm>
            <a:off x="4420326" y="2322121"/>
            <a:ext cx="237068" cy="1551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25" idx="2"/>
          </p:cNvCxnSpPr>
          <p:nvPr/>
        </p:nvCxnSpPr>
        <p:spPr>
          <a:xfrm>
            <a:off x="4420326" y="2322121"/>
            <a:ext cx="219410" cy="7034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25" idx="2"/>
          </p:cNvCxnSpPr>
          <p:nvPr/>
        </p:nvCxnSpPr>
        <p:spPr>
          <a:xfrm>
            <a:off x="4420326" y="2322121"/>
            <a:ext cx="1057207" cy="311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27" idx="1"/>
            <a:endCxn id="23" idx="3"/>
          </p:cNvCxnSpPr>
          <p:nvPr/>
        </p:nvCxnSpPr>
        <p:spPr>
          <a:xfrm flipH="1">
            <a:off x="5862306" y="3148678"/>
            <a:ext cx="366711" cy="96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602931" y="4009442"/>
            <a:ext cx="51734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100" dirty="0" smtClean="0"/>
              <a:t>Schema electrică echivalentă a unui generator sincron de energie electrică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2013384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Formatarea unei casete de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Caseta de text iniţială: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r>
              <a:rPr lang="ro-RO" dirty="0" smtClean="0"/>
              <a:t>Se formatează fontul Cu Times New Roman, centrat, cursiv, indice jos şi subliniat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1461" y="1462677"/>
            <a:ext cx="1524000" cy="1600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9268" y="4309926"/>
            <a:ext cx="115252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353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Formatarea unei casete de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Se elimină bordura</a:t>
            </a:r>
          </a:p>
          <a:p>
            <a:pPr lvl="1"/>
            <a:r>
              <a:rPr lang="ro-RO" dirty="0" smtClean="0"/>
              <a:t>Din 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 Styles</a:t>
            </a:r>
            <a:r>
              <a:rPr lang="ro-RO" dirty="0" smtClean="0"/>
              <a:t>, 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</a:t>
            </a:r>
            <a:r>
              <a:rPr lang="ro-RO" dirty="0" smtClean="0"/>
              <a:t>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Outline</a:t>
            </a:r>
            <a:r>
              <a:rPr lang="ro-RO" dirty="0" smtClean="0"/>
              <a:t> (contur formă), se alege 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No Outline </a:t>
            </a:r>
            <a:r>
              <a:rPr lang="ro-RO" dirty="0" smtClean="0"/>
              <a:t>(fără contur)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280" y="2882800"/>
            <a:ext cx="5037092" cy="332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5008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Formatarea unei casete de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Se elimină fundalul alb</a:t>
            </a:r>
          </a:p>
          <a:p>
            <a:pPr lvl="1"/>
            <a:r>
              <a:rPr lang="ro-RO" dirty="0" smtClean="0"/>
              <a:t>Din 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 Styles</a:t>
            </a:r>
            <a:r>
              <a:rPr lang="ro-RO" dirty="0" smtClean="0"/>
              <a:t>, comanda Shape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Fill</a:t>
            </a:r>
            <a:r>
              <a:rPr lang="ro-RO" dirty="0" smtClean="0"/>
              <a:t> (umplere formă), se alege 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No Fill </a:t>
            </a:r>
            <a:r>
              <a:rPr lang="ro-RO" dirty="0" smtClean="0"/>
              <a:t>(fără umplere)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606" y="2633133"/>
            <a:ext cx="4731730" cy="295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3790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Formatarea unei casete de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Folosind tastele săgeţi, se aşează </a:t>
            </a:r>
            <a:r>
              <a:rPr lang="ro-RO" dirty="0"/>
              <a:t>corect </a:t>
            </a:r>
            <a:r>
              <a:rPr lang="ro-RO" dirty="0" smtClean="0"/>
              <a:t> textul în dreptul simbolului grafic, folosind tastele-săgeţi.</a:t>
            </a:r>
          </a:p>
          <a:p>
            <a:pPr lvl="1"/>
            <a:r>
              <a:rPr lang="ro-RO" dirty="0" smtClean="0"/>
              <a:t>Dacă este necesar, se măresc fontul şi caseta de text.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r>
              <a:rPr lang="ro-RO" dirty="0" smtClean="0"/>
              <a:t>Rezultat:</a:t>
            </a:r>
            <a:endParaRPr lang="ro-RO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296" y="2629461"/>
            <a:ext cx="1495425" cy="1552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701" y="3141133"/>
            <a:ext cx="1424017" cy="9376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0574" y="4556760"/>
            <a:ext cx="1533525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247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Fila Drawing Tools – Grupul Shape Styles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Grupul Shape Styles permite modificarea aspectului grafic al unei forme desenate.</a:t>
            </a:r>
          </a:p>
          <a:p>
            <a:r>
              <a:rPr lang="ro-RO" dirty="0" smtClean="0"/>
              <a:t>Are patru comenzi:</a:t>
            </a:r>
          </a:p>
          <a:p>
            <a:pPr lvl="1"/>
            <a:r>
              <a:rPr lang="ro-RO" dirty="0" smtClean="0"/>
              <a:t>Grupul grafic pentru formatare rapidă din şabloane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 Fill</a:t>
            </a:r>
            <a:r>
              <a:rPr lang="ro-RO" dirty="0" smtClean="0"/>
              <a:t> (umplere formă)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 Outline </a:t>
            </a:r>
            <a:r>
              <a:rPr lang="ro-RO" dirty="0" smtClean="0"/>
              <a:t>(contur formă)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 Effects </a:t>
            </a:r>
            <a:r>
              <a:rPr lang="ro-RO" dirty="0" smtClean="0"/>
              <a:t>(efecte grafice pentru formă)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880" y="4506686"/>
            <a:ext cx="509587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2768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211" y="3242395"/>
            <a:ext cx="5183200" cy="35530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Formatare grafică rapidă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Pictogramele permit formatarea rapidă a graficii unei forme după şabloane predefinite: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9" y="2030392"/>
            <a:ext cx="5095875" cy="9144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4396081" y="2454360"/>
            <a:ext cx="254000" cy="23706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844816" y="5266270"/>
            <a:ext cx="838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/>
              <a:t>înainte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5995809" y="5266268"/>
            <a:ext cx="838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/>
              <a:t>după</a:t>
            </a:r>
            <a:endParaRPr lang="en-US" sz="1200" dirty="0"/>
          </a:p>
        </p:txBody>
      </p:sp>
      <p:sp>
        <p:nvSpPr>
          <p:cNvPr id="9" name="Oval 8"/>
          <p:cNvSpPr/>
          <p:nvPr/>
        </p:nvSpPr>
        <p:spPr>
          <a:xfrm>
            <a:off x="3149598" y="4915350"/>
            <a:ext cx="372534" cy="39325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420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Modificarea culorii umplerii unei forme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Culoarea interioară (umplerea) unei forme pot fi modificate cu ajutorul comenzii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 Fill </a:t>
            </a:r>
            <a:r>
              <a:rPr lang="ro-RO" dirty="0" smtClean="0"/>
              <a:t>(umplere formă):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No fill </a:t>
            </a:r>
            <a:r>
              <a:rPr lang="ro-RO" dirty="0" smtClean="0"/>
              <a:t>- transparent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More Fill Colors </a:t>
            </a:r>
            <a:r>
              <a:rPr lang="ro-RO" dirty="0" smtClean="0"/>
              <a:t>-  mai multe culori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</a:t>
            </a:r>
            <a:r>
              <a:rPr lang="ro-RO" dirty="0" smtClean="0"/>
              <a:t> – umplere cu o imagine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Gradient</a:t>
            </a:r>
            <a:r>
              <a:rPr lang="ro-RO" dirty="0" smtClean="0"/>
              <a:t> – umplere cu gradient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Texture </a:t>
            </a:r>
            <a:r>
              <a:rPr lang="ro-RO" dirty="0" smtClean="0"/>
              <a:t>– umplere cu textură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659" y="3935861"/>
            <a:ext cx="6295091" cy="292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4918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Modificarea culorii umplerii unei forme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326626"/>
            <a:ext cx="7886700" cy="5101221"/>
          </a:xfrm>
        </p:spPr>
        <p:txBody>
          <a:bodyPr/>
          <a:lstStyle/>
          <a:p>
            <a:pPr lvl="1"/>
            <a:endParaRPr lang="ro-RO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No fill </a:t>
            </a:r>
            <a:r>
              <a:rPr lang="ro-RO" dirty="0" smtClean="0"/>
              <a:t>- transparent</a:t>
            </a:r>
          </a:p>
          <a:p>
            <a:pPr lvl="1"/>
            <a:endParaRPr lang="ro-RO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/>
            <a:endParaRPr lang="ro-RO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/>
            <a:endParaRPr lang="ro-RO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</a:t>
            </a:r>
            <a:r>
              <a:rPr lang="ro-RO" dirty="0" smtClean="0"/>
              <a:t> – umplere cu o imagine</a:t>
            </a:r>
          </a:p>
          <a:p>
            <a:pPr lvl="1"/>
            <a:endParaRPr lang="ro-RO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/>
            <a:endParaRPr lang="ro-RO" dirty="0">
              <a:solidFill>
                <a:schemeClr val="accent1">
                  <a:lumMod val="50000"/>
                </a:schemeClr>
              </a:solidFill>
            </a:endParaRP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Gradient</a:t>
            </a:r>
            <a:r>
              <a:rPr lang="ro-RO" dirty="0" smtClean="0"/>
              <a:t> – umplere cu gradient</a:t>
            </a:r>
          </a:p>
          <a:p>
            <a:pPr lvl="1"/>
            <a:endParaRPr lang="ro-RO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/>
            <a:endParaRPr lang="ro-RO" dirty="0">
              <a:solidFill>
                <a:schemeClr val="accent1">
                  <a:lumMod val="50000"/>
                </a:schemeClr>
              </a:solidFill>
            </a:endParaRPr>
          </a:p>
          <a:p>
            <a:pPr lvl="1"/>
            <a:endParaRPr lang="ro-RO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Texture </a:t>
            </a:r>
            <a:r>
              <a:rPr lang="ro-RO" dirty="0" smtClean="0"/>
              <a:t>– umplere cu textură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1377" y="1266356"/>
            <a:ext cx="1428064" cy="4719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355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Un document complex conţine de obicei imagini şi forme desenate.</a:t>
            </a:r>
          </a:p>
          <a:p>
            <a:r>
              <a:rPr lang="ro-RO" dirty="0" smtClean="0"/>
              <a:t>Acestea pot fi introduse folosind 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Illustrations</a:t>
            </a:r>
            <a:r>
              <a:rPr lang="ro-RO" dirty="0" smtClean="0"/>
              <a:t> (Ilustraţii) din 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Insert </a:t>
            </a:r>
            <a:r>
              <a:rPr lang="ro-RO" dirty="0" smtClean="0"/>
              <a:t>(Inserare)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r>
              <a:rPr lang="ro-RO" dirty="0" smtClean="0"/>
              <a:t>Pot fi introduse:</a:t>
            </a:r>
          </a:p>
          <a:p>
            <a:pPr lvl="1"/>
            <a:r>
              <a:rPr lang="ro-RO" dirty="0" smtClean="0"/>
              <a:t>Imagini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Pictures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Forme desenate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Shapes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Diagrame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SmartArt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Grafice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Chart</a:t>
            </a:r>
            <a:r>
              <a:rPr lang="ro-RO" dirty="0" smtClean="0"/>
              <a:t>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480" y="4935569"/>
            <a:ext cx="8085040" cy="145676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73200" y="5240867"/>
            <a:ext cx="1608667" cy="5164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736786" y="2929466"/>
            <a:ext cx="4204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Online pictures </a:t>
            </a:r>
            <a:r>
              <a:rPr lang="ro-RO" dirty="0" smtClean="0"/>
              <a:t>- imagini de pe internet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Screenshot</a:t>
            </a:r>
            <a:r>
              <a:rPr lang="ro-RO" dirty="0" smtClean="0"/>
              <a:t> – imagini captură de ecran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6786" y="3575797"/>
            <a:ext cx="293370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1022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Modificarea culorii conturului unei forme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Culoarea conturului unei forme pot fi modificate cu ajutorul comenzii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 Fill </a:t>
            </a:r>
            <a:r>
              <a:rPr lang="ro-RO" dirty="0" smtClean="0"/>
              <a:t>(umplere formă):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No outline </a:t>
            </a:r>
            <a:r>
              <a:rPr lang="ro-RO" dirty="0" smtClean="0"/>
              <a:t>- transparent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More Fill Colors </a:t>
            </a:r>
            <a:r>
              <a:rPr lang="ro-RO" dirty="0" smtClean="0"/>
              <a:t>-  mai multe culori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Weight </a:t>
            </a:r>
            <a:r>
              <a:rPr lang="ro-RO" dirty="0" smtClean="0"/>
              <a:t>– grosimea conturului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Dashes </a:t>
            </a:r>
            <a:r>
              <a:rPr lang="ro-RO" dirty="0" smtClean="0"/>
              <a:t>– pictat, cu liniu</a:t>
            </a:r>
            <a:r>
              <a:rPr lang="ro-RO" dirty="0"/>
              <a:t>ţ</a:t>
            </a:r>
            <a:r>
              <a:rPr lang="ro-RO" dirty="0" smtClean="0"/>
              <a:t>e etc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9910" y="3534880"/>
            <a:ext cx="3855508" cy="3034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1145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Modificarea grosimii conturului unei forme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Modificarea grosimii conturului: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More lines </a:t>
            </a:r>
            <a:r>
              <a:rPr lang="ro-RO" dirty="0" smtClean="0"/>
              <a:t>-  mai multe opţiuni pentru linii – deschide panoul lateral pentru formatarea avansată a unei figuri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5125" y="2468336"/>
            <a:ext cx="4633913" cy="383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209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Modificarea stilului conturului unei forme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Modificarea stilului conturului: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More lines </a:t>
            </a:r>
            <a:r>
              <a:rPr lang="ro-RO" dirty="0" smtClean="0"/>
              <a:t>-  mai multe opţiuni pentru linii – deschide panoul lateral pentru formatarea avansată a unei figuri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429" y="2675466"/>
            <a:ext cx="4740528" cy="356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559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Modificarea stilului conturului unei forme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Modificarea stilului conturului:</a:t>
            </a:r>
          </a:p>
          <a:p>
            <a:pPr lvl="1"/>
            <a:r>
              <a:rPr lang="ro-RO" dirty="0" smtClean="0"/>
              <a:t>Când forma automată este o săgeată, 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Arrows</a:t>
            </a:r>
            <a:r>
              <a:rPr lang="ro-RO" dirty="0" smtClean="0"/>
              <a:t> (săgeţi) permite modificarea stilului săgeţii</a:t>
            </a:r>
          </a:p>
          <a:p>
            <a:pPr lvl="1"/>
            <a:r>
              <a:rPr lang="ro-RO" dirty="0" smtClean="0"/>
              <a:t>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More Arrows… </a:t>
            </a:r>
            <a:r>
              <a:rPr lang="ro-RO" dirty="0" smtClean="0"/>
              <a:t>(Mai multe săgeţi) deschide panoul de formatare avansată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Format Shape</a:t>
            </a:r>
            <a:r>
              <a:rPr lang="ro-RO" dirty="0" smtClean="0"/>
              <a:t>, unde, printre altele, pot fi formatate separat cele două capete ale săgeţii.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5921" y="3519757"/>
            <a:ext cx="5476438" cy="29604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878" y="3519757"/>
            <a:ext cx="1613771" cy="139032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041400" y="4038600"/>
            <a:ext cx="990600" cy="1693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2929467" y="4816946"/>
            <a:ext cx="194733" cy="178384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3733800" y="5731933"/>
            <a:ext cx="177800" cy="177800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12"/>
          <p:cNvSpPr/>
          <p:nvPr/>
        </p:nvSpPr>
        <p:spPr>
          <a:xfrm>
            <a:off x="8758429" y="5850466"/>
            <a:ext cx="304800" cy="570501"/>
          </a:xfrm>
          <a:prstGeom prst="lef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4331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Modificarea aspectului grafic al unei forme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3807883" cy="5101221"/>
          </a:xfrm>
        </p:spPr>
        <p:txBody>
          <a:bodyPr>
            <a:normAutofit/>
          </a:bodyPr>
          <a:lstStyle/>
          <a:p>
            <a:r>
              <a:rPr lang="ro-RO" dirty="0" smtClean="0"/>
              <a:t>Comanda Shape Effects adaugă formatări suplimentare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Presets</a:t>
            </a:r>
            <a:r>
              <a:rPr lang="ro-RO" dirty="0" smtClean="0"/>
              <a:t> -  câteva şabloane predefinite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Shadow</a:t>
            </a:r>
            <a:r>
              <a:rPr lang="ro-RO" dirty="0" smtClean="0"/>
              <a:t> – Umbră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Reflection</a:t>
            </a:r>
            <a:r>
              <a:rPr lang="ro-RO" dirty="0" smtClean="0"/>
              <a:t> – Reflexie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Glow</a:t>
            </a:r>
            <a:r>
              <a:rPr lang="ro-RO" dirty="0" smtClean="0"/>
              <a:t> – Strălucire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Soft Edges </a:t>
            </a:r>
            <a:r>
              <a:rPr lang="ro-RO" dirty="0" smtClean="0"/>
              <a:t>-  margini fine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Bevel</a:t>
            </a:r>
            <a:r>
              <a:rPr lang="ro-RO" dirty="0" smtClean="0"/>
              <a:t> – scoatere în relief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3-D rotation </a:t>
            </a:r>
            <a:r>
              <a:rPr lang="ro-RO" dirty="0" smtClean="0"/>
              <a:t>– Rotire 3-D</a:t>
            </a:r>
          </a:p>
          <a:p>
            <a:pPr lvl="1"/>
            <a:endParaRPr lang="ro-RO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2808" y="2292835"/>
            <a:ext cx="4179526" cy="291416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60334" y="514085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dirty="0"/>
              <a:t>Toate formatările au opţiuni suplimentare, care deschid panoul de formatare avansată.</a:t>
            </a:r>
            <a:endParaRPr lang="en-US" dirty="0"/>
          </a:p>
        </p:txBody>
      </p:sp>
      <p:sp>
        <p:nvSpPr>
          <p:cNvPr id="6" name="Up Arrow 5"/>
          <p:cNvSpPr/>
          <p:nvPr/>
        </p:nvSpPr>
        <p:spPr>
          <a:xfrm>
            <a:off x="8034867" y="4639733"/>
            <a:ext cx="448733" cy="321734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6150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6468" y="1419759"/>
            <a:ext cx="4370655" cy="37973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Modificarea aspectului grafic al unei forme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3807883" cy="5101221"/>
          </a:xfrm>
        </p:spPr>
        <p:txBody>
          <a:bodyPr>
            <a:normAutofit/>
          </a:bodyPr>
          <a:lstStyle/>
          <a:p>
            <a:r>
              <a:rPr lang="ro-RO" dirty="0" smtClean="0"/>
              <a:t>Adăugarea unei umbre:</a:t>
            </a:r>
          </a:p>
          <a:p>
            <a:pPr lvl="1"/>
            <a:endParaRPr lang="ro-RO" dirty="0"/>
          </a:p>
        </p:txBody>
      </p:sp>
      <p:sp>
        <p:nvSpPr>
          <p:cNvPr id="5" name="Rectangle 4"/>
          <p:cNvSpPr/>
          <p:nvPr/>
        </p:nvSpPr>
        <p:spPr>
          <a:xfrm>
            <a:off x="4326468" y="58354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dirty="0"/>
              <a:t>Toate formatările au opţiuni suplimentare, care deschid panoul de formatare avansată.</a:t>
            </a:r>
            <a:endParaRPr lang="en-US" dirty="0"/>
          </a:p>
        </p:txBody>
      </p:sp>
      <p:sp>
        <p:nvSpPr>
          <p:cNvPr id="6" name="Up Arrow 5"/>
          <p:cNvSpPr/>
          <p:nvPr/>
        </p:nvSpPr>
        <p:spPr>
          <a:xfrm>
            <a:off x="6510867" y="5173126"/>
            <a:ext cx="448733" cy="321734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1913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Modificarea aspectului grafic al unei forme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3807883" cy="5101221"/>
          </a:xfrm>
        </p:spPr>
        <p:txBody>
          <a:bodyPr>
            <a:normAutofit/>
          </a:bodyPr>
          <a:lstStyle/>
          <a:p>
            <a:r>
              <a:rPr lang="ro-RO" dirty="0" smtClean="0"/>
              <a:t>Adăugarea unei străluciri:</a:t>
            </a:r>
          </a:p>
          <a:p>
            <a:pPr lvl="1"/>
            <a:endParaRPr lang="ro-RO" dirty="0"/>
          </a:p>
        </p:txBody>
      </p:sp>
      <p:sp>
        <p:nvSpPr>
          <p:cNvPr id="5" name="Rectangle 4"/>
          <p:cNvSpPr/>
          <p:nvPr/>
        </p:nvSpPr>
        <p:spPr>
          <a:xfrm>
            <a:off x="4326468" y="497152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dirty="0"/>
              <a:t>Toate formatările au opţiuni suplimentare, care deschid panoul de formatare avansată.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4499" y="1288068"/>
            <a:ext cx="4695938" cy="3343199"/>
          </a:xfrm>
          <a:prstGeom prst="rect">
            <a:avLst/>
          </a:prstGeom>
        </p:spPr>
      </p:pic>
      <p:sp>
        <p:nvSpPr>
          <p:cNvPr id="6" name="Up Arrow 5"/>
          <p:cNvSpPr/>
          <p:nvPr/>
        </p:nvSpPr>
        <p:spPr>
          <a:xfrm>
            <a:off x="6781801" y="4470400"/>
            <a:ext cx="448733" cy="321734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7911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Panoul de formatare avansată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Alternativ, se deschide folosind săgeata din colţul de dreapta jos al grupului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 Styles</a:t>
            </a:r>
            <a:r>
              <a:rPr lang="ro-RO" dirty="0" smtClean="0"/>
              <a:t>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058" y="2584753"/>
            <a:ext cx="5095875" cy="9144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867400" y="3268132"/>
            <a:ext cx="321733" cy="31326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501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Panoul de formatare avansată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Panoul de formatare avansată dă acces la toate opţiunile de formatare pentru forme</a:t>
            </a:r>
          </a:p>
          <a:p>
            <a:r>
              <a:rPr lang="ro-RO" dirty="0" smtClean="0"/>
              <a:t>Are trei </a:t>
            </a:r>
            <a:r>
              <a:rPr lang="en-US" dirty="0" smtClean="0"/>
              <a:t>file</a:t>
            </a:r>
            <a:r>
              <a:rPr lang="ro-RO" dirty="0" smtClean="0"/>
              <a:t>: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Fill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&amp;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 line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o-RO" dirty="0" smtClean="0"/>
              <a:t>(umplere şi linii)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Effects</a:t>
            </a:r>
            <a:r>
              <a:rPr lang="ro-RO" dirty="0" smtClean="0"/>
              <a:t> (efecte grafice)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Layout and properties </a:t>
            </a:r>
            <a:r>
              <a:rPr lang="ro-RO" dirty="0" smtClean="0"/>
              <a:t>(aspect şi proprietăţi)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475" y="3759857"/>
            <a:ext cx="5271365" cy="2720377"/>
          </a:xfrm>
          <a:prstGeom prst="rect">
            <a:avLst/>
          </a:prstGeom>
        </p:spPr>
      </p:pic>
      <p:sp>
        <p:nvSpPr>
          <p:cNvPr id="7" name="Left Arrow 6"/>
          <p:cNvSpPr/>
          <p:nvPr/>
        </p:nvSpPr>
        <p:spPr>
          <a:xfrm>
            <a:off x="7086600" y="4766733"/>
            <a:ext cx="558800" cy="711200"/>
          </a:xfrm>
          <a:prstGeom prst="lef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91" y="2415645"/>
            <a:ext cx="361950" cy="3333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66" y="2776401"/>
            <a:ext cx="381000" cy="3429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066" y="3151050"/>
            <a:ext cx="3429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9912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Panoul de formatare avansată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Opţiunile sunt ascunse în grupuri expandabile.</a:t>
            </a:r>
          </a:p>
          <a:p>
            <a:r>
              <a:rPr lang="ro-RO" dirty="0" smtClean="0"/>
              <a:t>De exemplu, pentru umbră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Shadow</a:t>
            </a:r>
            <a:r>
              <a:rPr lang="ro-RO" dirty="0" smtClean="0"/>
              <a:t>) se pot modifica în panoul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Effects</a:t>
            </a:r>
            <a:r>
              <a:rPr lang="ro-RO" dirty="0" smtClean="0"/>
              <a:t>:</a:t>
            </a:r>
          </a:p>
          <a:p>
            <a:pPr lvl="1"/>
            <a:r>
              <a:rPr lang="ro-RO" dirty="0" smtClean="0"/>
              <a:t>Mărimea </a:t>
            </a:r>
            <a:r>
              <a:rPr lang="ro-RO" dirty="0"/>
              <a:t>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Size</a:t>
            </a:r>
            <a:r>
              <a:rPr lang="ro-RO" dirty="0"/>
              <a:t>)</a:t>
            </a:r>
            <a:endParaRPr lang="en-US" dirty="0"/>
          </a:p>
          <a:p>
            <a:pPr lvl="1"/>
            <a:r>
              <a:rPr lang="ro-RO" dirty="0" smtClean="0"/>
              <a:t>Culoarea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Color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Transparenţa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Transparency</a:t>
            </a:r>
            <a:r>
              <a:rPr lang="ro-RO" dirty="0" smtClean="0"/>
              <a:t>)</a:t>
            </a:r>
          </a:p>
          <a:p>
            <a:pPr lvl="1"/>
            <a:r>
              <a:rPr lang="ro-RO" dirty="0"/>
              <a:t>Mărimea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Size</a:t>
            </a:r>
            <a:r>
              <a:rPr lang="ro-RO" dirty="0"/>
              <a:t>)</a:t>
            </a:r>
            <a:endParaRPr lang="en-US" dirty="0"/>
          </a:p>
          <a:p>
            <a:pPr lvl="1"/>
            <a:r>
              <a:rPr lang="ro-RO" dirty="0" smtClean="0"/>
              <a:t>Lăţimea marginii estompate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Blur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Unghiul faţă de figură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Angle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Distanţa faţă de figură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Distance</a:t>
            </a:r>
            <a:r>
              <a:rPr lang="ro-RO" dirty="0" smtClean="0"/>
              <a:t>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201" y="2568047"/>
            <a:ext cx="3924478" cy="416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879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1700" y="1359964"/>
            <a:ext cx="6648450" cy="5101221"/>
          </a:xfrm>
        </p:spPr>
        <p:txBody>
          <a:bodyPr>
            <a:normAutofit/>
          </a:bodyPr>
          <a:lstStyle/>
          <a:p>
            <a:pPr marL="457200" lvl="1" indent="0" algn="r">
              <a:buNone/>
            </a:pPr>
            <a:r>
              <a:rPr lang="ro-RO" sz="3200" b="1" dirty="0" smtClean="0">
                <a:solidFill>
                  <a:schemeClr val="accent5">
                    <a:lumMod val="75000"/>
                  </a:schemeClr>
                </a:solidFill>
              </a:rPr>
              <a:t>Forme desenate</a:t>
            </a:r>
            <a:endParaRPr lang="en-US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838450" y="1190101"/>
            <a:ext cx="5848350" cy="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Explosion 1 3"/>
          <p:cNvSpPr/>
          <p:nvPr/>
        </p:nvSpPr>
        <p:spPr>
          <a:xfrm>
            <a:off x="4423639" y="2844801"/>
            <a:ext cx="3369733" cy="2785533"/>
          </a:xfrm>
          <a:prstGeom prst="irregularSeal1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20783" y="3910574"/>
            <a:ext cx="1555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BUM !</a:t>
            </a:r>
            <a:endParaRPr lang="en-US" sz="3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0488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Grupul WordArt Styles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Dacă 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 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Style </a:t>
            </a:r>
            <a:r>
              <a:rPr lang="ro-RO" dirty="0"/>
              <a:t>se referă la obiecte grafice (cercuri, dreptunghiuri ş.a</a:t>
            </a:r>
            <a:r>
              <a:rPr lang="ro-RO" dirty="0" smtClean="0"/>
              <a:t>.), 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WordArt Styles </a:t>
            </a:r>
            <a:r>
              <a:rPr lang="ro-RO" dirty="0" smtClean="0"/>
              <a:t>se referă la textul din casetele de text. Cele două grupuri au comezi asemănătoare.</a:t>
            </a:r>
            <a:endParaRPr lang="ro-RO" dirty="0"/>
          </a:p>
          <a:p>
            <a:r>
              <a:rPr lang="ro-RO" dirty="0" smtClean="0"/>
              <a:t>Are </a:t>
            </a:r>
            <a:r>
              <a:rPr lang="ro-RO" dirty="0"/>
              <a:t>patru </a:t>
            </a:r>
            <a:r>
              <a:rPr lang="ro-RO" dirty="0" smtClean="0"/>
              <a:t>comenzi :</a:t>
            </a:r>
          </a:p>
          <a:p>
            <a:pPr lvl="1"/>
            <a:r>
              <a:rPr lang="ro-RO" dirty="0" smtClean="0"/>
              <a:t>Grupul </a:t>
            </a:r>
            <a:r>
              <a:rPr lang="ro-RO" dirty="0"/>
              <a:t>grafic </a:t>
            </a:r>
            <a:r>
              <a:rPr lang="ro-RO" dirty="0" smtClean="0"/>
              <a:t>pentru </a:t>
            </a:r>
            <a:r>
              <a:rPr lang="ro-RO" dirty="0"/>
              <a:t>formatare rapidă din şabloane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Text 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Fill</a:t>
            </a:r>
            <a:r>
              <a:rPr lang="ro-RO" dirty="0"/>
              <a:t> (umplere </a:t>
            </a:r>
            <a:r>
              <a:rPr lang="ro-RO" dirty="0" smtClean="0"/>
              <a:t>text)</a:t>
            </a:r>
            <a:endParaRPr lang="ro-RO" dirty="0"/>
          </a:p>
          <a:p>
            <a:pPr lvl="1"/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Shape Outline </a:t>
            </a:r>
            <a:r>
              <a:rPr lang="ro-RO" dirty="0"/>
              <a:t>(contur </a:t>
            </a:r>
            <a:r>
              <a:rPr lang="ro-RO" dirty="0" smtClean="0"/>
              <a:t>text)</a:t>
            </a:r>
            <a:endParaRPr lang="ro-RO" dirty="0"/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Text 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Effects </a:t>
            </a:r>
            <a:r>
              <a:rPr lang="ro-RO" dirty="0"/>
              <a:t>(efecte grafice pentru </a:t>
            </a:r>
            <a:r>
              <a:rPr lang="ro-RO" dirty="0" smtClean="0"/>
              <a:t>text)</a:t>
            </a:r>
            <a:endParaRPr lang="ro-RO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8275" y="5027672"/>
            <a:ext cx="2914650" cy="9429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800" y="5027672"/>
            <a:ext cx="3385608" cy="6981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4726" y="5656808"/>
            <a:ext cx="1498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dirty="0" smtClean="0"/>
              <a:t>Text simplu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2683934" y="5626030"/>
            <a:ext cx="1176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dirty="0" smtClean="0"/>
              <a:t>WordArt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784743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Grupul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Grupul de comenzi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Text</a:t>
            </a:r>
            <a:r>
              <a:rPr lang="ro-RO" dirty="0" smtClean="0"/>
              <a:t> se referă la poziţia şi alinierea textului din casetele de text.</a:t>
            </a:r>
          </a:p>
          <a:p>
            <a:endParaRPr lang="ro-RO" dirty="0"/>
          </a:p>
          <a:p>
            <a:r>
              <a:rPr lang="ro-RO" dirty="0" smtClean="0"/>
              <a:t>Are trei comenzi: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Text Direction </a:t>
            </a:r>
            <a:r>
              <a:rPr lang="ro-RO" dirty="0" smtClean="0"/>
              <a:t>– direcţia textului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Align text </a:t>
            </a:r>
            <a:r>
              <a:rPr lang="ro-RO" dirty="0" smtClean="0"/>
              <a:t>– Alinierea textului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Create Link </a:t>
            </a:r>
            <a:r>
              <a:rPr lang="ro-RO" dirty="0" smtClean="0"/>
              <a:t>– creează o legătură între două casete text</a:t>
            </a:r>
          </a:p>
          <a:p>
            <a:endParaRPr lang="ro-RO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72" y="4850340"/>
            <a:ext cx="144780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43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Text Direction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Text Direction </a:t>
            </a:r>
            <a:r>
              <a:rPr lang="ro-RO" dirty="0" smtClean="0"/>
              <a:t>(Direcţie text) permite schimbarea direcţiei textului scris într-o casetă de text:</a:t>
            </a:r>
          </a:p>
          <a:p>
            <a:pPr lvl="1"/>
            <a:r>
              <a:rPr lang="ro-RO" dirty="0" smtClean="0"/>
              <a:t>Comanda Text Direction Options (Opţiuni pentru direcţia textului) deschide o fereastră care face acelaşi lucru precum comenzile principale.</a:t>
            </a:r>
          </a:p>
          <a:p>
            <a:endParaRPr lang="ro-RO" dirty="0"/>
          </a:p>
          <a:p>
            <a:endParaRPr lang="ro-RO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459" y="3005666"/>
            <a:ext cx="6533091" cy="25085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220" y="4561977"/>
            <a:ext cx="1524530" cy="142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5939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Text Align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Text Align </a:t>
            </a:r>
            <a:r>
              <a:rPr lang="ro-RO" dirty="0" smtClean="0"/>
              <a:t>(Aliniază text) permite modificarea aliniereii pe verricală a textului din casetele de text.</a:t>
            </a:r>
          </a:p>
          <a:p>
            <a:r>
              <a:rPr lang="ro-RO" dirty="0" smtClean="0"/>
              <a:t>Alinierea pe orizontală se poate face din 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Home</a:t>
            </a:r>
            <a:r>
              <a:rPr lang="ro-RO" dirty="0" smtClean="0"/>
              <a:t>.</a:t>
            </a:r>
          </a:p>
          <a:p>
            <a:r>
              <a:rPr lang="ro-RO" dirty="0" smtClean="0"/>
              <a:t>Distanţa faţă de marginile interioare ale casetei de text poate fi redusă la 0.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712" y="3750236"/>
            <a:ext cx="6690638" cy="26728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5104" y="1964266"/>
            <a:ext cx="1257566" cy="41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328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Create link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Comada Create Link (Creează legătură) permite trealizarea unei legături între două casete de text</a:t>
            </a:r>
          </a:p>
          <a:p>
            <a:r>
              <a:rPr lang="ro-RO" dirty="0" smtClean="0"/>
              <a:t>Caseta cu care se face legătura trebuie să fie goală.</a:t>
            </a:r>
          </a:p>
          <a:p>
            <a:r>
              <a:rPr lang="ro-RO" dirty="0" smtClean="0"/>
              <a:t>Când două casete de text sunt legate, textul care nu mai încape în prima casetă va continua automat în a doua.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8812" y="3638020"/>
            <a:ext cx="345757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3964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Paşi de folosire:</a:t>
            </a:r>
          </a:p>
          <a:p>
            <a:pPr lvl="1"/>
            <a:r>
              <a:rPr lang="ro-RO" dirty="0" smtClean="0"/>
              <a:t>Se creează două casete de text goale:</a:t>
            </a:r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pPr lvl="1"/>
            <a:r>
              <a:rPr lang="ro-RO" dirty="0" smtClean="0"/>
              <a:t>Se face click cu mosuse-ul pe prima casetă de text, apoi pe butonul Create Link, apoi pe a doua casetă de text.</a:t>
            </a:r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pPr lvl="1"/>
            <a:r>
              <a:rPr lang="ro-RO" dirty="0" smtClean="0"/>
              <a:t>Butonul Create Link se transformă în Break Link (Rupe legătura)</a:t>
            </a:r>
            <a:endParaRPr lang="ro-RO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7901" b="10988"/>
          <a:stretch/>
        </p:blipFill>
        <p:spPr>
          <a:xfrm>
            <a:off x="1583169" y="2074333"/>
            <a:ext cx="5391150" cy="121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Create link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17901" b="10988"/>
          <a:stretch/>
        </p:blipFill>
        <p:spPr>
          <a:xfrm>
            <a:off x="1583169" y="4624387"/>
            <a:ext cx="5391150" cy="1219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275" y="4200524"/>
            <a:ext cx="466725" cy="847725"/>
          </a:xfrm>
          <a:prstGeom prst="rect">
            <a:avLst/>
          </a:prstGeom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80340" y="4976812"/>
            <a:ext cx="447675" cy="5143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54906" y="5048249"/>
            <a:ext cx="447675" cy="5143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75852" y="5048249"/>
            <a:ext cx="447675" cy="5143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7903" y="5843587"/>
            <a:ext cx="46672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996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ro-RO" dirty="0" smtClean="0"/>
              <a:t>Textul din prima casetă va continua automat în a doua:</a:t>
            </a:r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r>
              <a:rPr lang="ro-RO" dirty="0" smtClean="0"/>
              <a:t>Dacă nu s-ar fi folosit 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Create Link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dirty="0" err="1" smtClean="0"/>
              <a:t>textul</a:t>
            </a:r>
            <a:r>
              <a:rPr lang="en-US" dirty="0" smtClean="0"/>
              <a:t> </a:t>
            </a:r>
            <a:r>
              <a:rPr lang="en-US" dirty="0" err="1" smtClean="0"/>
              <a:t>ar</a:t>
            </a:r>
            <a:r>
              <a:rPr lang="en-US" dirty="0" smtClean="0"/>
              <a:t> fi dep</a:t>
            </a:r>
            <a:r>
              <a:rPr lang="ro-RO" dirty="0" smtClean="0"/>
              <a:t>ăşit </a:t>
            </a:r>
            <a:r>
              <a:rPr lang="en-US" dirty="0" err="1" smtClean="0"/>
              <a:t>suprafa</a:t>
            </a:r>
            <a:r>
              <a:rPr lang="ro-RO" dirty="0" smtClean="0"/>
              <a:t>ţ</a:t>
            </a:r>
            <a:r>
              <a:rPr lang="en-US" dirty="0" smtClean="0"/>
              <a:t>a de </a:t>
            </a:r>
            <a:r>
              <a:rPr lang="en-US" dirty="0" err="1" smtClean="0"/>
              <a:t>afi</a:t>
            </a:r>
            <a:r>
              <a:rPr lang="ro-RO" dirty="0" smtClean="0"/>
              <a:t>ş</a:t>
            </a:r>
            <a:r>
              <a:rPr lang="en-US" dirty="0" smtClean="0"/>
              <a:t>are a </a:t>
            </a:r>
            <a:r>
              <a:rPr lang="en-US" dirty="0" err="1" smtClean="0"/>
              <a:t>primei</a:t>
            </a:r>
            <a:r>
              <a:rPr lang="en-US" dirty="0" smtClean="0"/>
              <a:t> </a:t>
            </a:r>
            <a:r>
              <a:rPr lang="en-US" dirty="0" err="1" smtClean="0"/>
              <a:t>casete</a:t>
            </a:r>
            <a:r>
              <a:rPr lang="ro-RO" dirty="0" smtClean="0"/>
              <a:t>: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Create link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662" y="1565803"/>
            <a:ext cx="5553075" cy="16097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" y="4886384"/>
            <a:ext cx="5104628" cy="159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32161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Grupul Arrange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Arrange</a:t>
            </a:r>
            <a:r>
              <a:rPr lang="ro-RO" dirty="0" smtClean="0"/>
              <a:t> (Aranjare) conţine comenzi pentru aranjarea formelor care compun un desen.</a:t>
            </a:r>
          </a:p>
          <a:p>
            <a:r>
              <a:rPr lang="ro-RO" dirty="0" smtClean="0"/>
              <a:t>Aceste comenzi sunt valabile şi pentru imagini,</a:t>
            </a:r>
          </a:p>
          <a:p>
            <a:r>
              <a:rPr lang="ro-RO" dirty="0" smtClean="0"/>
              <a:t>Sunt opt comenzi: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Position</a:t>
            </a:r>
            <a:r>
              <a:rPr lang="ro-RO" dirty="0" smtClean="0"/>
              <a:t> (Poziţie)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Wrap Text </a:t>
            </a:r>
            <a:r>
              <a:rPr lang="ro-RO" dirty="0" smtClean="0"/>
              <a:t>(Încadrare text)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Bring Forward </a:t>
            </a:r>
            <a:r>
              <a:rPr lang="ro-RO" dirty="0" smtClean="0"/>
              <a:t>(Aducere în faţă)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Send Backward </a:t>
            </a:r>
            <a:r>
              <a:rPr lang="ro-RO" dirty="0" smtClean="0"/>
              <a:t>(Trimitere în spate)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Selection Pane </a:t>
            </a:r>
            <a:r>
              <a:rPr lang="ro-RO" dirty="0" smtClean="0"/>
              <a:t>(panoul de selecţie)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Align</a:t>
            </a:r>
            <a:r>
              <a:rPr lang="ro-RO" dirty="0" smtClean="0"/>
              <a:t> (Aliniere)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Group</a:t>
            </a:r>
            <a:r>
              <a:rPr lang="ro-RO" dirty="0" smtClean="0"/>
              <a:t> (Grupare)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Rotate</a:t>
            </a:r>
            <a:r>
              <a:rPr lang="ro-RO" dirty="0" smtClean="0"/>
              <a:t> (Rotire)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0583" y="5020733"/>
            <a:ext cx="33147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37462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Grupul Arrange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Pot exista două situaţii distincte de desenare:</a:t>
            </a:r>
          </a:p>
          <a:p>
            <a:pPr lvl="1"/>
            <a:r>
              <a:rPr lang="ro-RO" dirty="0" smtClean="0"/>
              <a:t>Când figurile se găsesc pe o pânză</a:t>
            </a:r>
          </a:p>
          <a:p>
            <a:pPr lvl="1"/>
            <a:r>
              <a:rPr lang="ro-RO" dirty="0" smtClean="0"/>
              <a:t>Cînd figurile se găsesc direct pe foaie.</a:t>
            </a:r>
          </a:p>
          <a:p>
            <a:r>
              <a:rPr lang="ro-RO" dirty="0" smtClean="0"/>
              <a:t>În funcţie de caz, anumite opţiuni de aliniere vor fi disponibile sau indisponibile la un moment dat.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497" y="3412737"/>
            <a:ext cx="5742104" cy="3445263"/>
          </a:xfrm>
          <a:prstGeom prst="rect">
            <a:avLst/>
          </a:prstGeom>
        </p:spPr>
      </p:pic>
      <p:sp>
        <p:nvSpPr>
          <p:cNvPr id="6" name="Rectangular Callout 5"/>
          <p:cNvSpPr/>
          <p:nvPr/>
        </p:nvSpPr>
        <p:spPr>
          <a:xfrm>
            <a:off x="1329267" y="4872238"/>
            <a:ext cx="1896534" cy="263130"/>
          </a:xfrm>
          <a:prstGeom prst="wedgeRectCallout">
            <a:avLst>
              <a:gd name="adj1" fmla="val 91493"/>
              <a:gd name="adj2" fmla="val -108428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 smtClean="0">
                <a:solidFill>
                  <a:schemeClr val="tx1"/>
                </a:solidFill>
              </a:rPr>
              <a:t>Figură desenată pe pânză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" name="Rectangular Callout 6"/>
          <p:cNvSpPr/>
          <p:nvPr/>
        </p:nvSpPr>
        <p:spPr>
          <a:xfrm>
            <a:off x="1329267" y="6300847"/>
            <a:ext cx="2286000" cy="263130"/>
          </a:xfrm>
          <a:prstGeom prst="wedgeRectCallout">
            <a:avLst>
              <a:gd name="adj1" fmla="val 71977"/>
              <a:gd name="adj2" fmla="val -82687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 smtClean="0">
                <a:solidFill>
                  <a:schemeClr val="tx1"/>
                </a:solidFill>
              </a:rPr>
              <a:t>Figură desenată direct pe foaie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86349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Position</a:t>
            </a:r>
            <a:r>
              <a:rPr lang="ro-RO" dirty="0" smtClean="0"/>
              <a:t> permite stabilitea exactă a poziţiei</a:t>
            </a:r>
          </a:p>
          <a:p>
            <a:r>
              <a:rPr lang="ro-RO" dirty="0" smtClean="0"/>
              <a:t>Dacă se foloseşte pânza</a:t>
            </a:r>
          </a:p>
          <a:p>
            <a:pPr lvl="1"/>
            <a:r>
              <a:rPr lang="ro-RO" dirty="0" smtClean="0"/>
              <a:t>Pânzei pe pagină</a:t>
            </a:r>
          </a:p>
          <a:p>
            <a:pPr lvl="1"/>
            <a:r>
              <a:rPr lang="ro-RO" dirty="0" smtClean="0"/>
              <a:t>Unei figuri pe pânză</a:t>
            </a:r>
          </a:p>
          <a:p>
            <a:r>
              <a:rPr lang="ro-RO" dirty="0" smtClean="0"/>
              <a:t>Dacă nu se foloseşte pânza</a:t>
            </a:r>
          </a:p>
          <a:p>
            <a:pPr lvl="1"/>
            <a:r>
              <a:rPr lang="ro-RO" dirty="0" smtClean="0"/>
              <a:t>Unei figuri pe foaie</a:t>
            </a:r>
          </a:p>
          <a:p>
            <a:pPr lvl="1"/>
            <a:endParaRPr lang="ro-RO" dirty="0"/>
          </a:p>
          <a:p>
            <a:r>
              <a:rPr lang="ro-RO" dirty="0" smtClean="0"/>
              <a:t>O pânză sau o figură pot fi aşezate aproximativ cu mouse-ul.</a:t>
            </a:r>
          </a:p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Position</a:t>
            </a:r>
            <a:r>
              <a:rPr lang="ro-RO" dirty="0" smtClean="0"/>
              <a:t> permite poziţionarea precisă, la milimetru.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080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Forme (Shapes)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Pentru a desena scheme electrice sau alte figuri grafice, este necesară utilizarea formelor (shapes)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592" y="2187477"/>
            <a:ext cx="5665259" cy="1919989"/>
          </a:xfrm>
          <a:prstGeom prst="rect">
            <a:avLst/>
          </a:prstGeom>
        </p:spPr>
      </p:pic>
      <p:sp>
        <p:nvSpPr>
          <p:cNvPr id="5" name="Rectangle 34"/>
          <p:cNvSpPr>
            <a:spLocks noChangeArrowheads="1"/>
          </p:cNvSpPr>
          <p:nvPr/>
        </p:nvSpPr>
        <p:spPr bwMode="auto">
          <a:xfrm>
            <a:off x="1849772" y="448733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" name="Group 1"/>
          <p:cNvGrpSpPr>
            <a:grpSpLocks noChangeAspect="1"/>
          </p:cNvGrpSpPr>
          <p:nvPr/>
        </p:nvGrpSpPr>
        <p:grpSpPr bwMode="auto">
          <a:xfrm>
            <a:off x="1985239" y="4360333"/>
            <a:ext cx="5943600" cy="2657475"/>
            <a:chOff x="1440" y="1440"/>
            <a:chExt cx="9360" cy="4186"/>
          </a:xfrm>
        </p:grpSpPr>
        <p:sp>
          <p:nvSpPr>
            <p:cNvPr id="7" name="AutoShape 33"/>
            <p:cNvSpPr>
              <a:spLocks noChangeAspect="1" noChangeArrowheads="1" noTextEdit="1"/>
            </p:cNvSpPr>
            <p:nvPr/>
          </p:nvSpPr>
          <p:spPr bwMode="auto">
            <a:xfrm>
              <a:off x="1440" y="1440"/>
              <a:ext cx="9360" cy="41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32"/>
            <p:cNvSpPr>
              <a:spLocks noChangeArrowheads="1"/>
            </p:cNvSpPr>
            <p:nvPr/>
          </p:nvSpPr>
          <p:spPr bwMode="auto">
            <a:xfrm>
              <a:off x="2344" y="4679"/>
              <a:ext cx="7853" cy="14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AutoShape 31"/>
            <p:cNvSpPr>
              <a:spLocks noChangeArrowheads="1"/>
            </p:cNvSpPr>
            <p:nvPr/>
          </p:nvSpPr>
          <p:spPr bwMode="auto">
            <a:xfrm>
              <a:off x="3098" y="2545"/>
              <a:ext cx="6413" cy="1859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Oval 30"/>
            <p:cNvSpPr>
              <a:spLocks noChangeArrowheads="1"/>
            </p:cNvSpPr>
            <p:nvPr/>
          </p:nvSpPr>
          <p:spPr bwMode="auto">
            <a:xfrm>
              <a:off x="4337" y="4101"/>
              <a:ext cx="576" cy="576"/>
            </a:xfrm>
            <a:prstGeom prst="ellipse">
              <a:avLst/>
            </a:prstGeom>
            <a:solidFill>
              <a:srgbClr val="A5A5A5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Oval 29"/>
            <p:cNvSpPr>
              <a:spLocks noChangeArrowheads="1"/>
            </p:cNvSpPr>
            <p:nvPr/>
          </p:nvSpPr>
          <p:spPr bwMode="auto">
            <a:xfrm>
              <a:off x="4939" y="4101"/>
              <a:ext cx="576" cy="576"/>
            </a:xfrm>
            <a:prstGeom prst="ellipse">
              <a:avLst/>
            </a:prstGeom>
            <a:solidFill>
              <a:srgbClr val="A5A5A5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Oval 28"/>
            <p:cNvSpPr>
              <a:spLocks noChangeArrowheads="1"/>
            </p:cNvSpPr>
            <p:nvPr/>
          </p:nvSpPr>
          <p:spPr bwMode="auto">
            <a:xfrm>
              <a:off x="6906" y="4101"/>
              <a:ext cx="576" cy="576"/>
            </a:xfrm>
            <a:prstGeom prst="ellipse">
              <a:avLst/>
            </a:prstGeom>
            <a:solidFill>
              <a:srgbClr val="A5A5A5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Oval 27"/>
            <p:cNvSpPr>
              <a:spLocks noChangeArrowheads="1"/>
            </p:cNvSpPr>
            <p:nvPr/>
          </p:nvSpPr>
          <p:spPr bwMode="auto">
            <a:xfrm>
              <a:off x="7508" y="4101"/>
              <a:ext cx="576" cy="576"/>
            </a:xfrm>
            <a:prstGeom prst="ellipse">
              <a:avLst/>
            </a:prstGeom>
            <a:solidFill>
              <a:srgbClr val="A5A5A5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26"/>
            <p:cNvSpPr>
              <a:spLocks noChangeArrowheads="1"/>
            </p:cNvSpPr>
            <p:nvPr/>
          </p:nvSpPr>
          <p:spPr bwMode="auto">
            <a:xfrm>
              <a:off x="3098" y="3516"/>
              <a:ext cx="6413" cy="2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25"/>
            <p:cNvSpPr>
              <a:spLocks noChangeArrowheads="1"/>
            </p:cNvSpPr>
            <p:nvPr/>
          </p:nvSpPr>
          <p:spPr bwMode="auto">
            <a:xfrm>
              <a:off x="8413" y="2545"/>
              <a:ext cx="600" cy="18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24"/>
            <p:cNvSpPr>
              <a:spLocks noChangeArrowheads="1"/>
            </p:cNvSpPr>
            <p:nvPr/>
          </p:nvSpPr>
          <p:spPr bwMode="auto">
            <a:xfrm>
              <a:off x="3550" y="2545"/>
              <a:ext cx="600" cy="18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6015" y="2545"/>
              <a:ext cx="600" cy="18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AutoShape 22"/>
            <p:cNvSpPr>
              <a:spLocks noChangeShapeType="1"/>
            </p:cNvSpPr>
            <p:nvPr/>
          </p:nvSpPr>
          <p:spPr bwMode="auto">
            <a:xfrm>
              <a:off x="3850" y="2545"/>
              <a:ext cx="1" cy="185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AutoShape 21"/>
            <p:cNvSpPr>
              <a:spLocks noChangeShapeType="1"/>
            </p:cNvSpPr>
            <p:nvPr/>
          </p:nvSpPr>
          <p:spPr bwMode="auto">
            <a:xfrm>
              <a:off x="6315" y="2545"/>
              <a:ext cx="1" cy="185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AutoShape 20"/>
            <p:cNvSpPr>
              <a:spLocks noChangeShapeType="1"/>
            </p:cNvSpPr>
            <p:nvPr/>
          </p:nvSpPr>
          <p:spPr bwMode="auto">
            <a:xfrm>
              <a:off x="8713" y="2545"/>
              <a:ext cx="1" cy="185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4658" y="2712"/>
              <a:ext cx="351" cy="570"/>
            </a:xfrm>
            <a:prstGeom prst="rect">
              <a:avLst/>
            </a:prstGeom>
            <a:solidFill>
              <a:srgbClr val="B6DDE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ro-RO" sz="1100" b="1" dirty="0" smtClean="0"/>
                <a:t>10</a:t>
              </a:r>
              <a:endParaRPr lang="en-US" sz="1100" b="1" dirty="0"/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5110" y="2712"/>
              <a:ext cx="351" cy="570"/>
            </a:xfrm>
            <a:prstGeom prst="rect">
              <a:avLst/>
            </a:prstGeom>
            <a:solidFill>
              <a:srgbClr val="B6DDE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17"/>
            <p:cNvSpPr>
              <a:spLocks noChangeArrowheads="1"/>
            </p:cNvSpPr>
            <p:nvPr/>
          </p:nvSpPr>
          <p:spPr bwMode="auto">
            <a:xfrm>
              <a:off x="5564" y="2712"/>
              <a:ext cx="351" cy="570"/>
            </a:xfrm>
            <a:prstGeom prst="rect">
              <a:avLst/>
            </a:prstGeom>
            <a:solidFill>
              <a:srgbClr val="B6DDE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16"/>
            <p:cNvSpPr>
              <a:spLocks noChangeArrowheads="1"/>
            </p:cNvSpPr>
            <p:nvPr/>
          </p:nvSpPr>
          <p:spPr bwMode="auto">
            <a:xfrm>
              <a:off x="4235" y="2714"/>
              <a:ext cx="351" cy="570"/>
            </a:xfrm>
            <a:prstGeom prst="rect">
              <a:avLst/>
            </a:prstGeom>
            <a:solidFill>
              <a:srgbClr val="B6DDE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AutoShape 15"/>
            <p:cNvSpPr>
              <a:spLocks noChangeArrowheads="1"/>
            </p:cNvSpPr>
            <p:nvPr/>
          </p:nvSpPr>
          <p:spPr bwMode="auto">
            <a:xfrm flipH="1">
              <a:off x="3159" y="2714"/>
              <a:ext cx="288" cy="576"/>
            </a:xfrm>
            <a:prstGeom prst="rtTriangle">
              <a:avLst/>
            </a:prstGeom>
            <a:solidFill>
              <a:srgbClr val="B6DDE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7108" y="2714"/>
              <a:ext cx="351" cy="570"/>
            </a:xfrm>
            <a:prstGeom prst="rect">
              <a:avLst/>
            </a:prstGeom>
            <a:solidFill>
              <a:srgbClr val="B6DDE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13"/>
            <p:cNvSpPr>
              <a:spLocks noChangeArrowheads="1"/>
            </p:cNvSpPr>
            <p:nvPr/>
          </p:nvSpPr>
          <p:spPr bwMode="auto">
            <a:xfrm>
              <a:off x="7560" y="2714"/>
              <a:ext cx="351" cy="570"/>
            </a:xfrm>
            <a:prstGeom prst="rect">
              <a:avLst/>
            </a:prstGeom>
            <a:solidFill>
              <a:srgbClr val="B6DDE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12"/>
            <p:cNvSpPr>
              <a:spLocks noChangeArrowheads="1"/>
            </p:cNvSpPr>
            <p:nvPr/>
          </p:nvSpPr>
          <p:spPr bwMode="auto">
            <a:xfrm>
              <a:off x="8014" y="2714"/>
              <a:ext cx="351" cy="570"/>
            </a:xfrm>
            <a:prstGeom prst="rect">
              <a:avLst/>
            </a:prstGeom>
            <a:solidFill>
              <a:srgbClr val="B6DDE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11"/>
            <p:cNvSpPr>
              <a:spLocks noChangeArrowheads="1"/>
            </p:cNvSpPr>
            <p:nvPr/>
          </p:nvSpPr>
          <p:spPr bwMode="auto">
            <a:xfrm>
              <a:off x="6685" y="2716"/>
              <a:ext cx="351" cy="570"/>
            </a:xfrm>
            <a:prstGeom prst="rect">
              <a:avLst/>
            </a:prstGeom>
            <a:solidFill>
              <a:srgbClr val="B6DDE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AutoShape 10"/>
            <p:cNvSpPr>
              <a:spLocks noChangeArrowheads="1"/>
            </p:cNvSpPr>
            <p:nvPr/>
          </p:nvSpPr>
          <p:spPr bwMode="auto">
            <a:xfrm>
              <a:off x="9140" y="2621"/>
              <a:ext cx="337" cy="810"/>
            </a:xfrm>
            <a:prstGeom prst="rtTriangle">
              <a:avLst/>
            </a:prstGeom>
            <a:solidFill>
              <a:srgbClr val="B6DDE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9"/>
            <p:cNvSpPr>
              <a:spLocks noChangeArrowheads="1"/>
            </p:cNvSpPr>
            <p:nvPr/>
          </p:nvSpPr>
          <p:spPr bwMode="auto">
            <a:xfrm>
              <a:off x="3550" y="2706"/>
              <a:ext cx="201" cy="1280"/>
            </a:xfrm>
            <a:prstGeom prst="rect">
              <a:avLst/>
            </a:prstGeom>
            <a:solidFill>
              <a:srgbClr val="B6DDE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8"/>
            <p:cNvSpPr>
              <a:spLocks noChangeArrowheads="1"/>
            </p:cNvSpPr>
            <p:nvPr/>
          </p:nvSpPr>
          <p:spPr bwMode="auto">
            <a:xfrm>
              <a:off x="3943" y="2708"/>
              <a:ext cx="201" cy="1280"/>
            </a:xfrm>
            <a:prstGeom prst="rect">
              <a:avLst/>
            </a:prstGeom>
            <a:solidFill>
              <a:srgbClr val="B6DDE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6017" y="2725"/>
              <a:ext cx="201" cy="1280"/>
            </a:xfrm>
            <a:prstGeom prst="rect">
              <a:avLst/>
            </a:prstGeom>
            <a:solidFill>
              <a:srgbClr val="B6DDE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6"/>
            <p:cNvSpPr>
              <a:spLocks noChangeArrowheads="1"/>
            </p:cNvSpPr>
            <p:nvPr/>
          </p:nvSpPr>
          <p:spPr bwMode="auto">
            <a:xfrm>
              <a:off x="6414" y="2727"/>
              <a:ext cx="201" cy="1280"/>
            </a:xfrm>
            <a:prstGeom prst="rect">
              <a:avLst/>
            </a:prstGeom>
            <a:solidFill>
              <a:srgbClr val="B6DDE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5"/>
            <p:cNvSpPr>
              <a:spLocks noChangeArrowheads="1"/>
            </p:cNvSpPr>
            <p:nvPr/>
          </p:nvSpPr>
          <p:spPr bwMode="auto">
            <a:xfrm>
              <a:off x="8399" y="2727"/>
              <a:ext cx="201" cy="1280"/>
            </a:xfrm>
            <a:prstGeom prst="rect">
              <a:avLst/>
            </a:prstGeom>
            <a:solidFill>
              <a:srgbClr val="B6DDE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4"/>
            <p:cNvSpPr>
              <a:spLocks noChangeArrowheads="1"/>
            </p:cNvSpPr>
            <p:nvPr/>
          </p:nvSpPr>
          <p:spPr bwMode="auto">
            <a:xfrm>
              <a:off x="8809" y="2729"/>
              <a:ext cx="201" cy="1280"/>
            </a:xfrm>
            <a:prstGeom prst="rect">
              <a:avLst/>
            </a:prstGeom>
            <a:solidFill>
              <a:srgbClr val="B6DDE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AutoShape 3"/>
            <p:cNvSpPr>
              <a:spLocks noChangeShapeType="1"/>
            </p:cNvSpPr>
            <p:nvPr/>
          </p:nvSpPr>
          <p:spPr bwMode="auto">
            <a:xfrm>
              <a:off x="2344" y="2000"/>
              <a:ext cx="7853" cy="1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AutoShape 2"/>
            <p:cNvSpPr>
              <a:spLocks noChangeArrowheads="1"/>
            </p:cNvSpPr>
            <p:nvPr/>
          </p:nvSpPr>
          <p:spPr bwMode="auto">
            <a:xfrm>
              <a:off x="7895" y="2026"/>
              <a:ext cx="586" cy="519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816526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Comenzile rapide permit poziţionarea pânzei</a:t>
            </a:r>
          </a:p>
          <a:p>
            <a:pPr lvl="1"/>
            <a:r>
              <a:rPr lang="ro-RO" dirty="0" smtClean="0"/>
              <a:t>pe orizontală </a:t>
            </a:r>
          </a:p>
          <a:p>
            <a:pPr lvl="2"/>
            <a:r>
              <a:rPr lang="ro-RO" dirty="0" smtClean="0"/>
              <a:t>La stânga</a:t>
            </a:r>
          </a:p>
          <a:p>
            <a:pPr lvl="2"/>
            <a:r>
              <a:rPr lang="ro-RO" dirty="0" smtClean="0"/>
              <a:t>Pe centru</a:t>
            </a:r>
          </a:p>
          <a:p>
            <a:pPr lvl="2"/>
            <a:r>
              <a:rPr lang="ro-RO" dirty="0" smtClean="0"/>
              <a:t>La dreapta</a:t>
            </a:r>
          </a:p>
          <a:p>
            <a:pPr lvl="1"/>
            <a:endParaRPr lang="ro-RO" dirty="0"/>
          </a:p>
          <a:p>
            <a:pPr lvl="1"/>
            <a:r>
              <a:rPr lang="ro-RO" dirty="0" smtClean="0"/>
              <a:t>pe verticală</a:t>
            </a:r>
          </a:p>
          <a:p>
            <a:pPr lvl="2"/>
            <a:r>
              <a:rPr lang="ro-RO" dirty="0" smtClean="0"/>
              <a:t>La începutul foii</a:t>
            </a:r>
          </a:p>
          <a:p>
            <a:pPr lvl="2"/>
            <a:r>
              <a:rPr lang="ro-RO" dirty="0" smtClean="0"/>
              <a:t>În centrul foii</a:t>
            </a:r>
          </a:p>
          <a:p>
            <a:pPr lvl="2"/>
            <a:r>
              <a:rPr lang="ro-RO" dirty="0" smtClean="0"/>
              <a:t>La sfârşitul foii</a:t>
            </a:r>
          </a:p>
          <a:p>
            <a:pPr lvl="2"/>
            <a:endParaRPr lang="ro-RO" dirty="0"/>
          </a:p>
          <a:p>
            <a:pPr lvl="2"/>
            <a:endParaRPr lang="ro-RO" dirty="0" smtClean="0"/>
          </a:p>
          <a:p>
            <a:pPr lvl="2"/>
            <a:endParaRPr lang="ro-RO" dirty="0"/>
          </a:p>
          <a:p>
            <a:r>
              <a:rPr lang="ro-RO" dirty="0" smtClean="0"/>
              <a:t>Poziţionarea implicită e la stânga pe orizontală şi sus pe verticală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4164" y="2297021"/>
            <a:ext cx="5089836" cy="2833778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7933267" y="3251200"/>
            <a:ext cx="313266" cy="237067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52831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Comenzile rapide permit poziţionarea în pagină a unei figuri desenate direct pe foaie, fără pânză:</a:t>
            </a:r>
          </a:p>
          <a:p>
            <a:pPr lvl="1"/>
            <a:r>
              <a:rPr lang="ro-RO" dirty="0" smtClean="0"/>
              <a:t>pe orizontală </a:t>
            </a:r>
          </a:p>
          <a:p>
            <a:pPr lvl="2"/>
            <a:r>
              <a:rPr lang="ro-RO" dirty="0" smtClean="0"/>
              <a:t>La stânga</a:t>
            </a:r>
          </a:p>
          <a:p>
            <a:pPr lvl="2"/>
            <a:r>
              <a:rPr lang="ro-RO" dirty="0" smtClean="0"/>
              <a:t>Pe centru</a:t>
            </a:r>
          </a:p>
          <a:p>
            <a:pPr lvl="2"/>
            <a:r>
              <a:rPr lang="ro-RO" dirty="0" smtClean="0"/>
              <a:t>La dreapta</a:t>
            </a:r>
          </a:p>
          <a:p>
            <a:pPr lvl="1"/>
            <a:endParaRPr lang="ro-RO" dirty="0"/>
          </a:p>
          <a:p>
            <a:pPr lvl="1"/>
            <a:r>
              <a:rPr lang="ro-RO" dirty="0" smtClean="0"/>
              <a:t>pe verticală</a:t>
            </a:r>
          </a:p>
          <a:p>
            <a:pPr lvl="2"/>
            <a:r>
              <a:rPr lang="ro-RO" dirty="0" smtClean="0"/>
              <a:t>La începutul foii</a:t>
            </a:r>
          </a:p>
          <a:p>
            <a:pPr lvl="2"/>
            <a:r>
              <a:rPr lang="ro-RO" dirty="0" smtClean="0"/>
              <a:t>În centrul foii</a:t>
            </a:r>
          </a:p>
          <a:p>
            <a:pPr lvl="2"/>
            <a:r>
              <a:rPr lang="ro-RO" dirty="0" smtClean="0"/>
              <a:t>La sfârşitul foii</a:t>
            </a:r>
          </a:p>
          <a:p>
            <a:pPr lvl="2"/>
            <a:endParaRPr lang="ro-RO" dirty="0"/>
          </a:p>
          <a:p>
            <a:pPr lvl="2"/>
            <a:endParaRPr lang="ro-RO" dirty="0" smtClean="0"/>
          </a:p>
          <a:p>
            <a:pPr lvl="2"/>
            <a:endParaRPr lang="ro-RO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199" y="4241156"/>
            <a:ext cx="5240867" cy="205969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32199" y="3505131"/>
            <a:ext cx="51508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o-RO" dirty="0"/>
              <a:t>Exemplu: </a:t>
            </a:r>
            <a:r>
              <a:rPr lang="ro-RO" dirty="0" smtClean="0"/>
              <a:t>poziţionarea </a:t>
            </a:r>
            <a:r>
              <a:rPr lang="ro-RO" dirty="0"/>
              <a:t>unei </a:t>
            </a:r>
            <a:r>
              <a:rPr lang="ro-RO" dirty="0" smtClean="0"/>
              <a:t>forme simple la </a:t>
            </a:r>
            <a:r>
              <a:rPr lang="ro-RO" dirty="0"/>
              <a:t>centru pe orizontală şi sus pe verticală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229600" y="5003800"/>
            <a:ext cx="186267" cy="2672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99441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o-RO" dirty="0" smtClean="0"/>
              <a:t>Dacă se doreşte poziţionarea precisă s pânzei, a unei forme fără pânză sau a unei forme într-o pânză, se foloseşte 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More Layout Options </a:t>
            </a:r>
            <a:r>
              <a:rPr lang="ro-RO" dirty="0" smtClean="0"/>
              <a:t>(Mai multe opţiuni aspect), care deschide fereastra Layout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922" y="2567232"/>
            <a:ext cx="5911459" cy="3183458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7018867" y="4656667"/>
            <a:ext cx="245533" cy="169333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3220" y="4616157"/>
            <a:ext cx="1649347" cy="203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66392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Fereastra Layout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20799"/>
            <a:ext cx="5382683" cy="4980048"/>
          </a:xfrm>
        </p:spPr>
        <p:txBody>
          <a:bodyPr/>
          <a:lstStyle/>
          <a:p>
            <a:r>
              <a:rPr lang="ro-RO" dirty="0" smtClean="0"/>
              <a:t>Fereastra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Layout</a:t>
            </a:r>
            <a:r>
              <a:rPr lang="ro-RO" dirty="0" smtClean="0"/>
              <a:t> are două file cu comenzi:</a:t>
            </a:r>
          </a:p>
          <a:p>
            <a:pPr lvl="1"/>
            <a:r>
              <a:rPr lang="ro-RO" dirty="0" smtClean="0"/>
              <a:t>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Position</a:t>
            </a:r>
            <a:r>
              <a:rPr lang="ro-RO" dirty="0" smtClean="0"/>
              <a:t> (Poziţie), unde se pot modifica:</a:t>
            </a:r>
          </a:p>
          <a:p>
            <a:pPr lvl="2"/>
            <a:r>
              <a:rPr lang="ro-RO" dirty="0" smtClean="0"/>
              <a:t>Poziţia pe orizontală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Horizontal</a:t>
            </a:r>
            <a:r>
              <a:rPr lang="ro-RO" dirty="0" smtClean="0"/>
              <a:t>)</a:t>
            </a:r>
          </a:p>
          <a:p>
            <a:pPr lvl="2"/>
            <a:r>
              <a:rPr lang="ro-RO" dirty="0" smtClean="0"/>
              <a:t>Poziţia pe verticală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Vertical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Size</a:t>
            </a:r>
            <a:r>
              <a:rPr lang="ro-RO" dirty="0" smtClean="0"/>
              <a:t> (Mărime), unde se pot modifica</a:t>
            </a:r>
          </a:p>
          <a:p>
            <a:pPr lvl="2"/>
            <a:r>
              <a:rPr lang="ro-RO" dirty="0" smtClean="0"/>
              <a:t>Înălţimea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Height</a:t>
            </a:r>
            <a:r>
              <a:rPr lang="ro-RO" dirty="0" smtClean="0"/>
              <a:t>)</a:t>
            </a:r>
          </a:p>
          <a:p>
            <a:pPr lvl="2"/>
            <a:r>
              <a:rPr lang="ro-RO" dirty="0" smtClean="0"/>
              <a:t>Lăţimea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Width</a:t>
            </a:r>
            <a:r>
              <a:rPr lang="ro-RO" dirty="0" smtClean="0"/>
              <a:t>)</a:t>
            </a:r>
          </a:p>
          <a:p>
            <a:pPr lvl="2"/>
            <a:r>
              <a:rPr lang="ro-RO" dirty="0" smtClean="0"/>
              <a:t>Rotirea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Rotation</a:t>
            </a:r>
            <a:r>
              <a:rPr lang="ro-RO" dirty="0" smtClean="0"/>
              <a:t>)</a:t>
            </a:r>
          </a:p>
          <a:p>
            <a:pPr lvl="2"/>
            <a:r>
              <a:rPr lang="ro-RO" dirty="0" smtClean="0"/>
              <a:t>Scara faţă de mărimea originală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Scale</a:t>
            </a:r>
            <a:r>
              <a:rPr lang="ro-RO" dirty="0" smtClean="0"/>
              <a:t>)</a:t>
            </a:r>
          </a:p>
          <a:p>
            <a:pPr lvl="1"/>
            <a:endParaRPr lang="ro-RO" dirty="0"/>
          </a:p>
          <a:p>
            <a:pPr lvl="1"/>
            <a:r>
              <a:rPr lang="ro-RO" dirty="0" smtClean="0"/>
              <a:t>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Lock</a:t>
            </a:r>
            <a:r>
              <a:rPr lang="ro-RO" dirty="0" smtClean="0"/>
              <a:t>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aspect</a:t>
            </a:r>
            <a:r>
              <a:rPr lang="ro-RO" dirty="0" smtClean="0"/>
              <a:t>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ratio</a:t>
            </a:r>
            <a:r>
              <a:rPr lang="ro-RO" dirty="0" smtClean="0"/>
              <a:t> blochează proporţiile pe orizontală şi pe verticală, pentru a evita deformarea figurii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8925" y="1320799"/>
            <a:ext cx="2136425" cy="26320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8924" y="4074047"/>
            <a:ext cx="2136425" cy="263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1036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91" y="1760537"/>
            <a:ext cx="6457950" cy="37433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Fereastra Layout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8925" y="1320799"/>
            <a:ext cx="2136425" cy="26320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8924" y="4074047"/>
            <a:ext cx="2136425" cy="2632075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V="1">
            <a:off x="628649" y="3238980"/>
            <a:ext cx="54864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1168822" y="2142067"/>
            <a:ext cx="8467" cy="49476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160355" y="3879313"/>
            <a:ext cx="0" cy="389467"/>
          </a:xfrm>
          <a:prstGeom prst="line">
            <a:avLst/>
          </a:prstGeom>
          <a:ln>
            <a:prstDash val="sysDash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430355" y="3879313"/>
            <a:ext cx="0" cy="389467"/>
          </a:xfrm>
          <a:prstGeom prst="line">
            <a:avLst/>
          </a:prstGeom>
          <a:ln>
            <a:prstDash val="sysDash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421467" y="2636836"/>
            <a:ext cx="474133" cy="0"/>
          </a:xfrm>
          <a:prstGeom prst="line">
            <a:avLst/>
          </a:prstGeom>
          <a:ln>
            <a:prstDash val="sysDash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430355" y="3879313"/>
            <a:ext cx="474133" cy="0"/>
          </a:xfrm>
          <a:prstGeom prst="line">
            <a:avLst/>
          </a:prstGeom>
          <a:ln>
            <a:prstDash val="sysDash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160355" y="4148667"/>
            <a:ext cx="1270000" cy="0"/>
          </a:xfrm>
          <a:prstGeom prst="straightConnector1">
            <a:avLst/>
          </a:prstGeom>
          <a:ln>
            <a:prstDash val="solid"/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2667421" y="2636836"/>
            <a:ext cx="0" cy="124247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630256" y="4174152"/>
            <a:ext cx="330199" cy="25391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ro-RO" sz="1050" dirty="0" smtClean="0"/>
              <a:t>width</a:t>
            </a:r>
            <a:endParaRPr lang="en-US" sz="1050" dirty="0"/>
          </a:p>
        </p:txBody>
      </p:sp>
      <p:sp>
        <p:nvSpPr>
          <p:cNvPr id="26" name="TextBox 25"/>
          <p:cNvSpPr txBox="1"/>
          <p:nvPr/>
        </p:nvSpPr>
        <p:spPr>
          <a:xfrm>
            <a:off x="2702841" y="3112022"/>
            <a:ext cx="395959" cy="25391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ro-RO" sz="1050" dirty="0" smtClean="0"/>
              <a:t>height</a:t>
            </a:r>
            <a:endParaRPr lang="en-US" sz="1050" dirty="0"/>
          </a:p>
        </p:txBody>
      </p:sp>
      <p:sp>
        <p:nvSpPr>
          <p:cNvPr id="27" name="TextBox 26"/>
          <p:cNvSpPr txBox="1"/>
          <p:nvPr/>
        </p:nvSpPr>
        <p:spPr>
          <a:xfrm>
            <a:off x="591235" y="3238980"/>
            <a:ext cx="623467" cy="41549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ro-RO" sz="1050" dirty="0" smtClean="0"/>
              <a:t>Horizontal pos</a:t>
            </a:r>
            <a:endParaRPr lang="en-US" sz="1050" dirty="0"/>
          </a:p>
        </p:txBody>
      </p:sp>
      <p:sp>
        <p:nvSpPr>
          <p:cNvPr id="28" name="TextBox 27"/>
          <p:cNvSpPr txBox="1"/>
          <p:nvPr/>
        </p:nvSpPr>
        <p:spPr>
          <a:xfrm>
            <a:off x="722273" y="2142066"/>
            <a:ext cx="455016" cy="41549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ro-RO" sz="1050" dirty="0" smtClean="0"/>
              <a:t>Vertical pos.</a:t>
            </a:r>
            <a:endParaRPr lang="en-US" sz="1050" dirty="0"/>
          </a:p>
        </p:txBody>
      </p:sp>
      <p:sp>
        <p:nvSpPr>
          <p:cNvPr id="32" name="TextBox 31"/>
          <p:cNvSpPr txBox="1"/>
          <p:nvPr/>
        </p:nvSpPr>
        <p:spPr>
          <a:xfrm>
            <a:off x="1960455" y="2222857"/>
            <a:ext cx="562876" cy="25391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ro-RO" sz="1050" dirty="0" smtClean="0"/>
              <a:t>Rotation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0629730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800" y="1199626"/>
            <a:ext cx="6513540" cy="48682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4400" y="4479686"/>
            <a:ext cx="2870200" cy="21544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o-RO" dirty="0" smtClean="0"/>
              <a:t>Exemplu pentru o formă inclusă într-o pânză: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400" dirty="0" smtClean="0"/>
              <a:t>Horizontal: 1 cm de la marginea din stânga sus (Top Left Corner)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400" dirty="0" smtClean="0"/>
              <a:t>Vertical: 1 cm </a:t>
            </a:r>
            <a:r>
              <a:rPr lang="ro-RO" sz="1400" dirty="0"/>
              <a:t>de la marginea din stânga sus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400" dirty="0" smtClean="0"/>
              <a:t>Height: 2,5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400" dirty="0" smtClean="0"/>
              <a:t>Width: 1.5 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400" dirty="0" smtClean="0"/>
              <a:t>Rotation: 0</a:t>
            </a:r>
            <a:r>
              <a:rPr lang="ro-RO" sz="1400" baseline="30000" dirty="0" smtClean="0"/>
              <a:t>0</a:t>
            </a:r>
            <a:endParaRPr lang="en-US" sz="1400" baseline="30000" dirty="0"/>
          </a:p>
        </p:txBody>
      </p:sp>
      <p:sp>
        <p:nvSpPr>
          <p:cNvPr id="6" name="Right Arrow 5"/>
          <p:cNvSpPr/>
          <p:nvPr/>
        </p:nvSpPr>
        <p:spPr>
          <a:xfrm>
            <a:off x="6858000" y="2963333"/>
            <a:ext cx="287867" cy="194734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343400" y="3633769"/>
            <a:ext cx="313267" cy="1931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58000" y="3633769"/>
            <a:ext cx="287867" cy="1762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2661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Wrap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886700" cy="1789107"/>
          </a:xfrm>
        </p:spPr>
        <p:txBody>
          <a:bodyPr/>
          <a:lstStyle/>
          <a:p>
            <a:r>
              <a:rPr lang="ro-RO" dirty="0" smtClean="0"/>
              <a:t>Comenzile Wrap Text (Încadrare text) aşează pânza sau figura de sine stătătoare în raport cu textul</a:t>
            </a:r>
          </a:p>
          <a:p>
            <a:endParaRPr lang="ro-RO" dirty="0" smtClean="0"/>
          </a:p>
          <a:p>
            <a:r>
              <a:rPr lang="ro-RO" dirty="0" smtClean="0"/>
              <a:t>Sunt şapte variante: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84714" y="2935292"/>
            <a:ext cx="4950885" cy="3922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ro-RO" dirty="0"/>
              <a:t>În rând cu textul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In line with text</a:t>
            </a:r>
            <a:r>
              <a:rPr lang="ro-RO" dirty="0"/>
              <a:t>)</a:t>
            </a:r>
          </a:p>
          <a:p>
            <a:pPr lvl="1"/>
            <a:r>
              <a:rPr lang="ro-RO" dirty="0"/>
              <a:t>Pătrat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Square</a:t>
            </a:r>
            <a:r>
              <a:rPr lang="ro-RO" dirty="0"/>
              <a:t>)</a:t>
            </a:r>
          </a:p>
          <a:p>
            <a:pPr lvl="1"/>
            <a:r>
              <a:rPr lang="ro-RO" dirty="0"/>
              <a:t>Între text, strâns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Tight</a:t>
            </a:r>
            <a:r>
              <a:rPr lang="ro-RO" dirty="0"/>
              <a:t>)</a:t>
            </a:r>
          </a:p>
          <a:p>
            <a:pPr lvl="1"/>
            <a:r>
              <a:rPr lang="ro-RO" dirty="0"/>
              <a:t>Printre text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Through</a:t>
            </a:r>
            <a:r>
              <a:rPr lang="ro-RO" dirty="0"/>
              <a:t>)</a:t>
            </a:r>
          </a:p>
          <a:p>
            <a:pPr lvl="1"/>
            <a:r>
              <a:rPr lang="ro-RO" dirty="0"/>
              <a:t>Sus şi jos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Top and bottom</a:t>
            </a:r>
            <a:r>
              <a:rPr lang="ro-RO" dirty="0"/>
              <a:t>)</a:t>
            </a:r>
          </a:p>
          <a:p>
            <a:pPr lvl="1"/>
            <a:r>
              <a:rPr lang="ro-RO" dirty="0"/>
              <a:t>În faţa textului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In front of text</a:t>
            </a:r>
            <a:r>
              <a:rPr lang="ro-RO" dirty="0"/>
              <a:t>)</a:t>
            </a:r>
          </a:p>
          <a:p>
            <a:pPr lvl="1"/>
            <a:r>
              <a:rPr lang="ro-RO" dirty="0"/>
              <a:t>În spatele textului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Behind text</a:t>
            </a:r>
            <a:r>
              <a:rPr lang="ro-RO" dirty="0"/>
              <a:t>)</a:t>
            </a:r>
          </a:p>
          <a:p>
            <a:endParaRPr lang="ro-RO" dirty="0"/>
          </a:p>
          <a:p>
            <a:r>
              <a:rPr lang="ro-RO" dirty="0"/>
              <a:t>Comenzile funcţionează la fel şi la imagini şi vor fi exemplificate acolo.</a:t>
            </a:r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599" y="2153445"/>
            <a:ext cx="3729846" cy="2968888"/>
          </a:xfrm>
          <a:prstGeom prst="rect">
            <a:avLst/>
          </a:prstGeom>
        </p:spPr>
      </p:pic>
      <p:sp>
        <p:nvSpPr>
          <p:cNvPr id="7" name="Up Arrow 6"/>
          <p:cNvSpPr/>
          <p:nvPr/>
        </p:nvSpPr>
        <p:spPr>
          <a:xfrm>
            <a:off x="6680198" y="4080933"/>
            <a:ext cx="270933" cy="203200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7450666" y="2153445"/>
            <a:ext cx="317305" cy="301888"/>
          </a:xfrm>
          <a:prstGeom prst="downArrow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680198" y="4287735"/>
            <a:ext cx="48485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00" dirty="0" smtClean="0"/>
              <a:t>Wrap Text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09454989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Bring Forward - Send Backward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Comenzile Bring Forward (Aducere în plan apropiat) şi Send Backward (Trimitere în plan secundar) sunt utile pentru aranjarea figurilor suprapuse.</a:t>
            </a:r>
          </a:p>
          <a:p>
            <a:endParaRPr lang="ro-RO" dirty="0"/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Bring Forward </a:t>
            </a:r>
            <a:r>
              <a:rPr lang="ro-RO" dirty="0" smtClean="0"/>
              <a:t>– adu mai în faţă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Bring to Front </a:t>
            </a:r>
            <a:r>
              <a:rPr lang="ro-RO" dirty="0" smtClean="0"/>
              <a:t>– adu primul 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Bring in Front of Text </a:t>
            </a:r>
            <a:r>
              <a:rPr lang="ro-RO" dirty="0" smtClean="0"/>
              <a:t>– adu în faţa textului</a:t>
            </a:r>
          </a:p>
          <a:p>
            <a:pPr lvl="1"/>
            <a:endParaRPr lang="ro-RO" dirty="0"/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Send Backward </a:t>
            </a:r>
            <a:r>
              <a:rPr lang="ro-RO" dirty="0" smtClean="0"/>
              <a:t>– trimite mai în spate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Send to Back </a:t>
            </a:r>
            <a:r>
              <a:rPr lang="ro-RO" dirty="0" smtClean="0"/>
              <a:t>– trimite ultimul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Send Behind Text </a:t>
            </a:r>
            <a:r>
              <a:rPr lang="ro-RO" dirty="0" smtClean="0"/>
              <a:t>– trimite în spatele textului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7089" y="2316222"/>
            <a:ext cx="2068261" cy="18239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7089" y="4424422"/>
            <a:ext cx="2068261" cy="163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69864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267" y="1199626"/>
            <a:ext cx="6036733" cy="5101221"/>
          </a:xfrm>
          <a:ln>
            <a:noFill/>
          </a:ln>
        </p:spPr>
        <p:txBody>
          <a:bodyPr/>
          <a:lstStyle/>
          <a:p>
            <a:r>
              <a:rPr lang="ro-RO" dirty="0" smtClean="0"/>
              <a:t>Exemplu: cu o linie şi un dreptunghi se pot desena două figuri diferite:</a:t>
            </a:r>
          </a:p>
          <a:p>
            <a:pPr lvl="1"/>
            <a:r>
              <a:rPr lang="ro-RO" dirty="0"/>
              <a:t> </a:t>
            </a:r>
            <a:endParaRPr lang="ro-RO" dirty="0" smtClean="0"/>
          </a:p>
          <a:p>
            <a:pPr lvl="1"/>
            <a:r>
              <a:rPr lang="ro-RO" dirty="0" smtClean="0"/>
              <a:t>un rezistor electric</a:t>
            </a:r>
          </a:p>
          <a:p>
            <a:pPr lvl="2"/>
            <a:r>
              <a:rPr lang="ro-RO" dirty="0" smtClean="0"/>
              <a:t>Linia: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Send to Back </a:t>
            </a:r>
            <a:r>
              <a:rPr lang="ro-RO" dirty="0" smtClean="0"/>
              <a:t>sau dreptunghiul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Bring to Front</a:t>
            </a:r>
          </a:p>
          <a:p>
            <a:pPr lvl="2"/>
            <a:r>
              <a:rPr lang="ro-RO" dirty="0" smtClean="0"/>
              <a:t>Triunghiul va fi deasupra (umplut cu fundal alb)</a:t>
            </a:r>
          </a:p>
          <a:p>
            <a:endParaRPr lang="ro-RO" dirty="0"/>
          </a:p>
          <a:p>
            <a:pPr lvl="1"/>
            <a:r>
              <a:rPr lang="ro-RO" dirty="0" smtClean="0"/>
              <a:t>o siguranţă electrică</a:t>
            </a:r>
          </a:p>
          <a:p>
            <a:pPr lvl="2"/>
            <a:r>
              <a:rPr lang="ro-RO" dirty="0" smtClean="0"/>
              <a:t>Linia</a:t>
            </a:r>
            <a:r>
              <a:rPr lang="ro-RO" dirty="0"/>
              <a:t>: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Bring to Front </a:t>
            </a:r>
            <a:r>
              <a:rPr lang="ro-RO" dirty="0" smtClean="0"/>
              <a:t>sau </a:t>
            </a:r>
            <a:r>
              <a:rPr lang="ro-RO" dirty="0"/>
              <a:t>dreptunghiul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Send to Back</a:t>
            </a:r>
          </a:p>
          <a:p>
            <a:pPr lvl="2"/>
            <a:r>
              <a:rPr lang="ro-RO" dirty="0" smtClean="0"/>
              <a:t>Linia va fi deasupra dreptunghiului</a:t>
            </a:r>
          </a:p>
          <a:p>
            <a:pPr lvl="2"/>
            <a:r>
              <a:rPr lang="ro-RO" dirty="0" smtClean="0"/>
              <a:t>O soluţie alternativă este eliminarea fundalului alb al dreptunghiului (opţiunea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No Fill</a:t>
            </a:r>
            <a:r>
              <a:rPr lang="ro-RO" dirty="0" smtClean="0"/>
              <a:t>)</a:t>
            </a:r>
            <a:r>
              <a:rPr lang="en-US" dirty="0" smtClean="0"/>
              <a:t>; </a:t>
            </a:r>
            <a:r>
              <a:rPr lang="en-US" dirty="0" err="1" smtClean="0"/>
              <a:t>astfel</a:t>
            </a:r>
            <a:r>
              <a:rPr lang="en-US" dirty="0" smtClean="0"/>
              <a:t> </a:t>
            </a:r>
            <a:r>
              <a:rPr lang="en-US" dirty="0" err="1" smtClean="0"/>
              <a:t>lin</a:t>
            </a:r>
            <a:r>
              <a:rPr lang="ro-RO" dirty="0" smtClean="0"/>
              <a:t>i</a:t>
            </a:r>
            <a:r>
              <a:rPr lang="en-US" dirty="0" smtClean="0"/>
              <a:t>a se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vedea</a:t>
            </a:r>
            <a:r>
              <a:rPr lang="en-US" dirty="0" smtClean="0"/>
              <a:t> </a:t>
            </a:r>
            <a:r>
              <a:rPr lang="en-US" dirty="0" err="1" smtClean="0"/>
              <a:t>prin</a:t>
            </a:r>
            <a:r>
              <a:rPr lang="en-US" dirty="0" smtClean="0"/>
              <a:t> </a:t>
            </a:r>
            <a:r>
              <a:rPr lang="en-US" dirty="0" err="1" smtClean="0"/>
              <a:t>dreptunghi</a:t>
            </a:r>
            <a:r>
              <a:rPr lang="en-US" dirty="0" smtClean="0"/>
              <a:t> </a:t>
            </a:r>
            <a:r>
              <a:rPr lang="en-US" dirty="0" err="1" smtClean="0"/>
              <a:t>indiferent</a:t>
            </a:r>
            <a:r>
              <a:rPr lang="en-US" dirty="0" smtClean="0"/>
              <a:t> de </a:t>
            </a:r>
            <a:r>
              <a:rPr lang="en-US" dirty="0" err="1" smtClean="0"/>
              <a:t>po</a:t>
            </a:r>
            <a:r>
              <a:rPr lang="ro-RO" dirty="0" smtClean="0"/>
              <a:t>ziţionarea celor două forme una faţă de alta.</a:t>
            </a:r>
            <a:endParaRPr lang="ro-RO" dirty="0"/>
          </a:p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404535" y="6130192"/>
            <a:ext cx="1286934" cy="203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Bring Forward - Send Backward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7088" y="1900035"/>
            <a:ext cx="2068261" cy="18239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7089" y="4424422"/>
            <a:ext cx="2068261" cy="163633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1693333" y="3463134"/>
            <a:ext cx="2717800" cy="0"/>
          </a:xfrm>
          <a:prstGeom prst="line">
            <a:avLst/>
          </a:prstGeom>
          <a:ln w="12700">
            <a:prstDash val="solid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404535" y="3361534"/>
            <a:ext cx="1286934" cy="203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693333" y="6231792"/>
            <a:ext cx="2717800" cy="0"/>
          </a:xfrm>
          <a:prstGeom prst="line">
            <a:avLst/>
          </a:prstGeom>
          <a:ln w="12700">
            <a:prstDash val="solid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199078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Bring Forward vs Bring to Front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Comenzile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Bring 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Forward </a:t>
            </a:r>
            <a:r>
              <a:rPr lang="ro-RO" dirty="0"/>
              <a:t>– adu mai în faţă</a:t>
            </a:r>
          </a:p>
          <a:p>
            <a:pPr lvl="1"/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Bring to Front </a:t>
            </a:r>
            <a:r>
              <a:rPr lang="ro-RO" dirty="0"/>
              <a:t>– adu primul </a:t>
            </a:r>
          </a:p>
          <a:p>
            <a:pPr lvl="1"/>
            <a:endParaRPr lang="ro-RO" dirty="0"/>
          </a:p>
          <a:p>
            <a:pPr lvl="1"/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Send Backward </a:t>
            </a:r>
            <a:r>
              <a:rPr lang="ro-RO" dirty="0"/>
              <a:t>– trimite mai în spate</a:t>
            </a:r>
          </a:p>
          <a:p>
            <a:pPr lvl="1"/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Send to Back </a:t>
            </a:r>
            <a:r>
              <a:rPr lang="ro-RO" dirty="0"/>
              <a:t>– trimite </a:t>
            </a:r>
            <a:r>
              <a:rPr lang="ro-RO" dirty="0" smtClean="0"/>
              <a:t>ultimul</a:t>
            </a:r>
          </a:p>
          <a:p>
            <a:pPr lvl="1"/>
            <a:endParaRPr lang="ro-RO" dirty="0"/>
          </a:p>
          <a:p>
            <a:pPr marL="0" indent="0">
              <a:buNone/>
            </a:pPr>
            <a:r>
              <a:rPr lang="ro-RO" dirty="0"/>
              <a:t>a</a:t>
            </a:r>
            <a:r>
              <a:rPr lang="ro-RO" dirty="0" smtClean="0"/>
              <a:t>cţionează diferit dacă sunt cel puţin trei figuri suprapuse</a:t>
            </a:r>
            <a:endParaRPr lang="ro-RO" dirty="0"/>
          </a:p>
          <a:p>
            <a:pPr lvl="1"/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Bring Forward </a:t>
            </a:r>
            <a:r>
              <a:rPr lang="ro-RO" dirty="0"/>
              <a:t>– </a:t>
            </a:r>
            <a:r>
              <a:rPr lang="ro-RO" dirty="0" smtClean="0"/>
              <a:t>aduce Fig. 1 în faţa Fig. 2</a:t>
            </a:r>
            <a:r>
              <a:rPr lang="en-US" dirty="0" smtClean="0"/>
              <a:t>; </a:t>
            </a:r>
            <a:r>
              <a:rPr lang="ro-RO" dirty="0" smtClean="0"/>
              <a:t>ordinea va fi 2-1-3 </a:t>
            </a:r>
            <a:endParaRPr lang="ro-RO" dirty="0"/>
          </a:p>
          <a:p>
            <a:pPr lvl="1"/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Bring to Front </a:t>
            </a:r>
            <a:r>
              <a:rPr lang="ro-RO" dirty="0"/>
              <a:t>– </a:t>
            </a:r>
            <a:r>
              <a:rPr lang="ro-RO" dirty="0" smtClean="0"/>
              <a:t>aduce </a:t>
            </a:r>
            <a:r>
              <a:rPr lang="ro-RO" dirty="0"/>
              <a:t>Fig. 1 în faţa Fig. </a:t>
            </a:r>
            <a:r>
              <a:rPr lang="ro-RO" dirty="0" smtClean="0"/>
              <a:t>3</a:t>
            </a:r>
            <a:r>
              <a:rPr lang="en-US" dirty="0" smtClean="0"/>
              <a:t>; </a:t>
            </a:r>
            <a:r>
              <a:rPr lang="ro-RO" dirty="0" smtClean="0"/>
              <a:t>ordinea </a:t>
            </a:r>
            <a:r>
              <a:rPr lang="ro-RO" dirty="0"/>
              <a:t>va fi </a:t>
            </a:r>
            <a:r>
              <a:rPr lang="ro-RO" dirty="0" smtClean="0"/>
              <a:t>2-3-1 </a:t>
            </a:r>
            <a:endParaRPr lang="ro-RO" dirty="0"/>
          </a:p>
          <a:p>
            <a:pPr lvl="1"/>
            <a:endParaRPr lang="ro-RO" dirty="0"/>
          </a:p>
          <a:p>
            <a:pPr lvl="1"/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Send Backward </a:t>
            </a:r>
            <a:r>
              <a:rPr lang="ro-RO" dirty="0"/>
              <a:t>– t</a:t>
            </a:r>
            <a:r>
              <a:rPr lang="ro-RO" dirty="0" smtClean="0"/>
              <a:t>rimite Fig. 3 în spatele Fig. 2</a:t>
            </a:r>
            <a:r>
              <a:rPr lang="en-US" dirty="0" smtClean="0"/>
              <a:t>;</a:t>
            </a:r>
            <a:r>
              <a:rPr lang="ro-RO" dirty="0" smtClean="0"/>
              <a:t> ordinea va fi 1-3-2</a:t>
            </a:r>
            <a:endParaRPr lang="ro-RO" dirty="0"/>
          </a:p>
          <a:p>
            <a:pPr lvl="1"/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Send to Back </a:t>
            </a:r>
            <a:r>
              <a:rPr lang="ro-RO" dirty="0"/>
              <a:t>– trimite </a:t>
            </a:r>
            <a:r>
              <a:rPr lang="ro-RO" dirty="0" smtClean="0"/>
              <a:t>Fig. 3 în spatele Fig. 1</a:t>
            </a:r>
            <a:r>
              <a:rPr lang="en-US" dirty="0" smtClean="0"/>
              <a:t>;</a:t>
            </a:r>
            <a:r>
              <a:rPr lang="ro-RO" dirty="0" smtClean="0"/>
              <a:t> ordinea va fi 3-1-2</a:t>
            </a:r>
            <a:endParaRPr lang="ro-RO" dirty="0"/>
          </a:p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6358467" y="1532467"/>
            <a:ext cx="1434905" cy="702733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375399" y="1507063"/>
            <a:ext cx="237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1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6629398" y="1711854"/>
            <a:ext cx="1434905" cy="702733"/>
          </a:xfrm>
          <a:prstGeom prst="round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6904369" y="1891241"/>
            <a:ext cx="1434905" cy="702733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646330" y="1711854"/>
            <a:ext cx="237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957385" y="1896520"/>
            <a:ext cx="237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584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Forme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4383617" cy="5101221"/>
          </a:xfrm>
        </p:spPr>
        <p:txBody>
          <a:bodyPr>
            <a:normAutofit lnSpcReduction="10000"/>
          </a:bodyPr>
          <a:lstStyle/>
          <a:p>
            <a:r>
              <a:rPr lang="ro-RO" dirty="0" smtClean="0"/>
              <a:t>Formele pot fi introduse într-un document folosind 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Shapes</a:t>
            </a:r>
            <a:r>
              <a:rPr lang="ro-RO" dirty="0" smtClean="0"/>
              <a:t> (Forme) din 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Illustrations.</a:t>
            </a:r>
          </a:p>
          <a:p>
            <a:r>
              <a:rPr lang="ro-RO" dirty="0" smtClean="0"/>
              <a:t>Ele pot fi de mai multe feluri:</a:t>
            </a:r>
          </a:p>
          <a:p>
            <a:pPr lvl="1"/>
            <a:r>
              <a:rPr lang="ro-RO" dirty="0" smtClean="0"/>
              <a:t>Linii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Lines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Patrulatere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Rectangles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Forme de bază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Basic</a:t>
            </a:r>
            <a:r>
              <a:rPr lang="ro-RO" dirty="0" smtClean="0"/>
              <a:t>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shapes</a:t>
            </a:r>
            <a:r>
              <a:rPr lang="ro-RO" dirty="0" smtClean="0"/>
              <a:t>): cercuri, triunghiuri, poligoane</a:t>
            </a:r>
          </a:p>
          <a:p>
            <a:pPr lvl="1"/>
            <a:r>
              <a:rPr lang="ro-RO" dirty="0" smtClean="0"/>
              <a:t>Săgeţi-bloc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Block</a:t>
            </a:r>
            <a:r>
              <a:rPr lang="ro-RO" dirty="0" smtClean="0"/>
              <a:t>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arrows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Operatori pentru ecuaţii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Equation</a:t>
            </a:r>
            <a:r>
              <a:rPr lang="ro-RO" dirty="0" smtClean="0"/>
              <a:t>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shapes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Forme pentru diagrame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Flowchart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Stele şi afişe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Stars</a:t>
            </a:r>
            <a:r>
              <a:rPr lang="ro-RO" dirty="0" smtClean="0"/>
              <a:t>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and</a:t>
            </a:r>
            <a:r>
              <a:rPr lang="ro-RO" dirty="0" smtClean="0"/>
              <a:t>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Banners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Explicaţii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Callouts</a:t>
            </a:r>
            <a:r>
              <a:rPr lang="ro-RO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756" y="1400234"/>
            <a:ext cx="3851244" cy="5065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17607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Selection Pane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o-RO" dirty="0"/>
              <a:t> </a:t>
            </a:r>
            <a:r>
              <a:rPr lang="ro-RO" dirty="0" smtClean="0"/>
              <a:t>Activarea panoului de selecţie (Selection Pane) permite selecţia rapidă a oricărui element grafic dintr-un document</a:t>
            </a:r>
          </a:p>
          <a:p>
            <a:pPr lvl="1" algn="just"/>
            <a:r>
              <a:rPr lang="ro-RO" dirty="0" smtClean="0"/>
              <a:t>Exemplu: documentul conţine o pânză în care s-au desenat două stele şi o stea desenată direct pe pagină.</a:t>
            </a:r>
          </a:p>
          <a:p>
            <a:pPr lvl="1" algn="just"/>
            <a:r>
              <a:rPr lang="ro-RO" dirty="0" smtClean="0"/>
              <a:t>Fiecare dintre ele poate fi selectată făcând click cu mouse-ul pe numele ei din Selection Pane.</a:t>
            </a:r>
          </a:p>
          <a:p>
            <a:pPr lvl="1" algn="just"/>
            <a:r>
              <a:rPr lang="ro-RO" dirty="0" smtClean="0"/>
              <a:t>S-a selectat una dintre cele două stele din pânză.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007" y="3563969"/>
            <a:ext cx="6820090" cy="3063712"/>
          </a:xfrm>
          <a:prstGeom prst="rect">
            <a:avLst/>
          </a:prstGeom>
        </p:spPr>
      </p:pic>
      <p:sp>
        <p:nvSpPr>
          <p:cNvPr id="5" name="Left Arrow 4"/>
          <p:cNvSpPr/>
          <p:nvPr/>
        </p:nvSpPr>
        <p:spPr>
          <a:xfrm>
            <a:off x="8088097" y="4334933"/>
            <a:ext cx="344703" cy="338667"/>
          </a:xfrm>
          <a:prstGeom prst="lef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6714067" y="3487770"/>
            <a:ext cx="304800" cy="262466"/>
          </a:xfrm>
          <a:prstGeom prst="downArrow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88846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Align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2000" dirty="0" smtClean="0"/>
              <a:t>Comanda </a:t>
            </a:r>
            <a:r>
              <a:rPr lang="ro-RO" sz="2000" dirty="0" smtClean="0">
                <a:solidFill>
                  <a:schemeClr val="accent1">
                    <a:lumMod val="50000"/>
                  </a:schemeClr>
                </a:solidFill>
              </a:rPr>
              <a:t>Align</a:t>
            </a:r>
            <a:r>
              <a:rPr lang="ro-RO" sz="2000" dirty="0" smtClean="0"/>
              <a:t> (Aliniere) permite alinierea simultană a mai mjultor obiecte grafice (forme, imagini, diagrame, ecuaţii etc.).</a:t>
            </a:r>
          </a:p>
          <a:p>
            <a:r>
              <a:rPr lang="ro-RO" sz="2000" dirty="0" smtClean="0"/>
              <a:t>Pentru a putea fi aliniate, obiectele trebuie mai întâi selectate !</a:t>
            </a:r>
          </a:p>
          <a:p>
            <a:pPr lvl="1"/>
            <a:r>
              <a:rPr lang="ro-RO" sz="1600" dirty="0" smtClean="0"/>
              <a:t>Pe verticală:</a:t>
            </a:r>
          </a:p>
          <a:p>
            <a:pPr lvl="2"/>
            <a:r>
              <a:rPr lang="ro-RO" sz="1400" dirty="0" smtClean="0"/>
              <a:t>Left – la stânga</a:t>
            </a:r>
          </a:p>
          <a:p>
            <a:pPr lvl="2"/>
            <a:r>
              <a:rPr lang="ro-RO" sz="1400" dirty="0" smtClean="0"/>
              <a:t>Center – pe centru</a:t>
            </a:r>
          </a:p>
          <a:p>
            <a:pPr lvl="2"/>
            <a:r>
              <a:rPr lang="ro-RO" sz="1400" dirty="0" smtClean="0"/>
              <a:t>Right – la dreapta</a:t>
            </a:r>
          </a:p>
          <a:p>
            <a:pPr lvl="1"/>
            <a:r>
              <a:rPr lang="ro-RO" sz="1600" dirty="0" smtClean="0"/>
              <a:t>Pe orizontală</a:t>
            </a:r>
          </a:p>
          <a:p>
            <a:pPr lvl="2"/>
            <a:r>
              <a:rPr lang="ro-RO" sz="1400" dirty="0" smtClean="0"/>
              <a:t>Top – sus</a:t>
            </a:r>
          </a:p>
          <a:p>
            <a:pPr lvl="2"/>
            <a:r>
              <a:rPr lang="ro-RO" sz="1400" dirty="0" smtClean="0"/>
              <a:t>Middle – centru</a:t>
            </a:r>
          </a:p>
          <a:p>
            <a:pPr lvl="2"/>
            <a:r>
              <a:rPr lang="ro-RO" sz="1400" dirty="0" smtClean="0"/>
              <a:t>Bottom – jos</a:t>
            </a:r>
          </a:p>
          <a:p>
            <a:pPr lvl="1"/>
            <a:r>
              <a:rPr lang="ro-RO" sz="1600" dirty="0" smtClean="0"/>
              <a:t>Distribute Horizontally – distribuie egal</a:t>
            </a:r>
          </a:p>
          <a:p>
            <a:pPr marL="457200" lvl="1" indent="0">
              <a:buNone/>
            </a:pPr>
            <a:r>
              <a:rPr lang="ro-RO" sz="1600" dirty="0"/>
              <a:t> </a:t>
            </a:r>
            <a:r>
              <a:rPr lang="ro-RO" sz="1600" dirty="0" smtClean="0"/>
              <a:t>                                                pe orizontală</a:t>
            </a:r>
          </a:p>
          <a:p>
            <a:pPr lvl="1"/>
            <a:r>
              <a:rPr lang="ro-RO" sz="1600" dirty="0" smtClean="0"/>
              <a:t>Distribute Vertically – distribuie egal</a:t>
            </a:r>
          </a:p>
          <a:p>
            <a:pPr marL="457200" lvl="1" indent="0">
              <a:buNone/>
            </a:pPr>
            <a:r>
              <a:rPr lang="ro-RO" sz="1600" dirty="0"/>
              <a:t> </a:t>
            </a:r>
            <a:r>
              <a:rPr lang="ro-RO" sz="1600" dirty="0" smtClean="0"/>
              <a:t>                                            pe verticală</a:t>
            </a:r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072" r="6405"/>
          <a:stretch/>
        </p:blipFill>
        <p:spPr>
          <a:xfrm>
            <a:off x="5184565" y="3569295"/>
            <a:ext cx="3857838" cy="2731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52608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6836" y="3852060"/>
            <a:ext cx="2420527" cy="20325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Align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Exemplu: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pPr marL="0" indent="0">
              <a:buNone/>
            </a:pPr>
            <a:r>
              <a:rPr lang="ro-RO" dirty="0" smtClean="0"/>
              <a:t>Align left (la stânga)                        Align top (sus)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048" y="1199626"/>
            <a:ext cx="2324231" cy="21031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729" y="4475146"/>
            <a:ext cx="2300288" cy="210312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H="1">
            <a:off x="1413934" y="4639733"/>
            <a:ext cx="8466" cy="1591734"/>
          </a:xfrm>
          <a:prstGeom prst="line">
            <a:avLst/>
          </a:prstGeom>
          <a:ln>
            <a:prstDash val="sysDash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67599" y="4732867"/>
            <a:ext cx="2159000" cy="0"/>
          </a:xfrm>
          <a:prstGeom prst="line">
            <a:avLst/>
          </a:prstGeom>
          <a:ln>
            <a:prstDash val="sysDot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585542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Group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o-RO" dirty="0" smtClean="0"/>
              <a:t>Comanda Group (Grupare) permite gruparea într-un singur desen a mai multor figuri.</a:t>
            </a:r>
          </a:p>
          <a:p>
            <a:r>
              <a:rPr lang="ro-RO" dirty="0" smtClean="0"/>
              <a:t>Gruparea formelor are avantajul că un desen complex, alcătuit din multe forme suprapuse sau conectate, poate fi mutat sau redimensionat în bloc</a:t>
            </a:r>
          </a:p>
          <a:p>
            <a:endParaRPr lang="ro-RO" dirty="0" smtClean="0"/>
          </a:p>
          <a:p>
            <a:r>
              <a:rPr lang="ro-RO" dirty="0" smtClean="0"/>
              <a:t>Cea mai simlă metodă de grupare este folosirea uneo pânze. Elemenele indivuduale îşi vor păstra poziţia şi proporţiile dacă pânza va fi multată sau redimensionată.</a:t>
            </a:r>
          </a:p>
          <a:p>
            <a:r>
              <a:rPr lang="ro-RO" dirty="0" smtClean="0"/>
              <a:t>Dacă nu se foloseşte pânză:</a:t>
            </a:r>
          </a:p>
          <a:p>
            <a:pPr lvl="1"/>
            <a:r>
              <a:rPr lang="ro-RO" dirty="0" smtClean="0"/>
              <a:t>Formele supuse grupării se selectează şi li se aplică 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Group</a:t>
            </a:r>
            <a:r>
              <a:rPr lang="ro-RO" dirty="0" smtClean="0"/>
              <a:t> (grupare).</a:t>
            </a:r>
          </a:p>
          <a:p>
            <a:pPr lvl="1"/>
            <a:r>
              <a:rPr lang="ro-RO" dirty="0" smtClean="0"/>
              <a:t>În vederea degrupării, se face click pe grup şi se foloseşte 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Ungroup</a:t>
            </a:r>
            <a:r>
              <a:rPr lang="ro-RO" dirty="0" smtClean="0"/>
              <a:t> (degrupare)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8138" y="5792026"/>
            <a:ext cx="1666195" cy="8655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6523" y="5792027"/>
            <a:ext cx="2048828" cy="85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92584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Group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3689350" cy="5101221"/>
          </a:xfrm>
        </p:spPr>
        <p:txBody>
          <a:bodyPr>
            <a:normAutofit/>
          </a:bodyPr>
          <a:lstStyle/>
          <a:p>
            <a:r>
              <a:rPr lang="ro-RO" dirty="0" smtClean="0"/>
              <a:t>Elemente negrupate: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r>
              <a:rPr lang="ro-RO" dirty="0" smtClean="0"/>
              <a:t>Elemente grupate (Se observă în Selection pane grupul din care fac parte)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8386" y="4144851"/>
            <a:ext cx="4465614" cy="22390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400" y="1163583"/>
            <a:ext cx="4546600" cy="24818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7817" y="3551206"/>
            <a:ext cx="1666195" cy="86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33438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4638" y="4946215"/>
            <a:ext cx="2388734" cy="16444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Exemplu de grupare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O schemă electrică cu elementele grupate, care poate fi mutată sau redimensionată cu uşurinţă.</a:t>
            </a:r>
          </a:p>
          <a:p>
            <a:pPr lvl="1"/>
            <a:r>
              <a:rPr lang="ro-RO" dirty="0" smtClean="0"/>
              <a:t>La redimensionare, mărimea textului din casetele de text nu se ajustează automat, trebuie actualizată manual.</a:t>
            </a:r>
          </a:p>
          <a:p>
            <a:pPr lvl="1"/>
            <a:r>
              <a:rPr lang="ro-RO" dirty="0" smtClean="0"/>
              <a:t>Marcajul desenului este la nivel de grup</a:t>
            </a:r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r>
              <a:rPr lang="ro-RO" dirty="0" smtClean="0"/>
              <a:t>O schemă electrică cu elementele negrupate</a:t>
            </a:r>
          </a:p>
          <a:p>
            <a:pPr lvl="1"/>
            <a:r>
              <a:rPr lang="ro-RO" dirty="0" smtClean="0"/>
              <a:t>Fiecare element este marcat individual.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892" y="2819273"/>
            <a:ext cx="2388734" cy="1358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18232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Rotate (Rotire)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3596217" cy="5101221"/>
          </a:xfrm>
        </p:spPr>
        <p:txBody>
          <a:bodyPr>
            <a:normAutofit lnSpcReduction="10000"/>
          </a:bodyPr>
          <a:lstStyle/>
          <a:p>
            <a:r>
              <a:rPr lang="ro-RO" dirty="0" smtClean="0"/>
              <a:t>Un element grafic poate fi rotit:</a:t>
            </a:r>
          </a:p>
          <a:p>
            <a:pPr lvl="1"/>
            <a:r>
              <a:rPr lang="ro-RO" dirty="0" smtClean="0"/>
              <a:t>90 de grade către dreapta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Rotate Right 90</a:t>
            </a:r>
            <a:r>
              <a:rPr lang="ro-RO" baseline="30000" dirty="0" smtClean="0">
                <a:solidFill>
                  <a:schemeClr val="accent1">
                    <a:lumMod val="50000"/>
                  </a:schemeClr>
                </a:solidFill>
              </a:rPr>
              <a:t>0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90 de grade către stânga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Rotate Left 90</a:t>
            </a:r>
            <a:r>
              <a:rPr lang="ro-RO" baseline="30000" dirty="0" smtClean="0">
                <a:solidFill>
                  <a:schemeClr val="accent1">
                    <a:lumMod val="50000"/>
                  </a:schemeClr>
                </a:solidFill>
              </a:rPr>
              <a:t>0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Răsturnat pe verticală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Flip Vertical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Răsturnat pe orizontală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Flip Horizontal</a:t>
            </a:r>
            <a:r>
              <a:rPr lang="ro-RO" dirty="0" smtClean="0"/>
              <a:t>)</a:t>
            </a:r>
          </a:p>
          <a:p>
            <a:pPr lvl="1"/>
            <a:endParaRPr lang="ro-RO" dirty="0"/>
          </a:p>
          <a:p>
            <a:pPr lvl="1"/>
            <a:r>
              <a:rPr lang="ro-RO" dirty="0" smtClean="0"/>
              <a:t>Opţiunea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More Rotation Options</a:t>
            </a:r>
            <a:r>
              <a:rPr lang="ro-RO" dirty="0" smtClean="0"/>
              <a:t> (Mai multe opţiuni de rotire) permite rotirea cu un unghi ales de către utilizator (de exemplu, 27</a:t>
            </a:r>
            <a:r>
              <a:rPr lang="ro-RO" baseline="30000" dirty="0" smtClean="0"/>
              <a:t>0</a:t>
            </a:r>
            <a:r>
              <a:rPr lang="ro-RO" dirty="0" smtClean="0"/>
              <a:t>)</a:t>
            </a:r>
          </a:p>
          <a:p>
            <a:pPr lv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480" y="1626054"/>
            <a:ext cx="3349519" cy="28443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574" y="4177696"/>
            <a:ext cx="2772075" cy="2603046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 rot="1620000">
            <a:off x="5111539" y="5389046"/>
            <a:ext cx="885190" cy="7518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" name="Rectangular Callout 8"/>
          <p:cNvSpPr/>
          <p:nvPr/>
        </p:nvSpPr>
        <p:spPr>
          <a:xfrm>
            <a:off x="5689600" y="2700867"/>
            <a:ext cx="736600" cy="228600"/>
          </a:xfrm>
          <a:prstGeom prst="wedgeRectCallout">
            <a:avLst>
              <a:gd name="adj1" fmla="val 50431"/>
              <a:gd name="adj2" fmla="val 147685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100" dirty="0" smtClean="0">
                <a:solidFill>
                  <a:schemeClr val="tx1"/>
                </a:solidFill>
              </a:rPr>
              <a:t>rotire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2" name="Rectangular Callout 11"/>
          <p:cNvSpPr/>
          <p:nvPr/>
        </p:nvSpPr>
        <p:spPr>
          <a:xfrm>
            <a:off x="7326311" y="1285281"/>
            <a:ext cx="736600" cy="228600"/>
          </a:xfrm>
          <a:prstGeom prst="wedgeRectCallout">
            <a:avLst>
              <a:gd name="adj1" fmla="val 30891"/>
              <a:gd name="adj2" fmla="val 373611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100" dirty="0" smtClean="0">
                <a:solidFill>
                  <a:schemeClr val="tx1"/>
                </a:solidFill>
              </a:rPr>
              <a:t>rotire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3" name="Flowchart: Process 12"/>
          <p:cNvSpPr/>
          <p:nvPr/>
        </p:nvSpPr>
        <p:spPr>
          <a:xfrm>
            <a:off x="6426200" y="5479219"/>
            <a:ext cx="939800" cy="159581"/>
          </a:xfrm>
          <a:prstGeom prst="flowChartProcess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63928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Grupul Size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3884083" cy="5101221"/>
          </a:xfrm>
        </p:spPr>
        <p:txBody>
          <a:bodyPr>
            <a:normAutofit lnSpcReduction="10000"/>
          </a:bodyPr>
          <a:lstStyle/>
          <a:p>
            <a:r>
              <a:rPr lang="ro-RO" dirty="0" smtClean="0"/>
              <a:t>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Size</a:t>
            </a:r>
            <a:r>
              <a:rPr lang="ro-RO" dirty="0" smtClean="0"/>
              <a:t> (Dimensiune) permite dimensionarea (mărirea sau micşorarea) elementelor grafice.</a:t>
            </a:r>
          </a:p>
          <a:p>
            <a:r>
              <a:rPr lang="ro-RO" dirty="0" smtClean="0"/>
              <a:t>Are două comenzi</a:t>
            </a:r>
          </a:p>
          <a:p>
            <a:pPr lvl="1"/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Height</a:t>
            </a:r>
            <a:r>
              <a:rPr lang="ro-RO" dirty="0"/>
              <a:t> (Înălţime)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Width</a:t>
            </a:r>
            <a:r>
              <a:rPr lang="ro-RO" dirty="0" smtClean="0"/>
              <a:t> (Lăţime)</a:t>
            </a:r>
          </a:p>
          <a:p>
            <a:pPr lvl="1"/>
            <a:endParaRPr lang="ro-RO" dirty="0"/>
          </a:p>
          <a:p>
            <a:r>
              <a:rPr lang="ro-RO" dirty="0" smtClean="0"/>
              <a:t>Folosirea săgeţii din dreapta jos a grupului deschide fereastra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Layout</a:t>
            </a:r>
            <a:r>
              <a:rPr lang="ro-RO" dirty="0" smtClean="0"/>
              <a:t> (Aspect) pe 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Size</a:t>
            </a:r>
            <a:r>
              <a:rPr lang="ro-RO" dirty="0" smtClean="0"/>
              <a:t> (Dimensiune), unde pot fi efectuate aceleaşi operaţii de redimensionare.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7955" y="1765013"/>
            <a:ext cx="1447800" cy="8953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5312" y="2872030"/>
            <a:ext cx="3032750" cy="284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091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0799" t="10871" r="48152" b="34620"/>
          <a:stretch/>
        </p:blipFill>
        <p:spPr>
          <a:xfrm>
            <a:off x="931333" y="2167468"/>
            <a:ext cx="2650963" cy="20404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Folosirea grupului Size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4857" y="3365938"/>
            <a:ext cx="2136425" cy="2632075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1160355" y="3879313"/>
            <a:ext cx="0" cy="389467"/>
          </a:xfrm>
          <a:prstGeom prst="line">
            <a:avLst/>
          </a:prstGeom>
          <a:ln>
            <a:prstDash val="sysDash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430355" y="3879313"/>
            <a:ext cx="0" cy="389467"/>
          </a:xfrm>
          <a:prstGeom prst="line">
            <a:avLst/>
          </a:prstGeom>
          <a:ln>
            <a:prstDash val="sysDash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421467" y="2636836"/>
            <a:ext cx="474133" cy="0"/>
          </a:xfrm>
          <a:prstGeom prst="line">
            <a:avLst/>
          </a:prstGeom>
          <a:ln>
            <a:prstDash val="sysDash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430355" y="3879313"/>
            <a:ext cx="474133" cy="0"/>
          </a:xfrm>
          <a:prstGeom prst="line">
            <a:avLst/>
          </a:prstGeom>
          <a:ln>
            <a:prstDash val="sysDash"/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160355" y="4148667"/>
            <a:ext cx="1270000" cy="0"/>
          </a:xfrm>
          <a:prstGeom prst="straightConnector1">
            <a:avLst/>
          </a:prstGeom>
          <a:ln>
            <a:prstDash val="solid"/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2667421" y="2636836"/>
            <a:ext cx="0" cy="124247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630256" y="4174152"/>
            <a:ext cx="330199" cy="25391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ro-RO" sz="1050" dirty="0" smtClean="0"/>
              <a:t>width</a:t>
            </a:r>
            <a:endParaRPr lang="en-US" sz="1050" dirty="0"/>
          </a:p>
        </p:txBody>
      </p:sp>
      <p:sp>
        <p:nvSpPr>
          <p:cNvPr id="26" name="TextBox 25"/>
          <p:cNvSpPr txBox="1"/>
          <p:nvPr/>
        </p:nvSpPr>
        <p:spPr>
          <a:xfrm>
            <a:off x="2702841" y="3112022"/>
            <a:ext cx="395959" cy="25391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ro-RO" sz="1050" dirty="0" smtClean="0"/>
              <a:t>height</a:t>
            </a:r>
            <a:endParaRPr lang="en-US" sz="105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7788" y="2636836"/>
            <a:ext cx="144780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54880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5055" y="2291960"/>
            <a:ext cx="2961746" cy="42891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Format</a:t>
            </a:r>
            <a:r>
              <a:rPr lang="ro-RO" dirty="0" smtClean="0"/>
              <a:t>ă</a:t>
            </a:r>
            <a:r>
              <a:rPr lang="en-US" dirty="0" err="1" smtClean="0"/>
              <a:t>ri</a:t>
            </a:r>
            <a:r>
              <a:rPr lang="en-US" dirty="0" smtClean="0"/>
              <a:t> </a:t>
            </a:r>
            <a:r>
              <a:rPr lang="en-US" dirty="0" err="1" smtClean="0"/>
              <a:t>rapide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 smtClean="0"/>
              <a:t>imagini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4" y="1199626"/>
            <a:ext cx="5657322" cy="5101221"/>
          </a:xfrm>
        </p:spPr>
        <p:txBody>
          <a:bodyPr>
            <a:normAutofit lnSpcReduction="10000"/>
          </a:bodyPr>
          <a:lstStyle/>
          <a:p>
            <a:r>
              <a:rPr lang="ro-RO" sz="2000" dirty="0" smtClean="0"/>
              <a:t>Cu click dreapta cu mouse-ul pe o formă desenată, pot fi accesate opţiuni de formatare rapidă:</a:t>
            </a:r>
          </a:p>
          <a:p>
            <a:pPr lvl="1"/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Style</a:t>
            </a:r>
            <a:r>
              <a:rPr lang="ro-RO" sz="1800" dirty="0" smtClean="0"/>
              <a:t> -  formatare rapidă a umplerii şi conturului din şabloane predefinite</a:t>
            </a:r>
          </a:p>
          <a:p>
            <a:pPr lvl="1"/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Fill</a:t>
            </a:r>
            <a:r>
              <a:rPr lang="ro-RO" sz="1800" dirty="0" smtClean="0"/>
              <a:t> – umplere</a:t>
            </a:r>
          </a:p>
          <a:p>
            <a:pPr lvl="1"/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Outline</a:t>
            </a:r>
            <a:r>
              <a:rPr lang="ro-RO" sz="1800" dirty="0" smtClean="0"/>
              <a:t> -  contur</a:t>
            </a:r>
          </a:p>
          <a:p>
            <a:pPr lvl="1"/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Add</a:t>
            </a:r>
            <a:r>
              <a:rPr lang="ro-RO" sz="1800" dirty="0" smtClean="0"/>
              <a:t>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Text</a:t>
            </a:r>
            <a:r>
              <a:rPr lang="ro-RO" sz="1800" dirty="0" smtClean="0"/>
              <a:t> – adaugă text în forma grafică</a:t>
            </a:r>
          </a:p>
          <a:p>
            <a:pPr lvl="1"/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Edit</a:t>
            </a:r>
            <a:r>
              <a:rPr lang="ro-RO" sz="1800" dirty="0" smtClean="0"/>
              <a:t>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Points</a:t>
            </a:r>
            <a:r>
              <a:rPr lang="ro-RO" sz="1800" dirty="0" smtClean="0"/>
              <a:t> – modifică puncte de joncţiune</a:t>
            </a:r>
          </a:p>
          <a:p>
            <a:pPr lvl="1"/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Group</a:t>
            </a:r>
            <a:r>
              <a:rPr lang="ro-RO" sz="1800" dirty="0" smtClean="0"/>
              <a:t> – grupare</a:t>
            </a:r>
          </a:p>
          <a:p>
            <a:pPr lvl="1"/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Bring</a:t>
            </a:r>
            <a:r>
              <a:rPr lang="ro-RO" sz="1800" dirty="0" smtClean="0"/>
              <a:t>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to</a:t>
            </a:r>
            <a:r>
              <a:rPr lang="ro-RO" sz="1800" dirty="0" smtClean="0"/>
              <a:t>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Front</a:t>
            </a:r>
            <a:r>
              <a:rPr lang="ro-RO" sz="1800" dirty="0" smtClean="0"/>
              <a:t> – adu în prim-plan</a:t>
            </a:r>
          </a:p>
          <a:p>
            <a:pPr lvl="1"/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Send</a:t>
            </a:r>
            <a:r>
              <a:rPr lang="ro-RO" sz="1800" dirty="0" smtClean="0"/>
              <a:t>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to</a:t>
            </a:r>
            <a:r>
              <a:rPr lang="ro-RO" sz="1800" dirty="0" smtClean="0"/>
              <a:t>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Back</a:t>
            </a:r>
            <a:r>
              <a:rPr lang="ro-RO" sz="1800" dirty="0" smtClean="0"/>
              <a:t> – trimite în spate</a:t>
            </a:r>
          </a:p>
          <a:p>
            <a:pPr lvl="1"/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Wrap</a:t>
            </a:r>
            <a:r>
              <a:rPr lang="ro-RO" sz="1800" dirty="0" smtClean="0"/>
              <a:t>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Text</a:t>
            </a:r>
            <a:r>
              <a:rPr lang="ro-RO" sz="1800" dirty="0" smtClean="0"/>
              <a:t> – schimbă poziţia raportat la text</a:t>
            </a:r>
          </a:p>
          <a:p>
            <a:pPr lvl="1"/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Set</a:t>
            </a:r>
            <a:r>
              <a:rPr lang="ro-RO" sz="1800" dirty="0" smtClean="0"/>
              <a:t>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as</a:t>
            </a:r>
            <a:r>
              <a:rPr lang="ro-RO" sz="1800" dirty="0" smtClean="0"/>
              <a:t>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Default</a:t>
            </a:r>
            <a:r>
              <a:rPr lang="ro-RO" sz="1800" dirty="0" smtClean="0"/>
              <a:t>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Shape</a:t>
            </a:r>
            <a:r>
              <a:rPr lang="ro-RO" sz="1800" dirty="0" smtClean="0"/>
              <a:t> – stabileşte culorile de umplere şi contur implicite pentru următoarele figuri desenate identice cu ale figurii curente</a:t>
            </a:r>
          </a:p>
          <a:p>
            <a:pPr lvl="1"/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More</a:t>
            </a:r>
            <a:r>
              <a:rPr lang="ro-RO" sz="1800" dirty="0" smtClean="0"/>
              <a:t>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Layout</a:t>
            </a:r>
            <a:r>
              <a:rPr lang="ro-RO" sz="1800" dirty="0" smtClean="0"/>
              <a:t>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Options</a:t>
            </a:r>
            <a:r>
              <a:rPr lang="ro-RO" sz="1800" dirty="0" smtClean="0"/>
              <a:t> -  deschide fereastra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Layout</a:t>
            </a:r>
          </a:p>
          <a:p>
            <a:pPr lvl="1"/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Format</a:t>
            </a:r>
            <a:r>
              <a:rPr lang="ro-RO" sz="1800" dirty="0" smtClean="0"/>
              <a:t> </a:t>
            </a:r>
            <a:r>
              <a:rPr lang="ro-RO" sz="1800" dirty="0" smtClean="0">
                <a:solidFill>
                  <a:schemeClr val="accent1">
                    <a:lumMod val="50000"/>
                  </a:schemeClr>
                </a:solidFill>
              </a:rPr>
              <a:t>Shape</a:t>
            </a:r>
            <a:r>
              <a:rPr lang="ro-RO" sz="1800" dirty="0" smtClean="0"/>
              <a:t> – deschide panoul lateral de formatare avansată</a:t>
            </a:r>
            <a:endParaRPr lang="en-US" sz="1800" dirty="0"/>
          </a:p>
        </p:txBody>
      </p:sp>
      <p:pic>
        <p:nvPicPr>
          <p:cNvPr id="5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57373" y="3926890"/>
            <a:ext cx="388297" cy="50964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3299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Forme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199626"/>
            <a:ext cx="8295218" cy="5101221"/>
          </a:xfrm>
        </p:spPr>
        <p:txBody>
          <a:bodyPr/>
          <a:lstStyle/>
          <a:p>
            <a:r>
              <a:rPr lang="ro-RO" dirty="0" smtClean="0"/>
              <a:t>Formele pot fi folosite individual…</a:t>
            </a:r>
          </a:p>
          <a:p>
            <a:pPr lvl="1"/>
            <a:r>
              <a:rPr lang="ro-RO" dirty="0"/>
              <a:t>d</a:t>
            </a:r>
            <a:r>
              <a:rPr lang="ro-RO" dirty="0" smtClean="0"/>
              <a:t>e exemplu, o săgeată-bloc sau o explicaţie pentru a clarifica o imagine: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 smtClean="0"/>
          </a:p>
          <a:p>
            <a:r>
              <a:rPr lang="ro-RO" dirty="0" smtClean="0"/>
              <a:t>…sau combinate în desene complexe.</a:t>
            </a:r>
          </a:p>
          <a:p>
            <a:pPr lvl="1"/>
            <a:r>
              <a:rPr lang="ro-RO" dirty="0" smtClean="0"/>
              <a:t> exemplu: un tramvai desenat din dreptunghiuri, cercuri şi triunghiuri:</a:t>
            </a:r>
            <a:endParaRPr lang="ro-RO" dirty="0"/>
          </a:p>
        </p:txBody>
      </p:sp>
      <p:grpSp>
        <p:nvGrpSpPr>
          <p:cNvPr id="4" name="Group 1"/>
          <p:cNvGrpSpPr>
            <a:grpSpLocks noChangeAspect="1"/>
          </p:cNvGrpSpPr>
          <p:nvPr/>
        </p:nvGrpSpPr>
        <p:grpSpPr bwMode="auto">
          <a:xfrm>
            <a:off x="2517904" y="5395475"/>
            <a:ext cx="3213294" cy="1436713"/>
            <a:chOff x="1440" y="1440"/>
            <a:chExt cx="9360" cy="4186"/>
          </a:xfrm>
        </p:grpSpPr>
        <p:sp>
          <p:nvSpPr>
            <p:cNvPr id="5" name="AutoShape 33"/>
            <p:cNvSpPr>
              <a:spLocks noChangeAspect="1" noChangeArrowheads="1" noTextEdit="1"/>
            </p:cNvSpPr>
            <p:nvPr/>
          </p:nvSpPr>
          <p:spPr bwMode="auto">
            <a:xfrm>
              <a:off x="1440" y="1440"/>
              <a:ext cx="9360" cy="41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Rectangle 32"/>
            <p:cNvSpPr>
              <a:spLocks noChangeArrowheads="1"/>
            </p:cNvSpPr>
            <p:nvPr/>
          </p:nvSpPr>
          <p:spPr bwMode="auto">
            <a:xfrm>
              <a:off x="2344" y="4679"/>
              <a:ext cx="7853" cy="14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AutoShape 31"/>
            <p:cNvSpPr>
              <a:spLocks noChangeArrowheads="1"/>
            </p:cNvSpPr>
            <p:nvPr/>
          </p:nvSpPr>
          <p:spPr bwMode="auto">
            <a:xfrm>
              <a:off x="3098" y="2545"/>
              <a:ext cx="6413" cy="1859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30"/>
            <p:cNvSpPr>
              <a:spLocks noChangeArrowheads="1"/>
            </p:cNvSpPr>
            <p:nvPr/>
          </p:nvSpPr>
          <p:spPr bwMode="auto">
            <a:xfrm>
              <a:off x="4337" y="4101"/>
              <a:ext cx="576" cy="57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Oval 29"/>
            <p:cNvSpPr>
              <a:spLocks noChangeArrowheads="1"/>
            </p:cNvSpPr>
            <p:nvPr/>
          </p:nvSpPr>
          <p:spPr bwMode="auto">
            <a:xfrm>
              <a:off x="4939" y="4101"/>
              <a:ext cx="576" cy="57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Oval 28"/>
            <p:cNvSpPr>
              <a:spLocks noChangeArrowheads="1"/>
            </p:cNvSpPr>
            <p:nvPr/>
          </p:nvSpPr>
          <p:spPr bwMode="auto">
            <a:xfrm>
              <a:off x="6906" y="4101"/>
              <a:ext cx="576" cy="57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Oval 27"/>
            <p:cNvSpPr>
              <a:spLocks noChangeArrowheads="1"/>
            </p:cNvSpPr>
            <p:nvPr/>
          </p:nvSpPr>
          <p:spPr bwMode="auto">
            <a:xfrm>
              <a:off x="7508" y="4101"/>
              <a:ext cx="576" cy="57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Rectangle 26"/>
            <p:cNvSpPr>
              <a:spLocks noChangeArrowheads="1"/>
            </p:cNvSpPr>
            <p:nvPr/>
          </p:nvSpPr>
          <p:spPr bwMode="auto">
            <a:xfrm>
              <a:off x="3098" y="3516"/>
              <a:ext cx="6413" cy="2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25"/>
            <p:cNvSpPr>
              <a:spLocks noChangeArrowheads="1"/>
            </p:cNvSpPr>
            <p:nvPr/>
          </p:nvSpPr>
          <p:spPr bwMode="auto">
            <a:xfrm>
              <a:off x="8413" y="2545"/>
              <a:ext cx="600" cy="18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24"/>
            <p:cNvSpPr>
              <a:spLocks noChangeArrowheads="1"/>
            </p:cNvSpPr>
            <p:nvPr/>
          </p:nvSpPr>
          <p:spPr bwMode="auto">
            <a:xfrm>
              <a:off x="3550" y="2545"/>
              <a:ext cx="600" cy="18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23"/>
            <p:cNvSpPr>
              <a:spLocks noChangeArrowheads="1"/>
            </p:cNvSpPr>
            <p:nvPr/>
          </p:nvSpPr>
          <p:spPr bwMode="auto">
            <a:xfrm>
              <a:off x="6015" y="2545"/>
              <a:ext cx="600" cy="18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AutoShape 22"/>
            <p:cNvSpPr>
              <a:spLocks noChangeShapeType="1"/>
            </p:cNvSpPr>
            <p:nvPr/>
          </p:nvSpPr>
          <p:spPr bwMode="auto">
            <a:xfrm>
              <a:off x="3850" y="2545"/>
              <a:ext cx="1" cy="185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AutoShape 21"/>
            <p:cNvSpPr>
              <a:spLocks noChangeShapeType="1"/>
            </p:cNvSpPr>
            <p:nvPr/>
          </p:nvSpPr>
          <p:spPr bwMode="auto">
            <a:xfrm>
              <a:off x="6315" y="2545"/>
              <a:ext cx="1" cy="185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AutoShape 20"/>
            <p:cNvSpPr>
              <a:spLocks noChangeShapeType="1"/>
            </p:cNvSpPr>
            <p:nvPr/>
          </p:nvSpPr>
          <p:spPr bwMode="auto">
            <a:xfrm>
              <a:off x="8713" y="2545"/>
              <a:ext cx="1" cy="185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4658" y="2712"/>
              <a:ext cx="351" cy="57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5110" y="2712"/>
              <a:ext cx="351" cy="57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5564" y="2712"/>
              <a:ext cx="351" cy="57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6"/>
            <p:cNvSpPr>
              <a:spLocks noChangeArrowheads="1"/>
            </p:cNvSpPr>
            <p:nvPr/>
          </p:nvSpPr>
          <p:spPr bwMode="auto">
            <a:xfrm>
              <a:off x="4235" y="2714"/>
              <a:ext cx="351" cy="57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AutoShape 15"/>
            <p:cNvSpPr>
              <a:spLocks noChangeArrowheads="1"/>
            </p:cNvSpPr>
            <p:nvPr/>
          </p:nvSpPr>
          <p:spPr bwMode="auto">
            <a:xfrm flipH="1">
              <a:off x="3159" y="2714"/>
              <a:ext cx="288" cy="576"/>
            </a:xfrm>
            <a:prstGeom prst="rtTriangl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14"/>
            <p:cNvSpPr>
              <a:spLocks noChangeArrowheads="1"/>
            </p:cNvSpPr>
            <p:nvPr/>
          </p:nvSpPr>
          <p:spPr bwMode="auto">
            <a:xfrm>
              <a:off x="7108" y="2714"/>
              <a:ext cx="351" cy="57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13"/>
            <p:cNvSpPr>
              <a:spLocks noChangeArrowheads="1"/>
            </p:cNvSpPr>
            <p:nvPr/>
          </p:nvSpPr>
          <p:spPr bwMode="auto">
            <a:xfrm>
              <a:off x="7560" y="2714"/>
              <a:ext cx="351" cy="57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12"/>
            <p:cNvSpPr>
              <a:spLocks noChangeArrowheads="1"/>
            </p:cNvSpPr>
            <p:nvPr/>
          </p:nvSpPr>
          <p:spPr bwMode="auto">
            <a:xfrm>
              <a:off x="8014" y="2714"/>
              <a:ext cx="351" cy="57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11"/>
            <p:cNvSpPr>
              <a:spLocks noChangeArrowheads="1"/>
            </p:cNvSpPr>
            <p:nvPr/>
          </p:nvSpPr>
          <p:spPr bwMode="auto">
            <a:xfrm>
              <a:off x="6685" y="2716"/>
              <a:ext cx="351" cy="57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AutoShape 10"/>
            <p:cNvSpPr>
              <a:spLocks noChangeArrowheads="1"/>
            </p:cNvSpPr>
            <p:nvPr/>
          </p:nvSpPr>
          <p:spPr bwMode="auto">
            <a:xfrm>
              <a:off x="9140" y="2621"/>
              <a:ext cx="337" cy="810"/>
            </a:xfrm>
            <a:prstGeom prst="rtTriangl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9"/>
            <p:cNvSpPr>
              <a:spLocks noChangeArrowheads="1"/>
            </p:cNvSpPr>
            <p:nvPr/>
          </p:nvSpPr>
          <p:spPr bwMode="auto">
            <a:xfrm>
              <a:off x="3550" y="2706"/>
              <a:ext cx="201" cy="128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8"/>
            <p:cNvSpPr>
              <a:spLocks noChangeArrowheads="1"/>
            </p:cNvSpPr>
            <p:nvPr/>
          </p:nvSpPr>
          <p:spPr bwMode="auto">
            <a:xfrm>
              <a:off x="3943" y="2708"/>
              <a:ext cx="201" cy="128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7"/>
            <p:cNvSpPr>
              <a:spLocks noChangeArrowheads="1"/>
            </p:cNvSpPr>
            <p:nvPr/>
          </p:nvSpPr>
          <p:spPr bwMode="auto">
            <a:xfrm>
              <a:off x="6017" y="2725"/>
              <a:ext cx="201" cy="128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6"/>
            <p:cNvSpPr>
              <a:spLocks noChangeArrowheads="1"/>
            </p:cNvSpPr>
            <p:nvPr/>
          </p:nvSpPr>
          <p:spPr bwMode="auto">
            <a:xfrm>
              <a:off x="6402" y="2727"/>
              <a:ext cx="201" cy="128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5"/>
            <p:cNvSpPr>
              <a:spLocks noChangeArrowheads="1"/>
            </p:cNvSpPr>
            <p:nvPr/>
          </p:nvSpPr>
          <p:spPr bwMode="auto">
            <a:xfrm>
              <a:off x="8399" y="2727"/>
              <a:ext cx="201" cy="128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4"/>
            <p:cNvSpPr>
              <a:spLocks noChangeArrowheads="1"/>
            </p:cNvSpPr>
            <p:nvPr/>
          </p:nvSpPr>
          <p:spPr bwMode="auto">
            <a:xfrm>
              <a:off x="8809" y="2729"/>
              <a:ext cx="201" cy="128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AutoShape 3"/>
            <p:cNvSpPr>
              <a:spLocks noChangeShapeType="1"/>
            </p:cNvSpPr>
            <p:nvPr/>
          </p:nvSpPr>
          <p:spPr bwMode="auto">
            <a:xfrm>
              <a:off x="2344" y="2000"/>
              <a:ext cx="7853" cy="1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AutoShape 2"/>
            <p:cNvSpPr>
              <a:spLocks noChangeArrowheads="1"/>
            </p:cNvSpPr>
            <p:nvPr/>
          </p:nvSpPr>
          <p:spPr bwMode="auto">
            <a:xfrm>
              <a:off x="7895" y="2026"/>
              <a:ext cx="586" cy="519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37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443" y="2692400"/>
            <a:ext cx="2326845" cy="710141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5825" y="2677818"/>
            <a:ext cx="2326845" cy="710141"/>
          </a:xfrm>
          <a:prstGeom prst="rect">
            <a:avLst/>
          </a:prstGeom>
        </p:spPr>
      </p:pic>
      <p:sp>
        <p:nvSpPr>
          <p:cNvPr id="39" name="Up Arrow 38"/>
          <p:cNvSpPr/>
          <p:nvPr/>
        </p:nvSpPr>
        <p:spPr>
          <a:xfrm>
            <a:off x="2193839" y="3203574"/>
            <a:ext cx="324065" cy="397933"/>
          </a:xfrm>
          <a:prstGeom prst="upArrow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ular Callout 39"/>
          <p:cNvSpPr/>
          <p:nvPr/>
        </p:nvSpPr>
        <p:spPr>
          <a:xfrm>
            <a:off x="5639070" y="3513667"/>
            <a:ext cx="761730" cy="372533"/>
          </a:xfrm>
          <a:prstGeom prst="wedgeRectCallout">
            <a:avLst>
              <a:gd name="adj1" fmla="val -40304"/>
              <a:gd name="adj2" fmla="val -15341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400" dirty="0" smtClean="0">
                <a:solidFill>
                  <a:schemeClr val="tx1"/>
                </a:solidFill>
              </a:rPr>
              <a:t>forme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7678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sz="2000" dirty="0" smtClean="0"/>
              <a:t>În continuare, vom desena pas cu pas un tramvai.</a:t>
            </a:r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sz="2000" dirty="0" smtClean="0"/>
          </a:p>
          <a:p>
            <a:endParaRPr lang="ro-RO" sz="20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Exemplu: desenarea rapidă a unui tramvai</a:t>
            </a:r>
            <a:endParaRPr lang="en-US" dirty="0"/>
          </a:p>
        </p:txBody>
      </p:sp>
      <p:grpSp>
        <p:nvGrpSpPr>
          <p:cNvPr id="7" name="Canvas 1"/>
          <p:cNvGrpSpPr/>
          <p:nvPr/>
        </p:nvGrpSpPr>
        <p:grpSpPr>
          <a:xfrm>
            <a:off x="1833668" y="3124200"/>
            <a:ext cx="5049732" cy="2921000"/>
            <a:chOff x="0" y="0"/>
            <a:chExt cx="3122930" cy="1821815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3122930" cy="1821815"/>
            </a:xfrm>
            <a:prstGeom prst="rect">
              <a:avLst/>
            </a:prstGeom>
          </p:spPr>
        </p:sp>
        <p:sp>
          <p:nvSpPr>
            <p:cNvPr id="9" name="Rectangle 8"/>
            <p:cNvSpPr/>
            <p:nvPr/>
          </p:nvSpPr>
          <p:spPr>
            <a:xfrm>
              <a:off x="27284" y="1418871"/>
              <a:ext cx="3077128" cy="6128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54782" y="620934"/>
              <a:ext cx="2306531" cy="702898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791454" y="1214650"/>
              <a:ext cx="245659" cy="23201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1043696" y="1214559"/>
              <a:ext cx="245110" cy="23177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1694901" y="1214795"/>
              <a:ext cx="245110" cy="23177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1939750" y="1214468"/>
              <a:ext cx="245110" cy="23177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4730" y="934872"/>
              <a:ext cx="2306194" cy="12965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357953" y="620879"/>
              <a:ext cx="122830" cy="7028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480765" y="620996"/>
              <a:ext cx="122830" cy="7028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09821" y="620853"/>
              <a:ext cx="122555" cy="7023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33011" y="620853"/>
              <a:ext cx="122555" cy="7023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231714" y="621510"/>
              <a:ext cx="122555" cy="7023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354904" y="621510"/>
              <a:ext cx="122555" cy="7023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09596" y="682268"/>
              <a:ext cx="63460" cy="47090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92582" y="682597"/>
              <a:ext cx="62865" cy="4708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357969" y="682912"/>
              <a:ext cx="62865" cy="47053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538755" y="682597"/>
              <a:ext cx="62230" cy="47053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235223" y="682859"/>
              <a:ext cx="62230" cy="4699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415563" y="682224"/>
              <a:ext cx="61595" cy="4699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91338" y="682852"/>
              <a:ext cx="95766" cy="204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937449" y="683063"/>
              <a:ext cx="95250" cy="20383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67103" y="683066"/>
              <a:ext cx="95250" cy="20383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213153" y="683066"/>
              <a:ext cx="94615" cy="2032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653962" y="688142"/>
              <a:ext cx="95250" cy="20383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800012" y="688142"/>
              <a:ext cx="94615" cy="2032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929552" y="688142"/>
              <a:ext cx="94615" cy="2032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075602" y="687981"/>
              <a:ext cx="93980" cy="20256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84720" y="684968"/>
              <a:ext cx="95250" cy="20383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7" name="Right Triangle 36"/>
            <p:cNvSpPr/>
            <p:nvPr/>
          </p:nvSpPr>
          <p:spPr>
            <a:xfrm>
              <a:off x="2524836" y="688081"/>
              <a:ext cx="95534" cy="198945"/>
            </a:xfrm>
            <a:prstGeom prst="rt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27292" y="422932"/>
              <a:ext cx="307757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9" name="Diamond 38"/>
            <p:cNvSpPr/>
            <p:nvPr/>
          </p:nvSpPr>
          <p:spPr>
            <a:xfrm>
              <a:off x="2023871" y="429718"/>
              <a:ext cx="145393" cy="191080"/>
            </a:xfrm>
            <a:prstGeom prst="diamond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875454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sz="2000" dirty="0" smtClean="0"/>
              <a:t>Dacă o linie nu iese perfect orizontală sau verticală, folosiţi redimensionarea.</a:t>
            </a:r>
          </a:p>
          <a:p>
            <a:pPr lvl="1"/>
            <a:r>
              <a:rPr lang="ro-RO" sz="1600" dirty="0" smtClean="0"/>
              <a:t>O linie perfect orizontală are înălţimea 0.</a:t>
            </a:r>
          </a:p>
          <a:p>
            <a:endParaRPr lang="ro-RO" sz="2000" dirty="0"/>
          </a:p>
          <a:p>
            <a:endParaRPr lang="ro-RO" sz="2000" dirty="0" smtClean="0"/>
          </a:p>
          <a:p>
            <a:endParaRPr lang="ro-RO" sz="2000" dirty="0"/>
          </a:p>
          <a:p>
            <a:endParaRPr lang="ro-RO" sz="2000" dirty="0" smtClean="0"/>
          </a:p>
          <a:p>
            <a:pPr lvl="1"/>
            <a:r>
              <a:rPr lang="ro-RO" sz="1600" dirty="0" smtClean="0"/>
              <a:t>O linie perfect verticală are lăţimea 0.</a:t>
            </a:r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sz="2000" dirty="0" smtClean="0"/>
          </a:p>
          <a:p>
            <a:endParaRPr lang="ro-RO" sz="20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Exemplu: desenarea rapidă a unui tramvai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395" y="2873936"/>
            <a:ext cx="2314575" cy="876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8395" y="3070786"/>
            <a:ext cx="2352675" cy="70485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3653" y="2237348"/>
            <a:ext cx="1419225" cy="9144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0994" y="2275448"/>
            <a:ext cx="1279457" cy="79533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9682" y="4595918"/>
            <a:ext cx="1343025" cy="195262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70994" y="4724400"/>
            <a:ext cx="1279457" cy="818852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21763" y="4556184"/>
            <a:ext cx="1047750" cy="192405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83653" y="4657830"/>
            <a:ext cx="1419225" cy="908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02567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sz="2000" dirty="0" smtClean="0"/>
              <a:t>Dacă formele nu se redimensionează corespunzător cu mouse-ul, folosiţi tot redimensioanrea numerică:</a:t>
            </a:r>
          </a:p>
          <a:p>
            <a:pPr lvl="1"/>
            <a:r>
              <a:rPr lang="ro-RO" sz="1600" dirty="0" smtClean="0"/>
              <a:t>Două forme pot fi redimensionate sincron, dacă sunt selectate simultan,</a:t>
            </a:r>
          </a:p>
          <a:p>
            <a:pPr lvl="1"/>
            <a:r>
              <a:rPr lang="ro-RO" sz="1600" dirty="0" smtClean="0"/>
              <a:t>De semenea, pentru a crea o clonă a uneo firme, ea poate fi copiată cu Copy-Paste sau Ctrl-C, şi Ctrl-V.</a:t>
            </a:r>
          </a:p>
          <a:p>
            <a:endParaRPr lang="ro-RO" sz="2000" dirty="0"/>
          </a:p>
          <a:p>
            <a:endParaRPr lang="ro-RO" sz="2000" dirty="0" smtClean="0"/>
          </a:p>
          <a:p>
            <a:endParaRPr lang="ro-RO" sz="2000" dirty="0"/>
          </a:p>
          <a:p>
            <a:endParaRPr lang="ro-RO" sz="2000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sz="2000" dirty="0" smtClean="0"/>
          </a:p>
          <a:p>
            <a:endParaRPr lang="ro-RO" sz="20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Exemplu: desenarea rapidă a unui tramvai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50" y="3217333"/>
            <a:ext cx="1314575" cy="25701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1310" y="3646223"/>
            <a:ext cx="140970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50603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sz="2000" dirty="0" smtClean="0"/>
              <a:t>Dacă formele nu se aşază corect în desen, pot fi rearanjate folosind tastele-săgeţi.</a:t>
            </a:r>
          </a:p>
          <a:p>
            <a:endParaRPr lang="ro-RO" sz="2000" dirty="0"/>
          </a:p>
          <a:p>
            <a:endParaRPr lang="ro-RO" sz="2000" dirty="0" smtClean="0"/>
          </a:p>
          <a:p>
            <a:endParaRPr lang="ro-RO" sz="2000" dirty="0"/>
          </a:p>
          <a:p>
            <a:endParaRPr lang="ro-RO" sz="2000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sz="2000" dirty="0" smtClean="0"/>
          </a:p>
          <a:p>
            <a:endParaRPr lang="ro-RO" sz="20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Exemplu: desenarea rapidă a unui tramvai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9038" y="2686050"/>
            <a:ext cx="1209675" cy="2247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3451" y="2993495"/>
            <a:ext cx="1028700" cy="18192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101" y="3530070"/>
            <a:ext cx="1424017" cy="93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91348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6229350" cy="5101221"/>
          </a:xfrm>
        </p:spPr>
        <p:txBody>
          <a:bodyPr/>
          <a:lstStyle/>
          <a:p>
            <a:r>
              <a:rPr lang="ro-RO" sz="2000" dirty="0" smtClean="0"/>
              <a:t>Se creează o pânză de desen (New Drawing Canvas) în care se desenează un dreptunghi cu colţuri rotunjite.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r>
              <a:rPr lang="ro-RO" sz="2000" dirty="0" smtClean="0"/>
              <a:t>Dreptunghiul se formatează cu umplere albă şi cu contur negru. Se stablileşte această formatare ca implicită pentru următoarele figuri (click dreapta – Set as Default Shape):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6986" b="6047"/>
          <a:stretch/>
        </p:blipFill>
        <p:spPr>
          <a:xfrm>
            <a:off x="3540282" y="1820334"/>
            <a:ext cx="3208868" cy="18069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Exemplu: desenarea rapidă a unui tramvai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233" y="4783666"/>
            <a:ext cx="3070967" cy="19108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9217" y="1464733"/>
            <a:ext cx="1394982" cy="33189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9020" y="5383742"/>
            <a:ext cx="1095375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74418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6134" y="4693176"/>
            <a:ext cx="3310466" cy="205127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6119283" cy="5101221"/>
          </a:xfrm>
        </p:spPr>
        <p:txBody>
          <a:bodyPr/>
          <a:lstStyle/>
          <a:p>
            <a:r>
              <a:rPr lang="ro-RO" sz="2000" dirty="0" smtClean="0"/>
              <a:t>Se creează un cerc alb. Se copie de patru ori, pentru a forma roţile. Se folosesc tastele-săgeţi pentru a aşeza corect roţile.</a:t>
            </a:r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sz="2000" dirty="0" smtClean="0"/>
          </a:p>
          <a:p>
            <a:r>
              <a:rPr lang="ro-RO" sz="2000" dirty="0" smtClean="0"/>
              <a:t>Cu două dreptunghiuri cu colţuri drepte, se creează uşa de acces din mijloc.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Exemplu: desenarea rapidă a unui tramvai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6134" y="1981201"/>
            <a:ext cx="3149600" cy="1930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0683" y="1374243"/>
            <a:ext cx="1394982" cy="33189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363" y="5427133"/>
            <a:ext cx="1424017" cy="93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93934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100" y="1544787"/>
            <a:ext cx="3585633" cy="22054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9919" y="4805099"/>
            <a:ext cx="3319874" cy="20529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" y="4828375"/>
            <a:ext cx="3263900" cy="195834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6170083" cy="5101221"/>
          </a:xfrm>
        </p:spPr>
        <p:txBody>
          <a:bodyPr/>
          <a:lstStyle/>
          <a:p>
            <a:r>
              <a:rPr lang="ro-RO" sz="2000" dirty="0" smtClean="0"/>
              <a:t>Uşa din mijloc se copie şi se crează uşile din faţă şi din spate:</a:t>
            </a:r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sz="2000" dirty="0" smtClean="0"/>
          </a:p>
          <a:p>
            <a:endParaRPr lang="ro-RO" sz="2000" dirty="0" smtClean="0"/>
          </a:p>
          <a:p>
            <a:r>
              <a:rPr lang="ro-RO" sz="2000" dirty="0" smtClean="0"/>
              <a:t>Cu </a:t>
            </a:r>
            <a:r>
              <a:rPr lang="ro-RO" sz="2000" dirty="0"/>
              <a:t>un dreptunghi trimis în spate (Send To Back), se creează banda grafică de sub geamuri</a:t>
            </a:r>
            <a:r>
              <a:rPr lang="ro-RO" sz="2000" dirty="0" smtClean="0"/>
              <a:t>. Cu dreptunghiuri mai mici, se creează geamurile uşilor de acces.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Exemplu: desenarea rapidă a unui tramvai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0683" y="1374243"/>
            <a:ext cx="1394982" cy="331893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363" y="4870712"/>
            <a:ext cx="1424017" cy="9376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3615" y="5985930"/>
            <a:ext cx="11620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10655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6026150" cy="5101221"/>
          </a:xfrm>
        </p:spPr>
        <p:txBody>
          <a:bodyPr/>
          <a:lstStyle/>
          <a:p>
            <a:r>
              <a:rPr lang="ro-RO" sz="2000" dirty="0" smtClean="0"/>
              <a:t>Cu alte dreptunghiuri, se creează geamurile laterale, Dacă este necesar, se foloseşte instrumentul de aliniere Align pentru a alina geamurile înspre maginea de sus</a:t>
            </a:r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sz="2000" dirty="0" smtClean="0"/>
          </a:p>
          <a:p>
            <a:r>
              <a:rPr lang="ro-RO" sz="2000" dirty="0" smtClean="0"/>
              <a:t>Cu un triunghi dreptunghic, se desenează geamul din faţă.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Exemplu: desenarea rapidă a unui tramvai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251" y="2057645"/>
            <a:ext cx="3583517" cy="22063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683" y="4629663"/>
            <a:ext cx="3718984" cy="22667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0683" y="1374243"/>
            <a:ext cx="1394982" cy="331893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648" y="4825349"/>
            <a:ext cx="1424017" cy="9376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1897" y="5967472"/>
            <a:ext cx="7429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1706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76868"/>
            <a:ext cx="6449483" cy="5123980"/>
          </a:xfrm>
        </p:spPr>
        <p:txBody>
          <a:bodyPr/>
          <a:lstStyle/>
          <a:p>
            <a:r>
              <a:rPr lang="ro-RO" sz="2000" dirty="0" smtClean="0"/>
              <a:t>Cu un dreptunghi, respectiv o linie, se desenează şina de rulare şi firul electric de contact.</a:t>
            </a:r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sz="2000" dirty="0" smtClean="0"/>
          </a:p>
          <a:p>
            <a:endParaRPr lang="ro-RO" sz="2000" dirty="0"/>
          </a:p>
          <a:p>
            <a:r>
              <a:rPr lang="ro-RO" sz="2000" dirty="0" smtClean="0"/>
              <a:t>Un romb va ţine loc de pantograf: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Exemplu: desenarea rapidă a unui tramvai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771" y="1947333"/>
            <a:ext cx="3298296" cy="19748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6772" y="4527642"/>
            <a:ext cx="3382962" cy="20255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2350" y="1473199"/>
            <a:ext cx="1394982" cy="33189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4983572"/>
            <a:ext cx="1424017" cy="93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34820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sz="2000" dirty="0" smtClean="0"/>
              <a:t>Colorarea: roţile vor fi negre,</a:t>
            </a:r>
            <a:r>
              <a:rPr lang="en-US" sz="2000" dirty="0" smtClean="0"/>
              <a:t> </a:t>
            </a:r>
            <a:r>
              <a:rPr lang="en-US" sz="2000" dirty="0" err="1" smtClean="0"/>
              <a:t>geamurile</a:t>
            </a:r>
            <a:r>
              <a:rPr lang="ro-RO" sz="2000" dirty="0" smtClean="0"/>
              <a:t>, </a:t>
            </a:r>
            <a:r>
              <a:rPr lang="en-US" sz="2000" dirty="0" err="1" smtClean="0"/>
              <a:t>albastre</a:t>
            </a:r>
            <a:r>
              <a:rPr lang="en-US" sz="2000" dirty="0" smtClean="0"/>
              <a:t>, </a:t>
            </a:r>
            <a:r>
              <a:rPr lang="en-US" sz="2000" dirty="0" err="1" smtClean="0"/>
              <a:t>iar</a:t>
            </a:r>
            <a:r>
              <a:rPr lang="en-US" sz="2000" dirty="0" smtClean="0"/>
              <a:t> </a:t>
            </a:r>
            <a:r>
              <a:rPr lang="ro-RO" sz="2000" dirty="0" smtClean="0"/>
              <a:t>ş</a:t>
            </a:r>
            <a:r>
              <a:rPr lang="en-US" sz="2000" dirty="0" err="1" smtClean="0"/>
              <a:t>ina</a:t>
            </a:r>
            <a:r>
              <a:rPr lang="en-US" sz="2000" dirty="0" smtClean="0"/>
              <a:t> de </a:t>
            </a:r>
            <a:r>
              <a:rPr lang="en-US" sz="2000" dirty="0" err="1" smtClean="0"/>
              <a:t>rulare</a:t>
            </a:r>
            <a:r>
              <a:rPr lang="en-US" sz="2000" dirty="0" smtClean="0"/>
              <a:t>, </a:t>
            </a:r>
            <a:r>
              <a:rPr lang="en-US" sz="2000" dirty="0" err="1" smtClean="0"/>
              <a:t>cenu</a:t>
            </a:r>
            <a:r>
              <a:rPr lang="ro-RO" sz="2000" dirty="0" smtClean="0"/>
              <a:t>ş</a:t>
            </a:r>
            <a:r>
              <a:rPr lang="en-US" sz="2000" dirty="0" err="1" smtClean="0"/>
              <a:t>ie</a:t>
            </a:r>
            <a:r>
              <a:rPr lang="ro-RO" sz="2000" dirty="0" smtClean="0"/>
              <a:t> (Fill)</a:t>
            </a:r>
            <a:r>
              <a:rPr lang="en-US" sz="2000" dirty="0" smtClean="0"/>
              <a:t>.</a:t>
            </a:r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sz="2000" dirty="0" smtClean="0"/>
          </a:p>
          <a:p>
            <a:endParaRPr lang="ro-RO" sz="2000" dirty="0"/>
          </a:p>
          <a:p>
            <a:r>
              <a:rPr lang="ro-RO" sz="2000" dirty="0" smtClean="0"/>
              <a:t>Corpul tramvaiului, dreptunghiul rotunjit, va fi vopsit în roşu.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Exemplu: desenarea rapidă a unui tramvai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772" y="1810085"/>
            <a:ext cx="3509433" cy="21070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6772" y="4527642"/>
            <a:ext cx="3509433" cy="21173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5684" y="2387384"/>
            <a:ext cx="1095375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211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Desenarea în Word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886700" cy="1789107"/>
          </a:xfrm>
        </p:spPr>
        <p:txBody>
          <a:bodyPr/>
          <a:lstStyle/>
          <a:p>
            <a:pPr algn="just"/>
            <a:r>
              <a:rPr lang="ro-RO" dirty="0" smtClean="0"/>
              <a:t>Pentru o mai bună organizare a documentului, este recomandat ca orice desen să se realizeze pe un spaţiu dedicat, numit pânză de desen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Drawing canvas</a:t>
            </a:r>
            <a:r>
              <a:rPr lang="ro-RO" dirty="0" smtClean="0"/>
              <a:t>).</a:t>
            </a:r>
          </a:p>
          <a:p>
            <a:pPr algn="just"/>
            <a:r>
              <a:rPr lang="ro-RO" dirty="0" smtClean="0"/>
              <a:t>Aceasta este introdusă din 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New Drawing Canvas</a:t>
            </a:r>
            <a:r>
              <a:rPr lang="ro-RO" dirty="0" smtClean="0"/>
              <a:t>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3067" y="3250536"/>
            <a:ext cx="5027049" cy="3050311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628650" y="3375559"/>
            <a:ext cx="2605617" cy="31268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dirty="0" smtClean="0"/>
              <a:t>Implicit, pânza de desen ocupă toată lăţimea foii.</a:t>
            </a:r>
          </a:p>
          <a:p>
            <a:r>
              <a:rPr lang="ro-RO" dirty="0" smtClean="0"/>
              <a:t>Ea poate fi redimensionată cu ajutorul bulinelor albe din colţuri şi din centrul laturilor, trâgându-le cu mouse-ul.</a:t>
            </a:r>
            <a:endParaRPr lang="en-US" dirty="0"/>
          </a:p>
        </p:txBody>
      </p:sp>
      <p:sp>
        <p:nvSpPr>
          <p:cNvPr id="6" name="Rectangular Callout 5"/>
          <p:cNvSpPr/>
          <p:nvPr/>
        </p:nvSpPr>
        <p:spPr>
          <a:xfrm>
            <a:off x="6477000" y="6299520"/>
            <a:ext cx="1667933" cy="263130"/>
          </a:xfrm>
          <a:prstGeom prst="wedgeRectCallout">
            <a:avLst>
              <a:gd name="adj1" fmla="val 25925"/>
              <a:gd name="adj2" fmla="val -233917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 smtClean="0">
                <a:solidFill>
                  <a:schemeClr val="tx1"/>
                </a:solidFill>
              </a:rPr>
              <a:t>redimensionare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27461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Tramvaiul este gata. Vă dorim călătorie plăcută !</a:t>
            </a:r>
            <a:endParaRPr lang="ro-RO" sz="2800" dirty="0"/>
          </a:p>
          <a:p>
            <a:pPr lvl="1"/>
            <a:endParaRPr lang="ro-RO" dirty="0" smtClean="0"/>
          </a:p>
          <a:p>
            <a:pPr lvl="1"/>
            <a:r>
              <a:rPr lang="ro-RO" dirty="0" smtClean="0"/>
              <a:t>Figura de mai jos este desenul complet, realizat într-o pânză.</a:t>
            </a:r>
          </a:p>
          <a:p>
            <a:pPr lvl="1"/>
            <a:r>
              <a:rPr lang="ro-RO" dirty="0" smtClean="0"/>
              <a:t>Puteţi examina, modifica sau recolora fiecare element.</a:t>
            </a:r>
          </a:p>
          <a:p>
            <a:endParaRPr lang="ro-RO" dirty="0"/>
          </a:p>
          <a:p>
            <a:endParaRPr lang="ro-RO" dirty="0" smtClean="0"/>
          </a:p>
          <a:p>
            <a:endParaRPr lang="ro-RO" sz="2000" dirty="0" smtClean="0"/>
          </a:p>
          <a:p>
            <a:endParaRPr lang="ro-RO" sz="20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Exemplu: desenarea rapidă a unui tramvai</a:t>
            </a:r>
            <a:endParaRPr lang="en-US" dirty="0"/>
          </a:p>
        </p:txBody>
      </p:sp>
      <p:grpSp>
        <p:nvGrpSpPr>
          <p:cNvPr id="7" name="Canvas 1"/>
          <p:cNvGrpSpPr/>
          <p:nvPr/>
        </p:nvGrpSpPr>
        <p:grpSpPr>
          <a:xfrm>
            <a:off x="1833668" y="3124200"/>
            <a:ext cx="5049732" cy="2921000"/>
            <a:chOff x="0" y="0"/>
            <a:chExt cx="3122930" cy="1821815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3122930" cy="1821815"/>
            </a:xfrm>
            <a:prstGeom prst="rect">
              <a:avLst/>
            </a:prstGeom>
          </p:spPr>
        </p:sp>
        <p:sp>
          <p:nvSpPr>
            <p:cNvPr id="9" name="Rectangle 8"/>
            <p:cNvSpPr/>
            <p:nvPr/>
          </p:nvSpPr>
          <p:spPr>
            <a:xfrm>
              <a:off x="27284" y="1418871"/>
              <a:ext cx="3077128" cy="6128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54782" y="620934"/>
              <a:ext cx="2306531" cy="702898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791454" y="1214650"/>
              <a:ext cx="245659" cy="23201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1043696" y="1214559"/>
              <a:ext cx="245110" cy="23177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1694901" y="1214795"/>
              <a:ext cx="245110" cy="23177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1939750" y="1214468"/>
              <a:ext cx="245110" cy="23177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4730" y="934872"/>
              <a:ext cx="2306194" cy="12965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357953" y="620879"/>
              <a:ext cx="122830" cy="7028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480765" y="620996"/>
              <a:ext cx="122830" cy="7028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09821" y="620853"/>
              <a:ext cx="122555" cy="7023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33011" y="620853"/>
              <a:ext cx="122555" cy="7023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231714" y="621510"/>
              <a:ext cx="122555" cy="7023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354904" y="621510"/>
              <a:ext cx="122555" cy="7023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09596" y="682268"/>
              <a:ext cx="63460" cy="47090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92582" y="682597"/>
              <a:ext cx="62865" cy="4708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357969" y="682912"/>
              <a:ext cx="62865" cy="47053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538755" y="682597"/>
              <a:ext cx="62230" cy="47053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235223" y="682859"/>
              <a:ext cx="62230" cy="4699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415563" y="682224"/>
              <a:ext cx="61595" cy="4699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91338" y="682852"/>
              <a:ext cx="95766" cy="204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937449" y="683063"/>
              <a:ext cx="95250" cy="20383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67103" y="683066"/>
              <a:ext cx="95250" cy="20383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213153" y="683066"/>
              <a:ext cx="94615" cy="2032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653962" y="688142"/>
              <a:ext cx="95250" cy="20383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800012" y="688142"/>
              <a:ext cx="94615" cy="2032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929552" y="688142"/>
              <a:ext cx="94615" cy="2032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075602" y="687981"/>
              <a:ext cx="93980" cy="20256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84720" y="684968"/>
              <a:ext cx="95250" cy="20383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7" name="Right Triangle 36"/>
            <p:cNvSpPr/>
            <p:nvPr/>
          </p:nvSpPr>
          <p:spPr>
            <a:xfrm>
              <a:off x="2524836" y="688081"/>
              <a:ext cx="95534" cy="198945"/>
            </a:xfrm>
            <a:prstGeom prst="rt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27292" y="422932"/>
              <a:ext cx="307757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9" name="Diamond 38"/>
            <p:cNvSpPr/>
            <p:nvPr/>
          </p:nvSpPr>
          <p:spPr>
            <a:xfrm>
              <a:off x="2023871" y="429718"/>
              <a:ext cx="145393" cy="191080"/>
            </a:xfrm>
            <a:prstGeom prst="diamond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118788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1700" y="1359964"/>
            <a:ext cx="6648450" cy="5101221"/>
          </a:xfrm>
        </p:spPr>
        <p:txBody>
          <a:bodyPr>
            <a:normAutofit/>
          </a:bodyPr>
          <a:lstStyle/>
          <a:p>
            <a:pPr marL="457200" lvl="1" indent="0" algn="r">
              <a:buNone/>
            </a:pPr>
            <a:r>
              <a:rPr lang="ro-RO" sz="3200" b="1" dirty="0" smtClean="0">
                <a:solidFill>
                  <a:schemeClr val="accent5">
                    <a:lumMod val="75000"/>
                  </a:schemeClr>
                </a:solidFill>
              </a:rPr>
              <a:t>Imagini</a:t>
            </a:r>
            <a:endParaRPr lang="en-US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838450" y="1190101"/>
            <a:ext cx="5848350" cy="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933" y="2730206"/>
            <a:ext cx="5113866" cy="340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85314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Inserarea imaginilor într-un document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Într-un document se pot insera imagini din trei surse:</a:t>
            </a:r>
          </a:p>
          <a:p>
            <a:pPr lvl="1"/>
            <a:r>
              <a:rPr lang="ro-RO" dirty="0" smtClean="0"/>
              <a:t>Folosind un fişier de tip imagine existent pe PC - 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</a:t>
            </a:r>
          </a:p>
          <a:p>
            <a:pPr lvl="1"/>
            <a:r>
              <a:rPr lang="ro-RO" dirty="0" smtClean="0"/>
              <a:t>De pe internet – 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Online Pictures</a:t>
            </a:r>
          </a:p>
          <a:p>
            <a:pPr lvl="1"/>
            <a:r>
              <a:rPr lang="ro-RO" dirty="0" smtClean="0"/>
              <a:t>Dintr-o captură de ecran – 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Screenshot</a:t>
            </a:r>
            <a:r>
              <a:rPr lang="ro-RO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772" y="3572934"/>
            <a:ext cx="28956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7818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Inserarea imaginilor din PC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Imaginile se inserează cu ajutorul comenzii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Insert Picture </a:t>
            </a:r>
            <a:r>
              <a:rPr lang="ro-RO" dirty="0" smtClean="0"/>
              <a:t>(Inserează imagine) din 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Illustrations</a:t>
            </a:r>
            <a:r>
              <a:rPr lang="ro-RO" dirty="0" smtClean="0"/>
              <a:t> al filei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Insert</a:t>
            </a:r>
            <a:r>
              <a:rPr lang="ro-RO" dirty="0" smtClean="0"/>
              <a:t>.</a:t>
            </a:r>
          </a:p>
          <a:p>
            <a:r>
              <a:rPr lang="ro-RO" dirty="0" smtClean="0"/>
              <a:t>Se alege imaginea dorită din PC şi se apasă pe butonul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Insert</a:t>
            </a:r>
            <a:r>
              <a:rPr lang="ro-RO" dirty="0" smtClean="0"/>
              <a:t> (Inserează, introduce).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817" y="3048000"/>
            <a:ext cx="4394920" cy="2590270"/>
          </a:xfrm>
          <a:prstGeom prst="rect">
            <a:avLst/>
          </a:prstGeom>
        </p:spPr>
      </p:pic>
      <p:sp>
        <p:nvSpPr>
          <p:cNvPr id="7" name="Up Arrow 6"/>
          <p:cNvSpPr/>
          <p:nvPr/>
        </p:nvSpPr>
        <p:spPr>
          <a:xfrm>
            <a:off x="1981199" y="3750236"/>
            <a:ext cx="254000" cy="189878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8797" y="4176216"/>
            <a:ext cx="3684425" cy="200189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234348" y="5988638"/>
            <a:ext cx="339556" cy="2106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07106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Inserarea imaginilor de pe internet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Online Pictures </a:t>
            </a:r>
            <a:r>
              <a:rPr lang="ro-RO" dirty="0" smtClean="0"/>
              <a:t>(Imagini online) permite căutarea rapidă şi inserarea în document a unei imagini de pe internet.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215620"/>
            <a:ext cx="28956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5269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/>
              <a:t>Inserarea imaginilor de pe internet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o-RO" dirty="0" smtClean="0"/>
              <a:t>Apăsând pe butinul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Online Pictures </a:t>
            </a:r>
            <a:r>
              <a:rPr lang="ro-RO" dirty="0" smtClean="0"/>
              <a:t>se deschide o fereastră care permite căutarea imaginilor pe internet cu motorul de căutare Bing.</a:t>
            </a:r>
          </a:p>
          <a:p>
            <a:pPr algn="just"/>
            <a:r>
              <a:rPr lang="ro-RO" dirty="0" smtClean="0"/>
              <a:t>După introducerea cuvintelor de căutare (de exemplu „Mickey Mouse”) se apasă pe pictograma care indică o lupă, din dreptul câmpului de căutare.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266" y="3858154"/>
            <a:ext cx="1947334" cy="11081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5083" y="3858154"/>
            <a:ext cx="3846783" cy="2448455"/>
          </a:xfrm>
          <a:prstGeom prst="rect">
            <a:avLst/>
          </a:prstGeom>
        </p:spPr>
      </p:pic>
      <p:sp>
        <p:nvSpPr>
          <p:cNvPr id="7" name="Left Arrow 6"/>
          <p:cNvSpPr/>
          <p:nvPr/>
        </p:nvSpPr>
        <p:spPr>
          <a:xfrm>
            <a:off x="7162798" y="4386846"/>
            <a:ext cx="177800" cy="219020"/>
          </a:xfrm>
          <a:prstGeom prst="lef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00307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2562" y="3469602"/>
            <a:ext cx="3019305" cy="33883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/>
              <a:t>Inserarea imaginilor de pe internet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o-RO" dirty="0" smtClean="0"/>
              <a:t>Se selectează imaginea sau imaginile dorite şi se apasă butonul Insert (Inserare) pentru a fi introduse în document.</a:t>
            </a:r>
          </a:p>
          <a:p>
            <a:pPr algn="just"/>
            <a:r>
              <a:rPr lang="ro-RO" dirty="0" smtClean="0"/>
              <a:t>Implicit, sunt afişate doar imagini distribuite sub licenţa de utilizare Creative Commons, care permite utilizarea liberă cu condiţia menţionării sursei şi autorului.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843" y="3591982"/>
            <a:ext cx="3212167" cy="202776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378200" y="5334000"/>
            <a:ext cx="364067" cy="1608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72584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Capturi de ecran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Screenshot</a:t>
            </a:r>
            <a:r>
              <a:rPr lang="ro-RO" dirty="0" smtClean="0"/>
              <a:t> permite realizarea unor capturi direct de pe ecranul PC-ului.</a:t>
            </a:r>
          </a:p>
          <a:p>
            <a:r>
              <a:rPr lang="ro-RO" dirty="0" smtClean="0"/>
              <a:t>Se poate alege una dintre ferestrele deschise în fundal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Available Windows </a:t>
            </a:r>
            <a:r>
              <a:rPr lang="ro-RO" dirty="0" smtClean="0"/>
              <a:t>– Ferestre disponibile).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199" y="3352429"/>
            <a:ext cx="4349479" cy="312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18102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Capturi de ecran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Dacă se doreşte doar un fragment dintr-o fereastră sau de pe Desktop:</a:t>
            </a:r>
          </a:p>
          <a:p>
            <a:pPr lvl="1"/>
            <a:r>
              <a:rPr lang="ro-RO" dirty="0" smtClean="0"/>
              <a:t>Închideţi toate ferestrele, mai puţin Word şi cea dorită</a:t>
            </a:r>
          </a:p>
          <a:p>
            <a:pPr lvl="1"/>
            <a:r>
              <a:rPr lang="ro-RO" dirty="0" smtClean="0"/>
              <a:t>Asiguraţi-vă că porţiunea de ecran dorită este vizibilă dacă Word este minimizat</a:t>
            </a:r>
          </a:p>
          <a:p>
            <a:pPr lvl="1"/>
            <a:r>
              <a:rPr lang="ro-RO" dirty="0" smtClean="0"/>
              <a:t>Folosiţi comanda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Screen Clippings</a:t>
            </a:r>
          </a:p>
          <a:p>
            <a:pPr lvl="1"/>
            <a:r>
              <a:rPr lang="ro-RO" dirty="0" smtClean="0"/>
              <a:t>Word se va minimiza automat</a:t>
            </a:r>
          </a:p>
          <a:p>
            <a:pPr lvl="1"/>
            <a:r>
              <a:rPr lang="ro-RO" dirty="0" smtClean="0"/>
              <a:t>După 1-2 secunde, fereastra Desktop se va albi</a:t>
            </a:r>
          </a:p>
          <a:p>
            <a:pPr lvl="1"/>
            <a:r>
              <a:rPr lang="ro-RO" dirty="0" smtClean="0"/>
              <a:t>Puteţi folosi mouse-ul ca să evidenţiaţi zona de ecran capturată</a:t>
            </a:r>
          </a:p>
          <a:p>
            <a:pPr lvl="1"/>
            <a:r>
              <a:rPr lang="ro-RO" dirty="0" smtClean="0"/>
              <a:t>Imaginea va fi introdusă automat în Word.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8550" y="4987396"/>
            <a:ext cx="3226800" cy="166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28474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Formatarea imaginilor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În mod asemănător formelor desenate, imaginile inserate într-un document Word pot fi formatate, adică adaptate nevoilor utilizatorului, prin:</a:t>
            </a:r>
          </a:p>
          <a:p>
            <a:pPr lvl="1"/>
            <a:r>
              <a:rPr lang="ro-RO" dirty="0" smtClean="0"/>
              <a:t>Redimensionare</a:t>
            </a:r>
          </a:p>
          <a:p>
            <a:pPr lvl="1"/>
            <a:r>
              <a:rPr lang="ro-RO" dirty="0" smtClean="0"/>
              <a:t>Recolorare</a:t>
            </a:r>
          </a:p>
          <a:p>
            <a:pPr lvl="1"/>
            <a:r>
              <a:rPr lang="ro-RO" dirty="0" smtClean="0"/>
              <a:t>Adăugare de borduri sau efecte artistice (umbră, strălucire, perspectivă 3-D)</a:t>
            </a:r>
          </a:p>
          <a:p>
            <a:pPr lvl="1"/>
            <a:r>
              <a:rPr lang="ro-RO" dirty="0"/>
              <a:t>ş</a:t>
            </a:r>
            <a:r>
              <a:rPr lang="ro-RO" dirty="0" smtClean="0"/>
              <a:t>.a.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275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323" y="2988733"/>
            <a:ext cx="5846840" cy="29429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Desenarea în Word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886700" cy="1789107"/>
          </a:xfrm>
        </p:spPr>
        <p:txBody>
          <a:bodyPr/>
          <a:lstStyle/>
          <a:p>
            <a:r>
              <a:rPr lang="ro-RO" dirty="0" smtClean="0"/>
              <a:t>Când pânza de desen este activă (i se văd marginile), în dreapta apare opţiunea de reaşezare în raport cu textul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text wrapping</a:t>
            </a:r>
            <a:r>
              <a:rPr lang="ro-RO" dirty="0" smtClean="0"/>
              <a:t>), care poate fi aleasă între următoarele variante: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8648" y="2334159"/>
            <a:ext cx="4950885" cy="392270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ro-RO" dirty="0"/>
              <a:t>În rând cu textul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In line with text</a:t>
            </a:r>
            <a:r>
              <a:rPr lang="ro-RO" dirty="0"/>
              <a:t>)</a:t>
            </a:r>
          </a:p>
          <a:p>
            <a:pPr lvl="1"/>
            <a:r>
              <a:rPr lang="ro-RO" dirty="0"/>
              <a:t>Pătrat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Square</a:t>
            </a:r>
            <a:r>
              <a:rPr lang="ro-RO" dirty="0"/>
              <a:t>)</a:t>
            </a:r>
          </a:p>
          <a:p>
            <a:pPr lvl="1"/>
            <a:r>
              <a:rPr lang="ro-RO" dirty="0"/>
              <a:t>Între text, strâns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Tight</a:t>
            </a:r>
            <a:r>
              <a:rPr lang="ro-RO" dirty="0"/>
              <a:t>)</a:t>
            </a:r>
          </a:p>
          <a:p>
            <a:pPr lvl="1"/>
            <a:r>
              <a:rPr lang="ro-RO" dirty="0"/>
              <a:t>Printre text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Through</a:t>
            </a:r>
            <a:r>
              <a:rPr lang="ro-RO" dirty="0"/>
              <a:t>)</a:t>
            </a:r>
          </a:p>
          <a:p>
            <a:pPr lvl="1"/>
            <a:r>
              <a:rPr lang="ro-RO" dirty="0"/>
              <a:t>Sus şi jos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Top and bottom</a:t>
            </a:r>
            <a:r>
              <a:rPr lang="ro-RO" dirty="0"/>
              <a:t>)</a:t>
            </a:r>
          </a:p>
          <a:p>
            <a:pPr lvl="1"/>
            <a:r>
              <a:rPr lang="ro-RO" dirty="0"/>
              <a:t>În faţa textului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In front of text</a:t>
            </a:r>
            <a:r>
              <a:rPr lang="ro-RO" dirty="0"/>
              <a:t>)</a:t>
            </a:r>
          </a:p>
          <a:p>
            <a:pPr lvl="1"/>
            <a:r>
              <a:rPr lang="ro-RO" dirty="0"/>
              <a:t>În spatele textului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Behind text</a:t>
            </a:r>
            <a:r>
              <a:rPr lang="ro-RO" dirty="0"/>
              <a:t>)</a:t>
            </a:r>
          </a:p>
          <a:p>
            <a:endParaRPr lang="ro-RO" dirty="0"/>
          </a:p>
          <a:p>
            <a:r>
              <a:rPr lang="ro-RO" dirty="0" smtClean="0"/>
              <a:t>Aceste opţiuni vor fi exemplificate în secţiunea dedicată lucrului cu imagini.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77599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Redimensionarea imaginilor în Word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694083" cy="1179507"/>
          </a:xfrm>
        </p:spPr>
        <p:txBody>
          <a:bodyPr/>
          <a:lstStyle/>
          <a:p>
            <a:r>
              <a:rPr lang="ro-RO" dirty="0" smtClean="0"/>
              <a:t>Imaginile mari se redimensionează pentru a încăpea automat pe foaie (dacă sunt prea mari) sau în mărimea lor naturală, dacă sunt suficient de mici ca să încapă pe foaie.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5867" y="2725714"/>
            <a:ext cx="3647546" cy="3237905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628649" y="2743145"/>
            <a:ext cx="3426883" cy="320304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dirty="0" smtClean="0"/>
              <a:t>O imagine se poate redimensiona folosind cele nouă simboluri grafice din colţuri şi de pe margini şi se poate roti folosind săgeata în formă de cerc de sus.</a:t>
            </a:r>
          </a:p>
          <a:p>
            <a:r>
              <a:rPr lang="ro-RO" dirty="0" smtClean="0"/>
              <a:t>Redimensionarea făcută incorect poate strica proporţiile imaginii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06720" y="5080000"/>
            <a:ext cx="111601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50" dirty="0" smtClean="0"/>
              <a:t>redimensionare</a:t>
            </a:r>
            <a:endParaRPr lang="en-US" sz="1050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6781802" y="4114802"/>
            <a:ext cx="424918" cy="1083669"/>
          </a:xfrm>
          <a:prstGeom prst="straightConnector1">
            <a:avLst/>
          </a:prstGeom>
          <a:ln>
            <a:prstDash val="sysDash"/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5909733" y="5198471"/>
            <a:ext cx="1296987" cy="8487"/>
          </a:xfrm>
          <a:prstGeom prst="straightConnector1">
            <a:avLst/>
          </a:prstGeom>
          <a:ln>
            <a:prstDash val="sysDash"/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 flipV="1">
            <a:off x="6781802" y="5080000"/>
            <a:ext cx="424918" cy="126958"/>
          </a:xfrm>
          <a:prstGeom prst="straightConnector1">
            <a:avLst/>
          </a:prstGeom>
          <a:ln>
            <a:prstDash val="sysDash"/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915555" y="2336917"/>
            <a:ext cx="111601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50" dirty="0" smtClean="0"/>
              <a:t>rotire</a:t>
            </a:r>
            <a:endParaRPr lang="en-US" sz="1050" dirty="0"/>
          </a:p>
        </p:txBody>
      </p:sp>
      <p:cxnSp>
        <p:nvCxnSpPr>
          <p:cNvPr id="30" name="Straight Arrow Connector 29"/>
          <p:cNvCxnSpPr/>
          <p:nvPr/>
        </p:nvCxnSpPr>
        <p:spPr>
          <a:xfrm flipH="1">
            <a:off x="5909734" y="2579156"/>
            <a:ext cx="186266" cy="299511"/>
          </a:xfrm>
          <a:prstGeom prst="straightConnector1">
            <a:avLst/>
          </a:prstGeom>
          <a:ln>
            <a:prstDash val="sysDash"/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1" idx="1"/>
          </p:cNvCxnSpPr>
          <p:nvPr/>
        </p:nvCxnSpPr>
        <p:spPr>
          <a:xfrm flipH="1" flipV="1">
            <a:off x="6781802" y="3132667"/>
            <a:ext cx="424918" cy="2074291"/>
          </a:xfrm>
          <a:prstGeom prst="straightConnector1">
            <a:avLst/>
          </a:prstGeom>
          <a:ln>
            <a:prstDash val="sysDash"/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813808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Rotirea şi dimensionarea rapidă a imaginilor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694083" cy="1179507"/>
          </a:xfrm>
        </p:spPr>
        <p:txBody>
          <a:bodyPr/>
          <a:lstStyle/>
          <a:p>
            <a:endParaRPr lang="ro-RO" dirty="0" smtClean="0"/>
          </a:p>
          <a:p>
            <a:r>
              <a:rPr lang="ro-RO" dirty="0" smtClean="0"/>
              <a:t>Exemplu de redimensionare a unei imagini: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125" y="2725714"/>
            <a:ext cx="3647546" cy="3237905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340784" y="2743145"/>
            <a:ext cx="3426883" cy="3203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o-RO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3455978" y="5080000"/>
            <a:ext cx="111601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50" dirty="0" smtClean="0"/>
              <a:t>redimensionare</a:t>
            </a:r>
            <a:endParaRPr lang="en-US" sz="1050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3031060" y="4114802"/>
            <a:ext cx="424918" cy="1083669"/>
          </a:xfrm>
          <a:prstGeom prst="straightConnector1">
            <a:avLst/>
          </a:prstGeom>
          <a:ln>
            <a:prstDash val="sysDash"/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2158991" y="5198471"/>
            <a:ext cx="1296987" cy="8487"/>
          </a:xfrm>
          <a:prstGeom prst="straightConnector1">
            <a:avLst/>
          </a:prstGeom>
          <a:ln>
            <a:prstDash val="sysDash"/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 flipV="1">
            <a:off x="3031060" y="5080000"/>
            <a:ext cx="424918" cy="126958"/>
          </a:xfrm>
          <a:prstGeom prst="straightConnector1">
            <a:avLst/>
          </a:prstGeom>
          <a:ln>
            <a:prstDash val="sysDash"/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164813" y="2336917"/>
            <a:ext cx="111601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50" dirty="0" smtClean="0"/>
              <a:t>rotire</a:t>
            </a:r>
            <a:endParaRPr lang="en-US" sz="1050" dirty="0"/>
          </a:p>
        </p:txBody>
      </p:sp>
      <p:cxnSp>
        <p:nvCxnSpPr>
          <p:cNvPr id="30" name="Straight Arrow Connector 29"/>
          <p:cNvCxnSpPr/>
          <p:nvPr/>
        </p:nvCxnSpPr>
        <p:spPr>
          <a:xfrm flipH="1">
            <a:off x="2158992" y="2579156"/>
            <a:ext cx="186266" cy="299511"/>
          </a:xfrm>
          <a:prstGeom prst="straightConnector1">
            <a:avLst/>
          </a:prstGeom>
          <a:ln>
            <a:prstDash val="sysDash"/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1" idx="1"/>
          </p:cNvCxnSpPr>
          <p:nvPr/>
        </p:nvCxnSpPr>
        <p:spPr>
          <a:xfrm flipH="1" flipV="1">
            <a:off x="3031060" y="3132667"/>
            <a:ext cx="424918" cy="2074291"/>
          </a:xfrm>
          <a:prstGeom prst="straightConnector1">
            <a:avLst/>
          </a:prstGeom>
          <a:ln>
            <a:prstDash val="sysDash"/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7589" y="2734678"/>
            <a:ext cx="3698358" cy="339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76625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Încadrarea imaginii în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905750" cy="1145641"/>
          </a:xfrm>
        </p:spPr>
        <p:txBody>
          <a:bodyPr/>
          <a:lstStyle/>
          <a:p>
            <a:r>
              <a:rPr lang="ro-RO" dirty="0" smtClean="0"/>
              <a:t>Modul implicit de încadrare al unei imagini inserate într-un document este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In Line with Text </a:t>
            </a:r>
            <a:r>
              <a:rPr lang="ro-RO" dirty="0" smtClean="0"/>
              <a:t>(În rând cu textul).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7589" y="2734678"/>
            <a:ext cx="3698358" cy="3393839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628649" y="2734678"/>
            <a:ext cx="3824818" cy="3869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dirty="0" smtClean="0"/>
              <a:t>Această încadrare prezintă două inconveniente majore:</a:t>
            </a:r>
          </a:p>
          <a:p>
            <a:pPr lvl="1"/>
            <a:r>
              <a:rPr lang="ro-RO" dirty="0" smtClean="0"/>
              <a:t>Imaginea este greu de mutat în pagină</a:t>
            </a:r>
          </a:p>
          <a:p>
            <a:pPr lvl="1"/>
            <a:r>
              <a:rPr lang="ro-RO" dirty="0" smtClean="0"/>
              <a:t>Spaţiul liber din dreptul imaginii nu poate fi folosit pentru text.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03015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Încadrarea imaginii în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846483" cy="1374241"/>
          </a:xfrm>
        </p:spPr>
        <p:txBody>
          <a:bodyPr>
            <a:normAutofit fontScale="92500" lnSpcReduction="10000"/>
          </a:bodyPr>
          <a:lstStyle/>
          <a:p>
            <a:r>
              <a:rPr lang="ro-RO" dirty="0" smtClean="0"/>
              <a:t>Modul implicit de încadrare al unei imagini inserate într-un document este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In Line with Text </a:t>
            </a:r>
            <a:r>
              <a:rPr lang="ro-RO" dirty="0" smtClean="0"/>
              <a:t>(În rând cu textul).</a:t>
            </a:r>
          </a:p>
          <a:p>
            <a:r>
              <a:rPr lang="ro-RO" dirty="0" smtClean="0"/>
              <a:t>Există şase moduri de încadrare a imaginilor (a tuturor obiectelor grafice: imagini, desene, ecuaţii, diagrame etc.)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0849" y="2836278"/>
            <a:ext cx="4730751" cy="3869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ro-RO" dirty="0"/>
              <a:t>În rând cu textul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In line with text</a:t>
            </a:r>
            <a:r>
              <a:rPr lang="ro-RO" dirty="0"/>
              <a:t>)</a:t>
            </a:r>
          </a:p>
          <a:p>
            <a:pPr lvl="1"/>
            <a:r>
              <a:rPr lang="ro-RO" dirty="0"/>
              <a:t>Pătrat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Square</a:t>
            </a:r>
            <a:r>
              <a:rPr lang="ro-RO" dirty="0" smtClean="0"/>
              <a:t>)</a:t>
            </a:r>
          </a:p>
          <a:p>
            <a:pPr lvl="1"/>
            <a:r>
              <a:rPr lang="ro-RO" dirty="0"/>
              <a:t>Între text, strâns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Tight</a:t>
            </a:r>
            <a:r>
              <a:rPr lang="ro-RO" dirty="0" smtClean="0"/>
              <a:t>)</a:t>
            </a:r>
            <a:endParaRPr lang="ro-RO" dirty="0"/>
          </a:p>
          <a:p>
            <a:pPr lvl="1"/>
            <a:r>
              <a:rPr lang="ro-RO" dirty="0" smtClean="0"/>
              <a:t>Printre text (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Through</a:t>
            </a:r>
            <a:r>
              <a:rPr lang="ro-RO" dirty="0"/>
              <a:t>)</a:t>
            </a:r>
          </a:p>
          <a:p>
            <a:pPr lvl="1"/>
            <a:r>
              <a:rPr lang="ro-RO" dirty="0"/>
              <a:t>Sus şi jos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Top and bottom</a:t>
            </a:r>
            <a:r>
              <a:rPr lang="ro-RO" dirty="0"/>
              <a:t>)</a:t>
            </a:r>
          </a:p>
          <a:p>
            <a:pPr lvl="1"/>
            <a:r>
              <a:rPr lang="ro-RO" dirty="0"/>
              <a:t>În faţa textului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In front of text</a:t>
            </a:r>
            <a:r>
              <a:rPr lang="ro-RO" dirty="0"/>
              <a:t>)</a:t>
            </a:r>
          </a:p>
          <a:p>
            <a:pPr lvl="1"/>
            <a:r>
              <a:rPr lang="ro-RO" dirty="0"/>
              <a:t>În spatele textului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Behind text</a:t>
            </a:r>
            <a:r>
              <a:rPr lang="ro-RO" dirty="0"/>
              <a:t>)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3081806"/>
            <a:ext cx="3872910" cy="2616200"/>
          </a:xfrm>
          <a:prstGeom prst="rect">
            <a:avLst/>
          </a:prstGeom>
        </p:spPr>
      </p:pic>
      <p:sp>
        <p:nvSpPr>
          <p:cNvPr id="7" name="Up Arrow 6"/>
          <p:cNvSpPr/>
          <p:nvPr/>
        </p:nvSpPr>
        <p:spPr>
          <a:xfrm>
            <a:off x="6925733" y="3632197"/>
            <a:ext cx="169333" cy="245534"/>
          </a:xfrm>
          <a:prstGeom prst="up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55276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Încadrarea imaginii în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846483" cy="1374241"/>
          </a:xfrm>
        </p:spPr>
        <p:txBody>
          <a:bodyPr>
            <a:normAutofit/>
          </a:bodyPr>
          <a:lstStyle/>
          <a:p>
            <a:r>
              <a:rPr lang="ro-RO" dirty="0" smtClean="0"/>
              <a:t>Cele mai des utilizate metode de încadrare, pe lângă In line with Text, sunt: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76250" y="2108145"/>
            <a:ext cx="4112684" cy="3869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ro-RO" dirty="0" smtClean="0"/>
              <a:t>În </a:t>
            </a:r>
            <a:r>
              <a:rPr lang="ro-RO" dirty="0"/>
              <a:t>faţa textului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In front of text</a:t>
            </a:r>
            <a:r>
              <a:rPr lang="ro-RO" dirty="0" smtClean="0"/>
              <a:t>)</a:t>
            </a:r>
          </a:p>
          <a:p>
            <a:pPr lvl="2"/>
            <a:r>
              <a:rPr lang="ro-RO" dirty="0" smtClean="0"/>
              <a:t>Imaginea poate fi mişcată oriunde în pagină, dar acoperă textul.</a:t>
            </a:r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r>
              <a:rPr lang="ro-RO" dirty="0" smtClean="0"/>
              <a:t>În </a:t>
            </a:r>
            <a:r>
              <a:rPr lang="ro-RO" dirty="0"/>
              <a:t>spatele textului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Behind text</a:t>
            </a:r>
            <a:r>
              <a:rPr lang="ro-RO" dirty="0" smtClean="0"/>
              <a:t>)</a:t>
            </a:r>
          </a:p>
          <a:p>
            <a:pPr lvl="2"/>
            <a:r>
              <a:rPr lang="ro-RO" dirty="0" smtClean="0"/>
              <a:t>Selectarea imaginii poate deveni dificilă. În această situaţie. Uneori, pentru a recupera imaginea, se poate folosi Selection Pane.</a:t>
            </a:r>
            <a:endParaRPr lang="ro-RO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0306" y="1802342"/>
            <a:ext cx="4035135" cy="23209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0306" y="4257825"/>
            <a:ext cx="4060297" cy="22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38776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Încadrarea imaginii în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9626"/>
            <a:ext cx="7846483" cy="1374241"/>
          </a:xfrm>
        </p:spPr>
        <p:txBody>
          <a:bodyPr>
            <a:normAutofit/>
          </a:bodyPr>
          <a:lstStyle/>
          <a:p>
            <a:r>
              <a:rPr lang="ro-RO" dirty="0" smtClean="0"/>
              <a:t>Cele mai des utilizate metode de încadrare, pe lângă In line with Text, sunt: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76250" y="2108145"/>
            <a:ext cx="4112684" cy="3869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ro-RO" dirty="0"/>
              <a:t>Pătrat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Square</a:t>
            </a:r>
            <a:r>
              <a:rPr lang="ro-RO" dirty="0"/>
              <a:t>)</a:t>
            </a:r>
          </a:p>
          <a:p>
            <a:pPr lvl="2"/>
            <a:r>
              <a:rPr lang="ro-RO" dirty="0" smtClean="0"/>
              <a:t>Imaginea este încadrată de un chenar alb, pătrat.</a:t>
            </a:r>
          </a:p>
          <a:p>
            <a:pPr lvl="1"/>
            <a:endParaRPr lang="ro-RO" dirty="0" smtClean="0"/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r>
              <a:rPr lang="ro-RO" dirty="0" smtClean="0"/>
              <a:t>Între </a:t>
            </a:r>
            <a:r>
              <a:rPr lang="ro-RO" dirty="0"/>
              <a:t>text, strâns (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Tight</a:t>
            </a:r>
            <a:r>
              <a:rPr lang="ro-RO" dirty="0"/>
              <a:t>)</a:t>
            </a:r>
          </a:p>
          <a:p>
            <a:pPr lvl="2"/>
            <a:r>
              <a:rPr lang="ro-RO" dirty="0" smtClean="0"/>
              <a:t>Textul urmează îndeaproape colţurile imaginii.</a:t>
            </a:r>
            <a:endParaRPr lang="ro-RO" dirty="0"/>
          </a:p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0934" y="1937546"/>
            <a:ext cx="3371737" cy="19486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0934" y="4126971"/>
            <a:ext cx="3455066" cy="1919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91400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Fila de comenzi Picture Tools-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o-RO" dirty="0" smtClean="0"/>
              <a:t>Când este selectată o imagine, apare automat o filă implicit ascunsă, care oferă instrumente pentru formatarea avansată a imaginilor: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 Tools – Format </a:t>
            </a:r>
            <a:r>
              <a:rPr lang="ro-RO" dirty="0" smtClean="0"/>
              <a:t>(Instrumente pentru Imagini - Formatare).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r>
              <a:rPr lang="ro-RO" dirty="0" smtClean="0"/>
              <a:t>Fila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 Tools </a:t>
            </a:r>
            <a:r>
              <a:rPr lang="ro-RO" dirty="0" smtClean="0"/>
              <a:t>are patru grupuri de comenzi: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Adjust</a:t>
            </a:r>
            <a:r>
              <a:rPr lang="ro-RO" dirty="0" smtClean="0"/>
              <a:t> (Ajustare) – pentru reglarea culorilor, constrastului, luminozităţii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Picture Styles </a:t>
            </a:r>
            <a:r>
              <a:rPr lang="ro-RO" dirty="0" smtClean="0"/>
              <a:t>(Stiluri) – pentru borduri şi efecte grafice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Arrange</a:t>
            </a:r>
            <a:r>
              <a:rPr lang="ro-RO" dirty="0" smtClean="0"/>
              <a:t> (Aranjare) – pentru aranjarea în pagină</a:t>
            </a:r>
          </a:p>
          <a:p>
            <a:pPr lvl="1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Size</a:t>
            </a:r>
            <a:r>
              <a:rPr lang="ro-RO" dirty="0" smtClean="0"/>
              <a:t> (Dimensiuni) – pentru redimensionare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83" y="2969469"/>
            <a:ext cx="8543434" cy="67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24619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Grupul Adjust (Ajustare)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o-RO" dirty="0" smtClean="0"/>
              <a:t>Grupul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Adjust</a:t>
            </a:r>
            <a:r>
              <a:rPr lang="ro-RO" dirty="0" smtClean="0"/>
              <a:t> are şapte comenzi:</a:t>
            </a:r>
          </a:p>
          <a:p>
            <a:pPr lvl="1" algn="just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Remove Background </a:t>
            </a:r>
            <a:r>
              <a:rPr lang="ro-RO" dirty="0" smtClean="0"/>
              <a:t>(Elimină fundal) – şterge fundalul imaginii</a:t>
            </a:r>
          </a:p>
          <a:p>
            <a:pPr lvl="1" algn="just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Corrections</a:t>
            </a:r>
            <a:r>
              <a:rPr lang="ro-RO" dirty="0" smtClean="0"/>
              <a:t> (Ajustări) – pentru corectarea luminozităţii, a contrastului şi a culorilor</a:t>
            </a:r>
          </a:p>
          <a:p>
            <a:pPr lvl="1" algn="just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Color </a:t>
            </a:r>
            <a:r>
              <a:rPr lang="ro-RO" dirty="0" smtClean="0"/>
              <a:t>(Culoare) – pentru recolorarea imaginii</a:t>
            </a:r>
          </a:p>
          <a:p>
            <a:pPr lvl="1" algn="just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Artistic Effects </a:t>
            </a:r>
            <a:r>
              <a:rPr lang="ro-RO" dirty="0" smtClean="0"/>
              <a:t>(Efecte artistice)</a:t>
            </a:r>
          </a:p>
          <a:p>
            <a:pPr lvl="1" algn="just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Compress Pictures </a:t>
            </a:r>
            <a:r>
              <a:rPr lang="ro-RO" dirty="0" smtClean="0"/>
              <a:t>(Comprimă imagini)</a:t>
            </a:r>
          </a:p>
          <a:p>
            <a:pPr lvl="1" algn="just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Change Picture </a:t>
            </a:r>
            <a:r>
              <a:rPr lang="ro-RO" dirty="0" smtClean="0"/>
              <a:t>(Modifică imagine)</a:t>
            </a:r>
          </a:p>
          <a:p>
            <a:pPr lvl="1" algn="just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Reset Picture </a:t>
            </a:r>
            <a:r>
              <a:rPr lang="ro-RO" dirty="0" smtClean="0"/>
              <a:t>(Reiniţializează imagine)</a:t>
            </a:r>
          </a:p>
          <a:p>
            <a:pPr algn="just"/>
            <a:endParaRPr lang="ro-RO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3608" y="5245629"/>
            <a:ext cx="352425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65247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Remove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Comanda Remove Background (Şterge fundal) permite ştergerea fundalului imaginii.</a:t>
            </a:r>
          </a:p>
          <a:p>
            <a:r>
              <a:rPr lang="ro-RO" dirty="0" smtClean="0"/>
              <a:t>(1) se selectează imaginea </a:t>
            </a:r>
          </a:p>
          <a:p>
            <a:r>
              <a:rPr lang="ro-RO" dirty="0" smtClean="0"/>
              <a:t>(2) se apasă pe butonul Remove Background</a:t>
            </a:r>
          </a:p>
          <a:p>
            <a:pPr lvl="1"/>
            <a:r>
              <a:rPr lang="ro-RO" dirty="0" smtClean="0"/>
              <a:t>Se deschide automat o filă nouă, Background removal, cu cinci comenzi:</a:t>
            </a:r>
          </a:p>
          <a:p>
            <a:pPr lvl="2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Mark Areas To Keep </a:t>
            </a:r>
            <a:r>
              <a:rPr lang="ro-RO" dirty="0" smtClean="0"/>
              <a:t>-  Marcaţi zonele pe care doriţi să le păstraţi</a:t>
            </a:r>
          </a:p>
          <a:p>
            <a:pPr lvl="2"/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Mark Areas To </a:t>
            </a: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Remove </a:t>
            </a:r>
            <a:r>
              <a:rPr lang="ro-RO" dirty="0"/>
              <a:t>-  Marcaţi zonele pe care doriţi să le </a:t>
            </a:r>
            <a:r>
              <a:rPr lang="ro-RO" dirty="0" smtClean="0"/>
              <a:t>eliminaţi</a:t>
            </a:r>
          </a:p>
          <a:p>
            <a:pPr lvl="2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Delete Mark </a:t>
            </a:r>
            <a:r>
              <a:rPr lang="ro-RO" dirty="0" smtClean="0"/>
              <a:t>-  Şterge marcajul</a:t>
            </a:r>
          </a:p>
          <a:p>
            <a:pPr lvl="2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Discard All Changes </a:t>
            </a:r>
            <a:r>
              <a:rPr lang="ro-RO" dirty="0" smtClean="0"/>
              <a:t>-  Renunţă la modificări</a:t>
            </a:r>
          </a:p>
          <a:p>
            <a:pPr lvl="2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Keep Changes </a:t>
            </a:r>
            <a:r>
              <a:rPr lang="ro-RO" dirty="0" smtClean="0"/>
              <a:t>– Păstrează modificările</a:t>
            </a:r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331" y="5293842"/>
            <a:ext cx="2758686" cy="1007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04477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Remove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533" y="3539067"/>
            <a:ext cx="8142817" cy="2761780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  <a:buSzTx/>
              <a:buFont typeface="Arial" panose="020B0604020202020204" pitchFamily="34" charset="0"/>
              <a:buChar char="•"/>
            </a:pPr>
            <a:r>
              <a:rPr lang="ro-RO" dirty="0"/>
              <a:t>Word detectează automat zona care se va păstra. Zonele marcate cu roz se vor elimina</a:t>
            </a:r>
          </a:p>
          <a:p>
            <a:r>
              <a:rPr lang="ro-RO" sz="2000" dirty="0" smtClean="0"/>
              <a:t>Folosind comenzile</a:t>
            </a:r>
          </a:p>
          <a:p>
            <a:pPr lvl="2"/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Mark Areas To Keep </a:t>
            </a:r>
            <a:r>
              <a:rPr lang="ro-RO" dirty="0"/>
              <a:t>-  Marcaţi zonele pe care doriţi să le păstraţi</a:t>
            </a:r>
          </a:p>
          <a:p>
            <a:pPr lvl="2"/>
            <a:r>
              <a:rPr lang="ro-RO" dirty="0">
                <a:solidFill>
                  <a:schemeClr val="accent1">
                    <a:lumMod val="50000"/>
                  </a:schemeClr>
                </a:solidFill>
              </a:rPr>
              <a:t>Mark Areas To Remove </a:t>
            </a:r>
            <a:r>
              <a:rPr lang="ro-RO" dirty="0"/>
              <a:t>-  Marcaţi zonele pe care doriţi să le eliminaţi</a:t>
            </a:r>
          </a:p>
          <a:p>
            <a:r>
              <a:rPr lang="ro-RO" sz="2000" dirty="0" smtClean="0"/>
              <a:t>Se pot adăuga sau elimina zone păstrate din imagine.</a:t>
            </a:r>
          </a:p>
          <a:p>
            <a:pPr lvl="2"/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Keep Changes </a:t>
            </a:r>
            <a:r>
              <a:rPr lang="ro-RO" dirty="0"/>
              <a:t>p</a:t>
            </a:r>
            <a:r>
              <a:rPr lang="ro-RO" dirty="0" smtClean="0"/>
              <a:t>ăstrează rezultatul final</a:t>
            </a:r>
          </a:p>
          <a:p>
            <a:pPr lvl="1"/>
            <a:endParaRPr lang="ro-RO" dirty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endParaRPr lang="ro-RO" dirty="0" smtClean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533" y="936095"/>
            <a:ext cx="3497792" cy="24219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10267" y="1718733"/>
            <a:ext cx="50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(1)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912534" y="1718733"/>
            <a:ext cx="50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(2)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195" y="1161814"/>
            <a:ext cx="1565805" cy="219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228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8575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prstDash val="sysDash"/>
          <a:headEnd type="none"/>
          <a:tailEnd type="none"/>
        </a:ln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3338</TotalTime>
  <Words>6634</Words>
  <Application>Microsoft Office PowerPoint</Application>
  <PresentationFormat>On-screen Show (4:3)</PresentationFormat>
  <Paragraphs>969</Paragraphs>
  <Slides>149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149</vt:i4>
      </vt:variant>
    </vt:vector>
  </HeadingPairs>
  <TitlesOfParts>
    <vt:vector size="155" baseType="lpstr">
      <vt:lpstr>Arial</vt:lpstr>
      <vt:lpstr>Calibri</vt:lpstr>
      <vt:lpstr>Calibri Light</vt:lpstr>
      <vt:lpstr>Comic Sans MS</vt:lpstr>
      <vt:lpstr>Courier New</vt:lpstr>
      <vt:lpstr>Office Theme</vt:lpstr>
      <vt:lpstr>Informatică Aplicată</vt:lpstr>
      <vt:lpstr>Cuprins</vt:lpstr>
      <vt:lpstr>PowerPoint Presentation</vt:lpstr>
      <vt:lpstr>1</vt:lpstr>
      <vt:lpstr>Forme (Shapes)</vt:lpstr>
      <vt:lpstr>Forme</vt:lpstr>
      <vt:lpstr>Forme</vt:lpstr>
      <vt:lpstr>Desenarea în Word</vt:lpstr>
      <vt:lpstr>Desenarea în Word</vt:lpstr>
      <vt:lpstr>Desenarea în Word</vt:lpstr>
      <vt:lpstr>Desenarea în Word</vt:lpstr>
      <vt:lpstr>Desenarea în Word</vt:lpstr>
      <vt:lpstr>Fila Drawing Tools -  Format</vt:lpstr>
      <vt:lpstr>Fila Drawing Tools</vt:lpstr>
      <vt:lpstr>Drawing Tools -  grupul Insert Shapes</vt:lpstr>
      <vt:lpstr>Introducerea de forme grafice în desen</vt:lpstr>
      <vt:lpstr>Modificarea unei forme desenate</vt:lpstr>
      <vt:lpstr>Change Shape</vt:lpstr>
      <vt:lpstr>Edit Points</vt:lpstr>
      <vt:lpstr>Draw Text Box</vt:lpstr>
      <vt:lpstr>Text Box (Casetă de text)</vt:lpstr>
      <vt:lpstr>Formatarea unei casete de text</vt:lpstr>
      <vt:lpstr>Formatarea unei casete de text</vt:lpstr>
      <vt:lpstr>Formatarea unei casete de text</vt:lpstr>
      <vt:lpstr>Formatarea unei casete de text</vt:lpstr>
      <vt:lpstr>Fila Drawing Tools – Grupul Shape Styles</vt:lpstr>
      <vt:lpstr>Formatare grafică rapidă</vt:lpstr>
      <vt:lpstr>Modificarea culorii umplerii unei forme</vt:lpstr>
      <vt:lpstr>Modificarea culorii umplerii unei forme</vt:lpstr>
      <vt:lpstr>Modificarea culorii conturului unei forme</vt:lpstr>
      <vt:lpstr>Modificarea grosimii conturului unei forme</vt:lpstr>
      <vt:lpstr>Modificarea stilului conturului unei forme</vt:lpstr>
      <vt:lpstr>Modificarea stilului conturului unei forme</vt:lpstr>
      <vt:lpstr>Modificarea aspectului grafic al unei forme</vt:lpstr>
      <vt:lpstr>Modificarea aspectului grafic al unei forme</vt:lpstr>
      <vt:lpstr>Modificarea aspectului grafic al unei forme</vt:lpstr>
      <vt:lpstr>Panoul de formatare avansată</vt:lpstr>
      <vt:lpstr>Panoul de formatare avansată</vt:lpstr>
      <vt:lpstr>Panoul de formatare avansată</vt:lpstr>
      <vt:lpstr>Grupul WordArt Styles</vt:lpstr>
      <vt:lpstr>Grupul Text</vt:lpstr>
      <vt:lpstr>Text Direction</vt:lpstr>
      <vt:lpstr>Text Align</vt:lpstr>
      <vt:lpstr>Create link</vt:lpstr>
      <vt:lpstr>Create link</vt:lpstr>
      <vt:lpstr>Create link</vt:lpstr>
      <vt:lpstr>Grupul Arrange</vt:lpstr>
      <vt:lpstr>Grupul Arrange</vt:lpstr>
      <vt:lpstr>Position</vt:lpstr>
      <vt:lpstr>Position</vt:lpstr>
      <vt:lpstr>Position</vt:lpstr>
      <vt:lpstr>Position</vt:lpstr>
      <vt:lpstr>Fereastra Layout</vt:lpstr>
      <vt:lpstr>Fereastra Layout</vt:lpstr>
      <vt:lpstr>Position</vt:lpstr>
      <vt:lpstr>Wrap Text</vt:lpstr>
      <vt:lpstr>Bring Forward - Send Backward</vt:lpstr>
      <vt:lpstr>Bring Forward - Send Backward</vt:lpstr>
      <vt:lpstr>Bring Forward vs Bring to Front</vt:lpstr>
      <vt:lpstr>Selection Pane</vt:lpstr>
      <vt:lpstr>Align</vt:lpstr>
      <vt:lpstr>Align</vt:lpstr>
      <vt:lpstr>Group</vt:lpstr>
      <vt:lpstr>Group</vt:lpstr>
      <vt:lpstr>Exemplu de grupare</vt:lpstr>
      <vt:lpstr>Rotate (Rotire)</vt:lpstr>
      <vt:lpstr>Grupul Size</vt:lpstr>
      <vt:lpstr>Folosirea grupului Size</vt:lpstr>
      <vt:lpstr>Formatări rapide pentru imagini</vt:lpstr>
      <vt:lpstr>Exemplu: desenarea rapidă a unui tramvai</vt:lpstr>
      <vt:lpstr>Exemplu: desenarea rapidă a unui tramvai</vt:lpstr>
      <vt:lpstr>Exemplu: desenarea rapidă a unui tramvai</vt:lpstr>
      <vt:lpstr>Exemplu: desenarea rapidă a unui tramvai</vt:lpstr>
      <vt:lpstr>Exemplu: desenarea rapidă a unui tramvai</vt:lpstr>
      <vt:lpstr>Exemplu: desenarea rapidă a unui tramvai</vt:lpstr>
      <vt:lpstr>Exemplu: desenarea rapidă a unui tramvai</vt:lpstr>
      <vt:lpstr>Exemplu: desenarea rapidă a unui tramvai</vt:lpstr>
      <vt:lpstr>Exemplu: desenarea rapidă a unui tramvai</vt:lpstr>
      <vt:lpstr>Exemplu: desenarea rapidă a unui tramvai</vt:lpstr>
      <vt:lpstr>Exemplu: desenarea rapidă a unui tramvai</vt:lpstr>
      <vt:lpstr>2</vt:lpstr>
      <vt:lpstr>Inserarea imaginilor într-un document</vt:lpstr>
      <vt:lpstr>Inserarea imaginilor din PC</vt:lpstr>
      <vt:lpstr>Inserarea imaginilor de pe internet</vt:lpstr>
      <vt:lpstr>Inserarea imaginilor de pe internet</vt:lpstr>
      <vt:lpstr>Inserarea imaginilor de pe internet</vt:lpstr>
      <vt:lpstr>Capturi de ecran</vt:lpstr>
      <vt:lpstr>Capturi de ecran</vt:lpstr>
      <vt:lpstr>Formatarea imaginilor</vt:lpstr>
      <vt:lpstr>Redimensionarea imaginilor în Word</vt:lpstr>
      <vt:lpstr>Rotirea şi dimensionarea rapidă a imaginilor</vt:lpstr>
      <vt:lpstr>Încadrarea imaginii în text</vt:lpstr>
      <vt:lpstr>Încadrarea imaginii în text</vt:lpstr>
      <vt:lpstr>Încadrarea imaginii în text</vt:lpstr>
      <vt:lpstr>Încadrarea imaginii în text</vt:lpstr>
      <vt:lpstr>Fila de comenzi Picture Tools- Format</vt:lpstr>
      <vt:lpstr>Grupul Adjust (Ajustare)</vt:lpstr>
      <vt:lpstr>Remove Background</vt:lpstr>
      <vt:lpstr>Remove Background</vt:lpstr>
      <vt:lpstr>Corrections</vt:lpstr>
      <vt:lpstr>Corrections</vt:lpstr>
      <vt:lpstr>Color</vt:lpstr>
      <vt:lpstr>Color</vt:lpstr>
      <vt:lpstr>Color</vt:lpstr>
      <vt:lpstr>Artistic Effects</vt:lpstr>
      <vt:lpstr>Compress Pictures</vt:lpstr>
      <vt:lpstr>Change Picture</vt:lpstr>
      <vt:lpstr>Reset Picture</vt:lpstr>
      <vt:lpstr>Grupul de comenzi Picture Styles</vt:lpstr>
      <vt:lpstr>Grupul de comenzi Picture Styles</vt:lpstr>
      <vt:lpstr>Picture Styles</vt:lpstr>
      <vt:lpstr>Picture Border, Picture Effects</vt:lpstr>
      <vt:lpstr>Picture Border vs Shape Outline</vt:lpstr>
      <vt:lpstr>Picture Effects vs Shape Effects</vt:lpstr>
      <vt:lpstr>Picture Layout</vt:lpstr>
      <vt:lpstr>Grupul Arrange</vt:lpstr>
      <vt:lpstr>Grupul Size</vt:lpstr>
      <vt:lpstr>Crop</vt:lpstr>
      <vt:lpstr>Crop</vt:lpstr>
      <vt:lpstr>Crop</vt:lpstr>
      <vt:lpstr>Crop</vt:lpstr>
      <vt:lpstr>Fill şi Fit</vt:lpstr>
      <vt:lpstr>Formatarea imaginilor</vt:lpstr>
      <vt:lpstr>Formatarea imaginilor</vt:lpstr>
      <vt:lpstr>3</vt:lpstr>
      <vt:lpstr>SmartArt</vt:lpstr>
      <vt:lpstr>SmartArt</vt:lpstr>
      <vt:lpstr>SmartArt</vt:lpstr>
      <vt:lpstr>SmartArt</vt:lpstr>
      <vt:lpstr>SmartArt</vt:lpstr>
      <vt:lpstr>SmartArt Tools - Design</vt:lpstr>
      <vt:lpstr>Grupul Create Graphic</vt:lpstr>
      <vt:lpstr>Add Shape</vt:lpstr>
      <vt:lpstr>Text Pane</vt:lpstr>
      <vt:lpstr>Promote, Demote</vt:lpstr>
      <vt:lpstr>Promote, Demote</vt:lpstr>
      <vt:lpstr>Right To Left</vt:lpstr>
      <vt:lpstr>Layout</vt:lpstr>
      <vt:lpstr>Grupul Layout</vt:lpstr>
      <vt:lpstr>Grupul SmartArt Styles</vt:lpstr>
      <vt:lpstr>Change Colors</vt:lpstr>
      <vt:lpstr>Şabloane pentru SmartArt</vt:lpstr>
      <vt:lpstr>Reset Graphic</vt:lpstr>
      <vt:lpstr>Fila SmartArt Tools - Format</vt:lpstr>
      <vt:lpstr>Grupul Shapes</vt:lpstr>
      <vt:lpstr>SmartArt – formatare rapidă</vt:lpstr>
      <vt:lpstr>Grafice în Word</vt:lpstr>
      <vt:lpstr>Grafice în Word</vt:lpstr>
      <vt:lpstr>va urma…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Informatică Aplicată</dc:title>
  <dc:creator>Flyer</dc:creator>
  <cp:lastModifiedBy>Voyager II</cp:lastModifiedBy>
  <cp:revision>359</cp:revision>
  <dcterms:created xsi:type="dcterms:W3CDTF">2015-12-26T06:14:49Z</dcterms:created>
  <dcterms:modified xsi:type="dcterms:W3CDTF">2016-02-11T11:30:05Z</dcterms:modified>
</cp:coreProperties>
</file>