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1"/>
  </p:notesMasterIdLst>
  <p:sldIdLst>
    <p:sldId id="256" r:id="rId2"/>
    <p:sldId id="262" r:id="rId3"/>
    <p:sldId id="280" r:id="rId4"/>
    <p:sldId id="279"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7" r:id="rId21"/>
    <p:sldId id="298" r:id="rId22"/>
    <p:sldId id="299" r:id="rId23"/>
    <p:sldId id="300" r:id="rId24"/>
    <p:sldId id="301" r:id="rId25"/>
    <p:sldId id="302" r:id="rId26"/>
    <p:sldId id="303" r:id="rId27"/>
    <p:sldId id="304" r:id="rId28"/>
    <p:sldId id="305" r:id="rId29"/>
    <p:sldId id="306" r:id="rId30"/>
    <p:sldId id="307" r:id="rId31"/>
    <p:sldId id="309" r:id="rId32"/>
    <p:sldId id="310" r:id="rId33"/>
    <p:sldId id="311" r:id="rId34"/>
    <p:sldId id="312" r:id="rId35"/>
    <p:sldId id="313" r:id="rId36"/>
    <p:sldId id="308" r:id="rId37"/>
    <p:sldId id="314" r:id="rId38"/>
    <p:sldId id="315" r:id="rId39"/>
    <p:sldId id="316" r:id="rId40"/>
    <p:sldId id="317" r:id="rId41"/>
    <p:sldId id="318" r:id="rId42"/>
    <p:sldId id="320" r:id="rId43"/>
    <p:sldId id="319" r:id="rId44"/>
    <p:sldId id="321" r:id="rId45"/>
    <p:sldId id="322" r:id="rId46"/>
    <p:sldId id="323" r:id="rId47"/>
    <p:sldId id="324" r:id="rId48"/>
    <p:sldId id="325" r:id="rId49"/>
    <p:sldId id="326" r:id="rId50"/>
    <p:sldId id="327" r:id="rId51"/>
    <p:sldId id="328" r:id="rId52"/>
    <p:sldId id="334" r:id="rId53"/>
    <p:sldId id="329" r:id="rId54"/>
    <p:sldId id="330" r:id="rId55"/>
    <p:sldId id="331" r:id="rId56"/>
    <p:sldId id="333" r:id="rId57"/>
    <p:sldId id="332" r:id="rId58"/>
    <p:sldId id="335" r:id="rId59"/>
    <p:sldId id="336" r:id="rId60"/>
    <p:sldId id="338" r:id="rId61"/>
    <p:sldId id="337" r:id="rId62"/>
    <p:sldId id="357" r:id="rId63"/>
    <p:sldId id="339" r:id="rId64"/>
    <p:sldId id="340" r:id="rId65"/>
    <p:sldId id="341" r:id="rId66"/>
    <p:sldId id="342" r:id="rId67"/>
    <p:sldId id="343" r:id="rId68"/>
    <p:sldId id="344" r:id="rId69"/>
    <p:sldId id="345" r:id="rId70"/>
    <p:sldId id="346" r:id="rId71"/>
    <p:sldId id="347" r:id="rId72"/>
    <p:sldId id="348" r:id="rId73"/>
    <p:sldId id="349" r:id="rId74"/>
    <p:sldId id="350" r:id="rId75"/>
    <p:sldId id="351" r:id="rId76"/>
    <p:sldId id="352" r:id="rId77"/>
    <p:sldId id="353" r:id="rId78"/>
    <p:sldId id="354" r:id="rId79"/>
    <p:sldId id="355" r:id="rId80"/>
    <p:sldId id="356" r:id="rId81"/>
    <p:sldId id="358" r:id="rId82"/>
    <p:sldId id="359" r:id="rId83"/>
    <p:sldId id="360" r:id="rId84"/>
    <p:sldId id="361" r:id="rId85"/>
    <p:sldId id="362" r:id="rId86"/>
    <p:sldId id="363" r:id="rId87"/>
    <p:sldId id="364" r:id="rId88"/>
    <p:sldId id="365" r:id="rId89"/>
    <p:sldId id="366" r:id="rId90"/>
    <p:sldId id="368" r:id="rId91"/>
    <p:sldId id="369" r:id="rId92"/>
    <p:sldId id="371" r:id="rId93"/>
    <p:sldId id="372" r:id="rId94"/>
    <p:sldId id="373" r:id="rId95"/>
    <p:sldId id="374" r:id="rId96"/>
    <p:sldId id="375" r:id="rId97"/>
    <p:sldId id="376" r:id="rId98"/>
    <p:sldId id="377" r:id="rId99"/>
    <p:sldId id="378" r:id="rId10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CBCF"/>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38" autoAdjust="0"/>
    <p:restoredTop sz="84174" autoAdjust="0"/>
  </p:normalViewPr>
  <p:slideViewPr>
    <p:cSldViewPr snapToGrid="0">
      <p:cViewPr varScale="1">
        <p:scale>
          <a:sx n="116" d="100"/>
          <a:sy n="116" d="100"/>
        </p:scale>
        <p:origin x="1452" y="114"/>
      </p:cViewPr>
      <p:guideLst/>
    </p:cSldViewPr>
  </p:slideViewPr>
  <p:notesTextViewPr>
    <p:cViewPr>
      <p:scale>
        <a:sx n="1" d="1"/>
        <a:sy n="1" d="1"/>
      </p:scale>
      <p:origin x="0" y="0"/>
    </p:cViewPr>
  </p:notesTextViewPr>
  <p:notesViewPr>
    <p:cSldViewPr snapToGrid="0">
      <p:cViewPr varScale="1">
        <p:scale>
          <a:sx n="86" d="100"/>
          <a:sy n="86" d="100"/>
        </p:scale>
        <p:origin x="3786"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C9FED9-7F12-4049-A2E6-0404CC3A9FC4}" type="datetimeFigureOut">
              <a:rPr lang="en-US" smtClean="0"/>
              <a:t>2/12/2016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16CEBC-81F1-4E28-9C91-B8B36FD41A36}" type="slidenum">
              <a:rPr lang="en-US" smtClean="0"/>
              <a:t>‹#›</a:t>
            </a:fld>
            <a:endParaRPr lang="en-US"/>
          </a:p>
        </p:txBody>
      </p:sp>
    </p:spTree>
    <p:extLst>
      <p:ext uri="{BB962C8B-B14F-4D97-AF65-F5344CB8AC3E}">
        <p14:creationId xmlns:p14="http://schemas.microsoft.com/office/powerpoint/2010/main" val="4158715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793482"/>
            <a:ext cx="7772400" cy="2387600"/>
          </a:xfrm>
        </p:spPr>
        <p:txBody>
          <a:bodyPr anchor="b">
            <a:normAutofit/>
          </a:bodyPr>
          <a:lstStyle>
            <a:lvl1pPr algn="r">
              <a:defRPr sz="4400" b="1">
                <a:solidFill>
                  <a:schemeClr val="accent5">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50" y="4390603"/>
            <a:ext cx="6858000" cy="651180"/>
          </a:xfrm>
        </p:spPr>
        <p:txBody>
          <a:bodyPr/>
          <a:lstStyle>
            <a:lvl1pPr marL="0" indent="0" algn="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1644C26-0C15-4649-BC82-FCCFC34566CF}" type="datetimeFigureOut">
              <a:rPr lang="en-US" smtClean="0"/>
              <a:t>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2193979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644C26-0C15-4649-BC82-FCCFC34566CF}" type="datetimeFigureOut">
              <a:rPr lang="en-US" smtClean="0"/>
              <a:t>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1764408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644C26-0C15-4649-BC82-FCCFC34566CF}" type="datetimeFigureOut">
              <a:rPr lang="en-US" smtClean="0"/>
              <a:t>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901074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7"/>
            <a:ext cx="7164723" cy="655112"/>
          </a:xfrm>
        </p:spPr>
        <p:txBody>
          <a:bodyPr>
            <a:normAutofit/>
          </a:bodyPr>
          <a:lstStyle>
            <a:lvl1pPr algn="r">
              <a:defRPr sz="3200" b="1">
                <a:solidFill>
                  <a:schemeClr val="accent5">
                    <a:lumMod val="7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0" y="1199626"/>
            <a:ext cx="7886700" cy="5101221"/>
          </a:xfrm>
        </p:spPr>
        <p:txBody>
          <a:bodyPr>
            <a:normAutofit/>
          </a:bodyPr>
          <a:lstStyle>
            <a:lvl1pPr>
              <a:defRPr sz="2400"/>
            </a:lvl1pPr>
            <a:lvl2pPr marL="685800" indent="-228600">
              <a:buSzPct val="80000"/>
              <a:buFont typeface="Courier New" panose="02070309020205020404" pitchFamily="49" charset="0"/>
              <a:buChar char="o"/>
              <a:defRPr sz="2000"/>
            </a:lvl2pPr>
            <a:lvl3pPr>
              <a:defRPr sz="1800"/>
            </a:lvl3pPr>
            <a:lvl4pPr>
              <a:defRPr sz="1600"/>
            </a:lvl4pPr>
            <a:lvl5pPr>
              <a:defRPr sz="1600"/>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1644C26-0C15-4649-BC82-FCCFC34566CF}" type="datetimeFigureOut">
              <a:rPr lang="en-US" smtClean="0"/>
              <a:t>2/12/2016</a:t>
            </a:fld>
            <a:endParaRPr lang="en-US"/>
          </a:p>
        </p:txBody>
      </p:sp>
      <p:sp>
        <p:nvSpPr>
          <p:cNvPr id="5" name="Footer Placeholder 4"/>
          <p:cNvSpPr>
            <a:spLocks noGrp="1"/>
          </p:cNvSpPr>
          <p:nvPr>
            <p:ph type="ftr" sz="quarter" idx="11"/>
          </p:nvPr>
        </p:nvSpPr>
        <p:spPr>
          <a:xfrm>
            <a:off x="3028950" y="6480234"/>
            <a:ext cx="4898646" cy="241242"/>
          </a:xfrm>
        </p:spPr>
        <p:txBody>
          <a:bodyPr/>
          <a:lstStyle>
            <a:lvl1pPr algn="r">
              <a:defRPr/>
            </a:lvl1pPr>
          </a:lstStyle>
          <a:p>
            <a:r>
              <a:rPr lang="ro-RO" dirty="0" smtClean="0"/>
              <a:t>Informatică Aplicată </a:t>
            </a:r>
            <a:r>
              <a:rPr lang="ro-RO" dirty="0" smtClean="0">
                <a:latin typeface="Arial" panose="020B0604020202020204" pitchFamily="34" charset="0"/>
                <a:cs typeface="Arial" panose="020B0604020202020204" pitchFamily="34" charset="0"/>
              </a:rPr>
              <a:t>● Word 2016 ● Formatarea textului</a:t>
            </a:r>
            <a:endParaRPr lang="en-US" dirty="0"/>
          </a:p>
        </p:txBody>
      </p:sp>
      <p:sp>
        <p:nvSpPr>
          <p:cNvPr id="6" name="Slide Number Placeholder 5"/>
          <p:cNvSpPr>
            <a:spLocks noGrp="1"/>
          </p:cNvSpPr>
          <p:nvPr>
            <p:ph type="sldNum" sz="quarter" idx="12"/>
          </p:nvPr>
        </p:nvSpPr>
        <p:spPr>
          <a:xfrm>
            <a:off x="8011486" y="6480234"/>
            <a:ext cx="503864" cy="241242"/>
          </a:xfrm>
        </p:spPr>
        <p:txBody>
          <a:bodyPr/>
          <a:lstStyle/>
          <a:p>
            <a:fld id="{89C46FED-305C-4574-97BA-3C5857F11F4B}" type="slidenum">
              <a:rPr lang="en-US" smtClean="0"/>
              <a:t>‹#›</a:t>
            </a:fld>
            <a:endParaRPr lang="en-US" dirty="0"/>
          </a:p>
        </p:txBody>
      </p:sp>
      <p:sp>
        <p:nvSpPr>
          <p:cNvPr id="7" name="AutoShape 2" descr="Image result for word 2016 logo"/>
          <p:cNvSpPr>
            <a:spLocks noChangeAspect="1" noChangeArrowheads="1"/>
          </p:cNvSpPr>
          <p:nvPr userDrawn="1"/>
        </p:nvSpPr>
        <p:spPr bwMode="auto">
          <a:xfrm>
            <a:off x="7730833" y="451155"/>
            <a:ext cx="708492" cy="70849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Image result for word 2016 logo"/>
          <p:cNvSpPr>
            <a:spLocks noChangeAspect="1" noChangeArrowheads="1"/>
          </p:cNvSpPr>
          <p:nvPr userDrawn="1"/>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27596" y="228725"/>
            <a:ext cx="796954" cy="791513"/>
          </a:xfrm>
          <a:prstGeom prst="rect">
            <a:avLst/>
          </a:prstGeom>
        </p:spPr>
      </p:pic>
    </p:spTree>
    <p:extLst>
      <p:ext uri="{BB962C8B-B14F-4D97-AF65-F5344CB8AC3E}">
        <p14:creationId xmlns:p14="http://schemas.microsoft.com/office/powerpoint/2010/main" val="3945020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4800">
                <a:solidFill>
                  <a:schemeClr val="accent5">
                    <a:lumMod val="7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accent5">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Edit Master text styles</a:t>
            </a:r>
          </a:p>
        </p:txBody>
      </p:sp>
      <p:sp>
        <p:nvSpPr>
          <p:cNvPr id="4" name="Date Placeholder 3"/>
          <p:cNvSpPr>
            <a:spLocks noGrp="1"/>
          </p:cNvSpPr>
          <p:nvPr>
            <p:ph type="dt" sz="half" idx="10"/>
          </p:nvPr>
        </p:nvSpPr>
        <p:spPr/>
        <p:txBody>
          <a:bodyPr/>
          <a:lstStyle/>
          <a:p>
            <a:fld id="{A1644C26-0C15-4649-BC82-FCCFC34566CF}" type="datetimeFigureOut">
              <a:rPr lang="en-US" smtClean="0"/>
              <a:t>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1758580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644C26-0C15-4649-BC82-FCCFC34566CF}" type="datetimeFigureOut">
              <a:rPr lang="en-US" smtClean="0"/>
              <a:t>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4174517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1644C26-0C15-4649-BC82-FCCFC34566CF}" type="datetimeFigureOut">
              <a:rPr lang="en-US" smtClean="0"/>
              <a:t>2/12/2016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2126933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1644C26-0C15-4649-BC82-FCCFC34566CF}" type="datetimeFigureOut">
              <a:rPr lang="en-US" smtClean="0"/>
              <a:t>2/12/2016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302341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44C26-0C15-4649-BC82-FCCFC34566CF}" type="datetimeFigureOut">
              <a:rPr lang="en-US" smtClean="0"/>
              <a:t>2/12/2016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3456620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1644C26-0C15-4649-BC82-FCCFC34566CF}" type="datetimeFigureOut">
              <a:rPr lang="en-US" smtClean="0"/>
              <a:t>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1758747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1644C26-0C15-4649-BC82-FCCFC34566CF}" type="datetimeFigureOut">
              <a:rPr lang="en-US" smtClean="0"/>
              <a:t>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C46FED-305C-4574-97BA-3C5857F11F4B}" type="slidenum">
              <a:rPr lang="en-US" smtClean="0"/>
              <a:t>‹#›</a:t>
            </a:fld>
            <a:endParaRPr lang="en-US"/>
          </a:p>
        </p:txBody>
      </p:sp>
    </p:spTree>
    <p:extLst>
      <p:ext uri="{BB962C8B-B14F-4D97-AF65-F5344CB8AC3E}">
        <p14:creationId xmlns:p14="http://schemas.microsoft.com/office/powerpoint/2010/main" val="3304264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644C26-0C15-4649-BC82-FCCFC34566CF}" type="datetimeFigureOut">
              <a:rPr lang="en-US" smtClean="0"/>
              <a:t>2/12/2016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C46FED-305C-4574-97BA-3C5857F11F4B}" type="slidenum">
              <a:rPr lang="en-US" smtClean="0"/>
              <a:t>‹#›</a:t>
            </a:fld>
            <a:endParaRPr lang="en-US"/>
          </a:p>
        </p:txBody>
      </p:sp>
    </p:spTree>
    <p:extLst>
      <p:ext uri="{BB962C8B-B14F-4D97-AF65-F5344CB8AC3E}">
        <p14:creationId xmlns:p14="http://schemas.microsoft.com/office/powerpoint/2010/main" val="14197209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gif"/><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gif"/><Relationship Id="rId4" Type="http://schemas.openxmlformats.org/officeDocument/2006/relationships/image" Target="../media/image27.png"/></Relationships>
</file>

<file path=ppt/slides/_rels/slide56.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gif"/><Relationship Id="rId4" Type="http://schemas.openxmlformats.org/officeDocument/2006/relationships/image" Target="../media/image27.png"/></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5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6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68.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7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xml"/><Relationship Id="rId4" Type="http://schemas.openxmlformats.org/officeDocument/2006/relationships/image" Target="../media/image1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83.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4" Type="http://schemas.openxmlformats.org/officeDocument/2006/relationships/image" Target="../media/image134.png"/></Relationships>
</file>

<file path=ppt/slides/_rels/slide85.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 Id="rId5" Type="http://schemas.openxmlformats.org/officeDocument/2006/relationships/image" Target="../media/image141.png"/><Relationship Id="rId4" Type="http://schemas.openxmlformats.org/officeDocument/2006/relationships/image" Target="../media/image140.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97.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2.xml"/><Relationship Id="rId4" Type="http://schemas.openxmlformats.org/officeDocument/2006/relationships/image" Target="../media/image156.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Informatic</a:t>
            </a:r>
            <a:r>
              <a:rPr lang="ro-RO" dirty="0" smtClean="0"/>
              <a:t>ă</a:t>
            </a:r>
            <a:r>
              <a:rPr lang="en-US" dirty="0" smtClean="0"/>
              <a:t> </a:t>
            </a:r>
            <a:r>
              <a:rPr lang="en-US" dirty="0" err="1" smtClean="0"/>
              <a:t>Aplicat</a:t>
            </a:r>
            <a:r>
              <a:rPr lang="ro-RO" dirty="0"/>
              <a:t>ă</a:t>
            </a:r>
            <a:endParaRPr lang="en-US" dirty="0"/>
          </a:p>
        </p:txBody>
      </p:sp>
      <p:sp>
        <p:nvSpPr>
          <p:cNvPr id="3" name="Subtitle 2"/>
          <p:cNvSpPr>
            <a:spLocks noGrp="1"/>
          </p:cNvSpPr>
          <p:nvPr>
            <p:ph type="subTitle" idx="1"/>
          </p:nvPr>
        </p:nvSpPr>
        <p:spPr>
          <a:xfrm>
            <a:off x="397933" y="4181081"/>
            <a:ext cx="8117417" cy="890451"/>
          </a:xfrm>
        </p:spPr>
        <p:txBody>
          <a:bodyPr>
            <a:normAutofit/>
          </a:bodyPr>
          <a:lstStyle/>
          <a:p>
            <a:r>
              <a:rPr lang="ro-RO" sz="2000" dirty="0" smtClean="0">
                <a:solidFill>
                  <a:schemeClr val="accent5">
                    <a:lumMod val="75000"/>
                  </a:schemeClr>
                </a:solidFill>
              </a:rPr>
              <a:t>Microsoft Word 2016 </a:t>
            </a:r>
            <a:r>
              <a:rPr lang="ro-RO" sz="2000" dirty="0" smtClean="0">
                <a:latin typeface="Arial" panose="020B0604020202020204" pitchFamily="34" charset="0"/>
                <a:cs typeface="Arial" panose="020B0604020202020204" pitchFamily="34" charset="0"/>
              </a:rPr>
              <a:t>○ Fila </a:t>
            </a:r>
            <a:r>
              <a:rPr lang="en-US" sz="2000" dirty="0" smtClean="0">
                <a:latin typeface="Arial" panose="020B0604020202020204" pitchFamily="34" charset="0"/>
                <a:cs typeface="Arial" panose="020B0604020202020204" pitchFamily="34" charset="0"/>
              </a:rPr>
              <a:t>Insert </a:t>
            </a:r>
            <a:r>
              <a:rPr lang="ro-RO" sz="2000" dirty="0" smtClean="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Pagini</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specia</a:t>
            </a:r>
            <a:r>
              <a:rPr lang="ro-RO" sz="2000" dirty="0" smtClean="0">
                <a:latin typeface="Arial" panose="020B0604020202020204" pitchFamily="34" charset="0"/>
                <a:cs typeface="Arial" panose="020B0604020202020204" pitchFamily="34" charset="0"/>
              </a:rPr>
              <a:t>le și </a:t>
            </a:r>
            <a:r>
              <a:rPr lang="en-US" sz="2000" dirty="0" err="1" smtClean="0">
                <a:latin typeface="Arial" panose="020B0604020202020204" pitchFamily="34" charset="0"/>
                <a:cs typeface="Arial" panose="020B0604020202020204" pitchFamily="34" charset="0"/>
              </a:rPr>
              <a:t>tabele</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6400" y="4908462"/>
            <a:ext cx="1758950" cy="1758950"/>
          </a:xfrm>
          <a:prstGeom prst="rect">
            <a:avLst/>
          </a:prstGeom>
        </p:spPr>
      </p:pic>
    </p:spTree>
    <p:extLst>
      <p:ext uri="{BB962C8B-B14F-4D97-AF65-F5344CB8AC3E}">
        <p14:creationId xmlns:p14="http://schemas.microsoft.com/office/powerpoint/2010/main" val="1501566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Crearea sau modificarea unui şablon</a:t>
            </a:r>
            <a:endParaRPr lang="en-US" dirty="0"/>
          </a:p>
        </p:txBody>
      </p:sp>
      <p:sp>
        <p:nvSpPr>
          <p:cNvPr id="3" name="Content Placeholder 2"/>
          <p:cNvSpPr>
            <a:spLocks noGrp="1"/>
          </p:cNvSpPr>
          <p:nvPr>
            <p:ph idx="1"/>
          </p:nvPr>
        </p:nvSpPr>
        <p:spPr>
          <a:xfrm>
            <a:off x="628650" y="1199626"/>
            <a:ext cx="4283592" cy="5101221"/>
          </a:xfrm>
        </p:spPr>
        <p:txBody>
          <a:bodyPr>
            <a:normAutofit/>
          </a:bodyPr>
          <a:lstStyle/>
          <a:p>
            <a:r>
              <a:rPr lang="ro-RO" dirty="0" smtClean="0"/>
              <a:t>Câmpurile pot fi modificate (editate) făcând click cu mouse-ul în interiorul lor şi scriind textul de la tastatură</a:t>
            </a:r>
          </a:p>
          <a:p>
            <a:r>
              <a:rPr lang="ro-RO" dirty="0" smtClean="0"/>
              <a:t>Pot fi modificate fonturile, mărimea şi culoarea lor, folosind grupul Font din fila Home</a:t>
            </a:r>
          </a:p>
          <a:p>
            <a:endParaRPr lang="en-US" dirty="0">
              <a:solidFill>
                <a:schemeClr val="accent1">
                  <a:lumMod val="50000"/>
                </a:schemeClr>
              </a:solidFill>
            </a:endParaRPr>
          </a:p>
        </p:txBody>
      </p:sp>
      <p:pic>
        <p:nvPicPr>
          <p:cNvPr id="5" name="Picture 4"/>
          <p:cNvPicPr>
            <a:picLocks noChangeAspect="1"/>
          </p:cNvPicPr>
          <p:nvPr/>
        </p:nvPicPr>
        <p:blipFill>
          <a:blip r:embed="rId2"/>
          <a:stretch>
            <a:fillRect/>
          </a:stretch>
        </p:blipFill>
        <p:spPr>
          <a:xfrm>
            <a:off x="5018014" y="1199626"/>
            <a:ext cx="3944945" cy="2938129"/>
          </a:xfrm>
          <a:prstGeom prst="rect">
            <a:avLst/>
          </a:prstGeom>
        </p:spPr>
      </p:pic>
      <p:sp>
        <p:nvSpPr>
          <p:cNvPr id="6" name="Rectangular Callout 5"/>
          <p:cNvSpPr/>
          <p:nvPr/>
        </p:nvSpPr>
        <p:spPr>
          <a:xfrm>
            <a:off x="5805377" y="2605821"/>
            <a:ext cx="1147762" cy="297712"/>
          </a:xfrm>
          <a:prstGeom prst="wedgeRectCallout">
            <a:avLst>
              <a:gd name="adj1" fmla="val 82573"/>
              <a:gd name="adj2" fmla="val 49205"/>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solidFill>
                  <a:schemeClr val="tx1"/>
                </a:solidFill>
              </a:rPr>
              <a:t>Câmp</a:t>
            </a:r>
            <a:endParaRPr lang="en-US" dirty="0">
              <a:solidFill>
                <a:schemeClr val="tx1"/>
              </a:solidFill>
            </a:endParaRPr>
          </a:p>
        </p:txBody>
      </p:sp>
      <p:sp>
        <p:nvSpPr>
          <p:cNvPr id="7" name="Rectangular Callout 6"/>
          <p:cNvSpPr/>
          <p:nvPr/>
        </p:nvSpPr>
        <p:spPr>
          <a:xfrm>
            <a:off x="5571460" y="1669312"/>
            <a:ext cx="1935125" cy="297712"/>
          </a:xfrm>
          <a:prstGeom prst="wedgeRectCallout">
            <a:avLst>
              <a:gd name="adj1" fmla="val -8041"/>
              <a:gd name="adj2" fmla="val -111509"/>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solidFill>
                  <a:schemeClr val="tx1"/>
                </a:solidFill>
              </a:rPr>
              <a:t>Casetă de text</a:t>
            </a:r>
            <a:endParaRPr lang="en-US" dirty="0">
              <a:solidFill>
                <a:schemeClr val="tx1"/>
              </a:solidFill>
            </a:endParaRPr>
          </a:p>
        </p:txBody>
      </p:sp>
      <p:pic>
        <p:nvPicPr>
          <p:cNvPr id="8" name="Picture 7"/>
          <p:cNvPicPr>
            <a:picLocks noChangeAspect="1"/>
          </p:cNvPicPr>
          <p:nvPr/>
        </p:nvPicPr>
        <p:blipFill>
          <a:blip r:embed="rId3"/>
          <a:stretch>
            <a:fillRect/>
          </a:stretch>
        </p:blipFill>
        <p:spPr>
          <a:xfrm>
            <a:off x="813500" y="4519390"/>
            <a:ext cx="2562225" cy="923925"/>
          </a:xfrm>
          <a:prstGeom prst="rect">
            <a:avLst/>
          </a:prstGeom>
        </p:spPr>
      </p:pic>
    </p:spTree>
    <p:extLst>
      <p:ext uri="{BB962C8B-B14F-4D97-AF65-F5344CB8AC3E}">
        <p14:creationId xmlns:p14="http://schemas.microsoft.com/office/powerpoint/2010/main" val="2112510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Crearea sau modificarea unui şablon</a:t>
            </a:r>
            <a:endParaRPr lang="en-US" dirty="0"/>
          </a:p>
        </p:txBody>
      </p:sp>
      <p:sp>
        <p:nvSpPr>
          <p:cNvPr id="3" name="Content Placeholder 2"/>
          <p:cNvSpPr>
            <a:spLocks noGrp="1"/>
          </p:cNvSpPr>
          <p:nvPr>
            <p:ph idx="1"/>
          </p:nvPr>
        </p:nvSpPr>
        <p:spPr>
          <a:xfrm>
            <a:off x="628650" y="1199626"/>
            <a:ext cx="4283592" cy="5101221"/>
          </a:xfrm>
        </p:spPr>
        <p:txBody>
          <a:bodyPr>
            <a:normAutofit/>
          </a:bodyPr>
          <a:lstStyle/>
          <a:p>
            <a:r>
              <a:rPr lang="ro-RO" dirty="0" smtClean="0"/>
              <a:t>Câmpurile pot fi realiniate pe orizontală, folosind grupul </a:t>
            </a:r>
            <a:r>
              <a:rPr lang="ro-RO" dirty="0">
                <a:solidFill>
                  <a:schemeClr val="accent1">
                    <a:lumMod val="50000"/>
                  </a:schemeClr>
                </a:solidFill>
              </a:rPr>
              <a:t>P</a:t>
            </a:r>
            <a:r>
              <a:rPr lang="ro-RO" dirty="0" smtClean="0">
                <a:solidFill>
                  <a:schemeClr val="accent1">
                    <a:lumMod val="50000"/>
                  </a:schemeClr>
                </a:solidFill>
              </a:rPr>
              <a:t>aragraph</a:t>
            </a:r>
            <a:r>
              <a:rPr lang="ro-RO" dirty="0" smtClean="0"/>
              <a:t> din tabul </a:t>
            </a:r>
            <a:r>
              <a:rPr lang="ro-RO" dirty="0" smtClean="0">
                <a:solidFill>
                  <a:schemeClr val="accent1">
                    <a:lumMod val="50000"/>
                  </a:schemeClr>
                </a:solidFill>
              </a:rPr>
              <a:t>Home</a:t>
            </a:r>
            <a:r>
              <a:rPr lang="ro-RO" dirty="0" smtClean="0"/>
              <a:t> şi pe verticală folosind comanda </a:t>
            </a:r>
            <a:r>
              <a:rPr lang="ro-RO" dirty="0" smtClean="0">
                <a:solidFill>
                  <a:schemeClr val="accent1">
                    <a:lumMod val="50000"/>
                  </a:schemeClr>
                </a:solidFill>
              </a:rPr>
              <a:t>Align</a:t>
            </a:r>
            <a:r>
              <a:rPr lang="ro-RO" dirty="0" smtClean="0"/>
              <a:t> </a:t>
            </a:r>
            <a:r>
              <a:rPr lang="ro-RO" dirty="0" smtClean="0">
                <a:solidFill>
                  <a:schemeClr val="accent1">
                    <a:lumMod val="50000"/>
                  </a:schemeClr>
                </a:solidFill>
              </a:rPr>
              <a:t>Text</a:t>
            </a:r>
            <a:r>
              <a:rPr lang="ro-RO" dirty="0" smtClean="0"/>
              <a:t> (Aliniază text) din grupul </a:t>
            </a:r>
            <a:r>
              <a:rPr lang="ro-RO" dirty="0" smtClean="0">
                <a:solidFill>
                  <a:schemeClr val="accent1">
                    <a:lumMod val="50000"/>
                  </a:schemeClr>
                </a:solidFill>
              </a:rPr>
              <a:t>Text</a:t>
            </a:r>
            <a:r>
              <a:rPr lang="ro-RO" dirty="0" smtClean="0"/>
              <a:t> al filei </a:t>
            </a:r>
            <a:r>
              <a:rPr lang="ro-RO" dirty="0" smtClean="0">
                <a:solidFill>
                  <a:schemeClr val="accent1">
                    <a:lumMod val="50000"/>
                  </a:schemeClr>
                </a:solidFill>
              </a:rPr>
              <a:t>Drawing</a:t>
            </a:r>
            <a:r>
              <a:rPr lang="ro-RO" dirty="0" smtClean="0"/>
              <a:t> </a:t>
            </a:r>
            <a:r>
              <a:rPr lang="ro-RO" dirty="0" smtClean="0">
                <a:solidFill>
                  <a:schemeClr val="accent1">
                    <a:lumMod val="50000"/>
                  </a:schemeClr>
                </a:solidFill>
              </a:rPr>
              <a:t>Tools</a:t>
            </a:r>
          </a:p>
          <a:p>
            <a:r>
              <a:rPr lang="ro-RO" dirty="0" smtClean="0"/>
              <a:t>Fila </a:t>
            </a:r>
            <a:r>
              <a:rPr lang="ro-RO" dirty="0" smtClean="0">
                <a:solidFill>
                  <a:schemeClr val="accent1">
                    <a:lumMod val="50000"/>
                  </a:schemeClr>
                </a:solidFill>
              </a:rPr>
              <a:t>Drawing Tools </a:t>
            </a:r>
            <a:r>
              <a:rPr lang="ro-RO" dirty="0" smtClean="0"/>
              <a:t>urmează să fie discutată în tutorialul despre figuri şi desene.</a:t>
            </a:r>
            <a:endParaRPr lang="en-US" dirty="0"/>
          </a:p>
        </p:txBody>
      </p:sp>
      <p:pic>
        <p:nvPicPr>
          <p:cNvPr id="4" name="Picture 3"/>
          <p:cNvPicPr>
            <a:picLocks noChangeAspect="1"/>
          </p:cNvPicPr>
          <p:nvPr/>
        </p:nvPicPr>
        <p:blipFill>
          <a:blip r:embed="rId2"/>
          <a:stretch>
            <a:fillRect/>
          </a:stretch>
        </p:blipFill>
        <p:spPr>
          <a:xfrm>
            <a:off x="5151474" y="1286540"/>
            <a:ext cx="3479968" cy="3737011"/>
          </a:xfrm>
          <a:prstGeom prst="rect">
            <a:avLst/>
          </a:prstGeom>
        </p:spPr>
      </p:pic>
      <p:pic>
        <p:nvPicPr>
          <p:cNvPr id="6" name="Picture 5"/>
          <p:cNvPicPr>
            <a:picLocks noChangeAspect="1"/>
          </p:cNvPicPr>
          <p:nvPr/>
        </p:nvPicPr>
        <p:blipFill>
          <a:blip r:embed="rId3"/>
          <a:stretch>
            <a:fillRect/>
          </a:stretch>
        </p:blipFill>
        <p:spPr>
          <a:xfrm>
            <a:off x="5151474" y="5386447"/>
            <a:ext cx="2200275" cy="914400"/>
          </a:xfrm>
          <a:prstGeom prst="rect">
            <a:avLst/>
          </a:prstGeom>
        </p:spPr>
      </p:pic>
    </p:spTree>
    <p:extLst>
      <p:ext uri="{BB962C8B-B14F-4D97-AF65-F5344CB8AC3E}">
        <p14:creationId xmlns:p14="http://schemas.microsoft.com/office/powerpoint/2010/main" val="2389092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Crearea sau modificarea unui şablon</a:t>
            </a:r>
            <a:endParaRPr lang="en-US" dirty="0"/>
          </a:p>
        </p:txBody>
      </p:sp>
      <p:sp>
        <p:nvSpPr>
          <p:cNvPr id="3" name="Content Placeholder 2"/>
          <p:cNvSpPr>
            <a:spLocks noGrp="1"/>
          </p:cNvSpPr>
          <p:nvPr>
            <p:ph idx="1"/>
          </p:nvPr>
        </p:nvSpPr>
        <p:spPr>
          <a:xfrm>
            <a:off x="139553" y="1152907"/>
            <a:ext cx="4283592" cy="2277221"/>
          </a:xfrm>
        </p:spPr>
        <p:txBody>
          <a:bodyPr>
            <a:normAutofit/>
          </a:bodyPr>
          <a:lstStyle/>
          <a:p>
            <a:pPr algn="just"/>
            <a:r>
              <a:rPr lang="ro-RO" dirty="0" smtClean="0"/>
              <a:t>Câmpuri noi pot fi adăugate folosind comada </a:t>
            </a:r>
            <a:r>
              <a:rPr lang="ro-RO" dirty="0" smtClean="0">
                <a:solidFill>
                  <a:schemeClr val="accent1">
                    <a:lumMod val="50000"/>
                  </a:schemeClr>
                </a:solidFill>
              </a:rPr>
              <a:t>Quick Parts </a:t>
            </a:r>
            <a:r>
              <a:rPr lang="ro-RO" dirty="0" smtClean="0"/>
              <a:t>(Părţi rapide) din grupul </a:t>
            </a:r>
            <a:r>
              <a:rPr lang="ro-RO" dirty="0" smtClean="0">
                <a:solidFill>
                  <a:schemeClr val="accent1">
                    <a:lumMod val="50000"/>
                  </a:schemeClr>
                </a:solidFill>
              </a:rPr>
              <a:t>Text</a:t>
            </a:r>
            <a:r>
              <a:rPr lang="ro-RO" dirty="0" smtClean="0"/>
              <a:t> al filei </a:t>
            </a:r>
            <a:r>
              <a:rPr lang="ro-RO" dirty="0" smtClean="0">
                <a:solidFill>
                  <a:schemeClr val="accent1">
                    <a:lumMod val="50000"/>
                  </a:schemeClr>
                </a:solidFill>
              </a:rPr>
              <a:t>Insert</a:t>
            </a:r>
            <a:r>
              <a:rPr lang="ro-RO" dirty="0" smtClean="0"/>
              <a:t>.</a:t>
            </a:r>
          </a:p>
          <a:p>
            <a:pPr algn="just"/>
            <a:r>
              <a:rPr lang="ro-RO" dirty="0" smtClean="0"/>
              <a:t>Părţile rapide pot fi adăugate doar în casete de text</a:t>
            </a:r>
          </a:p>
          <a:p>
            <a:endParaRPr lang="ro-RO" dirty="0"/>
          </a:p>
        </p:txBody>
      </p:sp>
      <p:pic>
        <p:nvPicPr>
          <p:cNvPr id="7" name="Picture 6"/>
          <p:cNvPicPr>
            <a:picLocks noChangeAspect="1"/>
          </p:cNvPicPr>
          <p:nvPr/>
        </p:nvPicPr>
        <p:blipFill>
          <a:blip r:embed="rId2"/>
          <a:stretch>
            <a:fillRect/>
          </a:stretch>
        </p:blipFill>
        <p:spPr>
          <a:xfrm>
            <a:off x="549007" y="3562794"/>
            <a:ext cx="5326707" cy="2917438"/>
          </a:xfrm>
          <a:prstGeom prst="rect">
            <a:avLst/>
          </a:prstGeom>
        </p:spPr>
      </p:pic>
      <p:sp>
        <p:nvSpPr>
          <p:cNvPr id="8" name="Content Placeholder 2"/>
          <p:cNvSpPr txBox="1">
            <a:spLocks/>
          </p:cNvSpPr>
          <p:nvPr/>
        </p:nvSpPr>
        <p:spPr>
          <a:xfrm>
            <a:off x="4679655" y="1152906"/>
            <a:ext cx="4283592" cy="227722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ro-RO" dirty="0"/>
              <a:t>Am adăugat în şablonul </a:t>
            </a:r>
            <a:r>
              <a:rPr lang="ro-RO" dirty="0">
                <a:solidFill>
                  <a:schemeClr val="accent1">
                    <a:lumMod val="50000"/>
                  </a:schemeClr>
                </a:solidFill>
              </a:rPr>
              <a:t>Facet</a:t>
            </a:r>
            <a:r>
              <a:rPr lang="ro-RO" dirty="0"/>
              <a:t> o casetă de text în care am inserat o parte rapidă de tip </a:t>
            </a:r>
            <a:r>
              <a:rPr lang="ro-RO" dirty="0">
                <a:solidFill>
                  <a:schemeClr val="accent1">
                    <a:lumMod val="50000"/>
                  </a:schemeClr>
                </a:solidFill>
              </a:rPr>
              <a:t>Company</a:t>
            </a:r>
            <a:r>
              <a:rPr lang="ro-RO" dirty="0"/>
              <a:t> şi una </a:t>
            </a:r>
            <a:r>
              <a:rPr lang="ro-RO" dirty="0">
                <a:solidFill>
                  <a:schemeClr val="accent1">
                    <a:lumMod val="50000"/>
                  </a:schemeClr>
                </a:solidFill>
              </a:rPr>
              <a:t>Company Address</a:t>
            </a:r>
            <a:r>
              <a:rPr lang="ro-RO" dirty="0"/>
              <a:t>, pentru a scrie în ele mai târziu numele universităţii şi numele facultăţii </a:t>
            </a:r>
            <a:endParaRPr lang="en-US" dirty="0"/>
          </a:p>
          <a:p>
            <a:endParaRPr lang="ro-RO" dirty="0"/>
          </a:p>
        </p:txBody>
      </p:sp>
      <p:sp>
        <p:nvSpPr>
          <p:cNvPr id="9" name="TextBox 8"/>
          <p:cNvSpPr txBox="1"/>
          <p:nvPr/>
        </p:nvSpPr>
        <p:spPr>
          <a:xfrm>
            <a:off x="6273210" y="3956198"/>
            <a:ext cx="2434855" cy="2585323"/>
          </a:xfrm>
          <a:prstGeom prst="rect">
            <a:avLst/>
          </a:prstGeom>
          <a:noFill/>
        </p:spPr>
        <p:txBody>
          <a:bodyPr wrap="square" rtlCol="0">
            <a:spAutoFit/>
          </a:bodyPr>
          <a:lstStyle/>
          <a:p>
            <a:r>
              <a:rPr lang="ro-RO" dirty="0" smtClean="0"/>
              <a:t>Pentru a adăuga mai multe câmpuri Quick Parts într-o casetă de text, introduceţi mai întâi  câteva paragrafe în casetă, apoi inseraţi fiecare parte rapidă la începutul fiecărui paragraf.</a:t>
            </a:r>
            <a:endParaRPr lang="en-US" dirty="0"/>
          </a:p>
        </p:txBody>
      </p:sp>
      <p:sp>
        <p:nvSpPr>
          <p:cNvPr id="10" name="Rectangle 9"/>
          <p:cNvSpPr/>
          <p:nvPr/>
        </p:nvSpPr>
        <p:spPr>
          <a:xfrm>
            <a:off x="3554233" y="3832529"/>
            <a:ext cx="421419" cy="34190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882101" y="4834393"/>
            <a:ext cx="834887" cy="23058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6395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Salvarea unui şablon nou sau modificat</a:t>
            </a:r>
            <a:endParaRPr lang="en-US" dirty="0"/>
          </a:p>
        </p:txBody>
      </p:sp>
      <p:sp>
        <p:nvSpPr>
          <p:cNvPr id="3" name="Content Placeholder 2"/>
          <p:cNvSpPr>
            <a:spLocks noGrp="1"/>
          </p:cNvSpPr>
          <p:nvPr>
            <p:ph idx="1"/>
          </p:nvPr>
        </p:nvSpPr>
        <p:spPr>
          <a:xfrm>
            <a:off x="163405" y="1097248"/>
            <a:ext cx="7781703" cy="2277221"/>
          </a:xfrm>
        </p:spPr>
        <p:txBody>
          <a:bodyPr>
            <a:normAutofit/>
          </a:bodyPr>
          <a:lstStyle/>
          <a:p>
            <a:pPr algn="just"/>
            <a:r>
              <a:rPr lang="ro-RO" sz="2000" dirty="0" smtClean="0"/>
              <a:t>Şablonul modificat su nou creat poate fi salvat folosind comanda </a:t>
            </a:r>
            <a:r>
              <a:rPr lang="ro-RO" sz="2000" dirty="0" smtClean="0">
                <a:solidFill>
                  <a:schemeClr val="accent1">
                    <a:lumMod val="50000"/>
                  </a:schemeClr>
                </a:solidFill>
              </a:rPr>
              <a:t>Save Selection to Cover Page Gallery </a:t>
            </a:r>
            <a:r>
              <a:rPr lang="ro-RO" sz="2000" dirty="0" smtClean="0"/>
              <a:t>(salvează selecţia în galeria de coperte)</a:t>
            </a:r>
          </a:p>
          <a:p>
            <a:pPr algn="just"/>
            <a:r>
              <a:rPr lang="ro-RO" sz="2000" dirty="0" smtClean="0"/>
              <a:t>În prelabil, trebuie selectată toată pagina</a:t>
            </a:r>
          </a:p>
          <a:p>
            <a:pPr algn="just"/>
            <a:r>
              <a:rPr lang="ro-RO" sz="2000" dirty="0" smtClean="0"/>
              <a:t>Şablonul trebuie să primească un nume</a:t>
            </a:r>
          </a:p>
          <a:p>
            <a:pPr algn="just"/>
            <a:r>
              <a:rPr lang="ro-RO" sz="2000" dirty="0" smtClean="0"/>
              <a:t>Şabloanele sunt salvate ca Building Block (bloc component) în galeria Cover Pages</a:t>
            </a:r>
          </a:p>
          <a:p>
            <a:endParaRPr lang="ro-RO" dirty="0"/>
          </a:p>
        </p:txBody>
      </p:sp>
      <p:pic>
        <p:nvPicPr>
          <p:cNvPr id="6" name="Picture 5"/>
          <p:cNvPicPr>
            <a:picLocks noChangeAspect="1"/>
          </p:cNvPicPr>
          <p:nvPr/>
        </p:nvPicPr>
        <p:blipFill>
          <a:blip r:embed="rId2"/>
          <a:stretch>
            <a:fillRect/>
          </a:stretch>
        </p:blipFill>
        <p:spPr>
          <a:xfrm>
            <a:off x="2334802" y="3236649"/>
            <a:ext cx="5760720" cy="3477065"/>
          </a:xfrm>
          <a:prstGeom prst="rect">
            <a:avLst/>
          </a:prstGeom>
        </p:spPr>
      </p:pic>
      <p:sp>
        <p:nvSpPr>
          <p:cNvPr id="9" name="Right Arrow 8"/>
          <p:cNvSpPr/>
          <p:nvPr/>
        </p:nvSpPr>
        <p:spPr>
          <a:xfrm>
            <a:off x="1929286" y="6505575"/>
            <a:ext cx="405516" cy="225448"/>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4437905" y="3974380"/>
            <a:ext cx="2058312" cy="1585284"/>
          </a:xfrm>
          <a:prstGeom prst="rect">
            <a:avLst/>
          </a:prstGeom>
        </p:spPr>
      </p:pic>
    </p:spTree>
    <p:extLst>
      <p:ext uri="{BB962C8B-B14F-4D97-AF65-F5344CB8AC3E}">
        <p14:creationId xmlns:p14="http://schemas.microsoft.com/office/powerpoint/2010/main" val="2309970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Folosirea unui şablon propriu într-un document </a:t>
            </a:r>
            <a:endParaRPr lang="en-US" dirty="0"/>
          </a:p>
        </p:txBody>
      </p:sp>
      <p:sp>
        <p:nvSpPr>
          <p:cNvPr id="3" name="Content Placeholder 2"/>
          <p:cNvSpPr>
            <a:spLocks noGrp="1"/>
          </p:cNvSpPr>
          <p:nvPr>
            <p:ph idx="1"/>
          </p:nvPr>
        </p:nvSpPr>
        <p:spPr/>
        <p:txBody>
          <a:bodyPr/>
          <a:lstStyle/>
          <a:p>
            <a:r>
              <a:rPr lang="ro-RO" dirty="0" smtClean="0"/>
              <a:t>Şablaonele salvate astfel sunt disponibile sub şabloanele predefinite:</a:t>
            </a:r>
            <a:endParaRPr lang="en-US" dirty="0"/>
          </a:p>
        </p:txBody>
      </p:sp>
      <p:pic>
        <p:nvPicPr>
          <p:cNvPr id="4" name="Picture 3"/>
          <p:cNvPicPr>
            <a:picLocks noChangeAspect="1"/>
          </p:cNvPicPr>
          <p:nvPr/>
        </p:nvPicPr>
        <p:blipFill>
          <a:blip r:embed="rId2"/>
          <a:stretch>
            <a:fillRect/>
          </a:stretch>
        </p:blipFill>
        <p:spPr>
          <a:xfrm>
            <a:off x="711435" y="2221323"/>
            <a:ext cx="7223760" cy="4636677"/>
          </a:xfrm>
          <a:prstGeom prst="rect">
            <a:avLst/>
          </a:prstGeom>
        </p:spPr>
      </p:pic>
    </p:spTree>
    <p:extLst>
      <p:ext uri="{BB962C8B-B14F-4D97-AF65-F5344CB8AC3E}">
        <p14:creationId xmlns:p14="http://schemas.microsoft.com/office/powerpoint/2010/main" val="1647437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Inserarea unei pagini noi</a:t>
            </a:r>
            <a:endParaRPr lang="en-US" dirty="0"/>
          </a:p>
        </p:txBody>
      </p:sp>
      <p:sp>
        <p:nvSpPr>
          <p:cNvPr id="3" name="Content Placeholder 2"/>
          <p:cNvSpPr>
            <a:spLocks noGrp="1"/>
          </p:cNvSpPr>
          <p:nvPr>
            <p:ph idx="1"/>
          </p:nvPr>
        </p:nvSpPr>
        <p:spPr/>
        <p:txBody>
          <a:bodyPr/>
          <a:lstStyle/>
          <a:p>
            <a:r>
              <a:rPr lang="ro-RO" dirty="0" smtClean="0"/>
              <a:t>De obicei, după o pagină de titlu, după un cuprins şi uneori între capitole se inserează câte o pagină albă.</a:t>
            </a:r>
          </a:p>
          <a:p>
            <a:r>
              <a:rPr lang="ro-RO" dirty="0" smtClean="0"/>
              <a:t>Se face click la sfârşitul paginii anterioare, apoi se apasă pe pictograma </a:t>
            </a:r>
            <a:r>
              <a:rPr lang="ro-RO" dirty="0" smtClean="0">
                <a:solidFill>
                  <a:schemeClr val="accent1">
                    <a:lumMod val="50000"/>
                  </a:schemeClr>
                </a:solidFill>
              </a:rPr>
              <a:t>Blank Page </a:t>
            </a:r>
            <a:r>
              <a:rPr lang="ro-RO" dirty="0" smtClean="0"/>
              <a:t>(Pagină goală).</a:t>
            </a:r>
          </a:p>
          <a:p>
            <a:pPr marL="0" indent="0">
              <a:buNone/>
            </a:pPr>
            <a:endParaRPr lang="en-US" dirty="0"/>
          </a:p>
        </p:txBody>
      </p:sp>
      <p:pic>
        <p:nvPicPr>
          <p:cNvPr id="4" name="Picture 3"/>
          <p:cNvPicPr>
            <a:picLocks noChangeAspect="1"/>
          </p:cNvPicPr>
          <p:nvPr/>
        </p:nvPicPr>
        <p:blipFill>
          <a:blip r:embed="rId2"/>
          <a:stretch>
            <a:fillRect/>
          </a:stretch>
        </p:blipFill>
        <p:spPr>
          <a:xfrm>
            <a:off x="935372" y="2929805"/>
            <a:ext cx="6858000" cy="3609236"/>
          </a:xfrm>
          <a:prstGeom prst="rect">
            <a:avLst/>
          </a:prstGeom>
        </p:spPr>
      </p:pic>
    </p:spTree>
    <p:extLst>
      <p:ext uri="{BB962C8B-B14F-4D97-AF65-F5344CB8AC3E}">
        <p14:creationId xmlns:p14="http://schemas.microsoft.com/office/powerpoint/2010/main" val="3081445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Secţiune sfârşit de pagină (Page Break)</a:t>
            </a:r>
            <a:endParaRPr lang="en-US" dirty="0"/>
          </a:p>
        </p:txBody>
      </p:sp>
      <p:sp>
        <p:nvSpPr>
          <p:cNvPr id="3" name="Content Placeholder 2"/>
          <p:cNvSpPr>
            <a:spLocks noGrp="1"/>
          </p:cNvSpPr>
          <p:nvPr>
            <p:ph idx="1"/>
          </p:nvPr>
        </p:nvSpPr>
        <p:spPr/>
        <p:txBody>
          <a:bodyPr>
            <a:normAutofit/>
          </a:bodyPr>
          <a:lstStyle/>
          <a:p>
            <a:pPr algn="just"/>
            <a:r>
              <a:rPr lang="ro-RO" sz="2000" dirty="0" smtClean="0"/>
              <a:t>Secţiunile sunt părţi sau bucăţi de sine stătătoare ale documentului.</a:t>
            </a:r>
          </a:p>
          <a:p>
            <a:pPr algn="just"/>
            <a:r>
              <a:rPr lang="ro-RO" sz="2000" dirty="0" smtClean="0">
                <a:solidFill>
                  <a:schemeClr val="accent1">
                    <a:lumMod val="50000"/>
                  </a:schemeClr>
                </a:solidFill>
              </a:rPr>
              <a:t>Page Break</a:t>
            </a:r>
            <a:r>
              <a:rPr lang="ro-RO" sz="2000" dirty="0" smtClean="0"/>
              <a:t> va insera automat o pagină albă atunci când se termină pagina curentă</a:t>
            </a:r>
            <a:r>
              <a:rPr lang="en-US" sz="2000" dirty="0" smtClean="0"/>
              <a:t>.</a:t>
            </a:r>
            <a:endParaRPr lang="ro-RO" sz="2000" dirty="0" smtClean="0"/>
          </a:p>
          <a:p>
            <a:pPr algn="just"/>
            <a:r>
              <a:rPr lang="ro-RO" sz="2000" dirty="0" smtClean="0"/>
              <a:t>Secţiunile pot fi vizualizate dacă se activează butonul </a:t>
            </a:r>
            <a:r>
              <a:rPr lang="ro-RO" sz="2000" dirty="0" smtClean="0">
                <a:solidFill>
                  <a:schemeClr val="accent1">
                    <a:lumMod val="50000"/>
                  </a:schemeClr>
                </a:solidFill>
              </a:rPr>
              <a:t>Show</a:t>
            </a:r>
            <a:r>
              <a:rPr lang="en-US" sz="2000" dirty="0" smtClean="0">
                <a:solidFill>
                  <a:schemeClr val="accent1">
                    <a:lumMod val="50000"/>
                  </a:schemeClr>
                </a:solidFill>
              </a:rPr>
              <a:t>/Hide¶ </a:t>
            </a:r>
            <a:r>
              <a:rPr lang="en-US" sz="2000" dirty="0" smtClean="0"/>
              <a:t>din fila </a:t>
            </a:r>
            <a:r>
              <a:rPr lang="en-US" sz="2000" dirty="0" smtClean="0">
                <a:solidFill>
                  <a:schemeClr val="accent1">
                    <a:lumMod val="50000"/>
                  </a:schemeClr>
                </a:solidFill>
              </a:rPr>
              <a:t>Home.</a:t>
            </a:r>
            <a:endParaRPr lang="en-US" sz="2000" dirty="0">
              <a:solidFill>
                <a:schemeClr val="accent1">
                  <a:lumMod val="50000"/>
                </a:schemeClr>
              </a:solidFill>
            </a:endParaRPr>
          </a:p>
        </p:txBody>
      </p:sp>
      <p:pic>
        <p:nvPicPr>
          <p:cNvPr id="4" name="Picture 3"/>
          <p:cNvPicPr>
            <a:picLocks noChangeAspect="1"/>
          </p:cNvPicPr>
          <p:nvPr/>
        </p:nvPicPr>
        <p:blipFill>
          <a:blip r:embed="rId2"/>
          <a:stretch>
            <a:fillRect/>
          </a:stretch>
        </p:blipFill>
        <p:spPr>
          <a:xfrm>
            <a:off x="826522" y="3127818"/>
            <a:ext cx="3745478" cy="1786305"/>
          </a:xfrm>
          <a:prstGeom prst="rect">
            <a:avLst/>
          </a:prstGeom>
        </p:spPr>
      </p:pic>
      <p:pic>
        <p:nvPicPr>
          <p:cNvPr id="6" name="Picture 5"/>
          <p:cNvPicPr>
            <a:picLocks noChangeAspect="1"/>
          </p:cNvPicPr>
          <p:nvPr/>
        </p:nvPicPr>
        <p:blipFill>
          <a:blip r:embed="rId3"/>
          <a:stretch>
            <a:fillRect/>
          </a:stretch>
        </p:blipFill>
        <p:spPr>
          <a:xfrm>
            <a:off x="3914941" y="4596362"/>
            <a:ext cx="3821678" cy="1704485"/>
          </a:xfrm>
          <a:prstGeom prst="rect">
            <a:avLst/>
          </a:prstGeom>
        </p:spPr>
      </p:pic>
      <p:sp>
        <p:nvSpPr>
          <p:cNvPr id="7" name="TextBox 6"/>
          <p:cNvSpPr txBox="1"/>
          <p:nvPr/>
        </p:nvSpPr>
        <p:spPr>
          <a:xfrm>
            <a:off x="826522" y="5003817"/>
            <a:ext cx="2115461" cy="261610"/>
          </a:xfrm>
          <a:prstGeom prst="rect">
            <a:avLst/>
          </a:prstGeom>
          <a:noFill/>
        </p:spPr>
        <p:txBody>
          <a:bodyPr wrap="square" rtlCol="0">
            <a:spAutoFit/>
          </a:bodyPr>
          <a:lstStyle/>
          <a:p>
            <a:r>
              <a:rPr lang="en-US" sz="1100" dirty="0" err="1" smtClean="0"/>
              <a:t>Activarea</a:t>
            </a:r>
            <a:r>
              <a:rPr lang="en-US" sz="1100" dirty="0" smtClean="0"/>
              <a:t> vi</a:t>
            </a:r>
            <a:r>
              <a:rPr lang="ro-RO" sz="1100" dirty="0" smtClean="0"/>
              <a:t>zualizării secţiunilor</a:t>
            </a:r>
            <a:endParaRPr lang="en-US" sz="1100" dirty="0"/>
          </a:p>
        </p:txBody>
      </p:sp>
      <p:sp>
        <p:nvSpPr>
          <p:cNvPr id="8" name="TextBox 7"/>
          <p:cNvSpPr txBox="1"/>
          <p:nvPr/>
        </p:nvSpPr>
        <p:spPr>
          <a:xfrm>
            <a:off x="3914941" y="6306568"/>
            <a:ext cx="2772106" cy="261610"/>
          </a:xfrm>
          <a:prstGeom prst="rect">
            <a:avLst/>
          </a:prstGeom>
          <a:noFill/>
        </p:spPr>
        <p:txBody>
          <a:bodyPr wrap="square" rtlCol="0">
            <a:spAutoFit/>
          </a:bodyPr>
          <a:lstStyle/>
          <a:p>
            <a:r>
              <a:rPr lang="ro-RO" sz="1100" dirty="0" smtClean="0"/>
              <a:t>Inserarea unei secţiuni Page Break</a:t>
            </a:r>
            <a:endParaRPr lang="en-US" sz="1100" dirty="0"/>
          </a:p>
        </p:txBody>
      </p:sp>
      <p:sp>
        <p:nvSpPr>
          <p:cNvPr id="9" name="Right Arrow 8"/>
          <p:cNvSpPr/>
          <p:nvPr/>
        </p:nvSpPr>
        <p:spPr>
          <a:xfrm>
            <a:off x="5899868" y="5820355"/>
            <a:ext cx="254442" cy="190831"/>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4211010" y="4708192"/>
            <a:ext cx="270344" cy="135172"/>
          </a:xfrm>
          <a:prstGeom prst="down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5817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Exemplu de utilizare Page Break</a:t>
            </a:r>
            <a:endParaRPr lang="en-US" dirty="0"/>
          </a:p>
        </p:txBody>
      </p:sp>
      <p:sp>
        <p:nvSpPr>
          <p:cNvPr id="3" name="Content Placeholder 2"/>
          <p:cNvSpPr>
            <a:spLocks noGrp="1"/>
          </p:cNvSpPr>
          <p:nvPr>
            <p:ph idx="1"/>
          </p:nvPr>
        </p:nvSpPr>
        <p:spPr/>
        <p:txBody>
          <a:bodyPr>
            <a:normAutofit/>
          </a:bodyPr>
          <a:lstStyle/>
          <a:p>
            <a:r>
              <a:rPr lang="ro-RO" sz="2000" dirty="0" smtClean="0"/>
              <a:t>Documentul iniţial conţine două povestiri, Franklin şi Coşarul.</a:t>
            </a:r>
          </a:p>
          <a:p>
            <a:r>
              <a:rPr lang="ro-RO" sz="2000" dirty="0" smtClean="0"/>
              <a:t>Dorim să scriem a treia poveste între cele două fără a decala de pe pagină povestirea Coşarul.</a:t>
            </a:r>
            <a:endParaRPr lang="en-US" sz="2000" dirty="0"/>
          </a:p>
        </p:txBody>
      </p:sp>
      <p:pic>
        <p:nvPicPr>
          <p:cNvPr id="4" name="Picture 3"/>
          <p:cNvPicPr>
            <a:picLocks noChangeAspect="1"/>
          </p:cNvPicPr>
          <p:nvPr/>
        </p:nvPicPr>
        <p:blipFill>
          <a:blip r:embed="rId2"/>
          <a:stretch>
            <a:fillRect/>
          </a:stretch>
        </p:blipFill>
        <p:spPr>
          <a:xfrm>
            <a:off x="1674051" y="2331227"/>
            <a:ext cx="5795897" cy="4149007"/>
          </a:xfrm>
          <a:prstGeom prst="rect">
            <a:avLst/>
          </a:prstGeom>
        </p:spPr>
      </p:pic>
    </p:spTree>
    <p:extLst>
      <p:ext uri="{BB962C8B-B14F-4D97-AF65-F5344CB8AC3E}">
        <p14:creationId xmlns:p14="http://schemas.microsoft.com/office/powerpoint/2010/main" val="2505836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Exemplu de utilizare Page Break</a:t>
            </a:r>
            <a:endParaRPr lang="en-US" dirty="0"/>
          </a:p>
        </p:txBody>
      </p:sp>
      <p:sp>
        <p:nvSpPr>
          <p:cNvPr id="3" name="Content Placeholder 2"/>
          <p:cNvSpPr>
            <a:spLocks noGrp="1"/>
          </p:cNvSpPr>
          <p:nvPr>
            <p:ph idx="1"/>
          </p:nvPr>
        </p:nvSpPr>
        <p:spPr/>
        <p:txBody>
          <a:bodyPr/>
          <a:lstStyle/>
          <a:p>
            <a:r>
              <a:rPr lang="ro-RO" dirty="0" smtClean="0"/>
              <a:t>Dacă introducem textul direct între cele două povestiri,la sâfrşitul primeia, atunci povestirea Coşarul se va decala treptat, pe măsură ce se introduce textul.</a:t>
            </a:r>
            <a:endParaRPr lang="en-US" dirty="0"/>
          </a:p>
        </p:txBody>
      </p:sp>
      <p:pic>
        <p:nvPicPr>
          <p:cNvPr id="4" name="Picture 3"/>
          <p:cNvPicPr>
            <a:picLocks noChangeAspect="1"/>
          </p:cNvPicPr>
          <p:nvPr/>
        </p:nvPicPr>
        <p:blipFill>
          <a:blip r:embed="rId2"/>
          <a:stretch>
            <a:fillRect/>
          </a:stretch>
        </p:blipFill>
        <p:spPr>
          <a:xfrm>
            <a:off x="628649" y="2567110"/>
            <a:ext cx="8247490" cy="3913124"/>
          </a:xfrm>
          <a:prstGeom prst="rect">
            <a:avLst/>
          </a:prstGeom>
        </p:spPr>
      </p:pic>
    </p:spTree>
    <p:extLst>
      <p:ext uri="{BB962C8B-B14F-4D97-AF65-F5344CB8AC3E}">
        <p14:creationId xmlns:p14="http://schemas.microsoft.com/office/powerpoint/2010/main" val="3525140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Exemplu de utilizare Page Break</a:t>
            </a:r>
            <a:endParaRPr lang="en-US" dirty="0"/>
          </a:p>
        </p:txBody>
      </p:sp>
      <p:sp>
        <p:nvSpPr>
          <p:cNvPr id="3" name="Content Placeholder 2"/>
          <p:cNvSpPr>
            <a:spLocks noGrp="1"/>
          </p:cNvSpPr>
          <p:nvPr>
            <p:ph idx="1"/>
          </p:nvPr>
        </p:nvSpPr>
        <p:spPr/>
        <p:txBody>
          <a:bodyPr/>
          <a:lstStyle/>
          <a:p>
            <a:r>
              <a:rPr lang="ro-RO" dirty="0" smtClean="0"/>
              <a:t>Pentru a nu decala aranjarea în pagină a povestirii, Coşarul, inserăm în faţa ei, la sfârşitul paginii anterioare, o secţiune de tip page break.</a:t>
            </a:r>
            <a:endParaRPr lang="en-US" dirty="0"/>
          </a:p>
        </p:txBody>
      </p:sp>
      <p:pic>
        <p:nvPicPr>
          <p:cNvPr id="7" name="Picture 6"/>
          <p:cNvPicPr>
            <a:picLocks noChangeAspect="1"/>
          </p:cNvPicPr>
          <p:nvPr/>
        </p:nvPicPr>
        <p:blipFill>
          <a:blip r:embed="rId2"/>
          <a:stretch>
            <a:fillRect/>
          </a:stretch>
        </p:blipFill>
        <p:spPr>
          <a:xfrm>
            <a:off x="1224997" y="2523035"/>
            <a:ext cx="6126480" cy="3849653"/>
          </a:xfrm>
          <a:prstGeom prst="rect">
            <a:avLst/>
          </a:prstGeom>
        </p:spPr>
      </p:pic>
      <p:sp>
        <p:nvSpPr>
          <p:cNvPr id="8" name="Rectangle 7"/>
          <p:cNvSpPr/>
          <p:nvPr/>
        </p:nvSpPr>
        <p:spPr>
          <a:xfrm>
            <a:off x="1470991" y="2655736"/>
            <a:ext cx="373712" cy="45322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2234317" y="5804452"/>
            <a:ext cx="222636" cy="206734"/>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076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smtClean="0"/>
              <a:t>Cuprins</a:t>
            </a:r>
            <a:endParaRPr lang="en-US" dirty="0"/>
          </a:p>
        </p:txBody>
      </p:sp>
      <p:sp>
        <p:nvSpPr>
          <p:cNvPr id="3" name="Content Placeholder 2"/>
          <p:cNvSpPr>
            <a:spLocks noGrp="1"/>
          </p:cNvSpPr>
          <p:nvPr>
            <p:ph idx="1"/>
          </p:nvPr>
        </p:nvSpPr>
        <p:spPr>
          <a:xfrm>
            <a:off x="628649" y="1440787"/>
            <a:ext cx="7886700" cy="5101221"/>
          </a:xfrm>
        </p:spPr>
        <p:txBody>
          <a:bodyPr/>
          <a:lstStyle/>
          <a:p>
            <a:pPr marL="457200" indent="-457200">
              <a:buFont typeface="+mj-lt"/>
              <a:buAutoNum type="arabicPeriod"/>
            </a:pPr>
            <a:r>
              <a:rPr lang="ro-RO" dirty="0" smtClean="0"/>
              <a:t>Pagini speciale</a:t>
            </a:r>
          </a:p>
          <a:p>
            <a:pPr marL="457200" indent="-457200">
              <a:buFont typeface="+mj-lt"/>
              <a:buAutoNum type="arabicPeriod"/>
            </a:pPr>
            <a:endParaRPr lang="ro-RO" dirty="0" smtClean="0"/>
          </a:p>
          <a:p>
            <a:pPr marL="457200" indent="-457200">
              <a:buFont typeface="+mj-lt"/>
              <a:buAutoNum type="arabicPeriod"/>
            </a:pPr>
            <a:r>
              <a:rPr lang="ro-RO" dirty="0" smtClean="0"/>
              <a:t>Lucrul cu tabele </a:t>
            </a:r>
          </a:p>
          <a:p>
            <a:pPr marL="457200" indent="-457200">
              <a:buFont typeface="+mj-lt"/>
              <a:buAutoNum type="arabicPeriod"/>
            </a:pPr>
            <a:endParaRPr lang="ro-RO" dirty="0"/>
          </a:p>
          <a:p>
            <a:pPr marL="457200" indent="-457200">
              <a:buFont typeface="+mj-lt"/>
              <a:buAutoNum type="arabicPeriod"/>
            </a:pPr>
            <a:r>
              <a:rPr lang="ro-RO" dirty="0" smtClean="0"/>
              <a:t>Tabulatori</a:t>
            </a:r>
          </a:p>
          <a:p>
            <a:pPr lvl="1"/>
            <a:endParaRPr lang="ro-RO" dirty="0"/>
          </a:p>
          <a:p>
            <a:pPr marL="0" indent="0">
              <a:buNone/>
            </a:pPr>
            <a:endParaRPr lang="ro-RO" dirty="0" smtClean="0"/>
          </a:p>
        </p:txBody>
      </p:sp>
    </p:spTree>
    <p:extLst>
      <p:ext uri="{BB962C8B-B14F-4D97-AF65-F5344CB8AC3E}">
        <p14:creationId xmlns:p14="http://schemas.microsoft.com/office/powerpoint/2010/main" val="1527242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Exemplu de utilizare Page Break</a:t>
            </a:r>
            <a:endParaRPr lang="en-US" dirty="0"/>
          </a:p>
        </p:txBody>
      </p:sp>
      <p:sp>
        <p:nvSpPr>
          <p:cNvPr id="3" name="Content Placeholder 2"/>
          <p:cNvSpPr>
            <a:spLocks noGrp="1"/>
          </p:cNvSpPr>
          <p:nvPr>
            <p:ph idx="1"/>
          </p:nvPr>
        </p:nvSpPr>
        <p:spPr/>
        <p:txBody>
          <a:bodyPr>
            <a:normAutofit/>
          </a:bodyPr>
          <a:lstStyle/>
          <a:p>
            <a:r>
              <a:rPr lang="ro-RO" sz="2000" dirty="0" smtClean="0"/>
              <a:t>Textul nou va fi introdus înainte de secţiunea Page Break.</a:t>
            </a:r>
          </a:p>
          <a:p>
            <a:r>
              <a:rPr lang="ro-RO" sz="2000" dirty="0" smtClean="0"/>
              <a:t>De această dată, când se va termina pagina, povestirea Coşarul nu se va decala, ci va fi introdusă automat o pagină nouă.</a:t>
            </a:r>
            <a:endParaRPr lang="en-US" sz="2000" dirty="0"/>
          </a:p>
        </p:txBody>
      </p:sp>
      <p:pic>
        <p:nvPicPr>
          <p:cNvPr id="4" name="Picture 3"/>
          <p:cNvPicPr>
            <a:picLocks noChangeAspect="1"/>
          </p:cNvPicPr>
          <p:nvPr/>
        </p:nvPicPr>
        <p:blipFill>
          <a:blip r:embed="rId2"/>
          <a:stretch>
            <a:fillRect/>
          </a:stretch>
        </p:blipFill>
        <p:spPr>
          <a:xfrm>
            <a:off x="874644" y="2826614"/>
            <a:ext cx="7223760" cy="3398936"/>
          </a:xfrm>
          <a:prstGeom prst="rect">
            <a:avLst/>
          </a:prstGeom>
        </p:spPr>
      </p:pic>
    </p:spTree>
    <p:extLst>
      <p:ext uri="{BB962C8B-B14F-4D97-AF65-F5344CB8AC3E}">
        <p14:creationId xmlns:p14="http://schemas.microsoft.com/office/powerpoint/2010/main" val="2913143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smtClean="0"/>
              <a:t>1</a:t>
            </a:r>
            <a:endParaRPr lang="en-US" dirty="0"/>
          </a:p>
        </p:txBody>
      </p:sp>
      <p:sp>
        <p:nvSpPr>
          <p:cNvPr id="3" name="Content Placeholder 2"/>
          <p:cNvSpPr>
            <a:spLocks noGrp="1"/>
          </p:cNvSpPr>
          <p:nvPr>
            <p:ph idx="1"/>
          </p:nvPr>
        </p:nvSpPr>
        <p:spPr>
          <a:xfrm>
            <a:off x="2171700" y="1359964"/>
            <a:ext cx="6648450" cy="5101221"/>
          </a:xfrm>
        </p:spPr>
        <p:txBody>
          <a:bodyPr>
            <a:normAutofit/>
          </a:bodyPr>
          <a:lstStyle/>
          <a:p>
            <a:pPr marL="457200" lvl="1" indent="0" algn="r">
              <a:buNone/>
            </a:pPr>
            <a:r>
              <a:rPr lang="ro-RO" sz="3200" b="1" dirty="0" smtClean="0">
                <a:solidFill>
                  <a:schemeClr val="accent5">
                    <a:lumMod val="75000"/>
                  </a:schemeClr>
                </a:solidFill>
              </a:rPr>
              <a:t>Grupul Tables - Tabele</a:t>
            </a:r>
            <a:endParaRPr lang="en-US" sz="3200" b="1" dirty="0">
              <a:solidFill>
                <a:schemeClr val="accent5">
                  <a:lumMod val="75000"/>
                </a:schemeClr>
              </a:solidFill>
            </a:endParaRPr>
          </a:p>
        </p:txBody>
      </p:sp>
      <p:cxnSp>
        <p:nvCxnSpPr>
          <p:cNvPr id="5" name="Straight Connector 4"/>
          <p:cNvCxnSpPr/>
          <p:nvPr/>
        </p:nvCxnSpPr>
        <p:spPr>
          <a:xfrm>
            <a:off x="2838450" y="1190101"/>
            <a:ext cx="5848350" cy="0"/>
          </a:xfrm>
          <a:prstGeom prst="line">
            <a:avLst/>
          </a:prstGeom>
          <a:ln w="381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61592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Tabele</a:t>
            </a:r>
            <a:endParaRPr lang="en-US" dirty="0"/>
          </a:p>
        </p:txBody>
      </p:sp>
      <p:sp>
        <p:nvSpPr>
          <p:cNvPr id="3" name="Content Placeholder 2"/>
          <p:cNvSpPr>
            <a:spLocks noGrp="1"/>
          </p:cNvSpPr>
          <p:nvPr>
            <p:ph idx="1"/>
          </p:nvPr>
        </p:nvSpPr>
        <p:spPr/>
        <p:txBody>
          <a:bodyPr/>
          <a:lstStyle/>
          <a:p>
            <a:r>
              <a:rPr lang="ro-RO" sz="2000" dirty="0" smtClean="0"/>
              <a:t>Majoritatea documentelor tehnice conţin tabele şi reprezentări grafice.</a:t>
            </a:r>
          </a:p>
          <a:p>
            <a:r>
              <a:rPr lang="ro-RO" sz="2000" dirty="0" smtClean="0"/>
              <a:t>În Word 2016, tabelele se introduc din fila Insert</a:t>
            </a:r>
          </a:p>
          <a:p>
            <a:r>
              <a:rPr lang="ro-RO" sz="2000" dirty="0" smtClean="0"/>
              <a:t>Se pot folosi 6 metode.</a:t>
            </a:r>
          </a:p>
          <a:p>
            <a:endParaRPr lang="en-US" dirty="0"/>
          </a:p>
        </p:txBody>
      </p:sp>
      <p:pic>
        <p:nvPicPr>
          <p:cNvPr id="4" name="Picture 3"/>
          <p:cNvPicPr>
            <a:picLocks noChangeAspect="1"/>
          </p:cNvPicPr>
          <p:nvPr/>
        </p:nvPicPr>
        <p:blipFill>
          <a:blip r:embed="rId2"/>
          <a:stretch>
            <a:fillRect/>
          </a:stretch>
        </p:blipFill>
        <p:spPr>
          <a:xfrm>
            <a:off x="3505283" y="2740710"/>
            <a:ext cx="4605048" cy="3934410"/>
          </a:xfrm>
          <a:prstGeom prst="rect">
            <a:avLst/>
          </a:prstGeom>
        </p:spPr>
      </p:pic>
      <p:sp>
        <p:nvSpPr>
          <p:cNvPr id="5" name="Right Arrow 4"/>
          <p:cNvSpPr/>
          <p:nvPr/>
        </p:nvSpPr>
        <p:spPr>
          <a:xfrm>
            <a:off x="3872285" y="3482671"/>
            <a:ext cx="338725" cy="267565"/>
          </a:xfrm>
          <a:prstGeom prst="rightArrow">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404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Inserarea Tabelelor -  Metoda 1</a:t>
            </a:r>
            <a:endParaRPr lang="en-US" dirty="0"/>
          </a:p>
        </p:txBody>
      </p:sp>
      <p:sp>
        <p:nvSpPr>
          <p:cNvPr id="3" name="Content Placeholder 2"/>
          <p:cNvSpPr>
            <a:spLocks noGrp="1"/>
          </p:cNvSpPr>
          <p:nvPr>
            <p:ph idx="1"/>
          </p:nvPr>
        </p:nvSpPr>
        <p:spPr/>
        <p:txBody>
          <a:bodyPr/>
          <a:lstStyle/>
          <a:p>
            <a:r>
              <a:rPr lang="ro-RO" dirty="0" smtClean="0"/>
              <a:t>Inserarea grafică, folosind mouse-ul</a:t>
            </a:r>
          </a:p>
          <a:p>
            <a:r>
              <a:rPr lang="ro-RO" dirty="0" smtClean="0"/>
              <a:t>Se pot introduce astfel maximum 10 linii şi 8 coloane </a:t>
            </a:r>
          </a:p>
          <a:p>
            <a:endParaRPr lang="en-US" dirty="0"/>
          </a:p>
        </p:txBody>
      </p:sp>
      <p:pic>
        <p:nvPicPr>
          <p:cNvPr id="6" name="Picture 5"/>
          <p:cNvPicPr>
            <a:picLocks noChangeAspect="1"/>
          </p:cNvPicPr>
          <p:nvPr/>
        </p:nvPicPr>
        <p:blipFill>
          <a:blip r:embed="rId2"/>
          <a:stretch>
            <a:fillRect/>
          </a:stretch>
        </p:blipFill>
        <p:spPr>
          <a:xfrm>
            <a:off x="3012579" y="2647784"/>
            <a:ext cx="5192670" cy="2702354"/>
          </a:xfrm>
          <a:prstGeom prst="rect">
            <a:avLst/>
          </a:prstGeom>
        </p:spPr>
      </p:pic>
      <p:sp>
        <p:nvSpPr>
          <p:cNvPr id="7" name="Right Arrow 6"/>
          <p:cNvSpPr/>
          <p:nvPr/>
        </p:nvSpPr>
        <p:spPr>
          <a:xfrm>
            <a:off x="3291840" y="3554233"/>
            <a:ext cx="222637" cy="19600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7197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450275" y="2736951"/>
            <a:ext cx="3835853" cy="3743283"/>
          </a:xfrm>
          <a:prstGeom prst="rect">
            <a:avLst/>
          </a:prstGeom>
        </p:spPr>
      </p:pic>
      <p:sp>
        <p:nvSpPr>
          <p:cNvPr id="2" name="Title 1"/>
          <p:cNvSpPr>
            <a:spLocks noGrp="1"/>
          </p:cNvSpPr>
          <p:nvPr>
            <p:ph type="title"/>
          </p:nvPr>
        </p:nvSpPr>
        <p:spPr/>
        <p:txBody>
          <a:bodyPr/>
          <a:lstStyle/>
          <a:p>
            <a:r>
              <a:rPr lang="ro-RO" dirty="0" smtClean="0"/>
              <a:t>Inserarea Tabelelor -  Metoda 2</a:t>
            </a:r>
            <a:endParaRPr lang="en-US" dirty="0"/>
          </a:p>
        </p:txBody>
      </p:sp>
      <p:sp>
        <p:nvSpPr>
          <p:cNvPr id="3" name="Content Placeholder 2"/>
          <p:cNvSpPr>
            <a:spLocks noGrp="1"/>
          </p:cNvSpPr>
          <p:nvPr>
            <p:ph idx="1"/>
          </p:nvPr>
        </p:nvSpPr>
        <p:spPr/>
        <p:txBody>
          <a:bodyPr/>
          <a:lstStyle/>
          <a:p>
            <a:r>
              <a:rPr lang="ro-RO" dirty="0" smtClean="0"/>
              <a:t>Folosind opţiunea </a:t>
            </a:r>
            <a:r>
              <a:rPr lang="ro-RO" dirty="0" smtClean="0">
                <a:solidFill>
                  <a:schemeClr val="accent1">
                    <a:lumMod val="50000"/>
                  </a:schemeClr>
                </a:solidFill>
              </a:rPr>
              <a:t>Insert Table… </a:t>
            </a:r>
            <a:r>
              <a:rPr lang="ro-RO" dirty="0" smtClean="0"/>
              <a:t>(Inserează tabel)</a:t>
            </a:r>
          </a:p>
          <a:p>
            <a:r>
              <a:rPr lang="ro-RO" dirty="0" smtClean="0"/>
              <a:t>Putem defini numărul de linii (rows) şi de coloane (columns)</a:t>
            </a:r>
          </a:p>
          <a:p>
            <a:endParaRPr lang="en-US" dirty="0"/>
          </a:p>
        </p:txBody>
      </p:sp>
      <p:sp>
        <p:nvSpPr>
          <p:cNvPr id="7" name="Right Arrow 6"/>
          <p:cNvSpPr/>
          <p:nvPr/>
        </p:nvSpPr>
        <p:spPr>
          <a:xfrm>
            <a:off x="4818490" y="4544982"/>
            <a:ext cx="222637" cy="19600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368201" y="5955527"/>
            <a:ext cx="477872" cy="1828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57787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Inserarea Tabelelor -  Metoda 3</a:t>
            </a:r>
            <a:endParaRPr lang="en-US" dirty="0"/>
          </a:p>
        </p:txBody>
      </p:sp>
      <p:sp>
        <p:nvSpPr>
          <p:cNvPr id="3" name="Content Placeholder 2"/>
          <p:cNvSpPr>
            <a:spLocks noGrp="1"/>
          </p:cNvSpPr>
          <p:nvPr>
            <p:ph idx="1"/>
          </p:nvPr>
        </p:nvSpPr>
        <p:spPr>
          <a:xfrm>
            <a:off x="628650" y="1199626"/>
            <a:ext cx="4300828" cy="5101221"/>
          </a:xfrm>
        </p:spPr>
        <p:txBody>
          <a:bodyPr/>
          <a:lstStyle/>
          <a:p>
            <a:r>
              <a:rPr lang="ro-RO" dirty="0" smtClean="0"/>
              <a:t>Folosind opţiunea </a:t>
            </a:r>
            <a:r>
              <a:rPr lang="ro-RO" dirty="0" smtClean="0">
                <a:solidFill>
                  <a:schemeClr val="accent1">
                    <a:lumMod val="50000"/>
                  </a:schemeClr>
                </a:solidFill>
              </a:rPr>
              <a:t>Draw Table… </a:t>
            </a:r>
            <a:r>
              <a:rPr lang="ro-RO" dirty="0" smtClean="0"/>
              <a:t>(Desenează tabel), tabelul poate fi desenat liber.</a:t>
            </a:r>
          </a:p>
          <a:p>
            <a:pPr lvl="1"/>
            <a:r>
              <a:rPr lang="ro-RO" dirty="0" smtClean="0"/>
              <a:t>Cursorul se transformă în creion</a:t>
            </a:r>
          </a:p>
          <a:p>
            <a:pPr lvl="1"/>
            <a:r>
              <a:rPr lang="ro-RO" dirty="0" smtClean="0"/>
              <a:t>Pentru a reveni în modul normal de lucru, se pasă tasta Exc (Escape)</a:t>
            </a:r>
          </a:p>
          <a:p>
            <a:endParaRPr lang="en-US" dirty="0"/>
          </a:p>
        </p:txBody>
      </p:sp>
      <p:pic>
        <p:nvPicPr>
          <p:cNvPr id="6" name="Picture 5"/>
          <p:cNvPicPr>
            <a:picLocks noChangeAspect="1"/>
          </p:cNvPicPr>
          <p:nvPr/>
        </p:nvPicPr>
        <p:blipFill rotWithShape="1">
          <a:blip r:embed="rId2"/>
          <a:srcRect b="10627"/>
          <a:stretch/>
        </p:blipFill>
        <p:spPr>
          <a:xfrm>
            <a:off x="996502" y="3589957"/>
            <a:ext cx="3565125" cy="3102016"/>
          </a:xfrm>
          <a:prstGeom prst="rect">
            <a:avLst/>
          </a:prstGeom>
        </p:spPr>
      </p:pic>
      <p:pic>
        <p:nvPicPr>
          <p:cNvPr id="8" name="Picture 7"/>
          <p:cNvPicPr>
            <a:picLocks noChangeAspect="1"/>
          </p:cNvPicPr>
          <p:nvPr/>
        </p:nvPicPr>
        <p:blipFill>
          <a:blip r:embed="rId3"/>
          <a:stretch>
            <a:fillRect/>
          </a:stretch>
        </p:blipFill>
        <p:spPr>
          <a:xfrm>
            <a:off x="4929478" y="2007542"/>
            <a:ext cx="3276600" cy="1797616"/>
          </a:xfrm>
          <a:prstGeom prst="rect">
            <a:avLst/>
          </a:prstGeom>
        </p:spPr>
      </p:pic>
      <p:pic>
        <p:nvPicPr>
          <p:cNvPr id="9" name="Picture 8"/>
          <p:cNvPicPr>
            <a:picLocks noChangeAspect="1"/>
          </p:cNvPicPr>
          <p:nvPr/>
        </p:nvPicPr>
        <p:blipFill>
          <a:blip r:embed="rId4"/>
          <a:stretch>
            <a:fillRect/>
          </a:stretch>
        </p:blipFill>
        <p:spPr>
          <a:xfrm>
            <a:off x="5065510" y="3276000"/>
            <a:ext cx="2401294" cy="1058315"/>
          </a:xfrm>
          <a:prstGeom prst="rect">
            <a:avLst/>
          </a:prstGeom>
        </p:spPr>
      </p:pic>
      <p:pic>
        <p:nvPicPr>
          <p:cNvPr id="1026" name="Picture 2" descr="https://osiprodeusodcspstoa01.blob.core.windows.net/en-us/media/713a640f-2b4e-4e9c-ac92-4e54837f605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5989" y="3380407"/>
            <a:ext cx="142875" cy="209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6"/>
          <a:stretch>
            <a:fillRect/>
          </a:stretch>
        </p:blipFill>
        <p:spPr>
          <a:xfrm>
            <a:off x="5010379" y="4336113"/>
            <a:ext cx="2511556" cy="1220267"/>
          </a:xfrm>
          <a:prstGeom prst="rect">
            <a:avLst/>
          </a:prstGeom>
        </p:spPr>
      </p:pic>
      <p:pic>
        <p:nvPicPr>
          <p:cNvPr id="12" name="Picture 2" descr="https://osiprodeusodcspstoa01.blob.core.windows.net/en-us/media/713a640f-2b4e-4e9c-ac92-4e54837f605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7209" y="4793239"/>
            <a:ext cx="142875" cy="20955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7"/>
          <a:stretch>
            <a:fillRect/>
          </a:stretch>
        </p:blipFill>
        <p:spPr>
          <a:xfrm>
            <a:off x="5065510" y="5602773"/>
            <a:ext cx="2297398" cy="1152009"/>
          </a:xfrm>
          <a:prstGeom prst="rect">
            <a:avLst/>
          </a:prstGeom>
        </p:spPr>
      </p:pic>
    </p:spTree>
    <p:extLst>
      <p:ext uri="{BB962C8B-B14F-4D97-AF65-F5344CB8AC3E}">
        <p14:creationId xmlns:p14="http://schemas.microsoft.com/office/powerpoint/2010/main" val="7591225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Inserarea tabelelor - Metoda 4</a:t>
            </a:r>
            <a:endParaRPr lang="en-US" dirty="0"/>
          </a:p>
        </p:txBody>
      </p:sp>
      <p:sp>
        <p:nvSpPr>
          <p:cNvPr id="3" name="Content Placeholder 2"/>
          <p:cNvSpPr>
            <a:spLocks noGrp="1"/>
          </p:cNvSpPr>
          <p:nvPr>
            <p:ph idx="1"/>
          </p:nvPr>
        </p:nvSpPr>
        <p:spPr/>
        <p:txBody>
          <a:bodyPr>
            <a:normAutofit/>
          </a:bodyPr>
          <a:lstStyle/>
          <a:p>
            <a:r>
              <a:rPr lang="ro-RO" sz="2000" dirty="0" smtClean="0"/>
              <a:t>Un text formatat folosind Tab sau o listă simplă poate fi converită în tabel folosind opţiunea </a:t>
            </a:r>
            <a:r>
              <a:rPr lang="ro-RO" sz="2000" dirty="0" smtClean="0">
                <a:solidFill>
                  <a:schemeClr val="accent1">
                    <a:lumMod val="50000"/>
                  </a:schemeClr>
                </a:solidFill>
              </a:rPr>
              <a:t>Convert Text to Table.</a:t>
            </a:r>
          </a:p>
          <a:p>
            <a:pPr lvl="1"/>
            <a:r>
              <a:rPr lang="ro-RO" sz="1800" dirty="0" smtClean="0"/>
              <a:t>Word va identifica numărul de linii şi de coloane</a:t>
            </a:r>
          </a:p>
          <a:p>
            <a:pPr lvl="1"/>
            <a:r>
              <a:rPr lang="ro-RO" sz="1800" dirty="0" smtClean="0"/>
              <a:t>La sfârşit, trebuie făcute eventualele corecţii, eliminând linii sau coloane inutile</a:t>
            </a:r>
            <a:endParaRPr lang="en-US" sz="1800" dirty="0"/>
          </a:p>
        </p:txBody>
      </p:sp>
      <p:pic>
        <p:nvPicPr>
          <p:cNvPr id="4" name="Picture 3"/>
          <p:cNvPicPr>
            <a:picLocks noChangeAspect="1"/>
          </p:cNvPicPr>
          <p:nvPr/>
        </p:nvPicPr>
        <p:blipFill>
          <a:blip r:embed="rId2"/>
          <a:stretch>
            <a:fillRect/>
          </a:stretch>
        </p:blipFill>
        <p:spPr>
          <a:xfrm>
            <a:off x="628649" y="2727298"/>
            <a:ext cx="4513547" cy="3369366"/>
          </a:xfrm>
          <a:prstGeom prst="rect">
            <a:avLst/>
          </a:prstGeom>
        </p:spPr>
      </p:pic>
      <p:pic>
        <p:nvPicPr>
          <p:cNvPr id="5" name="Picture 4"/>
          <p:cNvPicPr>
            <a:picLocks noChangeAspect="1"/>
          </p:cNvPicPr>
          <p:nvPr/>
        </p:nvPicPr>
        <p:blipFill>
          <a:blip r:embed="rId3"/>
          <a:stretch>
            <a:fillRect/>
          </a:stretch>
        </p:blipFill>
        <p:spPr>
          <a:xfrm>
            <a:off x="2528491" y="2821554"/>
            <a:ext cx="1478966" cy="1835343"/>
          </a:xfrm>
          <a:prstGeom prst="rect">
            <a:avLst/>
          </a:prstGeom>
        </p:spPr>
      </p:pic>
      <p:pic>
        <p:nvPicPr>
          <p:cNvPr id="6" name="Picture 5"/>
          <p:cNvPicPr>
            <a:picLocks noChangeAspect="1"/>
          </p:cNvPicPr>
          <p:nvPr/>
        </p:nvPicPr>
        <p:blipFill>
          <a:blip r:embed="rId4"/>
          <a:stretch>
            <a:fillRect/>
          </a:stretch>
        </p:blipFill>
        <p:spPr>
          <a:xfrm>
            <a:off x="4858868" y="5038217"/>
            <a:ext cx="4285132" cy="1819783"/>
          </a:xfrm>
          <a:prstGeom prst="rect">
            <a:avLst/>
          </a:prstGeom>
        </p:spPr>
      </p:pic>
      <p:sp>
        <p:nvSpPr>
          <p:cNvPr id="7" name="Oval 6"/>
          <p:cNvSpPr/>
          <p:nvPr/>
        </p:nvSpPr>
        <p:spPr>
          <a:xfrm>
            <a:off x="6583680" y="5038217"/>
            <a:ext cx="214685" cy="22554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826936" y="5263763"/>
            <a:ext cx="198782" cy="19878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7677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Inserarea tabelelor - metoda 5</a:t>
            </a:r>
            <a:endParaRPr lang="en-US" dirty="0"/>
          </a:p>
        </p:txBody>
      </p:sp>
      <p:sp>
        <p:nvSpPr>
          <p:cNvPr id="3" name="Content Placeholder 2"/>
          <p:cNvSpPr>
            <a:spLocks noGrp="1"/>
          </p:cNvSpPr>
          <p:nvPr>
            <p:ph idx="1"/>
          </p:nvPr>
        </p:nvSpPr>
        <p:spPr>
          <a:xfrm>
            <a:off x="628650" y="1199626"/>
            <a:ext cx="6281033" cy="5101221"/>
          </a:xfrm>
        </p:spPr>
        <p:txBody>
          <a:bodyPr>
            <a:normAutofit/>
          </a:bodyPr>
          <a:lstStyle/>
          <a:p>
            <a:r>
              <a:rPr lang="ro-RO" sz="2000" dirty="0" smtClean="0"/>
              <a:t>Se poate insera direct un tabel Excel (</a:t>
            </a:r>
            <a:r>
              <a:rPr lang="ro-RO" sz="2000" dirty="0" smtClean="0">
                <a:solidFill>
                  <a:schemeClr val="accent1">
                    <a:lumMod val="50000"/>
                  </a:schemeClr>
                </a:solidFill>
              </a:rPr>
              <a:t>Excel Spreadsheet</a:t>
            </a:r>
            <a:r>
              <a:rPr lang="ro-RO" sz="2000" dirty="0" smtClean="0"/>
              <a:t>), în care se pot face calcule</a:t>
            </a:r>
            <a:endParaRPr lang="en-US" sz="2000" dirty="0"/>
          </a:p>
        </p:txBody>
      </p:sp>
      <p:pic>
        <p:nvPicPr>
          <p:cNvPr id="5" name="Picture 4"/>
          <p:cNvPicPr>
            <a:picLocks noChangeAspect="1"/>
          </p:cNvPicPr>
          <p:nvPr/>
        </p:nvPicPr>
        <p:blipFill>
          <a:blip r:embed="rId2"/>
          <a:stretch>
            <a:fillRect/>
          </a:stretch>
        </p:blipFill>
        <p:spPr>
          <a:xfrm>
            <a:off x="954819" y="2056624"/>
            <a:ext cx="3171909" cy="3151401"/>
          </a:xfrm>
          <a:prstGeom prst="rect">
            <a:avLst/>
          </a:prstGeom>
        </p:spPr>
      </p:pic>
      <p:sp>
        <p:nvSpPr>
          <p:cNvPr id="6" name="Right Arrow 5"/>
          <p:cNvSpPr/>
          <p:nvPr/>
        </p:nvSpPr>
        <p:spPr>
          <a:xfrm>
            <a:off x="700873" y="4683318"/>
            <a:ext cx="253946" cy="230588"/>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srcRect r="21570"/>
          <a:stretch/>
        </p:blipFill>
        <p:spPr>
          <a:xfrm>
            <a:off x="4688122" y="3521431"/>
            <a:ext cx="3899451" cy="2554362"/>
          </a:xfrm>
          <a:prstGeom prst="rect">
            <a:avLst/>
          </a:prstGeom>
        </p:spPr>
      </p:pic>
    </p:spTree>
    <p:extLst>
      <p:ext uri="{BB962C8B-B14F-4D97-AF65-F5344CB8AC3E}">
        <p14:creationId xmlns:p14="http://schemas.microsoft.com/office/powerpoint/2010/main" val="32354149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Inserarea tabelelor - metoda 6</a:t>
            </a:r>
            <a:endParaRPr lang="en-US" dirty="0"/>
          </a:p>
        </p:txBody>
      </p:sp>
      <p:sp>
        <p:nvSpPr>
          <p:cNvPr id="3" name="Content Placeholder 2"/>
          <p:cNvSpPr>
            <a:spLocks noGrp="1"/>
          </p:cNvSpPr>
          <p:nvPr>
            <p:ph idx="1"/>
          </p:nvPr>
        </p:nvSpPr>
        <p:spPr/>
        <p:txBody>
          <a:bodyPr/>
          <a:lstStyle/>
          <a:p>
            <a:r>
              <a:rPr lang="ro-RO" dirty="0" smtClean="0"/>
              <a:t>Se pot folosi tabele rapide (</a:t>
            </a:r>
            <a:r>
              <a:rPr lang="ro-RO" dirty="0" smtClean="0">
                <a:solidFill>
                  <a:schemeClr val="accent1">
                    <a:lumMod val="50000"/>
                  </a:schemeClr>
                </a:solidFill>
              </a:rPr>
              <a:t>Quick Tables</a:t>
            </a:r>
            <a:r>
              <a:rPr lang="ro-RO" dirty="0" smtClean="0"/>
              <a:t>), gata formatate, care trebuie doar completate:</a:t>
            </a:r>
            <a:endParaRPr lang="en-US" dirty="0"/>
          </a:p>
        </p:txBody>
      </p:sp>
      <p:pic>
        <p:nvPicPr>
          <p:cNvPr id="4" name="Picture 3"/>
          <p:cNvPicPr>
            <a:picLocks noChangeAspect="1"/>
          </p:cNvPicPr>
          <p:nvPr/>
        </p:nvPicPr>
        <p:blipFill>
          <a:blip r:embed="rId2"/>
          <a:stretch>
            <a:fillRect/>
          </a:stretch>
        </p:blipFill>
        <p:spPr>
          <a:xfrm>
            <a:off x="2138901" y="2412162"/>
            <a:ext cx="6491867" cy="3715376"/>
          </a:xfrm>
          <a:prstGeom prst="rect">
            <a:avLst/>
          </a:prstGeom>
        </p:spPr>
      </p:pic>
      <p:sp>
        <p:nvSpPr>
          <p:cNvPr id="6" name="Right Arrow 5"/>
          <p:cNvSpPr/>
          <p:nvPr/>
        </p:nvSpPr>
        <p:spPr>
          <a:xfrm>
            <a:off x="2047461" y="4428876"/>
            <a:ext cx="182880" cy="190832"/>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1582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Formatarea tabelelor</a:t>
            </a:r>
            <a:endParaRPr lang="en-US" dirty="0"/>
          </a:p>
        </p:txBody>
      </p:sp>
      <p:sp>
        <p:nvSpPr>
          <p:cNvPr id="3" name="Content Placeholder 2"/>
          <p:cNvSpPr>
            <a:spLocks noGrp="1"/>
          </p:cNvSpPr>
          <p:nvPr>
            <p:ph idx="1"/>
          </p:nvPr>
        </p:nvSpPr>
        <p:spPr>
          <a:xfrm>
            <a:off x="628649" y="1255285"/>
            <a:ext cx="7886700" cy="5101221"/>
          </a:xfrm>
        </p:spPr>
        <p:txBody>
          <a:bodyPr/>
          <a:lstStyle/>
          <a:p>
            <a:r>
              <a:rPr lang="ro-RO" dirty="0" smtClean="0"/>
              <a:t>Când se lucrează într-un tabel, se activează automat</a:t>
            </a:r>
          </a:p>
          <a:p>
            <a:pPr lvl="1"/>
            <a:r>
              <a:rPr lang="ro-RO" dirty="0" smtClean="0"/>
              <a:t> opţiunea de selecţie a tabelului </a:t>
            </a:r>
          </a:p>
          <a:p>
            <a:pPr lvl="1"/>
            <a:endParaRPr lang="ro-RO" dirty="0" smtClean="0"/>
          </a:p>
          <a:p>
            <a:pPr lvl="1"/>
            <a:endParaRPr lang="ro-RO" dirty="0"/>
          </a:p>
          <a:p>
            <a:pPr lvl="1"/>
            <a:endParaRPr lang="ro-RO" dirty="0" smtClean="0"/>
          </a:p>
          <a:p>
            <a:pPr lvl="1"/>
            <a:r>
              <a:rPr lang="ro-RO" smtClean="0"/>
              <a:t>două </a:t>
            </a:r>
            <a:r>
              <a:rPr lang="ro-RO" dirty="0" smtClean="0"/>
              <a:t>file ascunse </a:t>
            </a:r>
            <a:r>
              <a:rPr lang="ro-RO" smtClean="0"/>
              <a:t>ale panglicii, care permit formatarea tabelului</a:t>
            </a:r>
            <a:endParaRPr lang="ro-RO" dirty="0" smtClean="0"/>
          </a:p>
          <a:p>
            <a:pPr lvl="2"/>
            <a:r>
              <a:rPr lang="ro-RO" dirty="0" smtClean="0">
                <a:solidFill>
                  <a:schemeClr val="accent1">
                    <a:lumMod val="50000"/>
                  </a:schemeClr>
                </a:solidFill>
              </a:rPr>
              <a:t>Table Tools – Design </a:t>
            </a:r>
            <a:r>
              <a:rPr lang="ro-RO" dirty="0" smtClean="0"/>
              <a:t>(Instrumente tabel - Proiectare)</a:t>
            </a:r>
          </a:p>
          <a:p>
            <a:pPr lvl="2"/>
            <a:r>
              <a:rPr lang="ro-RO" dirty="0" smtClean="0">
                <a:solidFill>
                  <a:schemeClr val="accent1">
                    <a:lumMod val="50000"/>
                  </a:schemeClr>
                </a:solidFill>
              </a:rPr>
              <a:t>Table Tools – Layout </a:t>
            </a:r>
            <a:r>
              <a:rPr lang="ro-RO" dirty="0" smtClean="0"/>
              <a:t>(Instrumente tabel - Aspect)</a:t>
            </a:r>
          </a:p>
          <a:p>
            <a:pPr marL="0" indent="0">
              <a:buNone/>
            </a:pPr>
            <a:endParaRPr lang="en-US" dirty="0"/>
          </a:p>
        </p:txBody>
      </p:sp>
      <p:pic>
        <p:nvPicPr>
          <p:cNvPr id="4" name="Picture 3"/>
          <p:cNvPicPr>
            <a:picLocks noChangeAspect="1"/>
          </p:cNvPicPr>
          <p:nvPr/>
        </p:nvPicPr>
        <p:blipFill>
          <a:blip r:embed="rId2"/>
          <a:stretch>
            <a:fillRect/>
          </a:stretch>
        </p:blipFill>
        <p:spPr>
          <a:xfrm>
            <a:off x="2249129" y="1968628"/>
            <a:ext cx="3923762" cy="911979"/>
          </a:xfrm>
          <a:prstGeom prst="rect">
            <a:avLst/>
          </a:prstGeom>
        </p:spPr>
      </p:pic>
      <p:sp>
        <p:nvSpPr>
          <p:cNvPr id="5" name="Right Arrow 4"/>
          <p:cNvSpPr/>
          <p:nvPr/>
        </p:nvSpPr>
        <p:spPr>
          <a:xfrm>
            <a:off x="1836751" y="2075292"/>
            <a:ext cx="477079" cy="230588"/>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472397" y="4523796"/>
            <a:ext cx="8042952" cy="898082"/>
          </a:xfrm>
          <a:prstGeom prst="rect">
            <a:avLst/>
          </a:prstGeom>
        </p:spPr>
      </p:pic>
      <p:pic>
        <p:nvPicPr>
          <p:cNvPr id="8" name="Picture 7"/>
          <p:cNvPicPr>
            <a:picLocks noChangeAspect="1"/>
          </p:cNvPicPr>
          <p:nvPr/>
        </p:nvPicPr>
        <p:blipFill>
          <a:blip r:embed="rId4"/>
          <a:stretch>
            <a:fillRect/>
          </a:stretch>
        </p:blipFill>
        <p:spPr>
          <a:xfrm>
            <a:off x="472397" y="5620738"/>
            <a:ext cx="8042952" cy="1023132"/>
          </a:xfrm>
          <a:prstGeom prst="rect">
            <a:avLst/>
          </a:prstGeom>
        </p:spPr>
      </p:pic>
      <p:sp>
        <p:nvSpPr>
          <p:cNvPr id="9" name="Down Arrow 8"/>
          <p:cNvSpPr/>
          <p:nvPr/>
        </p:nvSpPr>
        <p:spPr>
          <a:xfrm>
            <a:off x="4074498" y="4332964"/>
            <a:ext cx="273023" cy="190832"/>
          </a:xfrm>
          <a:prstGeom prst="down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50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smtClean="0"/>
              <a:t>Fila </a:t>
            </a:r>
            <a:r>
              <a:rPr lang="en-US" dirty="0" smtClean="0"/>
              <a:t>Insert</a:t>
            </a:r>
            <a:endParaRPr lang="en-US" dirty="0"/>
          </a:p>
        </p:txBody>
      </p:sp>
      <p:sp>
        <p:nvSpPr>
          <p:cNvPr id="3" name="Content Placeholder 2"/>
          <p:cNvSpPr>
            <a:spLocks noGrp="1"/>
          </p:cNvSpPr>
          <p:nvPr>
            <p:ph idx="1"/>
          </p:nvPr>
        </p:nvSpPr>
        <p:spPr>
          <a:xfrm>
            <a:off x="416983" y="2969158"/>
            <a:ext cx="8075084" cy="3380842"/>
          </a:xfrm>
        </p:spPr>
        <p:txBody>
          <a:bodyPr>
            <a:normAutofit/>
          </a:bodyPr>
          <a:lstStyle/>
          <a:p>
            <a:r>
              <a:rPr lang="ro-RO" sz="2000" dirty="0" smtClean="0"/>
              <a:t>Fila </a:t>
            </a:r>
            <a:r>
              <a:rPr lang="en-US" sz="2000" dirty="0" smtClean="0">
                <a:solidFill>
                  <a:schemeClr val="accent1">
                    <a:lumMod val="50000"/>
                  </a:schemeClr>
                </a:solidFill>
              </a:rPr>
              <a:t>Insert</a:t>
            </a:r>
            <a:r>
              <a:rPr lang="ro-RO" sz="2000" dirty="0" smtClean="0"/>
              <a:t> </a:t>
            </a:r>
            <a:r>
              <a:rPr lang="en-US" sz="2000" dirty="0" smtClean="0"/>
              <a:t>(</a:t>
            </a:r>
            <a:r>
              <a:rPr lang="en-US" sz="2000" dirty="0" err="1" smtClean="0"/>
              <a:t>Inserare</a:t>
            </a:r>
            <a:r>
              <a:rPr lang="en-US" sz="2000" dirty="0" smtClean="0"/>
              <a:t>) </a:t>
            </a:r>
            <a:r>
              <a:rPr lang="ro-RO" sz="2000" dirty="0" smtClean="0"/>
              <a:t>conţine urămătoarele grupuri de comenzi:</a:t>
            </a:r>
          </a:p>
          <a:p>
            <a:pPr lvl="1"/>
            <a:r>
              <a:rPr lang="ro-RO" sz="1600" dirty="0" smtClean="0">
                <a:solidFill>
                  <a:schemeClr val="accent1">
                    <a:lumMod val="50000"/>
                  </a:schemeClr>
                </a:solidFill>
              </a:rPr>
              <a:t>Pages</a:t>
            </a:r>
            <a:r>
              <a:rPr lang="ro-RO" sz="1600" dirty="0" smtClean="0"/>
              <a:t> (Pagini) - pentru introducerea paginilor speciale</a:t>
            </a:r>
          </a:p>
          <a:p>
            <a:pPr lvl="1"/>
            <a:r>
              <a:rPr lang="ro-RO" sz="1600" dirty="0" smtClean="0">
                <a:solidFill>
                  <a:schemeClr val="accent1">
                    <a:lumMod val="50000"/>
                  </a:schemeClr>
                </a:solidFill>
              </a:rPr>
              <a:t>Tables</a:t>
            </a:r>
            <a:r>
              <a:rPr lang="ro-RO" sz="1600" dirty="0" smtClean="0"/>
              <a:t> (Tabele)</a:t>
            </a:r>
          </a:p>
          <a:p>
            <a:pPr lvl="1"/>
            <a:r>
              <a:rPr lang="ro-RO" sz="1600" dirty="0" smtClean="0">
                <a:solidFill>
                  <a:schemeClr val="accent1">
                    <a:lumMod val="50000"/>
                  </a:schemeClr>
                </a:solidFill>
              </a:rPr>
              <a:t>Illustrations</a:t>
            </a:r>
            <a:r>
              <a:rPr lang="ro-RO" sz="1600" dirty="0" smtClean="0"/>
              <a:t> (Ilustraţii) - imagini, forme desenate, diagrame, reprezentări grafice ale funcţiilor matematice</a:t>
            </a:r>
          </a:p>
          <a:p>
            <a:pPr lvl="1"/>
            <a:r>
              <a:rPr lang="ro-RO" sz="1600" dirty="0" smtClean="0">
                <a:solidFill>
                  <a:schemeClr val="accent1">
                    <a:lumMod val="50000"/>
                  </a:schemeClr>
                </a:solidFill>
              </a:rPr>
              <a:t>Add-ins</a:t>
            </a:r>
            <a:r>
              <a:rPr lang="ro-RO" sz="1600" dirty="0" smtClean="0"/>
              <a:t> şi </a:t>
            </a:r>
            <a:r>
              <a:rPr lang="ro-RO" sz="1600" dirty="0" smtClean="0">
                <a:solidFill>
                  <a:schemeClr val="accent1">
                    <a:lumMod val="50000"/>
                  </a:schemeClr>
                </a:solidFill>
              </a:rPr>
              <a:t>Media</a:t>
            </a:r>
            <a:r>
              <a:rPr lang="ro-RO" sz="1600" dirty="0" smtClean="0"/>
              <a:t> (Suplimente, Multimedia) – obţinerea unor spuplimente de pe internet</a:t>
            </a:r>
          </a:p>
          <a:p>
            <a:pPr lvl="1"/>
            <a:r>
              <a:rPr lang="ro-RO" sz="1600" dirty="0" smtClean="0">
                <a:solidFill>
                  <a:schemeClr val="accent1">
                    <a:lumMod val="50000"/>
                  </a:schemeClr>
                </a:solidFill>
              </a:rPr>
              <a:t>Links</a:t>
            </a:r>
            <a:r>
              <a:rPr lang="ro-RO" sz="1600" dirty="0" smtClean="0"/>
              <a:t> (Legături)</a:t>
            </a:r>
          </a:p>
          <a:p>
            <a:pPr lvl="1"/>
            <a:r>
              <a:rPr lang="ro-RO" sz="1600" dirty="0" smtClean="0">
                <a:solidFill>
                  <a:schemeClr val="accent1">
                    <a:lumMod val="50000"/>
                  </a:schemeClr>
                </a:solidFill>
              </a:rPr>
              <a:t>Comments</a:t>
            </a:r>
            <a:r>
              <a:rPr lang="ro-RO" sz="1600" dirty="0" smtClean="0"/>
              <a:t> (Comentarii) – comentarii pe text</a:t>
            </a:r>
          </a:p>
          <a:p>
            <a:pPr lvl="1"/>
            <a:r>
              <a:rPr lang="ro-RO" sz="1600" dirty="0" smtClean="0">
                <a:solidFill>
                  <a:schemeClr val="accent1">
                    <a:lumMod val="50000"/>
                  </a:schemeClr>
                </a:solidFill>
              </a:rPr>
              <a:t>Header </a:t>
            </a:r>
            <a:r>
              <a:rPr lang="en-US" sz="1600" dirty="0" smtClean="0">
                <a:solidFill>
                  <a:schemeClr val="accent1">
                    <a:lumMod val="50000"/>
                  </a:schemeClr>
                </a:solidFill>
              </a:rPr>
              <a:t>&amp;</a:t>
            </a:r>
            <a:r>
              <a:rPr lang="ro-RO" sz="1600" dirty="0" smtClean="0">
                <a:solidFill>
                  <a:schemeClr val="accent1">
                    <a:lumMod val="50000"/>
                  </a:schemeClr>
                </a:solidFill>
              </a:rPr>
              <a:t> Footer </a:t>
            </a:r>
            <a:r>
              <a:rPr lang="ro-RO" sz="1600" dirty="0" smtClean="0"/>
              <a:t>(Antet şi subsol)</a:t>
            </a:r>
          </a:p>
          <a:p>
            <a:pPr lvl="1"/>
            <a:r>
              <a:rPr lang="ro-RO" sz="1600" dirty="0" smtClean="0">
                <a:solidFill>
                  <a:schemeClr val="accent1">
                    <a:lumMod val="50000"/>
                  </a:schemeClr>
                </a:solidFill>
              </a:rPr>
              <a:t>Text</a:t>
            </a:r>
            <a:r>
              <a:rPr lang="ro-RO" sz="1600" dirty="0" smtClean="0"/>
              <a:t> – formatarea artistică a textului</a:t>
            </a:r>
          </a:p>
          <a:p>
            <a:pPr lvl="1"/>
            <a:r>
              <a:rPr lang="ro-RO" sz="1600" dirty="0" smtClean="0">
                <a:solidFill>
                  <a:schemeClr val="accent1">
                    <a:lumMod val="50000"/>
                  </a:schemeClr>
                </a:solidFill>
              </a:rPr>
              <a:t>Symbols</a:t>
            </a:r>
            <a:r>
              <a:rPr lang="ro-RO" sz="1600" dirty="0" smtClean="0"/>
              <a:t> (Simboluri) – ecuaţii şi caractere speciale, care nu se găsesc pe tastatură</a:t>
            </a:r>
          </a:p>
          <a:p>
            <a:pPr lvl="1"/>
            <a:endParaRPr lang="ro-RO" dirty="0" smtClean="0"/>
          </a:p>
        </p:txBody>
      </p:sp>
      <p:pic>
        <p:nvPicPr>
          <p:cNvPr id="5" name="Picture 4"/>
          <p:cNvPicPr>
            <a:picLocks noChangeAspect="1"/>
          </p:cNvPicPr>
          <p:nvPr/>
        </p:nvPicPr>
        <p:blipFill>
          <a:blip r:embed="rId2"/>
          <a:stretch>
            <a:fillRect/>
          </a:stretch>
        </p:blipFill>
        <p:spPr>
          <a:xfrm>
            <a:off x="333475" y="1482680"/>
            <a:ext cx="8471859" cy="1193371"/>
          </a:xfrm>
          <a:prstGeom prst="rect">
            <a:avLst/>
          </a:prstGeom>
        </p:spPr>
      </p:pic>
    </p:spTree>
    <p:extLst>
      <p:ext uri="{BB962C8B-B14F-4D97-AF65-F5344CB8AC3E}">
        <p14:creationId xmlns:p14="http://schemas.microsoft.com/office/powerpoint/2010/main" val="9267990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Fila Table Tools - Design</a:t>
            </a:r>
            <a:endParaRPr lang="en-US" dirty="0"/>
          </a:p>
        </p:txBody>
      </p:sp>
      <p:sp>
        <p:nvSpPr>
          <p:cNvPr id="3" name="Content Placeholder 2"/>
          <p:cNvSpPr>
            <a:spLocks noGrp="1"/>
          </p:cNvSpPr>
          <p:nvPr>
            <p:ph idx="1"/>
          </p:nvPr>
        </p:nvSpPr>
        <p:spPr/>
        <p:txBody>
          <a:bodyPr/>
          <a:lstStyle/>
          <a:p>
            <a:pPr algn="just"/>
            <a:r>
              <a:rPr lang="en-US" dirty="0" err="1" smtClean="0"/>
              <a:t>Permite</a:t>
            </a:r>
            <a:r>
              <a:rPr lang="en-US" dirty="0" smtClean="0"/>
              <a:t> </a:t>
            </a:r>
            <a:r>
              <a:rPr lang="en-US" dirty="0" err="1" smtClean="0"/>
              <a:t>formatarea</a:t>
            </a:r>
            <a:r>
              <a:rPr lang="en-US" dirty="0" smtClean="0"/>
              <a:t> </a:t>
            </a:r>
            <a:r>
              <a:rPr lang="en-US" dirty="0" err="1" smtClean="0"/>
              <a:t>aspectului</a:t>
            </a:r>
            <a:r>
              <a:rPr lang="en-US" dirty="0" smtClean="0"/>
              <a:t> </a:t>
            </a:r>
            <a:r>
              <a:rPr lang="en-US" dirty="0" err="1" smtClean="0"/>
              <a:t>tabelului</a:t>
            </a:r>
            <a:r>
              <a:rPr lang="en-US" dirty="0" smtClean="0"/>
              <a:t> </a:t>
            </a:r>
            <a:r>
              <a:rPr lang="ro-RO" dirty="0" smtClean="0"/>
              <a:t>(dimensiuni, culoarea fundalului celulelor şi culoarea bordurilor exterioare şi interioare)</a:t>
            </a:r>
          </a:p>
          <a:p>
            <a:r>
              <a:rPr lang="ro-RO" dirty="0" smtClean="0"/>
              <a:t>Are trei grupuri de comenzi:</a:t>
            </a:r>
          </a:p>
          <a:p>
            <a:pPr lvl="1"/>
            <a:r>
              <a:rPr lang="ro-RO" dirty="0" smtClean="0">
                <a:solidFill>
                  <a:schemeClr val="accent1">
                    <a:lumMod val="50000"/>
                  </a:schemeClr>
                </a:solidFill>
              </a:rPr>
              <a:t>Table Style Options </a:t>
            </a:r>
            <a:r>
              <a:rPr lang="ro-RO" dirty="0" smtClean="0"/>
              <a:t>(opţiuni stil tabel)</a:t>
            </a:r>
          </a:p>
          <a:p>
            <a:pPr lvl="1"/>
            <a:r>
              <a:rPr lang="ro-RO" dirty="0" smtClean="0">
                <a:solidFill>
                  <a:schemeClr val="accent1">
                    <a:lumMod val="50000"/>
                  </a:schemeClr>
                </a:solidFill>
              </a:rPr>
              <a:t>Table Styles </a:t>
            </a:r>
            <a:r>
              <a:rPr lang="ro-RO" dirty="0" smtClean="0"/>
              <a:t>(stiluri grafice pentru tabel)</a:t>
            </a:r>
          </a:p>
          <a:p>
            <a:pPr lvl="1"/>
            <a:r>
              <a:rPr lang="ro-RO" dirty="0" smtClean="0">
                <a:solidFill>
                  <a:schemeClr val="accent1">
                    <a:lumMod val="50000"/>
                  </a:schemeClr>
                </a:solidFill>
              </a:rPr>
              <a:t>Borders </a:t>
            </a:r>
            <a:r>
              <a:rPr lang="ro-RO" dirty="0" smtClean="0"/>
              <a:t>(Borduri)</a:t>
            </a:r>
            <a:endParaRPr lang="en-US" dirty="0"/>
          </a:p>
        </p:txBody>
      </p:sp>
      <p:pic>
        <p:nvPicPr>
          <p:cNvPr id="4" name="Picture 3"/>
          <p:cNvPicPr>
            <a:picLocks noChangeAspect="1"/>
          </p:cNvPicPr>
          <p:nvPr/>
        </p:nvPicPr>
        <p:blipFill>
          <a:blip r:embed="rId2"/>
          <a:stretch>
            <a:fillRect/>
          </a:stretch>
        </p:blipFill>
        <p:spPr>
          <a:xfrm>
            <a:off x="472397" y="4523796"/>
            <a:ext cx="8042952" cy="898082"/>
          </a:xfrm>
          <a:prstGeom prst="rect">
            <a:avLst/>
          </a:prstGeom>
        </p:spPr>
      </p:pic>
    </p:spTree>
    <p:extLst>
      <p:ext uri="{BB962C8B-B14F-4D97-AF65-F5344CB8AC3E}">
        <p14:creationId xmlns:p14="http://schemas.microsoft.com/office/powerpoint/2010/main" val="1688378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Tables Styles Options</a:t>
            </a:r>
            <a:endParaRPr lang="en-US" dirty="0"/>
          </a:p>
        </p:txBody>
      </p:sp>
      <p:sp>
        <p:nvSpPr>
          <p:cNvPr id="3" name="Content Placeholder 2"/>
          <p:cNvSpPr>
            <a:spLocks noGrp="1"/>
          </p:cNvSpPr>
          <p:nvPr>
            <p:ph idx="1"/>
          </p:nvPr>
        </p:nvSpPr>
        <p:spPr/>
        <p:txBody>
          <a:bodyPr/>
          <a:lstStyle/>
          <a:p>
            <a:r>
              <a:rPr lang="ro-RO" dirty="0" smtClean="0"/>
              <a:t>Grupul</a:t>
            </a:r>
            <a:r>
              <a:rPr lang="ro-RO" dirty="0" smtClean="0">
                <a:solidFill>
                  <a:schemeClr val="accent1">
                    <a:lumMod val="50000"/>
                  </a:schemeClr>
                </a:solidFill>
              </a:rPr>
              <a:t> Table Styles </a:t>
            </a:r>
            <a:r>
              <a:rPr lang="ro-RO" dirty="0" smtClean="0"/>
              <a:t>(stiluri grafice pentru tabel) are două secţiuni:</a:t>
            </a:r>
          </a:p>
          <a:p>
            <a:pPr lvl="1"/>
            <a:r>
              <a:rPr lang="ro-RO" dirty="0" smtClean="0">
                <a:solidFill>
                  <a:schemeClr val="accent1">
                    <a:lumMod val="50000"/>
                  </a:schemeClr>
                </a:solidFill>
              </a:rPr>
              <a:t>Table Styles </a:t>
            </a:r>
            <a:r>
              <a:rPr lang="ro-RO" dirty="0" smtClean="0"/>
              <a:t>– permite formatarea grafică rapidă a tabelelor dintr-o serie de opţiuni predefinite</a:t>
            </a:r>
          </a:p>
          <a:p>
            <a:pPr lvl="1"/>
            <a:r>
              <a:rPr lang="ro-RO" dirty="0" smtClean="0">
                <a:solidFill>
                  <a:schemeClr val="accent1">
                    <a:lumMod val="50000"/>
                  </a:schemeClr>
                </a:solidFill>
              </a:rPr>
              <a:t>Shading</a:t>
            </a:r>
            <a:r>
              <a:rPr lang="ro-RO" dirty="0" smtClean="0"/>
              <a:t> (Umbrire) – permite colorarea fundalului celulelor</a:t>
            </a:r>
          </a:p>
        </p:txBody>
      </p:sp>
      <p:pic>
        <p:nvPicPr>
          <p:cNvPr id="4" name="Picture 3"/>
          <p:cNvPicPr>
            <a:picLocks noChangeAspect="1"/>
          </p:cNvPicPr>
          <p:nvPr/>
        </p:nvPicPr>
        <p:blipFill rotWithShape="1">
          <a:blip r:embed="rId2"/>
          <a:srcRect l="16197" r="42677"/>
          <a:stretch/>
        </p:blipFill>
        <p:spPr>
          <a:xfrm>
            <a:off x="3090333" y="3473929"/>
            <a:ext cx="4609424" cy="1250470"/>
          </a:xfrm>
          <a:prstGeom prst="rect">
            <a:avLst/>
          </a:prstGeom>
        </p:spPr>
      </p:pic>
    </p:spTree>
    <p:extLst>
      <p:ext uri="{BB962C8B-B14F-4D97-AF65-F5344CB8AC3E}">
        <p14:creationId xmlns:p14="http://schemas.microsoft.com/office/powerpoint/2010/main" val="16536986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Table Styles</a:t>
            </a:r>
            <a:endParaRPr lang="en-US" dirty="0"/>
          </a:p>
        </p:txBody>
      </p:sp>
      <p:sp>
        <p:nvSpPr>
          <p:cNvPr id="3" name="Content Placeholder 2"/>
          <p:cNvSpPr>
            <a:spLocks noGrp="1"/>
          </p:cNvSpPr>
          <p:nvPr>
            <p:ph idx="1"/>
          </p:nvPr>
        </p:nvSpPr>
        <p:spPr/>
        <p:txBody>
          <a:bodyPr/>
          <a:lstStyle/>
          <a:p>
            <a:r>
              <a:rPr lang="ro-RO" dirty="0" smtClean="0"/>
              <a:t>Asemănător comenzilor </a:t>
            </a:r>
            <a:r>
              <a:rPr lang="ro-RO" dirty="0" smtClean="0">
                <a:solidFill>
                  <a:schemeClr val="accent1">
                    <a:lumMod val="50000"/>
                  </a:schemeClr>
                </a:solidFill>
              </a:rPr>
              <a:t>Styles</a:t>
            </a:r>
            <a:r>
              <a:rPr lang="ro-RO" dirty="0" smtClean="0"/>
              <a:t> din fila </a:t>
            </a:r>
            <a:r>
              <a:rPr lang="ro-RO" dirty="0" smtClean="0">
                <a:solidFill>
                  <a:schemeClr val="accent1">
                    <a:lumMod val="50000"/>
                  </a:schemeClr>
                </a:solidFill>
              </a:rPr>
              <a:t>Home</a:t>
            </a:r>
            <a:r>
              <a:rPr lang="ro-RO" dirty="0" smtClean="0"/>
              <a:t>, comenzile </a:t>
            </a:r>
            <a:r>
              <a:rPr lang="ro-RO" dirty="0" smtClean="0">
                <a:solidFill>
                  <a:schemeClr val="accent1">
                    <a:lumMod val="50000"/>
                  </a:schemeClr>
                </a:solidFill>
              </a:rPr>
              <a:t>Table Styles </a:t>
            </a:r>
            <a:r>
              <a:rPr lang="ro-RO" dirty="0" smtClean="0"/>
              <a:t>modifică formatarea grafică a unui tabel.</a:t>
            </a:r>
          </a:p>
        </p:txBody>
      </p:sp>
      <p:pic>
        <p:nvPicPr>
          <p:cNvPr id="4" name="Picture 3"/>
          <p:cNvPicPr>
            <a:picLocks noChangeAspect="1"/>
          </p:cNvPicPr>
          <p:nvPr/>
        </p:nvPicPr>
        <p:blipFill>
          <a:blip r:embed="rId2"/>
          <a:stretch>
            <a:fillRect/>
          </a:stretch>
        </p:blipFill>
        <p:spPr>
          <a:xfrm>
            <a:off x="793201" y="2240523"/>
            <a:ext cx="7557598" cy="1947771"/>
          </a:xfrm>
          <a:prstGeom prst="rect">
            <a:avLst/>
          </a:prstGeom>
        </p:spPr>
      </p:pic>
      <p:sp>
        <p:nvSpPr>
          <p:cNvPr id="5" name="Oval 4"/>
          <p:cNvSpPr/>
          <p:nvPr/>
        </p:nvSpPr>
        <p:spPr>
          <a:xfrm>
            <a:off x="6942667" y="2489200"/>
            <a:ext cx="245533" cy="22013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4213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Table Styles</a:t>
            </a:r>
            <a:endParaRPr lang="en-US" dirty="0"/>
          </a:p>
        </p:txBody>
      </p:sp>
      <p:sp>
        <p:nvSpPr>
          <p:cNvPr id="3" name="Content Placeholder 2"/>
          <p:cNvSpPr>
            <a:spLocks noGrp="1"/>
          </p:cNvSpPr>
          <p:nvPr>
            <p:ph idx="1"/>
          </p:nvPr>
        </p:nvSpPr>
        <p:spPr>
          <a:xfrm>
            <a:off x="628649" y="1199626"/>
            <a:ext cx="8049683" cy="764641"/>
          </a:xfrm>
        </p:spPr>
        <p:txBody>
          <a:bodyPr/>
          <a:lstStyle/>
          <a:p>
            <a:r>
              <a:rPr lang="ro-RO" dirty="0" smtClean="0"/>
              <a:t>Asemănător comenzilor </a:t>
            </a:r>
            <a:r>
              <a:rPr lang="ro-RO" dirty="0" smtClean="0">
                <a:solidFill>
                  <a:schemeClr val="accent1">
                    <a:lumMod val="50000"/>
                  </a:schemeClr>
                </a:solidFill>
              </a:rPr>
              <a:t>Styles</a:t>
            </a:r>
            <a:r>
              <a:rPr lang="ro-RO" dirty="0" smtClean="0"/>
              <a:t> din fila </a:t>
            </a:r>
            <a:r>
              <a:rPr lang="ro-RO" dirty="0" smtClean="0">
                <a:solidFill>
                  <a:schemeClr val="accent1">
                    <a:lumMod val="50000"/>
                  </a:schemeClr>
                </a:solidFill>
              </a:rPr>
              <a:t>Home</a:t>
            </a:r>
            <a:r>
              <a:rPr lang="ro-RO" dirty="0" smtClean="0"/>
              <a:t>, comenzile </a:t>
            </a:r>
            <a:r>
              <a:rPr lang="ro-RO" dirty="0" smtClean="0">
                <a:solidFill>
                  <a:schemeClr val="accent1">
                    <a:lumMod val="50000"/>
                  </a:schemeClr>
                </a:solidFill>
              </a:rPr>
              <a:t>Table Styles </a:t>
            </a:r>
            <a:r>
              <a:rPr lang="ro-RO" dirty="0" smtClean="0"/>
              <a:t>modifică formatarea grafică a unui tabel.</a:t>
            </a:r>
          </a:p>
        </p:txBody>
      </p:sp>
      <p:pic>
        <p:nvPicPr>
          <p:cNvPr id="6" name="Picture 5"/>
          <p:cNvPicPr>
            <a:picLocks noChangeAspect="1"/>
          </p:cNvPicPr>
          <p:nvPr/>
        </p:nvPicPr>
        <p:blipFill>
          <a:blip r:embed="rId2"/>
          <a:stretch>
            <a:fillRect/>
          </a:stretch>
        </p:blipFill>
        <p:spPr>
          <a:xfrm>
            <a:off x="5207000" y="2650200"/>
            <a:ext cx="3195010" cy="1100036"/>
          </a:xfrm>
          <a:prstGeom prst="rect">
            <a:avLst/>
          </a:prstGeom>
        </p:spPr>
      </p:pic>
      <p:pic>
        <p:nvPicPr>
          <p:cNvPr id="8" name="Picture 7"/>
          <p:cNvPicPr>
            <a:picLocks noChangeAspect="1"/>
          </p:cNvPicPr>
          <p:nvPr/>
        </p:nvPicPr>
        <p:blipFill rotWithShape="1">
          <a:blip r:embed="rId3"/>
          <a:srcRect r="33392"/>
          <a:stretch/>
        </p:blipFill>
        <p:spPr>
          <a:xfrm>
            <a:off x="628649" y="2097589"/>
            <a:ext cx="4019551" cy="3610092"/>
          </a:xfrm>
          <a:prstGeom prst="rect">
            <a:avLst/>
          </a:prstGeom>
        </p:spPr>
      </p:pic>
      <p:pic>
        <p:nvPicPr>
          <p:cNvPr id="9" name="Picture 8"/>
          <p:cNvPicPr>
            <a:picLocks noChangeAspect="1"/>
          </p:cNvPicPr>
          <p:nvPr/>
        </p:nvPicPr>
        <p:blipFill>
          <a:blip r:embed="rId4"/>
          <a:stretch>
            <a:fillRect/>
          </a:stretch>
        </p:blipFill>
        <p:spPr>
          <a:xfrm>
            <a:off x="5277810" y="3989704"/>
            <a:ext cx="3237540" cy="1382479"/>
          </a:xfrm>
          <a:prstGeom prst="rect">
            <a:avLst/>
          </a:prstGeom>
        </p:spPr>
      </p:pic>
      <p:sp>
        <p:nvSpPr>
          <p:cNvPr id="10" name="Rectangle 9"/>
          <p:cNvSpPr/>
          <p:nvPr/>
        </p:nvSpPr>
        <p:spPr>
          <a:xfrm>
            <a:off x="2446867" y="3285066"/>
            <a:ext cx="550333" cy="53530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a:xfrm>
            <a:off x="527049" y="5841003"/>
            <a:ext cx="8049683" cy="764641"/>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o-RO" dirty="0" smtClean="0">
                <a:solidFill>
                  <a:schemeClr val="accent1">
                    <a:lumMod val="50000"/>
                  </a:schemeClr>
                </a:solidFill>
              </a:rPr>
              <a:t>Modify Table Style </a:t>
            </a:r>
            <a:r>
              <a:rPr lang="ro-RO" dirty="0" smtClean="0"/>
              <a:t>– modifică stil</a:t>
            </a:r>
          </a:p>
          <a:p>
            <a:r>
              <a:rPr lang="ro-RO" dirty="0" smtClean="0">
                <a:solidFill>
                  <a:schemeClr val="accent1">
                    <a:lumMod val="50000"/>
                  </a:schemeClr>
                </a:solidFill>
              </a:rPr>
              <a:t>Clear</a:t>
            </a:r>
            <a:r>
              <a:rPr lang="ro-RO" dirty="0" smtClean="0"/>
              <a:t> – curăţă toate formatările, inclusiv culoarea bordurilor, care devine transparentă</a:t>
            </a:r>
          </a:p>
          <a:p>
            <a:r>
              <a:rPr lang="ro-RO" dirty="0" smtClean="0">
                <a:solidFill>
                  <a:schemeClr val="accent1">
                    <a:lumMod val="50000"/>
                  </a:schemeClr>
                </a:solidFill>
              </a:rPr>
              <a:t>New Table Style </a:t>
            </a:r>
            <a:r>
              <a:rPr lang="ro-RO" dirty="0" smtClean="0"/>
              <a:t>– stil definit de utilizator</a:t>
            </a:r>
          </a:p>
        </p:txBody>
      </p:sp>
    </p:spTree>
    <p:extLst>
      <p:ext uri="{BB962C8B-B14F-4D97-AF65-F5344CB8AC3E}">
        <p14:creationId xmlns:p14="http://schemas.microsoft.com/office/powerpoint/2010/main" val="39132703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Modificarea stilurilor pentru tabele</a:t>
            </a:r>
            <a:endParaRPr lang="en-US" dirty="0"/>
          </a:p>
        </p:txBody>
      </p:sp>
      <p:sp>
        <p:nvSpPr>
          <p:cNvPr id="3" name="Content Placeholder 2"/>
          <p:cNvSpPr>
            <a:spLocks noGrp="1"/>
          </p:cNvSpPr>
          <p:nvPr>
            <p:ph idx="1"/>
          </p:nvPr>
        </p:nvSpPr>
        <p:spPr>
          <a:xfrm>
            <a:off x="628650" y="1199626"/>
            <a:ext cx="3545417" cy="3634841"/>
          </a:xfrm>
        </p:spPr>
        <p:txBody>
          <a:bodyPr/>
          <a:lstStyle/>
          <a:p>
            <a:r>
              <a:rPr lang="ro-RO" dirty="0" smtClean="0"/>
              <a:t>Un stil poate fi modificat</a:t>
            </a:r>
          </a:p>
          <a:p>
            <a:pPr lvl="1"/>
            <a:r>
              <a:rPr lang="ro-RO" dirty="0" smtClean="0"/>
              <a:t>Făcând click dreapta cu mouse-ul pe stil şi alegând opţiunea </a:t>
            </a:r>
            <a:r>
              <a:rPr lang="ro-RO" dirty="0" smtClean="0">
                <a:solidFill>
                  <a:schemeClr val="accent1">
                    <a:lumMod val="50000"/>
                  </a:schemeClr>
                </a:solidFill>
              </a:rPr>
              <a:t>Modify Table Style</a:t>
            </a:r>
          </a:p>
          <a:p>
            <a:pPr lvl="1"/>
            <a:r>
              <a:rPr lang="ro-RO" dirty="0" smtClean="0"/>
              <a:t>Folosind opţiunea </a:t>
            </a:r>
            <a:r>
              <a:rPr lang="ro-RO" dirty="0" smtClean="0">
                <a:solidFill>
                  <a:schemeClr val="accent1">
                    <a:lumMod val="50000"/>
                  </a:schemeClr>
                </a:solidFill>
              </a:rPr>
              <a:t>Modify Table Style </a:t>
            </a:r>
            <a:r>
              <a:rPr lang="ro-RO" dirty="0" smtClean="0"/>
              <a:t>din lista de stiluri</a:t>
            </a:r>
          </a:p>
          <a:p>
            <a:pPr lvl="1"/>
            <a:endParaRPr lang="ro-RO" dirty="0"/>
          </a:p>
        </p:txBody>
      </p:sp>
      <p:pic>
        <p:nvPicPr>
          <p:cNvPr id="4" name="Picture 3"/>
          <p:cNvPicPr>
            <a:picLocks noChangeAspect="1"/>
          </p:cNvPicPr>
          <p:nvPr/>
        </p:nvPicPr>
        <p:blipFill>
          <a:blip r:embed="rId2"/>
          <a:stretch>
            <a:fillRect/>
          </a:stretch>
        </p:blipFill>
        <p:spPr>
          <a:xfrm>
            <a:off x="4794249" y="1199626"/>
            <a:ext cx="3204559" cy="1692684"/>
          </a:xfrm>
          <a:prstGeom prst="rect">
            <a:avLst/>
          </a:prstGeom>
        </p:spPr>
      </p:pic>
      <p:pic>
        <p:nvPicPr>
          <p:cNvPr id="5" name="Picture 4"/>
          <p:cNvPicPr>
            <a:picLocks noChangeAspect="1"/>
          </p:cNvPicPr>
          <p:nvPr/>
        </p:nvPicPr>
        <p:blipFill rotWithShape="1">
          <a:blip r:embed="rId3"/>
          <a:srcRect r="33392"/>
          <a:stretch/>
        </p:blipFill>
        <p:spPr>
          <a:xfrm>
            <a:off x="4591049" y="3247908"/>
            <a:ext cx="4019551" cy="3610092"/>
          </a:xfrm>
          <a:prstGeom prst="rect">
            <a:avLst/>
          </a:prstGeom>
        </p:spPr>
      </p:pic>
      <p:sp>
        <p:nvSpPr>
          <p:cNvPr id="6" name="Right Arrow 5"/>
          <p:cNvSpPr/>
          <p:nvPr/>
        </p:nvSpPr>
        <p:spPr>
          <a:xfrm>
            <a:off x="6587067" y="1744133"/>
            <a:ext cx="338666" cy="301835"/>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4404783" y="6239933"/>
            <a:ext cx="338666" cy="301835"/>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25038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Modificarea stilurilor pentru tabele</a:t>
            </a:r>
            <a:endParaRPr lang="en-US" dirty="0"/>
          </a:p>
        </p:txBody>
      </p:sp>
      <p:sp>
        <p:nvSpPr>
          <p:cNvPr id="3" name="Content Placeholder 2"/>
          <p:cNvSpPr>
            <a:spLocks noGrp="1"/>
          </p:cNvSpPr>
          <p:nvPr>
            <p:ph idx="1"/>
          </p:nvPr>
        </p:nvSpPr>
        <p:spPr>
          <a:xfrm>
            <a:off x="628650" y="1199626"/>
            <a:ext cx="8049683" cy="1933041"/>
          </a:xfrm>
        </p:spPr>
        <p:txBody>
          <a:bodyPr/>
          <a:lstStyle/>
          <a:p>
            <a:r>
              <a:rPr lang="ro-RO" sz="2000" dirty="0" smtClean="0"/>
              <a:t>Modificările se fac asemănător stilurilor pentru text.</a:t>
            </a:r>
          </a:p>
          <a:p>
            <a:r>
              <a:rPr lang="ro-RO" sz="2000" dirty="0" smtClean="0"/>
              <a:t>Se pot modifica culori, fonturi, alineri etc.</a:t>
            </a:r>
          </a:p>
          <a:p>
            <a:r>
              <a:rPr lang="ro-RO" sz="2000" dirty="0" smtClean="0"/>
              <a:t>Opţiunile complete de modificare se accesează folosind butonul </a:t>
            </a:r>
            <a:r>
              <a:rPr lang="ro-RO" sz="2000" dirty="0" smtClean="0">
                <a:solidFill>
                  <a:schemeClr val="accent1">
                    <a:lumMod val="50000"/>
                  </a:schemeClr>
                </a:solidFill>
              </a:rPr>
              <a:t>Format</a:t>
            </a:r>
            <a:r>
              <a:rPr lang="ro-RO" sz="2000" dirty="0" smtClean="0"/>
              <a:t>.</a:t>
            </a:r>
          </a:p>
          <a:p>
            <a:pPr lvl="1"/>
            <a:endParaRPr lang="ro-RO" dirty="0"/>
          </a:p>
        </p:txBody>
      </p:sp>
      <p:sp>
        <p:nvSpPr>
          <p:cNvPr id="7" name="Right Arrow 6"/>
          <p:cNvSpPr/>
          <p:nvPr/>
        </p:nvSpPr>
        <p:spPr>
          <a:xfrm>
            <a:off x="3414183" y="6486808"/>
            <a:ext cx="338666" cy="301835"/>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06451" y="2777716"/>
            <a:ext cx="3204559" cy="1692684"/>
          </a:xfrm>
          <a:prstGeom prst="rect">
            <a:avLst/>
          </a:prstGeom>
        </p:spPr>
      </p:pic>
      <p:pic>
        <p:nvPicPr>
          <p:cNvPr id="9" name="Picture 8"/>
          <p:cNvPicPr>
            <a:picLocks noChangeAspect="1"/>
          </p:cNvPicPr>
          <p:nvPr/>
        </p:nvPicPr>
        <p:blipFill>
          <a:blip r:embed="rId3"/>
          <a:stretch>
            <a:fillRect/>
          </a:stretch>
        </p:blipFill>
        <p:spPr>
          <a:xfrm>
            <a:off x="3844925" y="3232601"/>
            <a:ext cx="3470275" cy="3556042"/>
          </a:xfrm>
          <a:prstGeom prst="rect">
            <a:avLst/>
          </a:prstGeom>
        </p:spPr>
      </p:pic>
      <p:sp>
        <p:nvSpPr>
          <p:cNvPr id="10" name="Right Arrow 9"/>
          <p:cNvSpPr/>
          <p:nvPr/>
        </p:nvSpPr>
        <p:spPr>
          <a:xfrm>
            <a:off x="2779183" y="3312054"/>
            <a:ext cx="338666" cy="301835"/>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23772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Table Style Options</a:t>
            </a:r>
            <a:endParaRPr lang="en-US" dirty="0"/>
          </a:p>
        </p:txBody>
      </p:sp>
      <p:sp>
        <p:nvSpPr>
          <p:cNvPr id="3" name="Content Placeholder 2"/>
          <p:cNvSpPr>
            <a:spLocks noGrp="1"/>
          </p:cNvSpPr>
          <p:nvPr>
            <p:ph idx="1"/>
          </p:nvPr>
        </p:nvSpPr>
        <p:spPr/>
        <p:txBody>
          <a:bodyPr>
            <a:normAutofit/>
          </a:bodyPr>
          <a:lstStyle/>
          <a:p>
            <a:r>
              <a:rPr lang="ro-RO" sz="2000" dirty="0" smtClean="0"/>
              <a:t>Grupul de opţiuni cu bifare </a:t>
            </a:r>
            <a:r>
              <a:rPr lang="ro-RO" sz="2000" dirty="0" smtClean="0">
                <a:solidFill>
                  <a:schemeClr val="accent1">
                    <a:lumMod val="50000"/>
                  </a:schemeClr>
                </a:solidFill>
              </a:rPr>
              <a:t>Table Style Options </a:t>
            </a:r>
            <a:r>
              <a:rPr lang="ro-RO" sz="2000" dirty="0" smtClean="0"/>
              <a:t>(opţiuni stil tabel) permite activarea sau dezactivarea unor opţiuni pentru formatările oferite în Table Styles:</a:t>
            </a:r>
          </a:p>
          <a:p>
            <a:pPr lvl="1"/>
            <a:r>
              <a:rPr lang="ro-RO" sz="1600" dirty="0" smtClean="0"/>
              <a:t>Header Row (rând cap de tabel)</a:t>
            </a:r>
          </a:p>
          <a:p>
            <a:pPr lvl="1"/>
            <a:r>
              <a:rPr lang="ro-RO" sz="1600" dirty="0" smtClean="0"/>
              <a:t>First Column (prima colonă din stânga)</a:t>
            </a:r>
          </a:p>
          <a:p>
            <a:pPr lvl="1"/>
            <a:r>
              <a:rPr lang="ro-RO" sz="1600" dirty="0" smtClean="0"/>
              <a:t>Total Row (ultimul rând din tabel)</a:t>
            </a:r>
          </a:p>
          <a:p>
            <a:pPr lvl="1"/>
            <a:r>
              <a:rPr lang="ro-RO" sz="1600" dirty="0" smtClean="0"/>
              <a:t>Last Column (ultima coloană din tabel)</a:t>
            </a:r>
          </a:p>
          <a:p>
            <a:pPr lvl="1"/>
            <a:r>
              <a:rPr lang="ro-RO" sz="1600" dirty="0" smtClean="0"/>
              <a:t>Banded Rows (rânduri colorate alternativ)</a:t>
            </a:r>
          </a:p>
          <a:p>
            <a:pPr lvl="1"/>
            <a:r>
              <a:rPr lang="ro-RO" sz="1600" dirty="0" smtClean="0"/>
              <a:t>Banded Columns</a:t>
            </a:r>
            <a:endParaRPr lang="en-US" sz="1600" dirty="0"/>
          </a:p>
        </p:txBody>
      </p:sp>
      <p:pic>
        <p:nvPicPr>
          <p:cNvPr id="4" name="Picture 3"/>
          <p:cNvPicPr>
            <a:picLocks noChangeAspect="1"/>
          </p:cNvPicPr>
          <p:nvPr/>
        </p:nvPicPr>
        <p:blipFill>
          <a:blip r:embed="rId2"/>
          <a:stretch>
            <a:fillRect/>
          </a:stretch>
        </p:blipFill>
        <p:spPr>
          <a:xfrm>
            <a:off x="472397" y="4523796"/>
            <a:ext cx="8042952" cy="898082"/>
          </a:xfrm>
          <a:prstGeom prst="rect">
            <a:avLst/>
          </a:prstGeom>
        </p:spPr>
      </p:pic>
    </p:spTree>
    <p:extLst>
      <p:ext uri="{BB962C8B-B14F-4D97-AF65-F5344CB8AC3E}">
        <p14:creationId xmlns:p14="http://schemas.microsoft.com/office/powerpoint/2010/main" val="8365394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Table Style Options</a:t>
            </a:r>
            <a:endParaRPr lang="en-US" dirty="0"/>
          </a:p>
        </p:txBody>
      </p:sp>
      <p:sp>
        <p:nvSpPr>
          <p:cNvPr id="3" name="Content Placeholder 2"/>
          <p:cNvSpPr>
            <a:spLocks noGrp="1"/>
          </p:cNvSpPr>
          <p:nvPr>
            <p:ph idx="1"/>
          </p:nvPr>
        </p:nvSpPr>
        <p:spPr/>
        <p:txBody>
          <a:bodyPr>
            <a:normAutofit/>
          </a:bodyPr>
          <a:lstStyle/>
          <a:p>
            <a:r>
              <a:rPr lang="ro-RO" sz="2000" dirty="0" smtClean="0"/>
              <a:t>De exemplu, dacă se debifează </a:t>
            </a:r>
            <a:r>
              <a:rPr lang="ro-RO" sz="2000" dirty="0" smtClean="0">
                <a:solidFill>
                  <a:schemeClr val="accent1">
                    <a:lumMod val="50000"/>
                  </a:schemeClr>
                </a:solidFill>
              </a:rPr>
              <a:t>Banded Rows </a:t>
            </a:r>
            <a:r>
              <a:rPr lang="ro-RO" sz="2000" dirty="0" smtClean="0"/>
              <a:t>şi se bifează </a:t>
            </a:r>
            <a:r>
              <a:rPr lang="ro-RO" sz="2000" dirty="0" smtClean="0">
                <a:solidFill>
                  <a:schemeClr val="accent1">
                    <a:lumMod val="50000"/>
                  </a:schemeClr>
                </a:solidFill>
              </a:rPr>
              <a:t>Banded Columns</a:t>
            </a:r>
            <a:r>
              <a:rPr lang="ro-RO" sz="2000" dirty="0" smtClean="0"/>
              <a:t>, formatările oferite se vor schimba.</a:t>
            </a:r>
          </a:p>
          <a:p>
            <a:r>
              <a:rPr lang="ro-RO" sz="2000" dirty="0" smtClean="0"/>
              <a:t> Rândurile colorate alternativ vor deveni coloane colorate alternativ.</a:t>
            </a:r>
            <a:endParaRPr lang="en-US" sz="1600" dirty="0"/>
          </a:p>
        </p:txBody>
      </p:sp>
      <p:pic>
        <p:nvPicPr>
          <p:cNvPr id="5" name="Picture 4"/>
          <p:cNvPicPr>
            <a:picLocks noChangeAspect="1"/>
          </p:cNvPicPr>
          <p:nvPr/>
        </p:nvPicPr>
        <p:blipFill>
          <a:blip r:embed="rId2"/>
          <a:stretch>
            <a:fillRect/>
          </a:stretch>
        </p:blipFill>
        <p:spPr>
          <a:xfrm>
            <a:off x="882650" y="2328333"/>
            <a:ext cx="3892550" cy="2580062"/>
          </a:xfrm>
          <a:prstGeom prst="rect">
            <a:avLst/>
          </a:prstGeom>
        </p:spPr>
      </p:pic>
      <p:sp>
        <p:nvSpPr>
          <p:cNvPr id="6" name="Right Arrow 5"/>
          <p:cNvSpPr/>
          <p:nvPr/>
        </p:nvSpPr>
        <p:spPr>
          <a:xfrm rot="16200000">
            <a:off x="965201" y="3269410"/>
            <a:ext cx="321733" cy="19473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4073525" y="3648796"/>
            <a:ext cx="4003675" cy="2652051"/>
          </a:xfrm>
          <a:prstGeom prst="rect">
            <a:avLst/>
          </a:prstGeom>
        </p:spPr>
      </p:pic>
      <p:sp>
        <p:nvSpPr>
          <p:cNvPr id="8" name="Right Arrow 7"/>
          <p:cNvSpPr/>
          <p:nvPr/>
        </p:nvSpPr>
        <p:spPr>
          <a:xfrm rot="16200000">
            <a:off x="4868333" y="4609341"/>
            <a:ext cx="321733" cy="19473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82650" y="2606255"/>
            <a:ext cx="1140883" cy="4826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73525" y="3970867"/>
            <a:ext cx="1158875" cy="4656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2700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Selecţia în tabele</a:t>
            </a:r>
            <a:endParaRPr lang="en-US" dirty="0"/>
          </a:p>
        </p:txBody>
      </p:sp>
      <p:sp>
        <p:nvSpPr>
          <p:cNvPr id="3" name="Content Placeholder 2"/>
          <p:cNvSpPr>
            <a:spLocks noGrp="1"/>
          </p:cNvSpPr>
          <p:nvPr>
            <p:ph idx="1"/>
          </p:nvPr>
        </p:nvSpPr>
        <p:spPr/>
        <p:txBody>
          <a:bodyPr/>
          <a:lstStyle/>
          <a:p>
            <a:r>
              <a:rPr lang="ro-RO" sz="2000" dirty="0" smtClean="0"/>
              <a:t>Un rând se poate selecta făcând click stânga de mouse în dreptul său, în stânga tabelului, aproape de bordura exterioară</a:t>
            </a:r>
          </a:p>
          <a:p>
            <a:endParaRPr lang="ro-RO" sz="2000" dirty="0" smtClean="0"/>
          </a:p>
          <a:p>
            <a:endParaRPr lang="ro-RO" sz="2000" dirty="0"/>
          </a:p>
          <a:p>
            <a:endParaRPr lang="ro-RO" sz="2000" dirty="0" smtClean="0"/>
          </a:p>
          <a:p>
            <a:endParaRPr lang="ro-RO" sz="2000" dirty="0"/>
          </a:p>
          <a:p>
            <a:pPr marL="0" indent="0">
              <a:buNone/>
            </a:pPr>
            <a:endParaRPr lang="ro-RO" sz="2000" dirty="0" smtClean="0"/>
          </a:p>
          <a:p>
            <a:r>
              <a:rPr lang="ro-RO" sz="2000" dirty="0" smtClean="0"/>
              <a:t>O coloană se poate selecta făcând click stânga de mouse în dreptul ei, deasupra </a:t>
            </a:r>
            <a:r>
              <a:rPr lang="ro-RO" sz="2000" dirty="0"/>
              <a:t>tabelului, aproape de bordura </a:t>
            </a:r>
            <a:r>
              <a:rPr lang="ro-RO" sz="2000" dirty="0" smtClean="0"/>
              <a:t>exterioară</a:t>
            </a:r>
          </a:p>
          <a:p>
            <a:pPr lvl="1"/>
            <a:r>
              <a:rPr lang="ro-RO" sz="1600" dirty="0" smtClean="0"/>
              <a:t>Cursorul devine o săgeată neagră, mai mică</a:t>
            </a:r>
          </a:p>
          <a:p>
            <a:endParaRPr lang="ro-RO" sz="2000" dirty="0"/>
          </a:p>
          <a:p>
            <a:endParaRPr lang="ro-RO" sz="2000" dirty="0" smtClean="0"/>
          </a:p>
          <a:p>
            <a:endParaRPr lang="ro-RO" sz="2000" dirty="0"/>
          </a:p>
          <a:p>
            <a:endParaRPr lang="ro-RO" sz="2000" dirty="0" smtClean="0"/>
          </a:p>
          <a:p>
            <a:endParaRPr lang="ro-RO" sz="2000" dirty="0"/>
          </a:p>
          <a:p>
            <a:endParaRPr lang="en-US" dirty="0"/>
          </a:p>
        </p:txBody>
      </p:sp>
      <p:pic>
        <p:nvPicPr>
          <p:cNvPr id="4" name="Picture 3"/>
          <p:cNvPicPr>
            <a:picLocks noChangeAspect="1"/>
          </p:cNvPicPr>
          <p:nvPr/>
        </p:nvPicPr>
        <p:blipFill>
          <a:blip r:embed="rId2"/>
          <a:stretch>
            <a:fillRect/>
          </a:stretch>
        </p:blipFill>
        <p:spPr>
          <a:xfrm>
            <a:off x="2239433" y="2226733"/>
            <a:ext cx="4191000" cy="1066800"/>
          </a:xfrm>
          <a:prstGeom prst="rect">
            <a:avLst/>
          </a:prstGeom>
        </p:spPr>
      </p:pic>
      <p:pic>
        <p:nvPicPr>
          <p:cNvPr id="5" name="Picture 4"/>
          <p:cNvPicPr>
            <a:picLocks noChangeAspect="1"/>
          </p:cNvPicPr>
          <p:nvPr/>
        </p:nvPicPr>
        <p:blipFill>
          <a:blip r:embed="rId3">
            <a:clrChange>
              <a:clrFrom>
                <a:srgbClr val="F1F1F1"/>
              </a:clrFrom>
              <a:clrTo>
                <a:srgbClr val="F1F1F1">
                  <a:alpha val="0"/>
                </a:srgbClr>
              </a:clrTo>
            </a:clrChange>
          </a:blip>
          <a:stretch>
            <a:fillRect/>
          </a:stretch>
        </p:blipFill>
        <p:spPr>
          <a:xfrm>
            <a:off x="2239433" y="2636308"/>
            <a:ext cx="200025" cy="247650"/>
          </a:xfrm>
          <a:prstGeom prst="rect">
            <a:avLst/>
          </a:prstGeom>
        </p:spPr>
      </p:pic>
      <p:pic>
        <p:nvPicPr>
          <p:cNvPr id="6" name="Picture 5"/>
          <p:cNvPicPr>
            <a:picLocks noChangeAspect="1"/>
          </p:cNvPicPr>
          <p:nvPr/>
        </p:nvPicPr>
        <p:blipFill>
          <a:blip r:embed="rId4"/>
          <a:stretch>
            <a:fillRect/>
          </a:stretch>
        </p:blipFill>
        <p:spPr>
          <a:xfrm>
            <a:off x="2096460" y="5244042"/>
            <a:ext cx="4229100" cy="1162050"/>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41011" t="10113" b="-2"/>
          <a:stretch/>
        </p:blipFill>
        <p:spPr>
          <a:xfrm rot="16200000" flipH="1">
            <a:off x="4230170" y="5369745"/>
            <a:ext cx="73152" cy="111470"/>
          </a:xfrm>
          <a:prstGeom prst="rect">
            <a:avLst/>
          </a:prstGeom>
        </p:spPr>
      </p:pic>
    </p:spTree>
    <p:extLst>
      <p:ext uri="{BB962C8B-B14F-4D97-AF65-F5344CB8AC3E}">
        <p14:creationId xmlns:p14="http://schemas.microsoft.com/office/powerpoint/2010/main" val="39351321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Selecţia în tabele</a:t>
            </a:r>
            <a:endParaRPr lang="en-US" dirty="0"/>
          </a:p>
        </p:txBody>
      </p:sp>
      <p:sp>
        <p:nvSpPr>
          <p:cNvPr id="3" name="Content Placeholder 2"/>
          <p:cNvSpPr>
            <a:spLocks noGrp="1"/>
          </p:cNvSpPr>
          <p:nvPr>
            <p:ph idx="1"/>
          </p:nvPr>
        </p:nvSpPr>
        <p:spPr/>
        <p:txBody>
          <a:bodyPr/>
          <a:lstStyle/>
          <a:p>
            <a:r>
              <a:rPr lang="ro-RO" sz="2000" dirty="0" smtClean="0"/>
              <a:t>O celulă este selectată atunci când cursorul se află în interiorul ei</a:t>
            </a:r>
          </a:p>
          <a:p>
            <a:endParaRPr lang="ro-RO" sz="2000" dirty="0" smtClean="0"/>
          </a:p>
          <a:p>
            <a:endParaRPr lang="ro-RO" sz="2000" dirty="0"/>
          </a:p>
          <a:p>
            <a:endParaRPr lang="ro-RO" sz="2000" dirty="0" smtClean="0"/>
          </a:p>
          <a:p>
            <a:endParaRPr lang="ro-RO" sz="2000" dirty="0"/>
          </a:p>
          <a:p>
            <a:pPr marL="0" indent="0">
              <a:buNone/>
            </a:pPr>
            <a:endParaRPr lang="ro-RO" sz="2000" dirty="0" smtClean="0"/>
          </a:p>
          <a:p>
            <a:r>
              <a:rPr lang="ro-RO" sz="2000" dirty="0" smtClean="0"/>
              <a:t>Tabelul întreg poate fi selectat făcând click pe pătrăţelul din stânga sus</a:t>
            </a:r>
          </a:p>
          <a:p>
            <a:endParaRPr lang="ro-RO" sz="2000" dirty="0" smtClean="0"/>
          </a:p>
          <a:p>
            <a:endParaRPr lang="ro-RO" sz="2000" dirty="0"/>
          </a:p>
          <a:p>
            <a:endParaRPr lang="ro-RO" sz="2000" dirty="0" smtClean="0"/>
          </a:p>
          <a:p>
            <a:endParaRPr lang="ro-RO" sz="2000" dirty="0"/>
          </a:p>
          <a:p>
            <a:endParaRPr lang="en-US" dirty="0"/>
          </a:p>
        </p:txBody>
      </p:sp>
      <p:pic>
        <p:nvPicPr>
          <p:cNvPr id="5" name="Picture 4"/>
          <p:cNvPicPr>
            <a:picLocks noChangeAspect="1"/>
          </p:cNvPicPr>
          <p:nvPr/>
        </p:nvPicPr>
        <p:blipFill>
          <a:blip r:embed="rId2">
            <a:clrChange>
              <a:clrFrom>
                <a:srgbClr val="F1F1F1"/>
              </a:clrFrom>
              <a:clrTo>
                <a:srgbClr val="F1F1F1">
                  <a:alpha val="0"/>
                </a:srgbClr>
              </a:clrTo>
            </a:clrChange>
          </a:blip>
          <a:stretch>
            <a:fillRect/>
          </a:stretch>
        </p:blipFill>
        <p:spPr>
          <a:xfrm>
            <a:off x="2239433" y="2636308"/>
            <a:ext cx="200025" cy="247650"/>
          </a:xfrm>
          <a:prstGeom prst="rect">
            <a:avLst/>
          </a:prstGeom>
        </p:spPr>
      </p:pic>
      <p:pic>
        <p:nvPicPr>
          <p:cNvPr id="8" name="Picture 7"/>
          <p:cNvPicPr>
            <a:picLocks noChangeAspect="1"/>
          </p:cNvPicPr>
          <p:nvPr/>
        </p:nvPicPr>
        <p:blipFill>
          <a:blip r:embed="rId3"/>
          <a:stretch>
            <a:fillRect/>
          </a:stretch>
        </p:blipFill>
        <p:spPr>
          <a:xfrm>
            <a:off x="2239433" y="1983910"/>
            <a:ext cx="4162425" cy="1162050"/>
          </a:xfrm>
          <a:prstGeom prst="rect">
            <a:avLst/>
          </a:prstGeom>
        </p:spPr>
      </p:pic>
      <p:pic>
        <p:nvPicPr>
          <p:cNvPr id="10" name="Picture 9"/>
          <p:cNvPicPr>
            <a:picLocks noChangeAspect="1"/>
          </p:cNvPicPr>
          <p:nvPr/>
        </p:nvPicPr>
        <p:blipFill>
          <a:blip r:embed="rId4"/>
          <a:stretch>
            <a:fillRect/>
          </a:stretch>
        </p:blipFill>
        <p:spPr>
          <a:xfrm>
            <a:off x="2239433" y="4569413"/>
            <a:ext cx="4333875" cy="1181100"/>
          </a:xfrm>
          <a:prstGeom prst="rect">
            <a:avLst/>
          </a:prstGeom>
        </p:spPr>
      </p:pic>
      <p:sp>
        <p:nvSpPr>
          <p:cNvPr id="11" name="Right Arrow 10"/>
          <p:cNvSpPr/>
          <p:nvPr/>
        </p:nvSpPr>
        <p:spPr>
          <a:xfrm>
            <a:off x="1924578" y="4569413"/>
            <a:ext cx="414867" cy="32173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869267" y="2323039"/>
            <a:ext cx="897466" cy="3862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9138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smtClean="0"/>
              <a:t>1</a:t>
            </a:r>
            <a:endParaRPr lang="en-US" dirty="0"/>
          </a:p>
        </p:txBody>
      </p:sp>
      <p:sp>
        <p:nvSpPr>
          <p:cNvPr id="3" name="Content Placeholder 2"/>
          <p:cNvSpPr>
            <a:spLocks noGrp="1"/>
          </p:cNvSpPr>
          <p:nvPr>
            <p:ph idx="1"/>
          </p:nvPr>
        </p:nvSpPr>
        <p:spPr>
          <a:xfrm>
            <a:off x="2171700" y="1359964"/>
            <a:ext cx="6648450" cy="5101221"/>
          </a:xfrm>
        </p:spPr>
        <p:txBody>
          <a:bodyPr>
            <a:normAutofit/>
          </a:bodyPr>
          <a:lstStyle/>
          <a:p>
            <a:pPr marL="457200" lvl="1" indent="0" algn="r">
              <a:buNone/>
            </a:pPr>
            <a:r>
              <a:rPr lang="ro-RO" sz="3200" b="1" dirty="0" smtClean="0">
                <a:solidFill>
                  <a:schemeClr val="accent5">
                    <a:lumMod val="75000"/>
                  </a:schemeClr>
                </a:solidFill>
              </a:rPr>
              <a:t>Grupul Pages - Pagini speciale</a:t>
            </a:r>
            <a:endParaRPr lang="en-US" sz="3200" b="1" dirty="0">
              <a:solidFill>
                <a:schemeClr val="accent5">
                  <a:lumMod val="75000"/>
                </a:schemeClr>
              </a:solidFill>
            </a:endParaRPr>
          </a:p>
        </p:txBody>
      </p:sp>
      <p:cxnSp>
        <p:nvCxnSpPr>
          <p:cNvPr id="5" name="Straight Connector 4"/>
          <p:cNvCxnSpPr/>
          <p:nvPr/>
        </p:nvCxnSpPr>
        <p:spPr>
          <a:xfrm>
            <a:off x="2838450" y="1190101"/>
            <a:ext cx="5848350" cy="0"/>
          </a:xfrm>
          <a:prstGeom prst="line">
            <a:avLst/>
          </a:prstGeom>
          <a:ln w="381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744018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Shading (Umbrire)</a:t>
            </a:r>
            <a:endParaRPr lang="en-US" dirty="0"/>
          </a:p>
        </p:txBody>
      </p:sp>
      <p:sp>
        <p:nvSpPr>
          <p:cNvPr id="3" name="Content Placeholder 2"/>
          <p:cNvSpPr>
            <a:spLocks noGrp="1"/>
          </p:cNvSpPr>
          <p:nvPr>
            <p:ph idx="1"/>
          </p:nvPr>
        </p:nvSpPr>
        <p:spPr/>
        <p:txBody>
          <a:bodyPr>
            <a:normAutofit/>
          </a:bodyPr>
          <a:lstStyle/>
          <a:p>
            <a:r>
              <a:rPr lang="ro-RO" sz="2000" dirty="0" smtClean="0"/>
              <a:t>Unui element selectat (tabel, rând, coloană, celulă) i se poate schimba culoarea folosind comanda </a:t>
            </a:r>
            <a:r>
              <a:rPr lang="ro-RO" sz="2000" dirty="0" smtClean="0">
                <a:solidFill>
                  <a:schemeClr val="accent1">
                    <a:lumMod val="50000"/>
                  </a:schemeClr>
                </a:solidFill>
              </a:rPr>
              <a:t>Shading</a:t>
            </a:r>
            <a:r>
              <a:rPr lang="ro-RO" sz="2000" dirty="0" smtClean="0"/>
              <a:t> (Umbrire)</a:t>
            </a:r>
            <a:endParaRPr lang="en-US" sz="2000" dirty="0"/>
          </a:p>
        </p:txBody>
      </p:sp>
      <p:pic>
        <p:nvPicPr>
          <p:cNvPr id="5" name="Picture 4"/>
          <p:cNvPicPr>
            <a:picLocks noChangeAspect="1"/>
          </p:cNvPicPr>
          <p:nvPr/>
        </p:nvPicPr>
        <p:blipFill>
          <a:blip r:embed="rId2"/>
          <a:stretch>
            <a:fillRect/>
          </a:stretch>
        </p:blipFill>
        <p:spPr>
          <a:xfrm>
            <a:off x="628649" y="2078536"/>
            <a:ext cx="4740275" cy="2342122"/>
          </a:xfrm>
          <a:prstGeom prst="rect">
            <a:avLst/>
          </a:prstGeom>
        </p:spPr>
      </p:pic>
      <p:sp>
        <p:nvSpPr>
          <p:cNvPr id="6" name="Content Placeholder 2"/>
          <p:cNvSpPr txBox="1">
            <a:spLocks/>
          </p:cNvSpPr>
          <p:nvPr/>
        </p:nvSpPr>
        <p:spPr>
          <a:xfrm>
            <a:off x="501650" y="4808534"/>
            <a:ext cx="7886700" cy="14923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o-RO" sz="2000" dirty="0" smtClean="0"/>
              <a:t>Păţiunea </a:t>
            </a:r>
            <a:r>
              <a:rPr lang="ro-RO" sz="2000" dirty="0" smtClean="0">
                <a:solidFill>
                  <a:schemeClr val="accent1">
                    <a:lumMod val="50000"/>
                  </a:schemeClr>
                </a:solidFill>
              </a:rPr>
              <a:t>No Color </a:t>
            </a:r>
            <a:r>
              <a:rPr lang="ro-RO" sz="2000" dirty="0" smtClean="0"/>
              <a:t>elimină culoarea, lăsând fundalul celulei transparent.</a:t>
            </a:r>
          </a:p>
          <a:p>
            <a:r>
              <a:rPr lang="ro-RO" sz="2000" dirty="0" smtClean="0"/>
              <a:t>Opţiunea </a:t>
            </a:r>
            <a:r>
              <a:rPr lang="ro-RO" sz="2000" dirty="0" smtClean="0">
                <a:solidFill>
                  <a:schemeClr val="accent1">
                    <a:lumMod val="50000"/>
                  </a:schemeClr>
                </a:solidFill>
              </a:rPr>
              <a:t>More Colors </a:t>
            </a:r>
            <a:r>
              <a:rPr lang="ro-RO" sz="2000" dirty="0" smtClean="0"/>
              <a:t>(Mai multe culori) permite definirea unei culori diferite, asemănător cazului formatării textului.</a:t>
            </a:r>
            <a:endParaRPr lang="en-US" sz="2000" dirty="0"/>
          </a:p>
        </p:txBody>
      </p:sp>
    </p:spTree>
    <p:extLst>
      <p:ext uri="{BB962C8B-B14F-4D97-AF65-F5344CB8AC3E}">
        <p14:creationId xmlns:p14="http://schemas.microsoft.com/office/powerpoint/2010/main" val="17543634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Borders (Borduri)</a:t>
            </a:r>
            <a:endParaRPr lang="en-US" dirty="0"/>
          </a:p>
        </p:txBody>
      </p:sp>
      <p:sp>
        <p:nvSpPr>
          <p:cNvPr id="3" name="Content Placeholder 2"/>
          <p:cNvSpPr>
            <a:spLocks noGrp="1"/>
          </p:cNvSpPr>
          <p:nvPr>
            <p:ph idx="1"/>
          </p:nvPr>
        </p:nvSpPr>
        <p:spPr/>
        <p:txBody>
          <a:bodyPr/>
          <a:lstStyle/>
          <a:p>
            <a:r>
              <a:rPr lang="ro-RO" dirty="0" smtClean="0"/>
              <a:t>Grupul borders permite modificarea aspectului bordurilor interioare sau exterioare ale unui tabel.</a:t>
            </a:r>
          </a:p>
          <a:p>
            <a:r>
              <a:rPr lang="ro-RO" dirty="0" smtClean="0"/>
              <a:t>Se pot modifica:</a:t>
            </a:r>
          </a:p>
          <a:p>
            <a:pPr lvl="1"/>
            <a:r>
              <a:rPr lang="ro-RO" dirty="0" smtClean="0"/>
              <a:t>Stilul (</a:t>
            </a:r>
            <a:r>
              <a:rPr lang="ro-RO" dirty="0" smtClean="0">
                <a:solidFill>
                  <a:schemeClr val="accent1">
                    <a:lumMod val="50000"/>
                  </a:schemeClr>
                </a:solidFill>
              </a:rPr>
              <a:t>style</a:t>
            </a:r>
            <a:r>
              <a:rPr lang="ro-RO" dirty="0" smtClean="0"/>
              <a:t>) (linie continuă, punctată etc)</a:t>
            </a:r>
          </a:p>
          <a:p>
            <a:pPr lvl="1"/>
            <a:r>
              <a:rPr lang="ro-RO" dirty="0" smtClean="0"/>
              <a:t>Grosimea (</a:t>
            </a:r>
            <a:r>
              <a:rPr lang="ro-RO" dirty="0" smtClean="0">
                <a:solidFill>
                  <a:schemeClr val="accent1">
                    <a:lumMod val="50000"/>
                  </a:schemeClr>
                </a:solidFill>
              </a:rPr>
              <a:t>weight</a:t>
            </a:r>
            <a:r>
              <a:rPr lang="ro-RO" dirty="0" smtClean="0"/>
              <a:t> sau </a:t>
            </a:r>
            <a:r>
              <a:rPr lang="ro-RO" dirty="0" smtClean="0">
                <a:solidFill>
                  <a:schemeClr val="accent1">
                    <a:lumMod val="50000"/>
                  </a:schemeClr>
                </a:solidFill>
              </a:rPr>
              <a:t>width</a:t>
            </a:r>
            <a:r>
              <a:rPr lang="ro-RO" dirty="0" smtClean="0"/>
              <a:t>)</a:t>
            </a:r>
          </a:p>
          <a:p>
            <a:pPr lvl="1"/>
            <a:r>
              <a:rPr lang="ro-RO" dirty="0" smtClean="0"/>
              <a:t>Culoarea (</a:t>
            </a:r>
            <a:r>
              <a:rPr lang="ro-RO" dirty="0" smtClean="0">
                <a:solidFill>
                  <a:schemeClr val="accent1">
                    <a:lumMod val="50000"/>
                  </a:schemeClr>
                </a:solidFill>
              </a:rPr>
              <a:t>Color)</a:t>
            </a:r>
          </a:p>
          <a:p>
            <a:pPr lvl="1"/>
            <a:r>
              <a:rPr lang="ro-RO" dirty="0" smtClean="0"/>
              <a:t>Afişarea, da sau nu (</a:t>
            </a:r>
            <a:r>
              <a:rPr lang="ro-RO" dirty="0" smtClean="0">
                <a:solidFill>
                  <a:schemeClr val="accent1">
                    <a:lumMod val="50000"/>
                  </a:schemeClr>
                </a:solidFill>
              </a:rPr>
              <a:t>Show</a:t>
            </a:r>
            <a:r>
              <a:rPr lang="en-US" dirty="0" smtClean="0">
                <a:solidFill>
                  <a:schemeClr val="accent1">
                    <a:lumMod val="50000"/>
                  </a:schemeClr>
                </a:solidFill>
              </a:rPr>
              <a:t>/hide borders</a:t>
            </a:r>
            <a:r>
              <a:rPr lang="ro-RO" dirty="0" smtClean="0"/>
              <a:t>)</a:t>
            </a:r>
            <a:endParaRPr lang="en-US" dirty="0"/>
          </a:p>
        </p:txBody>
      </p:sp>
      <p:pic>
        <p:nvPicPr>
          <p:cNvPr id="4" name="Picture 3"/>
          <p:cNvPicPr>
            <a:picLocks noChangeAspect="1"/>
          </p:cNvPicPr>
          <p:nvPr/>
        </p:nvPicPr>
        <p:blipFill>
          <a:blip r:embed="rId2"/>
          <a:stretch>
            <a:fillRect/>
          </a:stretch>
        </p:blipFill>
        <p:spPr>
          <a:xfrm>
            <a:off x="4888970" y="4690534"/>
            <a:ext cx="3188227" cy="1256770"/>
          </a:xfrm>
          <a:prstGeom prst="rect">
            <a:avLst/>
          </a:prstGeom>
        </p:spPr>
      </p:pic>
      <p:sp>
        <p:nvSpPr>
          <p:cNvPr id="5" name="Rectangular Callout 4"/>
          <p:cNvSpPr/>
          <p:nvPr/>
        </p:nvSpPr>
        <p:spPr>
          <a:xfrm>
            <a:off x="3589867" y="5105401"/>
            <a:ext cx="1007533" cy="211666"/>
          </a:xfrm>
          <a:prstGeom prst="wedgeRectCallout">
            <a:avLst>
              <a:gd name="adj1" fmla="val 89251"/>
              <a:gd name="adj2" fmla="val -35500"/>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Stil bordură</a:t>
            </a:r>
            <a:endParaRPr lang="en-US" sz="1200" dirty="0">
              <a:solidFill>
                <a:schemeClr val="tx1"/>
              </a:solidFill>
            </a:endParaRPr>
          </a:p>
        </p:txBody>
      </p:sp>
      <p:sp>
        <p:nvSpPr>
          <p:cNvPr id="6" name="Rectangular Callout 5"/>
          <p:cNvSpPr/>
          <p:nvPr/>
        </p:nvSpPr>
        <p:spPr>
          <a:xfrm>
            <a:off x="5240867" y="3894668"/>
            <a:ext cx="1007533" cy="211666"/>
          </a:xfrm>
          <a:prstGeom prst="wedgeRectCallout">
            <a:avLst>
              <a:gd name="adj1" fmla="val 48915"/>
              <a:gd name="adj2" fmla="val 384502"/>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Stil bordură</a:t>
            </a:r>
            <a:endParaRPr lang="en-US" sz="1200" dirty="0">
              <a:solidFill>
                <a:schemeClr val="tx1"/>
              </a:solidFill>
            </a:endParaRPr>
          </a:p>
        </p:txBody>
      </p:sp>
      <p:sp>
        <p:nvSpPr>
          <p:cNvPr id="7" name="Rectangular Callout 6"/>
          <p:cNvSpPr/>
          <p:nvPr/>
        </p:nvSpPr>
        <p:spPr>
          <a:xfrm>
            <a:off x="6483083" y="3903135"/>
            <a:ext cx="1026850" cy="364065"/>
          </a:xfrm>
          <a:prstGeom prst="wedgeRectCallout">
            <a:avLst>
              <a:gd name="adj1" fmla="val -40413"/>
              <a:gd name="adj2" fmla="val 285989"/>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grosime bordură</a:t>
            </a:r>
            <a:endParaRPr lang="en-US" sz="1200" dirty="0">
              <a:solidFill>
                <a:schemeClr val="tx1"/>
              </a:solidFill>
            </a:endParaRPr>
          </a:p>
        </p:txBody>
      </p:sp>
      <p:sp>
        <p:nvSpPr>
          <p:cNvPr id="8" name="Rectangular Callout 7"/>
          <p:cNvSpPr/>
          <p:nvPr/>
        </p:nvSpPr>
        <p:spPr>
          <a:xfrm>
            <a:off x="5323149" y="6213473"/>
            <a:ext cx="1026850" cy="379473"/>
          </a:xfrm>
          <a:prstGeom prst="wedgeRectCallout">
            <a:avLst>
              <a:gd name="adj1" fmla="val 43689"/>
              <a:gd name="adj2" fmla="val -211310"/>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culoare bordură</a:t>
            </a:r>
            <a:endParaRPr lang="en-US" sz="1200" dirty="0">
              <a:solidFill>
                <a:schemeClr val="tx1"/>
              </a:solidFill>
            </a:endParaRPr>
          </a:p>
        </p:txBody>
      </p:sp>
      <p:sp>
        <p:nvSpPr>
          <p:cNvPr id="9" name="Rectangular Callout 8"/>
          <p:cNvSpPr/>
          <p:nvPr/>
        </p:nvSpPr>
        <p:spPr>
          <a:xfrm>
            <a:off x="6483083" y="6244195"/>
            <a:ext cx="1526384" cy="379473"/>
          </a:xfrm>
          <a:prstGeom prst="wedgeRectCallout">
            <a:avLst>
              <a:gd name="adj1" fmla="val 709"/>
              <a:gd name="adj2" fmla="val -229159"/>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afişare</a:t>
            </a:r>
            <a:r>
              <a:rPr lang="en-US" sz="1200" dirty="0" smtClean="0">
                <a:solidFill>
                  <a:schemeClr val="tx1"/>
                </a:solidFill>
              </a:rPr>
              <a:t>/</a:t>
            </a:r>
            <a:r>
              <a:rPr lang="en-US" sz="1200" dirty="0" err="1" smtClean="0">
                <a:solidFill>
                  <a:schemeClr val="tx1"/>
                </a:solidFill>
              </a:rPr>
              <a:t>ascundere</a:t>
            </a:r>
            <a:r>
              <a:rPr lang="ro-RO" sz="1200" dirty="0" smtClean="0">
                <a:solidFill>
                  <a:schemeClr val="tx1"/>
                </a:solidFill>
              </a:rPr>
              <a:t> bordură</a:t>
            </a:r>
            <a:r>
              <a:rPr lang="en-US" sz="1200" dirty="0">
                <a:solidFill>
                  <a:schemeClr val="tx1"/>
                </a:solidFill>
              </a:rPr>
              <a:t>i</a:t>
            </a:r>
          </a:p>
        </p:txBody>
      </p:sp>
      <p:sp>
        <p:nvSpPr>
          <p:cNvPr id="10" name="Rectangular Callout 9"/>
          <p:cNvSpPr/>
          <p:nvPr/>
        </p:nvSpPr>
        <p:spPr>
          <a:xfrm>
            <a:off x="8212667" y="4766733"/>
            <a:ext cx="931333" cy="935567"/>
          </a:xfrm>
          <a:prstGeom prst="wedgeRectCallout">
            <a:avLst>
              <a:gd name="adj1" fmla="val -79041"/>
              <a:gd name="adj2" fmla="val 15195"/>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solidFill>
                  <a:schemeClr val="tx1"/>
                </a:solidFill>
              </a:rPr>
              <a:t>Desenea</a:t>
            </a:r>
            <a:r>
              <a:rPr lang="ro-RO" sz="1200" dirty="0" smtClean="0">
                <a:solidFill>
                  <a:schemeClr val="tx1"/>
                </a:solidFill>
              </a:rPr>
              <a:t>ză borduri folosind formatarea stabilită</a:t>
            </a:r>
            <a:endParaRPr lang="en-US" sz="1200" dirty="0">
              <a:solidFill>
                <a:schemeClr val="tx1"/>
              </a:solidFill>
            </a:endParaRPr>
          </a:p>
        </p:txBody>
      </p:sp>
    </p:spTree>
    <p:extLst>
      <p:ext uri="{BB962C8B-B14F-4D97-AF65-F5344CB8AC3E}">
        <p14:creationId xmlns:p14="http://schemas.microsoft.com/office/powerpoint/2010/main" val="85696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Borduri</a:t>
            </a:r>
            <a:endParaRPr lang="en-US" dirty="0"/>
          </a:p>
        </p:txBody>
      </p:sp>
      <p:sp>
        <p:nvSpPr>
          <p:cNvPr id="3" name="Content Placeholder 2"/>
          <p:cNvSpPr>
            <a:spLocks noGrp="1"/>
          </p:cNvSpPr>
          <p:nvPr>
            <p:ph idx="1"/>
          </p:nvPr>
        </p:nvSpPr>
        <p:spPr>
          <a:xfrm>
            <a:off x="628650" y="1199626"/>
            <a:ext cx="3418417" cy="5101221"/>
          </a:xfrm>
        </p:spPr>
        <p:txBody>
          <a:bodyPr/>
          <a:lstStyle/>
          <a:p>
            <a:pPr marL="0" indent="0">
              <a:buNone/>
            </a:pPr>
            <a:r>
              <a:rPr lang="en-US" dirty="0" err="1" smtClean="0"/>
              <a:t>Exemplu</a:t>
            </a:r>
            <a:r>
              <a:rPr lang="ro-RO" dirty="0" smtClean="0"/>
              <a:t> de formatare:</a:t>
            </a:r>
            <a:r>
              <a:rPr lang="en-US" dirty="0" smtClean="0"/>
              <a:t> </a:t>
            </a:r>
            <a:endParaRPr lang="ro-RO" dirty="0" smtClean="0"/>
          </a:p>
          <a:p>
            <a:r>
              <a:rPr lang="en-US" dirty="0" smtClean="0"/>
              <a:t>se </a:t>
            </a:r>
            <a:r>
              <a:rPr lang="en-US" dirty="0" err="1" smtClean="0"/>
              <a:t>alege</a:t>
            </a:r>
            <a:r>
              <a:rPr lang="en-US" dirty="0" smtClean="0"/>
              <a:t> o </a:t>
            </a:r>
            <a:r>
              <a:rPr lang="en-US" dirty="0" err="1" smtClean="0"/>
              <a:t>bordur</a:t>
            </a:r>
            <a:r>
              <a:rPr lang="ro-RO" dirty="0"/>
              <a:t>ă</a:t>
            </a:r>
            <a:r>
              <a:rPr lang="ro-RO" dirty="0" smtClean="0"/>
              <a:t> dublă, de culoare albastră</a:t>
            </a:r>
          </a:p>
          <a:p>
            <a:endParaRPr lang="ro-RO" dirty="0"/>
          </a:p>
          <a:p>
            <a:endParaRPr lang="ro-RO" dirty="0" smtClean="0"/>
          </a:p>
          <a:p>
            <a:r>
              <a:rPr lang="ro-RO" dirty="0" smtClean="0"/>
              <a:t>Folosind Border Painter, se modifică bordurile orizontale ale liniei cap de tabel</a:t>
            </a:r>
          </a:p>
          <a:p>
            <a:pPr lvl="1"/>
            <a:r>
              <a:rPr lang="ro-RO" dirty="0" smtClean="0"/>
              <a:t>Se apasă tasta Esc (escape) pentru a reveni la cursorul normal</a:t>
            </a:r>
            <a:endParaRPr lang="en-US" dirty="0"/>
          </a:p>
        </p:txBody>
      </p:sp>
      <p:pic>
        <p:nvPicPr>
          <p:cNvPr id="4" name="Picture 3"/>
          <p:cNvPicPr>
            <a:picLocks noChangeAspect="1"/>
          </p:cNvPicPr>
          <p:nvPr/>
        </p:nvPicPr>
        <p:blipFill>
          <a:blip r:embed="rId2"/>
          <a:stretch>
            <a:fillRect/>
          </a:stretch>
        </p:blipFill>
        <p:spPr>
          <a:xfrm>
            <a:off x="4876842" y="1191159"/>
            <a:ext cx="2726182" cy="2254779"/>
          </a:xfrm>
          <a:prstGeom prst="rect">
            <a:avLst/>
          </a:prstGeom>
        </p:spPr>
      </p:pic>
      <p:sp>
        <p:nvSpPr>
          <p:cNvPr id="5" name="Right Arrow 4"/>
          <p:cNvSpPr/>
          <p:nvPr/>
        </p:nvSpPr>
        <p:spPr>
          <a:xfrm>
            <a:off x="5994399" y="1519776"/>
            <a:ext cx="245534" cy="1862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5994399" y="1783829"/>
            <a:ext cx="245534" cy="1862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4211010" y="4095367"/>
            <a:ext cx="4743450" cy="2055137"/>
          </a:xfrm>
          <a:prstGeom prst="rect">
            <a:avLst/>
          </a:prstGeom>
        </p:spPr>
      </p:pic>
    </p:spTree>
    <p:extLst>
      <p:ext uri="{BB962C8B-B14F-4D97-AF65-F5344CB8AC3E}">
        <p14:creationId xmlns:p14="http://schemas.microsoft.com/office/powerpoint/2010/main" val="3877512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Borduri</a:t>
            </a:r>
            <a:endParaRPr lang="en-US" dirty="0"/>
          </a:p>
        </p:txBody>
      </p:sp>
      <p:sp>
        <p:nvSpPr>
          <p:cNvPr id="3" name="Content Placeholder 2"/>
          <p:cNvSpPr>
            <a:spLocks noGrp="1"/>
          </p:cNvSpPr>
          <p:nvPr>
            <p:ph idx="1"/>
          </p:nvPr>
        </p:nvSpPr>
        <p:spPr>
          <a:xfrm>
            <a:off x="628650" y="1199626"/>
            <a:ext cx="3621617" cy="5101221"/>
          </a:xfrm>
        </p:spPr>
        <p:txBody>
          <a:bodyPr>
            <a:normAutofit fontScale="92500"/>
          </a:bodyPr>
          <a:lstStyle/>
          <a:p>
            <a:pPr marL="0" indent="0">
              <a:buNone/>
            </a:pPr>
            <a:r>
              <a:rPr lang="en-US" dirty="0" err="1" smtClean="0"/>
              <a:t>Exemplu</a:t>
            </a:r>
            <a:r>
              <a:rPr lang="ro-RO" dirty="0" smtClean="0"/>
              <a:t> (continuare):</a:t>
            </a:r>
            <a:r>
              <a:rPr lang="en-US" dirty="0" smtClean="0"/>
              <a:t> </a:t>
            </a:r>
            <a:endParaRPr lang="ro-RO" dirty="0" smtClean="0"/>
          </a:p>
          <a:p>
            <a:r>
              <a:rPr lang="ro-RO" dirty="0" smtClean="0"/>
              <a:t>Se selectează aceeaşi linie</a:t>
            </a:r>
          </a:p>
          <a:p>
            <a:r>
              <a:rPr lang="ro-RO" dirty="0" smtClean="0"/>
              <a:t>În Styles, se alege No border (Fără bordură)</a:t>
            </a:r>
          </a:p>
          <a:p>
            <a:r>
              <a:rPr lang="ro-RO" dirty="0" smtClean="0"/>
              <a:t>Folosind Borders, se aplică noua formatare pentrua ascunde bordurile interioare (Inside borders)</a:t>
            </a:r>
          </a:p>
          <a:p>
            <a:endParaRPr lang="ro-RO" dirty="0"/>
          </a:p>
          <a:p>
            <a:endParaRPr lang="ro-RO" dirty="0" smtClean="0"/>
          </a:p>
          <a:p>
            <a:r>
              <a:rPr lang="ro-RO" dirty="0" smtClean="0"/>
              <a:t>Bordurile nu sunt eliminate, ele doar au devenit transparente</a:t>
            </a:r>
            <a:endParaRPr lang="en-US" dirty="0"/>
          </a:p>
        </p:txBody>
      </p:sp>
      <p:pic>
        <p:nvPicPr>
          <p:cNvPr id="8" name="Picture 7"/>
          <p:cNvPicPr>
            <a:picLocks noChangeAspect="1"/>
          </p:cNvPicPr>
          <p:nvPr/>
        </p:nvPicPr>
        <p:blipFill>
          <a:blip r:embed="rId2"/>
          <a:stretch>
            <a:fillRect/>
          </a:stretch>
        </p:blipFill>
        <p:spPr>
          <a:xfrm>
            <a:off x="4504722" y="1483286"/>
            <a:ext cx="3958768" cy="2081181"/>
          </a:xfrm>
          <a:prstGeom prst="rect">
            <a:avLst/>
          </a:prstGeom>
        </p:spPr>
      </p:pic>
      <p:sp>
        <p:nvSpPr>
          <p:cNvPr id="9" name="Right Arrow 8"/>
          <p:cNvSpPr/>
          <p:nvPr/>
        </p:nvSpPr>
        <p:spPr>
          <a:xfrm>
            <a:off x="6790267" y="1735667"/>
            <a:ext cx="228600" cy="1608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7205134" y="2827867"/>
            <a:ext cx="228600" cy="1608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3"/>
          <a:stretch>
            <a:fillRect/>
          </a:stretch>
        </p:blipFill>
        <p:spPr>
          <a:xfrm>
            <a:off x="4504722" y="4983533"/>
            <a:ext cx="3516841" cy="927847"/>
          </a:xfrm>
          <a:prstGeom prst="rect">
            <a:avLst/>
          </a:prstGeom>
        </p:spPr>
      </p:pic>
    </p:spTree>
    <p:extLst>
      <p:ext uri="{BB962C8B-B14F-4D97-AF65-F5344CB8AC3E}">
        <p14:creationId xmlns:p14="http://schemas.microsoft.com/office/powerpoint/2010/main" val="5326148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Borduri</a:t>
            </a:r>
            <a:endParaRPr lang="en-US" dirty="0"/>
          </a:p>
        </p:txBody>
      </p:sp>
      <p:sp>
        <p:nvSpPr>
          <p:cNvPr id="3" name="Content Placeholder 2"/>
          <p:cNvSpPr>
            <a:spLocks noGrp="1"/>
          </p:cNvSpPr>
          <p:nvPr>
            <p:ph idx="1"/>
          </p:nvPr>
        </p:nvSpPr>
        <p:spPr>
          <a:xfrm>
            <a:off x="628650" y="1199626"/>
            <a:ext cx="3249083" cy="5101221"/>
          </a:xfrm>
        </p:spPr>
        <p:txBody>
          <a:bodyPr>
            <a:normAutofit lnSpcReduction="10000"/>
          </a:bodyPr>
          <a:lstStyle/>
          <a:p>
            <a:pPr marL="0" indent="0">
              <a:buNone/>
            </a:pPr>
            <a:r>
              <a:rPr lang="en-US" dirty="0" err="1" smtClean="0"/>
              <a:t>Exemplu</a:t>
            </a:r>
            <a:r>
              <a:rPr lang="ro-RO" dirty="0" smtClean="0"/>
              <a:t> (continuare):</a:t>
            </a:r>
            <a:r>
              <a:rPr lang="en-US" dirty="0" smtClean="0"/>
              <a:t> </a:t>
            </a:r>
            <a:endParaRPr lang="ro-RO" dirty="0" smtClean="0"/>
          </a:p>
          <a:p>
            <a:pPr algn="just"/>
            <a:r>
              <a:rPr lang="ro-RO" dirty="0" smtClean="0"/>
              <a:t>Se selectează toate liniile de sub linia cap de tabel  şi se aplică </a:t>
            </a:r>
            <a:r>
              <a:rPr lang="ro-RO" dirty="0" smtClean="0">
                <a:solidFill>
                  <a:schemeClr val="accent1">
                    <a:lumMod val="50000"/>
                  </a:schemeClr>
                </a:solidFill>
              </a:rPr>
              <a:t>Inside Borders</a:t>
            </a:r>
            <a:r>
              <a:rPr lang="ro-RO" dirty="0" smtClean="0"/>
              <a:t>, pentru a elimina toate bordurile interioare</a:t>
            </a:r>
          </a:p>
          <a:p>
            <a:pPr algn="just"/>
            <a:endParaRPr lang="ro-RO" dirty="0"/>
          </a:p>
          <a:p>
            <a:pPr algn="just"/>
            <a:endParaRPr lang="ro-RO" dirty="0" smtClean="0"/>
          </a:p>
          <a:p>
            <a:pPr algn="just"/>
            <a:r>
              <a:rPr lang="ro-RO" dirty="0" smtClean="0"/>
              <a:t>Se selectează prima coloană din stânga şi se aplică </a:t>
            </a:r>
            <a:r>
              <a:rPr lang="ro-RO" dirty="0" smtClean="0">
                <a:solidFill>
                  <a:schemeClr val="accent1">
                    <a:lumMod val="50000"/>
                  </a:schemeClr>
                </a:solidFill>
              </a:rPr>
              <a:t>Left Border</a:t>
            </a:r>
            <a:r>
              <a:rPr lang="ro-RO" dirty="0" smtClean="0"/>
              <a:t>, pentru a elimina bordura exterioară din stânga </a:t>
            </a:r>
            <a:endParaRPr lang="en-US" dirty="0"/>
          </a:p>
        </p:txBody>
      </p:sp>
      <p:pic>
        <p:nvPicPr>
          <p:cNvPr id="4" name="Picture 3"/>
          <p:cNvPicPr>
            <a:picLocks noChangeAspect="1"/>
          </p:cNvPicPr>
          <p:nvPr/>
        </p:nvPicPr>
        <p:blipFill>
          <a:blip r:embed="rId2"/>
          <a:stretch>
            <a:fillRect/>
          </a:stretch>
        </p:blipFill>
        <p:spPr>
          <a:xfrm>
            <a:off x="4428067" y="1811866"/>
            <a:ext cx="4161796" cy="2127249"/>
          </a:xfrm>
          <a:prstGeom prst="rect">
            <a:avLst/>
          </a:prstGeom>
        </p:spPr>
      </p:pic>
      <p:sp>
        <p:nvSpPr>
          <p:cNvPr id="5" name="Right Arrow 4"/>
          <p:cNvSpPr/>
          <p:nvPr/>
        </p:nvSpPr>
        <p:spPr>
          <a:xfrm>
            <a:off x="6874933" y="2116667"/>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7315200" y="3251200"/>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4428068" y="4243916"/>
            <a:ext cx="4161796" cy="2095282"/>
          </a:xfrm>
          <a:prstGeom prst="rect">
            <a:avLst/>
          </a:prstGeom>
        </p:spPr>
      </p:pic>
      <p:sp>
        <p:nvSpPr>
          <p:cNvPr id="12" name="Right Arrow 11"/>
          <p:cNvSpPr/>
          <p:nvPr/>
        </p:nvSpPr>
        <p:spPr>
          <a:xfrm>
            <a:off x="7476067" y="5054610"/>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001933" y="4487334"/>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55715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1" b="19549"/>
          <a:stretch/>
        </p:blipFill>
        <p:spPr>
          <a:xfrm>
            <a:off x="575471" y="6078112"/>
            <a:ext cx="3230562" cy="737556"/>
          </a:xfrm>
          <a:prstGeom prst="rect">
            <a:avLst/>
          </a:prstGeom>
        </p:spPr>
      </p:pic>
      <p:pic>
        <p:nvPicPr>
          <p:cNvPr id="7" name="Picture 6"/>
          <p:cNvPicPr>
            <a:picLocks noChangeAspect="1"/>
          </p:cNvPicPr>
          <p:nvPr/>
        </p:nvPicPr>
        <p:blipFill>
          <a:blip r:embed="rId3"/>
          <a:stretch>
            <a:fillRect/>
          </a:stretch>
        </p:blipFill>
        <p:spPr>
          <a:xfrm>
            <a:off x="4250267" y="1375321"/>
            <a:ext cx="4173538" cy="2189656"/>
          </a:xfrm>
          <a:prstGeom prst="rect">
            <a:avLst/>
          </a:prstGeom>
        </p:spPr>
      </p:pic>
      <p:sp>
        <p:nvSpPr>
          <p:cNvPr id="2" name="Title 1"/>
          <p:cNvSpPr>
            <a:spLocks noGrp="1"/>
          </p:cNvSpPr>
          <p:nvPr>
            <p:ph type="title"/>
          </p:nvPr>
        </p:nvSpPr>
        <p:spPr/>
        <p:txBody>
          <a:bodyPr/>
          <a:lstStyle/>
          <a:p>
            <a:r>
              <a:rPr lang="ro-RO" dirty="0" smtClean="0"/>
              <a:t>Borduri</a:t>
            </a:r>
            <a:endParaRPr lang="en-US" dirty="0"/>
          </a:p>
        </p:txBody>
      </p:sp>
      <p:sp>
        <p:nvSpPr>
          <p:cNvPr id="3" name="Content Placeholder 2"/>
          <p:cNvSpPr>
            <a:spLocks noGrp="1"/>
          </p:cNvSpPr>
          <p:nvPr>
            <p:ph idx="1"/>
          </p:nvPr>
        </p:nvSpPr>
        <p:spPr>
          <a:xfrm>
            <a:off x="628651" y="1199626"/>
            <a:ext cx="3177382" cy="5101221"/>
          </a:xfrm>
        </p:spPr>
        <p:txBody>
          <a:bodyPr>
            <a:normAutofit/>
          </a:bodyPr>
          <a:lstStyle/>
          <a:p>
            <a:pPr marL="0" indent="0">
              <a:buNone/>
            </a:pPr>
            <a:r>
              <a:rPr lang="en-US" dirty="0" err="1" smtClean="0"/>
              <a:t>Exemplu</a:t>
            </a:r>
            <a:r>
              <a:rPr lang="ro-RO" dirty="0" smtClean="0"/>
              <a:t> (continuare):</a:t>
            </a:r>
            <a:r>
              <a:rPr lang="en-US" dirty="0" smtClean="0"/>
              <a:t> </a:t>
            </a:r>
            <a:endParaRPr lang="ro-RO" dirty="0" smtClean="0"/>
          </a:p>
          <a:p>
            <a:pPr algn="just"/>
            <a:r>
              <a:rPr lang="ro-RO" dirty="0" smtClean="0"/>
              <a:t>Se selectează ultima coloană din dreapta şi se aplică </a:t>
            </a:r>
            <a:r>
              <a:rPr lang="ro-RO" dirty="0" smtClean="0">
                <a:solidFill>
                  <a:schemeClr val="accent1">
                    <a:lumMod val="50000"/>
                  </a:schemeClr>
                </a:solidFill>
              </a:rPr>
              <a:t>Right Border</a:t>
            </a:r>
            <a:r>
              <a:rPr lang="ro-RO" dirty="0" smtClean="0"/>
              <a:t>, pentru a elimina bordura exterioară din dreapta</a:t>
            </a:r>
          </a:p>
          <a:p>
            <a:pPr algn="just"/>
            <a:endParaRPr lang="ro-RO" dirty="0"/>
          </a:p>
          <a:p>
            <a:pPr algn="just"/>
            <a:endParaRPr lang="ro-RO" dirty="0" smtClean="0"/>
          </a:p>
          <a:p>
            <a:pPr algn="just"/>
            <a:r>
              <a:rPr lang="ro-RO" dirty="0" smtClean="0"/>
              <a:t>Se completează valori</a:t>
            </a:r>
          </a:p>
          <a:p>
            <a:pPr lvl="1" algn="just"/>
            <a:r>
              <a:rPr lang="ro-RO" dirty="0" smtClean="0"/>
              <a:t>Bordurile există în continuare, ele sunt transparente, ascunse. </a:t>
            </a:r>
            <a:endParaRPr lang="en-US" dirty="0"/>
          </a:p>
        </p:txBody>
      </p:sp>
      <p:sp>
        <p:nvSpPr>
          <p:cNvPr id="5" name="Right Arrow 4"/>
          <p:cNvSpPr/>
          <p:nvPr/>
        </p:nvSpPr>
        <p:spPr>
          <a:xfrm>
            <a:off x="6612465" y="1667935"/>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7120465" y="2396068"/>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4"/>
          <a:stretch>
            <a:fillRect/>
          </a:stretch>
        </p:blipFill>
        <p:spPr>
          <a:xfrm>
            <a:off x="4303447" y="3857592"/>
            <a:ext cx="4120358" cy="2277040"/>
          </a:xfrm>
          <a:prstGeom prst="rect">
            <a:avLst/>
          </a:prstGeom>
        </p:spPr>
      </p:pic>
      <p:sp>
        <p:nvSpPr>
          <p:cNvPr id="14" name="Right Arrow 13"/>
          <p:cNvSpPr/>
          <p:nvPr/>
        </p:nvSpPr>
        <p:spPr>
          <a:xfrm>
            <a:off x="552449" y="6134632"/>
            <a:ext cx="152400" cy="135466"/>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9430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Opţiuni suplimentare pentru butonul Borders</a:t>
            </a:r>
            <a:endParaRPr lang="en-US" dirty="0"/>
          </a:p>
        </p:txBody>
      </p:sp>
      <p:sp>
        <p:nvSpPr>
          <p:cNvPr id="3" name="Content Placeholder 2"/>
          <p:cNvSpPr>
            <a:spLocks noGrp="1"/>
          </p:cNvSpPr>
          <p:nvPr>
            <p:ph idx="1"/>
          </p:nvPr>
        </p:nvSpPr>
        <p:spPr>
          <a:xfrm>
            <a:off x="628650" y="1199626"/>
            <a:ext cx="3291417" cy="4676241"/>
          </a:xfrm>
        </p:spPr>
        <p:txBody>
          <a:bodyPr>
            <a:normAutofit fontScale="92500" lnSpcReduction="10000"/>
          </a:bodyPr>
          <a:lstStyle/>
          <a:p>
            <a:r>
              <a:rPr lang="ro-RO" dirty="0" smtClean="0">
                <a:solidFill>
                  <a:schemeClr val="accent1">
                    <a:lumMod val="50000"/>
                  </a:schemeClr>
                </a:solidFill>
              </a:rPr>
              <a:t>Draw table </a:t>
            </a:r>
            <a:r>
              <a:rPr lang="ro-RO" dirty="0" smtClean="0"/>
              <a:t>(Desenează tabel) – comută în modul de desenare</a:t>
            </a:r>
          </a:p>
          <a:p>
            <a:r>
              <a:rPr lang="ro-RO" dirty="0" smtClean="0">
                <a:solidFill>
                  <a:schemeClr val="accent1">
                    <a:lumMod val="50000"/>
                  </a:schemeClr>
                </a:solidFill>
              </a:rPr>
              <a:t>View Gridlines</a:t>
            </a:r>
            <a:r>
              <a:rPr lang="ro-RO" dirty="0" smtClean="0"/>
              <a:t> (vizualizează linii de grilă) – afişează bordurile ascunse</a:t>
            </a:r>
          </a:p>
          <a:p>
            <a:pPr lvl="1"/>
            <a:r>
              <a:rPr lang="ro-RO" dirty="0"/>
              <a:t> </a:t>
            </a:r>
            <a:r>
              <a:rPr lang="ro-RO" dirty="0" smtClean="0"/>
              <a:t>vizibile doar în foia electronică, nu şi la imprimare</a:t>
            </a:r>
          </a:p>
          <a:p>
            <a:r>
              <a:rPr lang="ro-RO" dirty="0" smtClean="0">
                <a:solidFill>
                  <a:schemeClr val="accent1">
                    <a:lumMod val="50000"/>
                  </a:schemeClr>
                </a:solidFill>
              </a:rPr>
              <a:t>Borders and Shading… </a:t>
            </a:r>
            <a:r>
              <a:rPr lang="ro-RO" dirty="0" smtClean="0"/>
              <a:t>(Borduri şi umbrire) – afişează fereastra Borders and Shading pentru formatare avansată</a:t>
            </a:r>
            <a:endParaRPr lang="en-US" dirty="0"/>
          </a:p>
        </p:txBody>
      </p:sp>
      <p:pic>
        <p:nvPicPr>
          <p:cNvPr id="4" name="Picture 3"/>
          <p:cNvPicPr>
            <a:picLocks noChangeAspect="1"/>
          </p:cNvPicPr>
          <p:nvPr/>
        </p:nvPicPr>
        <p:blipFill rotWithShape="1">
          <a:blip r:embed="rId2"/>
          <a:srcRect l="37966" t="521" r="203" b="-521"/>
          <a:stretch/>
        </p:blipFill>
        <p:spPr>
          <a:xfrm>
            <a:off x="4533296" y="1498811"/>
            <a:ext cx="4049787" cy="3818256"/>
          </a:xfrm>
          <a:prstGeom prst="rect">
            <a:avLst/>
          </a:prstGeom>
        </p:spPr>
      </p:pic>
    </p:spTree>
    <p:extLst>
      <p:ext uri="{BB962C8B-B14F-4D97-AF65-F5344CB8AC3E}">
        <p14:creationId xmlns:p14="http://schemas.microsoft.com/office/powerpoint/2010/main" val="2030649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Fereastra Borders and Shading</a:t>
            </a:r>
            <a:endParaRPr lang="en-US" dirty="0"/>
          </a:p>
        </p:txBody>
      </p:sp>
      <p:sp>
        <p:nvSpPr>
          <p:cNvPr id="3" name="Content Placeholder 2"/>
          <p:cNvSpPr>
            <a:spLocks noGrp="1"/>
          </p:cNvSpPr>
          <p:nvPr>
            <p:ph idx="1"/>
          </p:nvPr>
        </p:nvSpPr>
        <p:spPr/>
        <p:txBody>
          <a:bodyPr/>
          <a:lstStyle/>
          <a:p>
            <a:r>
              <a:rPr lang="ro-RO" dirty="0" smtClean="0"/>
              <a:t>Poate fi apelată:</a:t>
            </a:r>
          </a:p>
          <a:p>
            <a:pPr lvl="1"/>
            <a:r>
              <a:rPr lang="ro-RO" dirty="0" smtClean="0"/>
              <a:t>Din opţiunea </a:t>
            </a:r>
            <a:r>
              <a:rPr lang="ro-RO" dirty="0" smtClean="0">
                <a:solidFill>
                  <a:schemeClr val="accent1">
                    <a:lumMod val="50000"/>
                  </a:schemeClr>
                </a:solidFill>
              </a:rPr>
              <a:t>Borders and Shading </a:t>
            </a:r>
            <a:r>
              <a:rPr lang="ro-RO" dirty="0" smtClean="0"/>
              <a:t>a butonului </a:t>
            </a:r>
            <a:r>
              <a:rPr lang="ro-RO" dirty="0" smtClean="0">
                <a:solidFill>
                  <a:schemeClr val="accent1">
                    <a:lumMod val="50000"/>
                  </a:schemeClr>
                </a:solidFill>
              </a:rPr>
              <a:t>Borders</a:t>
            </a:r>
          </a:p>
          <a:p>
            <a:pPr lvl="1"/>
            <a:r>
              <a:rPr lang="ro-RO" dirty="0" smtClean="0"/>
              <a:t>Din săgeata din dreapta jos a grupului </a:t>
            </a:r>
            <a:r>
              <a:rPr lang="ro-RO" dirty="0" smtClean="0">
                <a:solidFill>
                  <a:schemeClr val="accent1">
                    <a:lumMod val="50000"/>
                  </a:schemeClr>
                </a:solidFill>
              </a:rPr>
              <a:t>Borders</a:t>
            </a:r>
          </a:p>
          <a:p>
            <a:pPr lvl="1"/>
            <a:r>
              <a:rPr lang="ro-RO" dirty="0" smtClean="0"/>
              <a:t>Are trei file:</a:t>
            </a:r>
          </a:p>
          <a:p>
            <a:pPr lvl="2"/>
            <a:r>
              <a:rPr lang="ro-RO" dirty="0" smtClean="0">
                <a:solidFill>
                  <a:schemeClr val="accent1">
                    <a:lumMod val="50000"/>
                  </a:schemeClr>
                </a:solidFill>
              </a:rPr>
              <a:t>Borders </a:t>
            </a:r>
            <a:r>
              <a:rPr lang="ro-RO" dirty="0" smtClean="0"/>
              <a:t>(Borduri)</a:t>
            </a:r>
          </a:p>
          <a:p>
            <a:pPr lvl="2"/>
            <a:r>
              <a:rPr lang="ro-RO" dirty="0" smtClean="0">
                <a:solidFill>
                  <a:schemeClr val="accent1">
                    <a:lumMod val="50000"/>
                  </a:schemeClr>
                </a:solidFill>
              </a:rPr>
              <a:t>Page Borders </a:t>
            </a:r>
            <a:r>
              <a:rPr lang="ro-RO" dirty="0" smtClean="0"/>
              <a:t>(Borduri pentru pagină)</a:t>
            </a:r>
          </a:p>
          <a:p>
            <a:pPr lvl="2"/>
            <a:r>
              <a:rPr lang="ro-RO" dirty="0" smtClean="0">
                <a:solidFill>
                  <a:schemeClr val="accent1">
                    <a:lumMod val="50000"/>
                  </a:schemeClr>
                </a:solidFill>
              </a:rPr>
              <a:t>Shading </a:t>
            </a:r>
            <a:r>
              <a:rPr lang="ro-RO" dirty="0" smtClean="0"/>
              <a:t>(Umbrire)</a:t>
            </a:r>
            <a:endParaRPr lang="en-US" dirty="0"/>
          </a:p>
        </p:txBody>
      </p:sp>
      <p:pic>
        <p:nvPicPr>
          <p:cNvPr id="4" name="Picture 3"/>
          <p:cNvPicPr>
            <a:picLocks noChangeAspect="1"/>
          </p:cNvPicPr>
          <p:nvPr/>
        </p:nvPicPr>
        <p:blipFill rotWithShape="1">
          <a:blip r:embed="rId2"/>
          <a:srcRect l="37966" t="521" r="203" b="-521"/>
          <a:stretch/>
        </p:blipFill>
        <p:spPr>
          <a:xfrm>
            <a:off x="736546" y="3821972"/>
            <a:ext cx="2819454" cy="2658262"/>
          </a:xfrm>
          <a:prstGeom prst="rect">
            <a:avLst/>
          </a:prstGeom>
        </p:spPr>
      </p:pic>
      <p:sp>
        <p:nvSpPr>
          <p:cNvPr id="5" name="Right Arrow 4"/>
          <p:cNvSpPr/>
          <p:nvPr/>
        </p:nvSpPr>
        <p:spPr>
          <a:xfrm>
            <a:off x="2146273" y="6260161"/>
            <a:ext cx="177800" cy="177800"/>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3920067" y="3821972"/>
            <a:ext cx="1845733" cy="739788"/>
          </a:xfrm>
          <a:prstGeom prst="rect">
            <a:avLst/>
          </a:prstGeom>
        </p:spPr>
      </p:pic>
      <p:sp>
        <p:nvSpPr>
          <p:cNvPr id="7" name="Oval 6"/>
          <p:cNvSpPr/>
          <p:nvPr/>
        </p:nvSpPr>
        <p:spPr>
          <a:xfrm>
            <a:off x="5503333" y="4355121"/>
            <a:ext cx="354541" cy="29307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stretch>
            <a:fillRect/>
          </a:stretch>
        </p:blipFill>
        <p:spPr>
          <a:xfrm>
            <a:off x="5895974" y="4257937"/>
            <a:ext cx="2906184" cy="2264630"/>
          </a:xfrm>
          <a:prstGeom prst="rect">
            <a:avLst/>
          </a:prstGeom>
        </p:spPr>
      </p:pic>
    </p:spTree>
    <p:extLst>
      <p:ext uri="{BB962C8B-B14F-4D97-AF65-F5344CB8AC3E}">
        <p14:creationId xmlns:p14="http://schemas.microsoft.com/office/powerpoint/2010/main" val="25968145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Fereastra Borders and Shading </a:t>
            </a:r>
            <a:br>
              <a:rPr lang="ro-RO" dirty="0" smtClean="0"/>
            </a:br>
            <a:r>
              <a:rPr lang="ro-RO" dirty="0" smtClean="0"/>
              <a:t>-  filele Borders şi Page Borders</a:t>
            </a:r>
            <a:endParaRPr lang="en-US" dirty="0"/>
          </a:p>
        </p:txBody>
      </p:sp>
      <p:sp>
        <p:nvSpPr>
          <p:cNvPr id="3" name="Content Placeholder 2"/>
          <p:cNvSpPr>
            <a:spLocks noGrp="1"/>
          </p:cNvSpPr>
          <p:nvPr>
            <p:ph idx="1"/>
          </p:nvPr>
        </p:nvSpPr>
        <p:spPr/>
        <p:txBody>
          <a:bodyPr/>
          <a:lstStyle/>
          <a:p>
            <a:r>
              <a:rPr lang="ro-RO" dirty="0" smtClean="0"/>
              <a:t>Filele Borders şi page Borders au aceleaşi opţiuni</a:t>
            </a:r>
          </a:p>
          <a:p>
            <a:pPr lvl="1"/>
            <a:r>
              <a:rPr lang="ro-RO" dirty="0" smtClean="0"/>
              <a:t>Borders creează borduri pentru tabele</a:t>
            </a:r>
            <a:r>
              <a:rPr lang="en-US" dirty="0" smtClean="0"/>
              <a:t>/</a:t>
            </a:r>
            <a:r>
              <a:rPr lang="en-US" dirty="0" err="1" smtClean="0"/>
              <a:t>imagini</a:t>
            </a:r>
            <a:r>
              <a:rPr lang="en-US" dirty="0" smtClean="0"/>
              <a:t>/</a:t>
            </a:r>
            <a:r>
              <a:rPr lang="en-US" dirty="0" err="1" smtClean="0"/>
              <a:t>alte</a:t>
            </a:r>
            <a:r>
              <a:rPr lang="en-US" dirty="0" smtClean="0"/>
              <a:t> </a:t>
            </a:r>
            <a:r>
              <a:rPr lang="en-US" dirty="0" err="1" smtClean="0"/>
              <a:t>obiecte</a:t>
            </a:r>
            <a:endParaRPr lang="en-US" dirty="0" smtClean="0"/>
          </a:p>
          <a:p>
            <a:pPr lvl="1"/>
            <a:r>
              <a:rPr lang="ro-RO" dirty="0"/>
              <a:t>Borders creează borduri pentru </a:t>
            </a:r>
            <a:r>
              <a:rPr lang="ro-RO" dirty="0" smtClean="0"/>
              <a:t>Întreaga pagină</a:t>
            </a:r>
            <a:endParaRPr lang="en-US" dirty="0"/>
          </a:p>
          <a:p>
            <a:endParaRPr lang="en-US" dirty="0"/>
          </a:p>
        </p:txBody>
      </p:sp>
      <p:pic>
        <p:nvPicPr>
          <p:cNvPr id="8" name="Picture 7"/>
          <p:cNvPicPr>
            <a:picLocks noChangeAspect="1"/>
          </p:cNvPicPr>
          <p:nvPr/>
        </p:nvPicPr>
        <p:blipFill>
          <a:blip r:embed="rId2"/>
          <a:stretch>
            <a:fillRect/>
          </a:stretch>
        </p:blipFill>
        <p:spPr>
          <a:xfrm>
            <a:off x="2350891" y="2532458"/>
            <a:ext cx="4738160" cy="3692189"/>
          </a:xfrm>
          <a:prstGeom prst="rect">
            <a:avLst/>
          </a:prstGeom>
        </p:spPr>
      </p:pic>
      <p:sp>
        <p:nvSpPr>
          <p:cNvPr id="10" name="Rectangular Callout 9"/>
          <p:cNvSpPr/>
          <p:nvPr/>
        </p:nvSpPr>
        <p:spPr>
          <a:xfrm>
            <a:off x="3589866" y="5799667"/>
            <a:ext cx="1354667" cy="330200"/>
          </a:xfrm>
          <a:prstGeom prst="wedgeRectCallout">
            <a:avLst>
              <a:gd name="adj1" fmla="val -21274"/>
              <a:gd name="adj2" fmla="val -161122"/>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200" dirty="0" smtClean="0">
                <a:solidFill>
                  <a:schemeClr val="tx1"/>
                </a:solidFill>
              </a:rPr>
              <a:t>Aspect, culoare, grosime</a:t>
            </a:r>
            <a:endParaRPr lang="en-US" sz="1200" dirty="0">
              <a:solidFill>
                <a:schemeClr val="tx1"/>
              </a:solidFill>
            </a:endParaRPr>
          </a:p>
        </p:txBody>
      </p:sp>
      <p:sp>
        <p:nvSpPr>
          <p:cNvPr id="11" name="Rectangular Callout 10"/>
          <p:cNvSpPr/>
          <p:nvPr/>
        </p:nvSpPr>
        <p:spPr>
          <a:xfrm>
            <a:off x="628649" y="4275667"/>
            <a:ext cx="1354667" cy="330200"/>
          </a:xfrm>
          <a:prstGeom prst="wedgeRectCallout">
            <a:avLst>
              <a:gd name="adj1" fmla="val 81226"/>
              <a:gd name="adj2" fmla="val -30353"/>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200" dirty="0" smtClean="0">
                <a:solidFill>
                  <a:schemeClr val="tx1"/>
                </a:solidFill>
              </a:rPr>
              <a:t>Unde se aplică</a:t>
            </a:r>
            <a:endParaRPr lang="en-US" sz="1200" dirty="0">
              <a:solidFill>
                <a:schemeClr val="tx1"/>
              </a:solidFill>
            </a:endParaRPr>
          </a:p>
        </p:txBody>
      </p:sp>
      <p:sp>
        <p:nvSpPr>
          <p:cNvPr id="12" name="Rectangular Callout 11"/>
          <p:cNvSpPr/>
          <p:nvPr/>
        </p:nvSpPr>
        <p:spPr>
          <a:xfrm>
            <a:off x="7325782" y="4387018"/>
            <a:ext cx="1411818" cy="870781"/>
          </a:xfrm>
          <a:prstGeom prst="wedgeRectCallout">
            <a:avLst>
              <a:gd name="adj1" fmla="val -110143"/>
              <a:gd name="adj2" fmla="val 19174"/>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200" dirty="0" smtClean="0">
                <a:solidFill>
                  <a:schemeClr val="tx1"/>
                </a:solidFill>
              </a:rPr>
              <a:t>Aplicare particularizată, folosind butoanele</a:t>
            </a:r>
            <a:endParaRPr lang="en-US" sz="1200" dirty="0">
              <a:solidFill>
                <a:schemeClr val="tx1"/>
              </a:solidFill>
            </a:endParaRPr>
          </a:p>
        </p:txBody>
      </p:sp>
      <p:sp>
        <p:nvSpPr>
          <p:cNvPr id="13" name="Rectangle 12"/>
          <p:cNvSpPr/>
          <p:nvPr/>
        </p:nvSpPr>
        <p:spPr>
          <a:xfrm>
            <a:off x="2350891" y="2836333"/>
            <a:ext cx="1354666" cy="2624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72132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Fereastra Borders and Shading </a:t>
            </a:r>
            <a:br>
              <a:rPr lang="ro-RO" dirty="0" smtClean="0"/>
            </a:br>
            <a:r>
              <a:rPr lang="ro-RO" dirty="0" smtClean="0"/>
              <a:t>-  fila Shading</a:t>
            </a:r>
            <a:endParaRPr lang="en-US" dirty="0"/>
          </a:p>
        </p:txBody>
      </p:sp>
      <p:sp>
        <p:nvSpPr>
          <p:cNvPr id="3" name="Content Placeholder 2"/>
          <p:cNvSpPr>
            <a:spLocks noGrp="1"/>
          </p:cNvSpPr>
          <p:nvPr>
            <p:ph idx="1"/>
          </p:nvPr>
        </p:nvSpPr>
        <p:spPr>
          <a:xfrm>
            <a:off x="628649" y="1479026"/>
            <a:ext cx="7886700" cy="5101221"/>
          </a:xfrm>
        </p:spPr>
        <p:txBody>
          <a:bodyPr/>
          <a:lstStyle/>
          <a:p>
            <a:r>
              <a:rPr lang="ro-RO" dirty="0" smtClean="0"/>
              <a:t>Din fila </a:t>
            </a:r>
            <a:r>
              <a:rPr lang="ro-RO" dirty="0" smtClean="0">
                <a:solidFill>
                  <a:schemeClr val="accent1">
                    <a:lumMod val="50000"/>
                  </a:schemeClr>
                </a:solidFill>
              </a:rPr>
              <a:t>Shading</a:t>
            </a:r>
            <a:r>
              <a:rPr lang="ro-RO" dirty="0" smtClean="0"/>
              <a:t> (Umbrire) se poate  modifică umplerea (culoarea de fundal) a celulelor.</a:t>
            </a:r>
          </a:p>
          <a:p>
            <a:endParaRPr lang="en-US" dirty="0"/>
          </a:p>
        </p:txBody>
      </p:sp>
      <p:pic>
        <p:nvPicPr>
          <p:cNvPr id="4" name="Picture 3"/>
          <p:cNvPicPr>
            <a:picLocks noChangeAspect="1"/>
          </p:cNvPicPr>
          <p:nvPr/>
        </p:nvPicPr>
        <p:blipFill>
          <a:blip r:embed="rId2"/>
          <a:stretch>
            <a:fillRect/>
          </a:stretch>
        </p:blipFill>
        <p:spPr>
          <a:xfrm>
            <a:off x="4325414" y="2622918"/>
            <a:ext cx="3311525" cy="2580490"/>
          </a:xfrm>
          <a:prstGeom prst="rect">
            <a:avLst/>
          </a:prstGeom>
        </p:spPr>
      </p:pic>
      <p:sp>
        <p:nvSpPr>
          <p:cNvPr id="11" name="Rectangular Callout 10"/>
          <p:cNvSpPr/>
          <p:nvPr/>
        </p:nvSpPr>
        <p:spPr>
          <a:xfrm>
            <a:off x="2748497" y="3166533"/>
            <a:ext cx="1354667" cy="330200"/>
          </a:xfrm>
          <a:prstGeom prst="wedgeRectCallout">
            <a:avLst>
              <a:gd name="adj1" fmla="val 81226"/>
              <a:gd name="adj2" fmla="val -30353"/>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200" dirty="0" smtClean="0">
                <a:solidFill>
                  <a:schemeClr val="tx1"/>
                </a:solidFill>
              </a:rPr>
              <a:t>Culoarea de fundal</a:t>
            </a:r>
            <a:endParaRPr lang="en-US" sz="1200" dirty="0">
              <a:solidFill>
                <a:schemeClr val="tx1"/>
              </a:solidFill>
            </a:endParaRPr>
          </a:p>
        </p:txBody>
      </p:sp>
      <p:sp>
        <p:nvSpPr>
          <p:cNvPr id="14" name="Rectangular Callout 13"/>
          <p:cNvSpPr/>
          <p:nvPr/>
        </p:nvSpPr>
        <p:spPr>
          <a:xfrm>
            <a:off x="2743734" y="3676120"/>
            <a:ext cx="1359430" cy="1091898"/>
          </a:xfrm>
          <a:prstGeom prst="wedgeRectCallout">
            <a:avLst>
              <a:gd name="adj1" fmla="val 72507"/>
              <a:gd name="adj2" fmla="val -50514"/>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200" dirty="0" smtClean="0">
                <a:solidFill>
                  <a:schemeClr val="tx1"/>
                </a:solidFill>
              </a:rPr>
              <a:t>Textură </a:t>
            </a:r>
          </a:p>
          <a:p>
            <a:pPr marL="171450" indent="-171450">
              <a:buFont typeface="Arial" panose="020B0604020202020204" pitchFamily="34" charset="0"/>
              <a:buChar char="•"/>
            </a:pPr>
            <a:r>
              <a:rPr lang="ro-RO" sz="1200" dirty="0" smtClean="0">
                <a:solidFill>
                  <a:schemeClr val="tx1"/>
                </a:solidFill>
              </a:rPr>
              <a:t>Densitate de la 0 la100%</a:t>
            </a:r>
          </a:p>
          <a:p>
            <a:pPr marL="171450" indent="-171450">
              <a:buFont typeface="Arial" panose="020B0604020202020204" pitchFamily="34" charset="0"/>
              <a:buChar char="•"/>
            </a:pPr>
            <a:r>
              <a:rPr lang="ro-RO" sz="1200" dirty="0" smtClean="0">
                <a:solidFill>
                  <a:schemeClr val="tx1"/>
                </a:solidFill>
              </a:rPr>
              <a:t>Culoare</a:t>
            </a:r>
            <a:endParaRPr lang="en-US" sz="1200" dirty="0">
              <a:solidFill>
                <a:schemeClr val="tx1"/>
              </a:solidFill>
            </a:endParaRPr>
          </a:p>
        </p:txBody>
      </p:sp>
      <p:sp>
        <p:nvSpPr>
          <p:cNvPr id="10" name="Rectangular Callout 9"/>
          <p:cNvSpPr/>
          <p:nvPr/>
        </p:nvSpPr>
        <p:spPr>
          <a:xfrm>
            <a:off x="6180672" y="5447327"/>
            <a:ext cx="1354667" cy="330200"/>
          </a:xfrm>
          <a:prstGeom prst="wedgeRectCallout">
            <a:avLst>
              <a:gd name="adj1" fmla="val -21899"/>
              <a:gd name="adj2" fmla="val -253430"/>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200" dirty="0" smtClean="0">
                <a:solidFill>
                  <a:schemeClr val="tx1"/>
                </a:solidFill>
              </a:rPr>
              <a:t>Unde se aplică</a:t>
            </a:r>
            <a:endParaRPr lang="en-US" sz="1200" dirty="0">
              <a:solidFill>
                <a:schemeClr val="tx1"/>
              </a:solidFill>
            </a:endParaRPr>
          </a:p>
        </p:txBody>
      </p:sp>
      <p:sp>
        <p:nvSpPr>
          <p:cNvPr id="5" name="Rectangle 4"/>
          <p:cNvSpPr/>
          <p:nvPr/>
        </p:nvSpPr>
        <p:spPr>
          <a:xfrm>
            <a:off x="5223940" y="2844800"/>
            <a:ext cx="440266" cy="1862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949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Pages</a:t>
            </a:r>
            <a:endParaRPr lang="en-US" dirty="0"/>
          </a:p>
        </p:txBody>
      </p:sp>
      <p:sp>
        <p:nvSpPr>
          <p:cNvPr id="3" name="Content Placeholder 2"/>
          <p:cNvSpPr>
            <a:spLocks noGrp="1"/>
          </p:cNvSpPr>
          <p:nvPr>
            <p:ph idx="1"/>
          </p:nvPr>
        </p:nvSpPr>
        <p:spPr/>
        <p:txBody>
          <a:bodyPr/>
          <a:lstStyle/>
          <a:p>
            <a:r>
              <a:rPr lang="ro-RO" dirty="0" smtClean="0"/>
              <a:t>Permite introducerea unor pagini speciale</a:t>
            </a:r>
          </a:p>
          <a:p>
            <a:pPr lvl="1"/>
            <a:r>
              <a:rPr lang="ro-RO" dirty="0" smtClean="0"/>
              <a:t>Coperte de carte sau document (</a:t>
            </a:r>
            <a:r>
              <a:rPr lang="ro-RO" dirty="0" smtClean="0">
                <a:solidFill>
                  <a:schemeClr val="accent1">
                    <a:lumMod val="50000"/>
                  </a:schemeClr>
                </a:solidFill>
              </a:rPr>
              <a:t>Cover </a:t>
            </a:r>
            <a:r>
              <a:rPr lang="ro-RO" dirty="0">
                <a:solidFill>
                  <a:schemeClr val="accent1">
                    <a:lumMod val="50000"/>
                  </a:schemeClr>
                </a:solidFill>
              </a:rPr>
              <a:t>P</a:t>
            </a:r>
            <a:r>
              <a:rPr lang="ro-RO" dirty="0" smtClean="0">
                <a:solidFill>
                  <a:schemeClr val="accent1">
                    <a:lumMod val="50000"/>
                  </a:schemeClr>
                </a:solidFill>
              </a:rPr>
              <a:t>age</a:t>
            </a:r>
            <a:r>
              <a:rPr lang="ro-RO" dirty="0" smtClean="0"/>
              <a:t>)</a:t>
            </a:r>
          </a:p>
          <a:p>
            <a:pPr lvl="1"/>
            <a:r>
              <a:rPr lang="ro-RO" dirty="0" smtClean="0"/>
              <a:t>Pagină goală (</a:t>
            </a:r>
            <a:r>
              <a:rPr lang="ro-RO" dirty="0" smtClean="0">
                <a:solidFill>
                  <a:schemeClr val="accent1">
                    <a:lumMod val="50000"/>
                  </a:schemeClr>
                </a:solidFill>
              </a:rPr>
              <a:t>Blank Page</a:t>
            </a:r>
            <a:r>
              <a:rPr lang="ro-RO" dirty="0" smtClean="0"/>
              <a:t>)</a:t>
            </a:r>
          </a:p>
          <a:p>
            <a:endParaRPr lang="ro-RO" dirty="0"/>
          </a:p>
          <a:p>
            <a:r>
              <a:rPr lang="ro-RO" dirty="0" smtClean="0"/>
              <a:t>Şi a </a:t>
            </a:r>
          </a:p>
          <a:p>
            <a:pPr lvl="1"/>
            <a:r>
              <a:rPr lang="ro-RO" dirty="0" smtClean="0"/>
              <a:t>secţiunilor de tip sfârşit de pagină (</a:t>
            </a:r>
            <a:r>
              <a:rPr lang="ro-RO" dirty="0" smtClean="0">
                <a:solidFill>
                  <a:schemeClr val="accent1">
                    <a:lumMod val="50000"/>
                  </a:schemeClr>
                </a:solidFill>
              </a:rPr>
              <a:t>Page Break</a:t>
            </a:r>
            <a:r>
              <a:rPr lang="ro-RO" dirty="0" smtClean="0"/>
              <a:t>)</a:t>
            </a:r>
            <a:endParaRPr lang="en-US" dirty="0"/>
          </a:p>
        </p:txBody>
      </p:sp>
      <p:pic>
        <p:nvPicPr>
          <p:cNvPr id="4" name="Picture 3"/>
          <p:cNvPicPr>
            <a:picLocks noChangeAspect="1"/>
          </p:cNvPicPr>
          <p:nvPr/>
        </p:nvPicPr>
        <p:blipFill>
          <a:blip r:embed="rId2"/>
          <a:stretch>
            <a:fillRect/>
          </a:stretch>
        </p:blipFill>
        <p:spPr>
          <a:xfrm>
            <a:off x="6812492" y="2070629"/>
            <a:ext cx="1276350" cy="904875"/>
          </a:xfrm>
          <a:prstGeom prst="rect">
            <a:avLst/>
          </a:prstGeom>
        </p:spPr>
      </p:pic>
    </p:spTree>
    <p:extLst>
      <p:ext uri="{BB962C8B-B14F-4D97-AF65-F5344CB8AC3E}">
        <p14:creationId xmlns:p14="http://schemas.microsoft.com/office/powerpoint/2010/main" val="17294126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Fila Table Tools - Layout</a:t>
            </a:r>
            <a:endParaRPr lang="en-US" dirty="0"/>
          </a:p>
        </p:txBody>
      </p:sp>
      <p:sp>
        <p:nvSpPr>
          <p:cNvPr id="3" name="Content Placeholder 2"/>
          <p:cNvSpPr>
            <a:spLocks noGrp="1"/>
          </p:cNvSpPr>
          <p:nvPr>
            <p:ph idx="1"/>
          </p:nvPr>
        </p:nvSpPr>
        <p:spPr>
          <a:xfrm>
            <a:off x="628650" y="1199626"/>
            <a:ext cx="7886700" cy="1712907"/>
          </a:xfrm>
        </p:spPr>
        <p:txBody>
          <a:bodyPr/>
          <a:lstStyle/>
          <a:p>
            <a:pPr algn="just"/>
            <a:r>
              <a:rPr lang="en-US" dirty="0" err="1" smtClean="0"/>
              <a:t>Permite</a:t>
            </a:r>
            <a:r>
              <a:rPr lang="en-US" dirty="0" smtClean="0"/>
              <a:t> </a:t>
            </a:r>
            <a:r>
              <a:rPr lang="en-US" dirty="0" err="1" smtClean="0"/>
              <a:t>formatarea</a:t>
            </a:r>
            <a:r>
              <a:rPr lang="en-US" dirty="0" smtClean="0"/>
              <a:t> </a:t>
            </a:r>
            <a:r>
              <a:rPr lang="ro-RO" dirty="0" smtClean="0"/>
              <a:t>conţinutului tabelului (al celulelor)</a:t>
            </a:r>
          </a:p>
          <a:p>
            <a:r>
              <a:rPr lang="ro-RO" dirty="0" smtClean="0"/>
              <a:t>Are</a:t>
            </a:r>
            <a:r>
              <a:rPr lang="en-US" dirty="0" smtClean="0"/>
              <a:t> </a:t>
            </a:r>
            <a:r>
              <a:rPr lang="ro-RO" dirty="0" smtClean="0"/>
              <a:t>ș</a:t>
            </a:r>
            <a:r>
              <a:rPr lang="en-US" dirty="0" err="1" smtClean="0"/>
              <a:t>apte</a:t>
            </a:r>
            <a:r>
              <a:rPr lang="en-US" dirty="0" smtClean="0"/>
              <a:t> </a:t>
            </a:r>
            <a:r>
              <a:rPr lang="ro-RO" dirty="0" smtClean="0"/>
              <a:t>grupuri de comenzi:</a:t>
            </a:r>
          </a:p>
          <a:p>
            <a:pPr lvl="1"/>
            <a:endParaRPr lang="en-US" dirty="0" smtClean="0"/>
          </a:p>
          <a:p>
            <a:pPr lvl="1"/>
            <a:endParaRPr lang="en-US" dirty="0"/>
          </a:p>
        </p:txBody>
      </p:sp>
      <p:pic>
        <p:nvPicPr>
          <p:cNvPr id="5" name="Picture 4"/>
          <p:cNvPicPr>
            <a:picLocks noChangeAspect="1"/>
          </p:cNvPicPr>
          <p:nvPr/>
        </p:nvPicPr>
        <p:blipFill>
          <a:blip r:embed="rId2"/>
          <a:stretch>
            <a:fillRect/>
          </a:stretch>
        </p:blipFill>
        <p:spPr>
          <a:xfrm>
            <a:off x="537084" y="4711702"/>
            <a:ext cx="8069832" cy="891632"/>
          </a:xfrm>
          <a:prstGeom prst="rect">
            <a:avLst/>
          </a:prstGeom>
        </p:spPr>
      </p:pic>
      <p:sp>
        <p:nvSpPr>
          <p:cNvPr id="6" name="Content Placeholder 2"/>
          <p:cNvSpPr txBox="1">
            <a:spLocks/>
          </p:cNvSpPr>
          <p:nvPr/>
        </p:nvSpPr>
        <p:spPr>
          <a:xfrm>
            <a:off x="347683" y="2455333"/>
            <a:ext cx="4351317" cy="19642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ro-RO" dirty="0" smtClean="0">
                <a:solidFill>
                  <a:schemeClr val="accent1">
                    <a:lumMod val="50000"/>
                  </a:schemeClr>
                </a:solidFill>
              </a:rPr>
              <a:t>Table </a:t>
            </a:r>
            <a:r>
              <a:rPr lang="ro-RO" dirty="0" smtClean="0"/>
              <a:t>(tabel)</a:t>
            </a:r>
          </a:p>
          <a:p>
            <a:pPr lvl="1"/>
            <a:r>
              <a:rPr lang="ro-RO" dirty="0" smtClean="0">
                <a:solidFill>
                  <a:schemeClr val="accent1">
                    <a:lumMod val="50000"/>
                  </a:schemeClr>
                </a:solidFill>
              </a:rPr>
              <a:t>Draw </a:t>
            </a:r>
            <a:r>
              <a:rPr lang="ro-RO" dirty="0" smtClean="0"/>
              <a:t>(desenare tabel)</a:t>
            </a:r>
          </a:p>
          <a:p>
            <a:pPr lvl="1"/>
            <a:r>
              <a:rPr lang="ro-RO" dirty="0" smtClean="0">
                <a:solidFill>
                  <a:schemeClr val="accent1">
                    <a:lumMod val="50000"/>
                  </a:schemeClr>
                </a:solidFill>
              </a:rPr>
              <a:t>Rows &amp; Columns </a:t>
            </a:r>
            <a:r>
              <a:rPr lang="ro-RO" dirty="0" smtClean="0"/>
              <a:t>(linii și coloane)</a:t>
            </a:r>
          </a:p>
          <a:p>
            <a:pPr lvl="1"/>
            <a:r>
              <a:rPr lang="ro-RO" dirty="0" smtClean="0">
                <a:solidFill>
                  <a:schemeClr val="accent1">
                    <a:lumMod val="75000"/>
                  </a:schemeClr>
                </a:solidFill>
              </a:rPr>
              <a:t>Merge</a:t>
            </a:r>
            <a:r>
              <a:rPr lang="ro-RO" dirty="0" smtClean="0"/>
              <a:t> (îmbinare)</a:t>
            </a:r>
            <a:endParaRPr lang="en-US" dirty="0" smtClean="0"/>
          </a:p>
          <a:p>
            <a:pPr lvl="1"/>
            <a:endParaRPr lang="en-US" dirty="0"/>
          </a:p>
        </p:txBody>
      </p:sp>
      <p:sp>
        <p:nvSpPr>
          <p:cNvPr id="7" name="Content Placeholder 2"/>
          <p:cNvSpPr txBox="1">
            <a:spLocks/>
          </p:cNvSpPr>
          <p:nvPr/>
        </p:nvSpPr>
        <p:spPr>
          <a:xfrm>
            <a:off x="4572000" y="2383360"/>
            <a:ext cx="4351317" cy="19642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ro-RO" dirty="0">
                <a:solidFill>
                  <a:schemeClr val="accent1">
                    <a:lumMod val="75000"/>
                  </a:schemeClr>
                </a:solidFill>
              </a:rPr>
              <a:t>Cell Size </a:t>
            </a:r>
            <a:r>
              <a:rPr lang="ro-RO" dirty="0"/>
              <a:t>(dimensiuni celule)</a:t>
            </a:r>
            <a:endParaRPr lang="en-US" dirty="0"/>
          </a:p>
          <a:p>
            <a:pPr lvl="1"/>
            <a:r>
              <a:rPr lang="ro-RO" dirty="0" smtClean="0">
                <a:solidFill>
                  <a:schemeClr val="accent1">
                    <a:lumMod val="50000"/>
                  </a:schemeClr>
                </a:solidFill>
              </a:rPr>
              <a:t>Alignment </a:t>
            </a:r>
            <a:r>
              <a:rPr lang="ro-RO" dirty="0" smtClean="0"/>
              <a:t>(aliniere)</a:t>
            </a:r>
          </a:p>
          <a:p>
            <a:pPr lvl="1"/>
            <a:r>
              <a:rPr lang="ro-RO" dirty="0" smtClean="0">
                <a:solidFill>
                  <a:schemeClr val="accent1">
                    <a:lumMod val="50000"/>
                  </a:schemeClr>
                </a:solidFill>
              </a:rPr>
              <a:t>Data </a:t>
            </a:r>
            <a:r>
              <a:rPr lang="ro-RO" dirty="0" smtClean="0"/>
              <a:t>(date)</a:t>
            </a:r>
          </a:p>
          <a:p>
            <a:pPr lvl="1"/>
            <a:endParaRPr lang="en-US" dirty="0"/>
          </a:p>
        </p:txBody>
      </p:sp>
    </p:spTree>
    <p:extLst>
      <p:ext uri="{BB962C8B-B14F-4D97-AF65-F5344CB8AC3E}">
        <p14:creationId xmlns:p14="http://schemas.microsoft.com/office/powerpoint/2010/main" val="5818580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Table (tabel)</a:t>
            </a:r>
            <a:endParaRPr lang="en-US" dirty="0"/>
          </a:p>
        </p:txBody>
      </p:sp>
      <p:sp>
        <p:nvSpPr>
          <p:cNvPr id="3" name="Content Placeholder 2"/>
          <p:cNvSpPr>
            <a:spLocks noGrp="1"/>
          </p:cNvSpPr>
          <p:nvPr>
            <p:ph idx="1"/>
          </p:nvPr>
        </p:nvSpPr>
        <p:spPr>
          <a:xfrm>
            <a:off x="628650" y="1199626"/>
            <a:ext cx="6026150" cy="5101221"/>
          </a:xfrm>
        </p:spPr>
        <p:txBody>
          <a:bodyPr/>
          <a:lstStyle/>
          <a:p>
            <a:r>
              <a:rPr lang="ro-RO" dirty="0" smtClean="0"/>
              <a:t>Are trei comenzi:</a:t>
            </a:r>
          </a:p>
          <a:p>
            <a:pPr lvl="1"/>
            <a:r>
              <a:rPr lang="ro-RO" dirty="0" smtClean="0">
                <a:solidFill>
                  <a:schemeClr val="accent1">
                    <a:lumMod val="50000"/>
                  </a:schemeClr>
                </a:solidFill>
              </a:rPr>
              <a:t>Select</a:t>
            </a:r>
            <a:r>
              <a:rPr lang="ro-RO" dirty="0" smtClean="0"/>
              <a:t> (Selecţie) – permitee selectarea</a:t>
            </a:r>
          </a:p>
          <a:p>
            <a:pPr lvl="2"/>
            <a:r>
              <a:rPr lang="ro-RO" dirty="0"/>
              <a:t>r</a:t>
            </a:r>
            <a:r>
              <a:rPr lang="ro-RO" dirty="0" smtClean="0"/>
              <a:t>ândului (</a:t>
            </a:r>
            <a:r>
              <a:rPr lang="ro-RO" dirty="0" smtClean="0">
                <a:solidFill>
                  <a:schemeClr val="accent1">
                    <a:lumMod val="50000"/>
                  </a:schemeClr>
                </a:solidFill>
              </a:rPr>
              <a:t>Row</a:t>
            </a:r>
            <a:r>
              <a:rPr lang="ro-RO" dirty="0" smtClean="0"/>
              <a:t>)</a:t>
            </a:r>
          </a:p>
          <a:p>
            <a:pPr lvl="2"/>
            <a:r>
              <a:rPr lang="ro-RO" dirty="0"/>
              <a:t>c</a:t>
            </a:r>
            <a:r>
              <a:rPr lang="ro-RO" dirty="0" smtClean="0"/>
              <a:t>oloanei (</a:t>
            </a:r>
            <a:r>
              <a:rPr lang="ro-RO" dirty="0" smtClean="0">
                <a:solidFill>
                  <a:schemeClr val="accent1">
                    <a:lumMod val="50000"/>
                  </a:schemeClr>
                </a:solidFill>
              </a:rPr>
              <a:t>Column</a:t>
            </a:r>
            <a:r>
              <a:rPr lang="ro-RO" dirty="0" smtClean="0"/>
              <a:t>)</a:t>
            </a:r>
          </a:p>
          <a:p>
            <a:pPr lvl="2"/>
            <a:r>
              <a:rPr lang="ro-RO" dirty="0"/>
              <a:t>c</a:t>
            </a:r>
            <a:r>
              <a:rPr lang="ro-RO" dirty="0" smtClean="0"/>
              <a:t>elulei (</a:t>
            </a:r>
            <a:r>
              <a:rPr lang="ro-RO" dirty="0" smtClean="0">
                <a:solidFill>
                  <a:schemeClr val="accent1">
                    <a:lumMod val="50000"/>
                  </a:schemeClr>
                </a:solidFill>
              </a:rPr>
              <a:t>Cell</a:t>
            </a:r>
            <a:r>
              <a:rPr lang="ro-RO" dirty="0" smtClean="0"/>
              <a:t>)</a:t>
            </a:r>
          </a:p>
          <a:p>
            <a:pPr lvl="2"/>
            <a:r>
              <a:rPr lang="ro-RO" dirty="0" smtClean="0"/>
              <a:t>tabelului  (</a:t>
            </a:r>
            <a:r>
              <a:rPr lang="ro-RO" dirty="0" smtClean="0">
                <a:solidFill>
                  <a:schemeClr val="accent1">
                    <a:lumMod val="50000"/>
                  </a:schemeClr>
                </a:solidFill>
              </a:rPr>
              <a:t>Table</a:t>
            </a:r>
            <a:r>
              <a:rPr lang="ro-RO" dirty="0" smtClean="0"/>
              <a:t>)</a:t>
            </a:r>
          </a:p>
          <a:p>
            <a:pPr marL="457200" lvl="1" indent="0">
              <a:buNone/>
            </a:pPr>
            <a:r>
              <a:rPr lang="ro-RO" dirty="0" smtClean="0"/>
              <a:t>în care se află cursorul </a:t>
            </a:r>
          </a:p>
        </p:txBody>
      </p:sp>
      <p:pic>
        <p:nvPicPr>
          <p:cNvPr id="10" name="Picture 9"/>
          <p:cNvPicPr>
            <a:picLocks noChangeAspect="1"/>
          </p:cNvPicPr>
          <p:nvPr/>
        </p:nvPicPr>
        <p:blipFill>
          <a:blip r:embed="rId2"/>
          <a:stretch>
            <a:fillRect/>
          </a:stretch>
        </p:blipFill>
        <p:spPr>
          <a:xfrm>
            <a:off x="4490410" y="3982677"/>
            <a:ext cx="3662990" cy="973497"/>
          </a:xfrm>
          <a:prstGeom prst="rect">
            <a:avLst/>
          </a:prstGeom>
        </p:spPr>
      </p:pic>
      <p:pic>
        <p:nvPicPr>
          <p:cNvPr id="11" name="Picture 10"/>
          <p:cNvPicPr>
            <a:picLocks noChangeAspect="1"/>
          </p:cNvPicPr>
          <p:nvPr/>
        </p:nvPicPr>
        <p:blipFill>
          <a:blip r:embed="rId3"/>
          <a:stretch>
            <a:fillRect/>
          </a:stretch>
        </p:blipFill>
        <p:spPr>
          <a:xfrm>
            <a:off x="2498725" y="4685771"/>
            <a:ext cx="1504950" cy="1685925"/>
          </a:xfrm>
          <a:prstGeom prst="rect">
            <a:avLst/>
          </a:prstGeom>
        </p:spPr>
      </p:pic>
      <p:pic>
        <p:nvPicPr>
          <p:cNvPr id="12" name="Picture 11"/>
          <p:cNvPicPr>
            <a:picLocks noChangeAspect="1"/>
          </p:cNvPicPr>
          <p:nvPr/>
        </p:nvPicPr>
        <p:blipFill>
          <a:blip r:embed="rId4"/>
          <a:stretch>
            <a:fillRect/>
          </a:stretch>
        </p:blipFill>
        <p:spPr>
          <a:xfrm>
            <a:off x="4490410" y="5222934"/>
            <a:ext cx="3773057" cy="1066474"/>
          </a:xfrm>
          <a:prstGeom prst="rect">
            <a:avLst/>
          </a:prstGeom>
        </p:spPr>
      </p:pic>
    </p:spTree>
    <p:extLst>
      <p:ext uri="{BB962C8B-B14F-4D97-AF65-F5344CB8AC3E}">
        <p14:creationId xmlns:p14="http://schemas.microsoft.com/office/powerpoint/2010/main" val="21927576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Table (tabel)</a:t>
            </a:r>
            <a:endParaRPr lang="en-US" dirty="0"/>
          </a:p>
        </p:txBody>
      </p:sp>
      <p:sp>
        <p:nvSpPr>
          <p:cNvPr id="3" name="Content Placeholder 2"/>
          <p:cNvSpPr>
            <a:spLocks noGrp="1"/>
          </p:cNvSpPr>
          <p:nvPr>
            <p:ph idx="1"/>
          </p:nvPr>
        </p:nvSpPr>
        <p:spPr>
          <a:xfrm>
            <a:off x="628650" y="1199626"/>
            <a:ext cx="6026150" cy="5101221"/>
          </a:xfrm>
        </p:spPr>
        <p:txBody>
          <a:bodyPr/>
          <a:lstStyle/>
          <a:p>
            <a:r>
              <a:rPr lang="ro-RO" dirty="0" smtClean="0"/>
              <a:t>Are trei comenzi:</a:t>
            </a:r>
          </a:p>
          <a:p>
            <a:pPr lvl="1"/>
            <a:r>
              <a:rPr lang="ro-RO" dirty="0" smtClean="0">
                <a:solidFill>
                  <a:schemeClr val="accent1">
                    <a:lumMod val="50000"/>
                  </a:schemeClr>
                </a:solidFill>
              </a:rPr>
              <a:t>View Gridlines </a:t>
            </a:r>
            <a:r>
              <a:rPr lang="ro-RO" dirty="0" smtClean="0"/>
              <a:t>(Vizualizare linii de grilă) – determină afişarea bordurilor ascunse</a:t>
            </a:r>
            <a:endParaRPr lang="en-US" dirty="0"/>
          </a:p>
        </p:txBody>
      </p:sp>
      <p:pic>
        <p:nvPicPr>
          <p:cNvPr id="4" name="Picture 3"/>
          <p:cNvPicPr>
            <a:picLocks noChangeAspect="1"/>
          </p:cNvPicPr>
          <p:nvPr/>
        </p:nvPicPr>
        <p:blipFill>
          <a:blip r:embed="rId2"/>
          <a:stretch>
            <a:fillRect/>
          </a:stretch>
        </p:blipFill>
        <p:spPr>
          <a:xfrm>
            <a:off x="2108200" y="4238094"/>
            <a:ext cx="1552575" cy="904875"/>
          </a:xfrm>
          <a:prstGeom prst="rect">
            <a:avLst/>
          </a:prstGeom>
        </p:spPr>
      </p:pic>
      <p:pic>
        <p:nvPicPr>
          <p:cNvPr id="5" name="Picture 4"/>
          <p:cNvPicPr>
            <a:picLocks noChangeAspect="1"/>
          </p:cNvPicPr>
          <p:nvPr/>
        </p:nvPicPr>
        <p:blipFill>
          <a:blip r:embed="rId3"/>
          <a:stretch>
            <a:fillRect/>
          </a:stretch>
        </p:blipFill>
        <p:spPr>
          <a:xfrm>
            <a:off x="3705225" y="4076170"/>
            <a:ext cx="4324350" cy="1228725"/>
          </a:xfrm>
          <a:prstGeom prst="rect">
            <a:avLst/>
          </a:prstGeom>
        </p:spPr>
      </p:pic>
      <p:pic>
        <p:nvPicPr>
          <p:cNvPr id="6" name="Picture 5"/>
          <p:cNvPicPr>
            <a:picLocks noChangeAspect="1"/>
          </p:cNvPicPr>
          <p:nvPr/>
        </p:nvPicPr>
        <p:blipFill>
          <a:blip r:embed="rId4"/>
          <a:stretch>
            <a:fillRect/>
          </a:stretch>
        </p:blipFill>
        <p:spPr>
          <a:xfrm>
            <a:off x="2108200" y="5499627"/>
            <a:ext cx="1533525" cy="904875"/>
          </a:xfrm>
          <a:prstGeom prst="rect">
            <a:avLst/>
          </a:prstGeom>
        </p:spPr>
      </p:pic>
      <p:pic>
        <p:nvPicPr>
          <p:cNvPr id="9" name="Picture 8"/>
          <p:cNvPicPr>
            <a:picLocks noChangeAspect="1"/>
          </p:cNvPicPr>
          <p:nvPr/>
        </p:nvPicPr>
        <p:blipFill>
          <a:blip r:embed="rId5"/>
          <a:stretch>
            <a:fillRect/>
          </a:stretch>
        </p:blipFill>
        <p:spPr>
          <a:xfrm>
            <a:off x="3808412" y="5304895"/>
            <a:ext cx="4352925" cy="1228725"/>
          </a:xfrm>
          <a:prstGeom prst="rect">
            <a:avLst/>
          </a:prstGeom>
        </p:spPr>
      </p:pic>
    </p:spTree>
    <p:extLst>
      <p:ext uri="{BB962C8B-B14F-4D97-AF65-F5344CB8AC3E}">
        <p14:creationId xmlns:p14="http://schemas.microsoft.com/office/powerpoint/2010/main" val="15723374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Table (tabel)</a:t>
            </a:r>
            <a:endParaRPr lang="en-US" dirty="0"/>
          </a:p>
        </p:txBody>
      </p:sp>
      <p:sp>
        <p:nvSpPr>
          <p:cNvPr id="3" name="Content Placeholder 2"/>
          <p:cNvSpPr>
            <a:spLocks noGrp="1"/>
          </p:cNvSpPr>
          <p:nvPr>
            <p:ph idx="1"/>
          </p:nvPr>
        </p:nvSpPr>
        <p:spPr>
          <a:xfrm>
            <a:off x="628650" y="1199626"/>
            <a:ext cx="6026150" cy="5101221"/>
          </a:xfrm>
        </p:spPr>
        <p:txBody>
          <a:bodyPr/>
          <a:lstStyle/>
          <a:p>
            <a:r>
              <a:rPr lang="ro-RO" dirty="0" smtClean="0"/>
              <a:t>Are trei comenzi:</a:t>
            </a:r>
          </a:p>
          <a:p>
            <a:pPr lvl="1"/>
            <a:r>
              <a:rPr lang="ro-RO" dirty="0" smtClean="0">
                <a:solidFill>
                  <a:schemeClr val="accent1">
                    <a:lumMod val="50000"/>
                  </a:schemeClr>
                </a:solidFill>
              </a:rPr>
              <a:t>Properties</a:t>
            </a:r>
            <a:r>
              <a:rPr lang="ro-RO" dirty="0" smtClean="0"/>
              <a:t> – afişează fereastra </a:t>
            </a:r>
            <a:r>
              <a:rPr lang="ro-RO" dirty="0" smtClean="0">
                <a:solidFill>
                  <a:schemeClr val="accent1">
                    <a:lumMod val="50000"/>
                  </a:schemeClr>
                </a:solidFill>
              </a:rPr>
              <a:t>Table Properties</a:t>
            </a:r>
            <a:r>
              <a:rPr lang="ro-RO" dirty="0" smtClean="0"/>
              <a:t> (Proprietăţi tabel), pentru formatarea avanastă a tabelelor.</a:t>
            </a:r>
            <a:endParaRPr lang="en-US" dirty="0"/>
          </a:p>
        </p:txBody>
      </p:sp>
      <p:pic>
        <p:nvPicPr>
          <p:cNvPr id="7" name="Picture 6"/>
          <p:cNvPicPr>
            <a:picLocks noChangeAspect="1"/>
          </p:cNvPicPr>
          <p:nvPr/>
        </p:nvPicPr>
        <p:blipFill>
          <a:blip r:embed="rId2"/>
          <a:stretch>
            <a:fillRect/>
          </a:stretch>
        </p:blipFill>
        <p:spPr>
          <a:xfrm>
            <a:off x="1740429" y="3321611"/>
            <a:ext cx="1514475" cy="857250"/>
          </a:xfrm>
          <a:prstGeom prst="rect">
            <a:avLst/>
          </a:prstGeom>
        </p:spPr>
      </p:pic>
      <p:pic>
        <p:nvPicPr>
          <p:cNvPr id="8" name="Picture 7"/>
          <p:cNvPicPr>
            <a:picLocks noChangeAspect="1"/>
          </p:cNvPicPr>
          <p:nvPr/>
        </p:nvPicPr>
        <p:blipFill>
          <a:blip r:embed="rId3"/>
          <a:stretch>
            <a:fillRect/>
          </a:stretch>
        </p:blipFill>
        <p:spPr>
          <a:xfrm>
            <a:off x="3757084" y="3186701"/>
            <a:ext cx="3152594" cy="3293533"/>
          </a:xfrm>
          <a:prstGeom prst="rect">
            <a:avLst/>
          </a:prstGeom>
        </p:spPr>
      </p:pic>
    </p:spTree>
    <p:extLst>
      <p:ext uri="{BB962C8B-B14F-4D97-AF65-F5344CB8AC3E}">
        <p14:creationId xmlns:p14="http://schemas.microsoft.com/office/powerpoint/2010/main" val="14854369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Draw (Desenare)</a:t>
            </a:r>
            <a:endParaRPr lang="en-US" dirty="0"/>
          </a:p>
        </p:txBody>
      </p:sp>
      <p:sp>
        <p:nvSpPr>
          <p:cNvPr id="3" name="Content Placeholder 2"/>
          <p:cNvSpPr>
            <a:spLocks noGrp="1"/>
          </p:cNvSpPr>
          <p:nvPr>
            <p:ph idx="1"/>
          </p:nvPr>
        </p:nvSpPr>
        <p:spPr/>
        <p:txBody>
          <a:bodyPr/>
          <a:lstStyle/>
          <a:p>
            <a:r>
              <a:rPr lang="ro-RO" dirty="0" smtClean="0"/>
              <a:t>Grupul </a:t>
            </a:r>
            <a:r>
              <a:rPr lang="ro-RO" dirty="0" smtClean="0">
                <a:solidFill>
                  <a:schemeClr val="accent1">
                    <a:lumMod val="50000"/>
                  </a:schemeClr>
                </a:solidFill>
              </a:rPr>
              <a:t>Draw</a:t>
            </a:r>
            <a:r>
              <a:rPr lang="ro-RO" dirty="0" smtClean="0"/>
              <a:t> (desenare) permite comutarea în modul de desenare al tabelelor, la fel precum comanda Draw Table din fila Insert.</a:t>
            </a:r>
          </a:p>
          <a:p>
            <a:r>
              <a:rPr lang="ro-RO" dirty="0" smtClean="0"/>
              <a:t>Are două comenzi:</a:t>
            </a:r>
          </a:p>
          <a:p>
            <a:pPr lvl="1"/>
            <a:r>
              <a:rPr lang="ro-RO" dirty="0" smtClean="0">
                <a:solidFill>
                  <a:schemeClr val="accent1">
                    <a:lumMod val="50000"/>
                  </a:schemeClr>
                </a:solidFill>
              </a:rPr>
              <a:t>Draw Table </a:t>
            </a:r>
            <a:r>
              <a:rPr lang="ro-RO" dirty="0" smtClean="0"/>
              <a:t>(desenează </a:t>
            </a:r>
            <a:r>
              <a:rPr lang="ro-RO" dirty="0"/>
              <a:t>t</a:t>
            </a:r>
            <a:r>
              <a:rPr lang="ro-RO" dirty="0" smtClean="0"/>
              <a:t>abel)</a:t>
            </a:r>
          </a:p>
          <a:p>
            <a:pPr lvl="1"/>
            <a:r>
              <a:rPr lang="ro-RO" dirty="0" smtClean="0">
                <a:solidFill>
                  <a:schemeClr val="accent1">
                    <a:lumMod val="50000"/>
                  </a:schemeClr>
                </a:solidFill>
              </a:rPr>
              <a:t>Eraser</a:t>
            </a:r>
            <a:r>
              <a:rPr lang="ro-RO" dirty="0" smtClean="0"/>
              <a:t> (radieră)</a:t>
            </a:r>
          </a:p>
        </p:txBody>
      </p:sp>
      <p:pic>
        <p:nvPicPr>
          <p:cNvPr id="11" name="Picture 10"/>
          <p:cNvPicPr>
            <a:picLocks noChangeAspect="1"/>
          </p:cNvPicPr>
          <p:nvPr/>
        </p:nvPicPr>
        <p:blipFill>
          <a:blip r:embed="rId2"/>
          <a:stretch>
            <a:fillRect/>
          </a:stretch>
        </p:blipFill>
        <p:spPr>
          <a:xfrm>
            <a:off x="5779029" y="2382837"/>
            <a:ext cx="904875" cy="923925"/>
          </a:xfrm>
          <a:prstGeom prst="rect">
            <a:avLst/>
          </a:prstGeom>
        </p:spPr>
      </p:pic>
    </p:spTree>
    <p:extLst>
      <p:ext uri="{BB962C8B-B14F-4D97-AF65-F5344CB8AC3E}">
        <p14:creationId xmlns:p14="http://schemas.microsoft.com/office/powerpoint/2010/main" val="21119748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Draw (Desenare)</a:t>
            </a:r>
            <a:endParaRPr lang="en-US" dirty="0"/>
          </a:p>
        </p:txBody>
      </p:sp>
      <p:sp>
        <p:nvSpPr>
          <p:cNvPr id="3" name="Content Placeholder 2"/>
          <p:cNvSpPr>
            <a:spLocks noGrp="1"/>
          </p:cNvSpPr>
          <p:nvPr>
            <p:ph idx="1"/>
          </p:nvPr>
        </p:nvSpPr>
        <p:spPr>
          <a:xfrm>
            <a:off x="628649" y="1077556"/>
            <a:ext cx="7886700" cy="5101221"/>
          </a:xfrm>
        </p:spPr>
        <p:txBody>
          <a:bodyPr/>
          <a:lstStyle/>
          <a:p>
            <a:r>
              <a:rPr lang="ro-RO" sz="2000" dirty="0" smtClean="0"/>
              <a:t>Comanda </a:t>
            </a:r>
            <a:r>
              <a:rPr lang="ro-RO" sz="2000" dirty="0" smtClean="0">
                <a:solidFill>
                  <a:schemeClr val="accent1">
                    <a:lumMod val="50000"/>
                  </a:schemeClr>
                </a:solidFill>
              </a:rPr>
              <a:t>Draw Table </a:t>
            </a:r>
            <a:r>
              <a:rPr lang="ro-RO" sz="2000" dirty="0" smtClean="0"/>
              <a:t>(desenare) permite comutarea în modul de desenare al tabelelor, la fel precum comanda </a:t>
            </a:r>
            <a:r>
              <a:rPr lang="ro-RO" sz="2000" dirty="0" smtClean="0">
                <a:solidFill>
                  <a:schemeClr val="accent1">
                    <a:lumMod val="50000"/>
                  </a:schemeClr>
                </a:solidFill>
              </a:rPr>
              <a:t>Draw Table </a:t>
            </a:r>
            <a:r>
              <a:rPr lang="ro-RO" sz="2000" dirty="0" smtClean="0"/>
              <a:t>din fila </a:t>
            </a:r>
            <a:r>
              <a:rPr lang="ro-RO" sz="2000" dirty="0" smtClean="0">
                <a:solidFill>
                  <a:schemeClr val="accent1">
                    <a:lumMod val="50000"/>
                  </a:schemeClr>
                </a:solidFill>
              </a:rPr>
              <a:t>Insert</a:t>
            </a:r>
            <a:r>
              <a:rPr lang="ro-RO" sz="2000" dirty="0" smtClean="0"/>
              <a:t>.</a:t>
            </a:r>
          </a:p>
          <a:p>
            <a:pPr lvl="1"/>
            <a:r>
              <a:rPr lang="ro-RO" sz="1600" dirty="0"/>
              <a:t>schimbă cursorul clasic al mouse-ului cu unul tip </a:t>
            </a:r>
            <a:r>
              <a:rPr lang="ro-RO" sz="1600" dirty="0" smtClean="0"/>
              <a:t>creion</a:t>
            </a:r>
          </a:p>
          <a:p>
            <a:pPr lvl="1"/>
            <a:r>
              <a:rPr lang="ro-RO" sz="1600" dirty="0" smtClean="0"/>
              <a:t>Cursorul revine la normal apâsnd încă o dată pe butonul Draw Table sau pe tasta Esc.</a:t>
            </a:r>
            <a:endParaRPr lang="en-US" sz="1600" dirty="0"/>
          </a:p>
          <a:p>
            <a:endParaRPr lang="en-US" dirty="0"/>
          </a:p>
        </p:txBody>
      </p:sp>
      <p:pic>
        <p:nvPicPr>
          <p:cNvPr id="4" name="Picture 3"/>
          <p:cNvPicPr>
            <a:picLocks noChangeAspect="1"/>
          </p:cNvPicPr>
          <p:nvPr/>
        </p:nvPicPr>
        <p:blipFill rotWithShape="1">
          <a:blip r:embed="rId2"/>
          <a:srcRect b="10627"/>
          <a:stretch/>
        </p:blipFill>
        <p:spPr>
          <a:xfrm>
            <a:off x="996502" y="3589957"/>
            <a:ext cx="3565125" cy="3102016"/>
          </a:xfrm>
          <a:prstGeom prst="rect">
            <a:avLst/>
          </a:prstGeom>
        </p:spPr>
      </p:pic>
      <p:pic>
        <p:nvPicPr>
          <p:cNvPr id="5" name="Picture 4"/>
          <p:cNvPicPr>
            <a:picLocks noChangeAspect="1"/>
          </p:cNvPicPr>
          <p:nvPr/>
        </p:nvPicPr>
        <p:blipFill rotWithShape="1">
          <a:blip r:embed="rId3">
            <a:clrChange>
              <a:clrFrom>
                <a:srgbClr val="FFFFFF"/>
              </a:clrFrom>
              <a:clrTo>
                <a:srgbClr val="FFFFFF">
                  <a:alpha val="0"/>
                </a:srgbClr>
              </a:clrTo>
            </a:clrChange>
          </a:blip>
          <a:srcRect t="8425"/>
          <a:stretch/>
        </p:blipFill>
        <p:spPr>
          <a:xfrm>
            <a:off x="4929478" y="2159000"/>
            <a:ext cx="3276600" cy="1646158"/>
          </a:xfrm>
          <a:prstGeom prst="rect">
            <a:avLst/>
          </a:prstGeom>
        </p:spPr>
      </p:pic>
      <p:pic>
        <p:nvPicPr>
          <p:cNvPr id="6" name="Picture 5"/>
          <p:cNvPicPr>
            <a:picLocks noChangeAspect="1"/>
          </p:cNvPicPr>
          <p:nvPr/>
        </p:nvPicPr>
        <p:blipFill>
          <a:blip r:embed="rId4"/>
          <a:stretch>
            <a:fillRect/>
          </a:stretch>
        </p:blipFill>
        <p:spPr>
          <a:xfrm>
            <a:off x="5065510" y="3276000"/>
            <a:ext cx="2401294" cy="1058315"/>
          </a:xfrm>
          <a:prstGeom prst="rect">
            <a:avLst/>
          </a:prstGeom>
        </p:spPr>
      </p:pic>
      <p:pic>
        <p:nvPicPr>
          <p:cNvPr id="7" name="Picture 2" descr="https://osiprodeusodcspstoa01.blob.core.windows.net/en-us/media/713a640f-2b4e-4e9c-ac92-4e54837f605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5989" y="3380407"/>
            <a:ext cx="142875" cy="2095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a:stretch>
            <a:fillRect/>
          </a:stretch>
        </p:blipFill>
        <p:spPr>
          <a:xfrm>
            <a:off x="5010379" y="4336113"/>
            <a:ext cx="2511556" cy="1220267"/>
          </a:xfrm>
          <a:prstGeom prst="rect">
            <a:avLst/>
          </a:prstGeom>
        </p:spPr>
      </p:pic>
      <p:pic>
        <p:nvPicPr>
          <p:cNvPr id="9" name="Picture 2" descr="https://osiprodeusodcspstoa01.blob.core.windows.net/en-us/media/713a640f-2b4e-4e9c-ac92-4e54837f605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7209" y="4793239"/>
            <a:ext cx="142875" cy="209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7"/>
          <a:stretch>
            <a:fillRect/>
          </a:stretch>
        </p:blipFill>
        <p:spPr>
          <a:xfrm>
            <a:off x="5065510" y="5602773"/>
            <a:ext cx="2297398" cy="1152009"/>
          </a:xfrm>
          <a:prstGeom prst="rect">
            <a:avLst/>
          </a:prstGeom>
        </p:spPr>
      </p:pic>
      <p:pic>
        <p:nvPicPr>
          <p:cNvPr id="11" name="Picture 10"/>
          <p:cNvPicPr>
            <a:picLocks noChangeAspect="1"/>
          </p:cNvPicPr>
          <p:nvPr/>
        </p:nvPicPr>
        <p:blipFill>
          <a:blip r:embed="rId8"/>
          <a:stretch>
            <a:fillRect/>
          </a:stretch>
        </p:blipFill>
        <p:spPr>
          <a:xfrm>
            <a:off x="1059392" y="2496170"/>
            <a:ext cx="895350" cy="914400"/>
          </a:xfrm>
          <a:prstGeom prst="rect">
            <a:avLst/>
          </a:prstGeom>
        </p:spPr>
      </p:pic>
      <p:sp>
        <p:nvSpPr>
          <p:cNvPr id="12" name="TextBox 11"/>
          <p:cNvSpPr txBox="1"/>
          <p:nvPr/>
        </p:nvSpPr>
        <p:spPr>
          <a:xfrm>
            <a:off x="2167467" y="3048000"/>
            <a:ext cx="1320800" cy="369332"/>
          </a:xfrm>
          <a:prstGeom prst="rect">
            <a:avLst/>
          </a:prstGeom>
          <a:noFill/>
        </p:spPr>
        <p:txBody>
          <a:bodyPr wrap="square" rtlCol="0">
            <a:spAutoFit/>
          </a:bodyPr>
          <a:lstStyle/>
          <a:p>
            <a:r>
              <a:rPr lang="ro-RO" dirty="0" smtClean="0"/>
              <a:t>sau</a:t>
            </a:r>
            <a:endParaRPr lang="en-US" dirty="0"/>
          </a:p>
        </p:txBody>
      </p:sp>
    </p:spTree>
    <p:extLst>
      <p:ext uri="{BB962C8B-B14F-4D97-AF65-F5344CB8AC3E}">
        <p14:creationId xmlns:p14="http://schemas.microsoft.com/office/powerpoint/2010/main" val="28488477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Draw (Desenare)</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Draw Table </a:t>
            </a:r>
            <a:r>
              <a:rPr lang="ro-RO" dirty="0" smtClean="0"/>
              <a:t>schimbă cursorul clasic al mouse-ului cu unul tip creion</a:t>
            </a:r>
            <a:endParaRPr lang="en-US" dirty="0"/>
          </a:p>
        </p:txBody>
      </p:sp>
      <p:pic>
        <p:nvPicPr>
          <p:cNvPr id="4" name="Picture 3"/>
          <p:cNvPicPr>
            <a:picLocks noChangeAspect="1"/>
          </p:cNvPicPr>
          <p:nvPr/>
        </p:nvPicPr>
        <p:blipFill rotWithShape="1">
          <a:blip r:embed="rId2"/>
          <a:srcRect b="10627"/>
          <a:stretch/>
        </p:blipFill>
        <p:spPr>
          <a:xfrm>
            <a:off x="996502" y="3589957"/>
            <a:ext cx="3565125" cy="3102016"/>
          </a:xfrm>
          <a:prstGeom prst="rect">
            <a:avLst/>
          </a:prstGeom>
        </p:spPr>
      </p:pic>
      <p:pic>
        <p:nvPicPr>
          <p:cNvPr id="5" name="Picture 4"/>
          <p:cNvPicPr>
            <a:picLocks noChangeAspect="1"/>
          </p:cNvPicPr>
          <p:nvPr/>
        </p:nvPicPr>
        <p:blipFill>
          <a:blip r:embed="rId3"/>
          <a:stretch>
            <a:fillRect/>
          </a:stretch>
        </p:blipFill>
        <p:spPr>
          <a:xfrm>
            <a:off x="4929478" y="2007542"/>
            <a:ext cx="3276600" cy="1797616"/>
          </a:xfrm>
          <a:prstGeom prst="rect">
            <a:avLst/>
          </a:prstGeom>
        </p:spPr>
      </p:pic>
      <p:pic>
        <p:nvPicPr>
          <p:cNvPr id="6" name="Picture 5"/>
          <p:cNvPicPr>
            <a:picLocks noChangeAspect="1"/>
          </p:cNvPicPr>
          <p:nvPr/>
        </p:nvPicPr>
        <p:blipFill>
          <a:blip r:embed="rId4"/>
          <a:stretch>
            <a:fillRect/>
          </a:stretch>
        </p:blipFill>
        <p:spPr>
          <a:xfrm>
            <a:off x="5065510" y="3276000"/>
            <a:ext cx="2401294" cy="1058315"/>
          </a:xfrm>
          <a:prstGeom prst="rect">
            <a:avLst/>
          </a:prstGeom>
        </p:spPr>
      </p:pic>
      <p:pic>
        <p:nvPicPr>
          <p:cNvPr id="7" name="Picture 2" descr="https://osiprodeusodcspstoa01.blob.core.windows.net/en-us/media/713a640f-2b4e-4e9c-ac92-4e54837f605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5989" y="3380407"/>
            <a:ext cx="142875" cy="2095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a:stretch>
            <a:fillRect/>
          </a:stretch>
        </p:blipFill>
        <p:spPr>
          <a:xfrm>
            <a:off x="5010379" y="4336113"/>
            <a:ext cx="2511556" cy="1220267"/>
          </a:xfrm>
          <a:prstGeom prst="rect">
            <a:avLst/>
          </a:prstGeom>
        </p:spPr>
      </p:pic>
      <p:pic>
        <p:nvPicPr>
          <p:cNvPr id="9" name="Picture 2" descr="https://osiprodeusodcspstoa01.blob.core.windows.net/en-us/media/713a640f-2b4e-4e9c-ac92-4e54837f605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7209" y="4793239"/>
            <a:ext cx="142875" cy="209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7"/>
          <a:stretch>
            <a:fillRect/>
          </a:stretch>
        </p:blipFill>
        <p:spPr>
          <a:xfrm>
            <a:off x="5065510" y="5602773"/>
            <a:ext cx="2297398" cy="1152009"/>
          </a:xfrm>
          <a:prstGeom prst="rect">
            <a:avLst/>
          </a:prstGeom>
        </p:spPr>
      </p:pic>
      <p:pic>
        <p:nvPicPr>
          <p:cNvPr id="11" name="Picture 10"/>
          <p:cNvPicPr>
            <a:picLocks noChangeAspect="1"/>
          </p:cNvPicPr>
          <p:nvPr/>
        </p:nvPicPr>
        <p:blipFill>
          <a:blip r:embed="rId8"/>
          <a:stretch>
            <a:fillRect/>
          </a:stretch>
        </p:blipFill>
        <p:spPr>
          <a:xfrm>
            <a:off x="1059392" y="2496170"/>
            <a:ext cx="895350" cy="914400"/>
          </a:xfrm>
          <a:prstGeom prst="rect">
            <a:avLst/>
          </a:prstGeom>
        </p:spPr>
      </p:pic>
      <p:sp>
        <p:nvSpPr>
          <p:cNvPr id="12" name="TextBox 11"/>
          <p:cNvSpPr txBox="1"/>
          <p:nvPr/>
        </p:nvSpPr>
        <p:spPr>
          <a:xfrm>
            <a:off x="2167467" y="3048000"/>
            <a:ext cx="1320800" cy="369332"/>
          </a:xfrm>
          <a:prstGeom prst="rect">
            <a:avLst/>
          </a:prstGeom>
          <a:noFill/>
        </p:spPr>
        <p:txBody>
          <a:bodyPr wrap="square" rtlCol="0">
            <a:spAutoFit/>
          </a:bodyPr>
          <a:lstStyle/>
          <a:p>
            <a:r>
              <a:rPr lang="ro-RO" dirty="0" smtClean="0"/>
              <a:t>sau</a:t>
            </a:r>
            <a:endParaRPr lang="en-US" dirty="0"/>
          </a:p>
        </p:txBody>
      </p:sp>
    </p:spTree>
    <p:extLst>
      <p:ext uri="{BB962C8B-B14F-4D97-AF65-F5344CB8AC3E}">
        <p14:creationId xmlns:p14="http://schemas.microsoft.com/office/powerpoint/2010/main" val="40773049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4796895" y="2565303"/>
            <a:ext cx="2318280" cy="1335449"/>
          </a:xfrm>
          <a:prstGeom prst="rect">
            <a:avLst/>
          </a:prstGeom>
        </p:spPr>
      </p:pic>
      <p:sp>
        <p:nvSpPr>
          <p:cNvPr id="2" name="Title 1"/>
          <p:cNvSpPr>
            <a:spLocks noGrp="1"/>
          </p:cNvSpPr>
          <p:nvPr>
            <p:ph type="title"/>
          </p:nvPr>
        </p:nvSpPr>
        <p:spPr/>
        <p:txBody>
          <a:bodyPr/>
          <a:lstStyle/>
          <a:p>
            <a:r>
              <a:rPr lang="ro-RO" dirty="0" smtClean="0"/>
              <a:t>Grupul Draw (Desenare)</a:t>
            </a:r>
            <a:endParaRPr lang="en-US" dirty="0"/>
          </a:p>
        </p:txBody>
      </p:sp>
      <p:sp>
        <p:nvSpPr>
          <p:cNvPr id="3" name="Content Placeholder 2"/>
          <p:cNvSpPr>
            <a:spLocks noGrp="1"/>
          </p:cNvSpPr>
          <p:nvPr>
            <p:ph idx="1"/>
          </p:nvPr>
        </p:nvSpPr>
        <p:spPr/>
        <p:txBody>
          <a:bodyPr>
            <a:normAutofit/>
          </a:bodyPr>
          <a:lstStyle/>
          <a:p>
            <a:r>
              <a:rPr lang="ro-RO" sz="2000" dirty="0" smtClean="0"/>
              <a:t>Comanda Eraser (Radieră) permite ştergerea unor borduri din tabel.</a:t>
            </a:r>
          </a:p>
          <a:p>
            <a:pPr lvl="1"/>
            <a:r>
              <a:rPr lang="ro-RO" sz="1600" dirty="0" smtClean="0"/>
              <a:t>Bordurile nu sunt ascunse, ele dispar fizic </a:t>
            </a:r>
          </a:p>
          <a:p>
            <a:pPr lvl="1"/>
            <a:r>
              <a:rPr lang="ro-RO" sz="1600" dirty="0" smtClean="0"/>
              <a:t>Cursorul se schimbă în radieră</a:t>
            </a:r>
          </a:p>
          <a:p>
            <a:pPr lvl="1"/>
            <a:r>
              <a:rPr lang="ro-RO" sz="1600" dirty="0" smtClean="0"/>
              <a:t>Cursorul revine la normal dacă se apasă a doua oară pe butonul Eraser sau pe tasta Esc.</a:t>
            </a:r>
            <a:endParaRPr lang="en-US" sz="1600" dirty="0"/>
          </a:p>
        </p:txBody>
      </p:sp>
      <p:pic>
        <p:nvPicPr>
          <p:cNvPr id="1026" name="Picture 2" descr="http://www.professoroffice.com/Excel2013CellBorders/clip_image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010" y="3123489"/>
            <a:ext cx="200025" cy="21907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4"/>
          <a:stretch>
            <a:fillRect/>
          </a:stretch>
        </p:blipFill>
        <p:spPr>
          <a:xfrm>
            <a:off x="4930581" y="4471991"/>
            <a:ext cx="2291486" cy="1257617"/>
          </a:xfrm>
          <a:prstGeom prst="rect">
            <a:avLst/>
          </a:prstGeom>
        </p:spPr>
      </p:pic>
    </p:spTree>
    <p:extLst>
      <p:ext uri="{BB962C8B-B14F-4D97-AF65-F5344CB8AC3E}">
        <p14:creationId xmlns:p14="http://schemas.microsoft.com/office/powerpoint/2010/main" val="10058513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Rows </a:t>
            </a:r>
            <a:r>
              <a:rPr lang="en-US" dirty="0" smtClean="0"/>
              <a:t>&amp;</a:t>
            </a:r>
            <a:r>
              <a:rPr lang="ro-RO" dirty="0" smtClean="0"/>
              <a:t> Columns</a:t>
            </a:r>
            <a:endParaRPr lang="en-US" dirty="0"/>
          </a:p>
        </p:txBody>
      </p:sp>
      <p:sp>
        <p:nvSpPr>
          <p:cNvPr id="3" name="Content Placeholder 2"/>
          <p:cNvSpPr>
            <a:spLocks noGrp="1"/>
          </p:cNvSpPr>
          <p:nvPr>
            <p:ph idx="1"/>
          </p:nvPr>
        </p:nvSpPr>
        <p:spPr/>
        <p:txBody>
          <a:bodyPr/>
          <a:lstStyle/>
          <a:p>
            <a:r>
              <a:rPr lang="ro-RO" dirty="0" smtClean="0"/>
              <a:t>Grupul de comenzi </a:t>
            </a:r>
            <a:r>
              <a:rPr lang="ro-RO" dirty="0" smtClean="0">
                <a:solidFill>
                  <a:schemeClr val="accent1">
                    <a:lumMod val="50000"/>
                  </a:schemeClr>
                </a:solidFill>
              </a:rPr>
              <a:t>Rows </a:t>
            </a:r>
            <a:r>
              <a:rPr lang="en-US" dirty="0" smtClean="0">
                <a:solidFill>
                  <a:schemeClr val="accent1">
                    <a:lumMod val="50000"/>
                  </a:schemeClr>
                </a:solidFill>
              </a:rPr>
              <a:t>&amp;</a:t>
            </a:r>
            <a:r>
              <a:rPr lang="ro-RO" dirty="0" smtClean="0">
                <a:solidFill>
                  <a:schemeClr val="accent1">
                    <a:lumMod val="50000"/>
                  </a:schemeClr>
                </a:solidFill>
              </a:rPr>
              <a:t> Columns </a:t>
            </a:r>
            <a:r>
              <a:rPr lang="ro-RO" dirty="0" smtClean="0"/>
              <a:t>(linii şi coloane) permite ştergerea sau adăugarea de linii şi coloane într-un tabel</a:t>
            </a:r>
          </a:p>
          <a:p>
            <a:r>
              <a:rPr lang="ro-RO" dirty="0" smtClean="0"/>
              <a:t>Are patru comenzi:</a:t>
            </a:r>
          </a:p>
          <a:p>
            <a:pPr lvl="1"/>
            <a:r>
              <a:rPr lang="ro-RO" dirty="0" smtClean="0">
                <a:solidFill>
                  <a:schemeClr val="accent1">
                    <a:lumMod val="50000"/>
                  </a:schemeClr>
                </a:solidFill>
              </a:rPr>
              <a:t>Delete</a:t>
            </a:r>
            <a:r>
              <a:rPr lang="ro-RO" dirty="0" smtClean="0"/>
              <a:t> (şterge)</a:t>
            </a:r>
          </a:p>
          <a:p>
            <a:pPr lvl="1"/>
            <a:r>
              <a:rPr lang="ro-RO" dirty="0" smtClean="0">
                <a:solidFill>
                  <a:schemeClr val="accent1">
                    <a:lumMod val="50000"/>
                  </a:schemeClr>
                </a:solidFill>
              </a:rPr>
              <a:t>Insert Above </a:t>
            </a:r>
            <a:r>
              <a:rPr lang="ro-RO" dirty="0" smtClean="0"/>
              <a:t>(inserează rând deasupra) </a:t>
            </a:r>
          </a:p>
          <a:p>
            <a:pPr lvl="1"/>
            <a:r>
              <a:rPr lang="ro-RO" dirty="0" smtClean="0">
                <a:solidFill>
                  <a:schemeClr val="accent1">
                    <a:lumMod val="50000"/>
                  </a:schemeClr>
                </a:solidFill>
              </a:rPr>
              <a:t>Insert Below </a:t>
            </a:r>
            <a:r>
              <a:rPr lang="ro-RO" dirty="0" smtClean="0"/>
              <a:t>(inserează rând dedesubt)</a:t>
            </a:r>
          </a:p>
          <a:p>
            <a:pPr lvl="1"/>
            <a:r>
              <a:rPr lang="ro-RO" dirty="0" smtClean="0">
                <a:solidFill>
                  <a:schemeClr val="accent1">
                    <a:lumMod val="50000"/>
                  </a:schemeClr>
                </a:solidFill>
              </a:rPr>
              <a:t>Insert Left </a:t>
            </a:r>
            <a:r>
              <a:rPr lang="ro-RO" dirty="0" smtClean="0"/>
              <a:t>(inserează coloană la stânga)</a:t>
            </a:r>
          </a:p>
          <a:p>
            <a:pPr lvl="1"/>
            <a:r>
              <a:rPr lang="ro-RO" dirty="0" smtClean="0">
                <a:solidFill>
                  <a:schemeClr val="accent1">
                    <a:lumMod val="50000"/>
                  </a:schemeClr>
                </a:solidFill>
              </a:rPr>
              <a:t>Insert Right </a:t>
            </a:r>
            <a:r>
              <a:rPr lang="ro-RO" dirty="0" smtClean="0"/>
              <a:t>(inserează coloană la dreapta)</a:t>
            </a:r>
            <a:endParaRPr lang="en-US" dirty="0"/>
          </a:p>
        </p:txBody>
      </p:sp>
      <p:pic>
        <p:nvPicPr>
          <p:cNvPr id="4" name="Picture 3"/>
          <p:cNvPicPr>
            <a:picLocks noChangeAspect="1"/>
          </p:cNvPicPr>
          <p:nvPr/>
        </p:nvPicPr>
        <p:blipFill>
          <a:blip r:embed="rId2"/>
          <a:stretch>
            <a:fillRect/>
          </a:stretch>
        </p:blipFill>
        <p:spPr>
          <a:xfrm>
            <a:off x="5944658" y="2175934"/>
            <a:ext cx="2266950" cy="914400"/>
          </a:xfrm>
          <a:prstGeom prst="rect">
            <a:avLst/>
          </a:prstGeom>
        </p:spPr>
      </p:pic>
    </p:spTree>
    <p:extLst>
      <p:ext uri="{BB962C8B-B14F-4D97-AF65-F5344CB8AC3E}">
        <p14:creationId xmlns:p14="http://schemas.microsoft.com/office/powerpoint/2010/main" val="2153318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Rows </a:t>
            </a:r>
            <a:r>
              <a:rPr lang="en-US" dirty="0" smtClean="0"/>
              <a:t>&amp;</a:t>
            </a:r>
            <a:r>
              <a:rPr lang="ro-RO" dirty="0" smtClean="0"/>
              <a:t> Columns</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Delete</a:t>
            </a:r>
            <a:r>
              <a:rPr lang="ro-RO" dirty="0" smtClean="0"/>
              <a:t> (Şterge) permite ştergerea</a:t>
            </a:r>
          </a:p>
          <a:p>
            <a:pPr lvl="1"/>
            <a:r>
              <a:rPr lang="ro-RO" dirty="0" smtClean="0"/>
              <a:t>Celulei</a:t>
            </a:r>
          </a:p>
          <a:p>
            <a:pPr lvl="1"/>
            <a:r>
              <a:rPr lang="ro-RO" dirty="0" smtClean="0"/>
              <a:t>Coloanei</a:t>
            </a:r>
          </a:p>
          <a:p>
            <a:pPr lvl="1"/>
            <a:r>
              <a:rPr lang="ro-RO" dirty="0" smtClean="0"/>
              <a:t>Rândului</a:t>
            </a:r>
          </a:p>
          <a:p>
            <a:pPr lvl="1"/>
            <a:r>
              <a:rPr lang="ro-RO" dirty="0" smtClean="0"/>
              <a:t>Tabelului</a:t>
            </a:r>
          </a:p>
          <a:p>
            <a:pPr marL="0" indent="0">
              <a:buNone/>
            </a:pPr>
            <a:r>
              <a:rPr lang="ro-RO" dirty="0" smtClean="0"/>
              <a:t>În care se află cursorul</a:t>
            </a:r>
          </a:p>
          <a:p>
            <a:pPr marL="0" indent="0">
              <a:buNone/>
            </a:pPr>
            <a:endParaRPr lang="ro-RO" dirty="0"/>
          </a:p>
          <a:p>
            <a:r>
              <a:rPr lang="ro-RO" dirty="0" smtClean="0"/>
              <a:t>Dacă se şterge o celulă, apare fereastra </a:t>
            </a:r>
            <a:r>
              <a:rPr lang="ro-RO" dirty="0" smtClean="0">
                <a:solidFill>
                  <a:schemeClr val="accent1">
                    <a:lumMod val="50000"/>
                  </a:schemeClr>
                </a:solidFill>
              </a:rPr>
              <a:t>Insert Cells </a:t>
            </a:r>
            <a:r>
              <a:rPr lang="ro-RO" dirty="0" smtClean="0"/>
              <a:t>(Inserează celule), cu patru opţiuni:</a:t>
            </a:r>
          </a:p>
          <a:p>
            <a:pPr lvl="1"/>
            <a:r>
              <a:rPr lang="ro-RO" dirty="0" smtClean="0">
                <a:solidFill>
                  <a:schemeClr val="accent1">
                    <a:lumMod val="50000"/>
                  </a:schemeClr>
                </a:solidFill>
              </a:rPr>
              <a:t>Shift cells left </a:t>
            </a:r>
            <a:r>
              <a:rPr lang="ro-RO" dirty="0" smtClean="0"/>
              <a:t>(mută celulele către stânga – şterge pe linie)</a:t>
            </a:r>
          </a:p>
          <a:p>
            <a:pPr lvl="1"/>
            <a:r>
              <a:rPr lang="ro-RO" dirty="0" smtClean="0">
                <a:solidFill>
                  <a:schemeClr val="accent1">
                    <a:lumMod val="50000"/>
                  </a:schemeClr>
                </a:solidFill>
              </a:rPr>
              <a:t>Shift cells up </a:t>
            </a:r>
            <a:r>
              <a:rPr lang="ro-RO" dirty="0" smtClean="0"/>
              <a:t>(mută celulele în sus – şterge pe coloană)</a:t>
            </a:r>
          </a:p>
          <a:p>
            <a:pPr lvl="1"/>
            <a:r>
              <a:rPr lang="ro-RO" dirty="0" smtClean="0">
                <a:solidFill>
                  <a:schemeClr val="accent1">
                    <a:lumMod val="50000"/>
                  </a:schemeClr>
                </a:solidFill>
              </a:rPr>
              <a:t>Delete entire column </a:t>
            </a:r>
            <a:r>
              <a:rPr lang="ro-RO" dirty="0" smtClean="0"/>
              <a:t>(şterge toată coloana)</a:t>
            </a:r>
          </a:p>
          <a:p>
            <a:pPr lvl="1"/>
            <a:r>
              <a:rPr lang="ro-RO" dirty="0" smtClean="0">
                <a:solidFill>
                  <a:schemeClr val="accent1">
                    <a:lumMod val="50000"/>
                  </a:schemeClr>
                </a:solidFill>
              </a:rPr>
              <a:t>Delete entire row </a:t>
            </a:r>
            <a:r>
              <a:rPr lang="ro-RO" dirty="0" smtClean="0"/>
              <a:t>(şterge tot rândul)</a:t>
            </a:r>
            <a:endParaRPr lang="en-US" dirty="0"/>
          </a:p>
        </p:txBody>
      </p:sp>
      <p:pic>
        <p:nvPicPr>
          <p:cNvPr id="5" name="Picture 4"/>
          <p:cNvPicPr>
            <a:picLocks noChangeAspect="1"/>
          </p:cNvPicPr>
          <p:nvPr/>
        </p:nvPicPr>
        <p:blipFill>
          <a:blip r:embed="rId2"/>
          <a:stretch>
            <a:fillRect/>
          </a:stretch>
        </p:blipFill>
        <p:spPr>
          <a:xfrm>
            <a:off x="4764618" y="1921934"/>
            <a:ext cx="3436566" cy="1896036"/>
          </a:xfrm>
          <a:prstGeom prst="rect">
            <a:avLst/>
          </a:prstGeom>
        </p:spPr>
      </p:pic>
      <p:pic>
        <p:nvPicPr>
          <p:cNvPr id="6" name="Picture 5"/>
          <p:cNvPicPr>
            <a:picLocks noChangeAspect="1"/>
          </p:cNvPicPr>
          <p:nvPr/>
        </p:nvPicPr>
        <p:blipFill>
          <a:blip r:embed="rId3"/>
          <a:stretch>
            <a:fillRect/>
          </a:stretch>
        </p:blipFill>
        <p:spPr>
          <a:xfrm>
            <a:off x="7458409" y="2977940"/>
            <a:ext cx="1056941" cy="934751"/>
          </a:xfrm>
          <a:prstGeom prst="rect">
            <a:avLst/>
          </a:prstGeom>
        </p:spPr>
      </p:pic>
      <p:pic>
        <p:nvPicPr>
          <p:cNvPr id="7" name="Picture 6"/>
          <p:cNvPicPr>
            <a:picLocks noChangeAspect="1"/>
          </p:cNvPicPr>
          <p:nvPr/>
        </p:nvPicPr>
        <p:blipFill>
          <a:blip r:embed="rId4"/>
          <a:stretch>
            <a:fillRect/>
          </a:stretch>
        </p:blipFill>
        <p:spPr>
          <a:xfrm>
            <a:off x="5755217" y="5948024"/>
            <a:ext cx="2760133" cy="705645"/>
          </a:xfrm>
          <a:prstGeom prst="rect">
            <a:avLst/>
          </a:prstGeom>
        </p:spPr>
      </p:pic>
      <p:sp>
        <p:nvSpPr>
          <p:cNvPr id="8" name="TextBox 7"/>
          <p:cNvSpPr txBox="1"/>
          <p:nvPr/>
        </p:nvSpPr>
        <p:spPr>
          <a:xfrm>
            <a:off x="3088217" y="6350300"/>
            <a:ext cx="2667000" cy="253916"/>
          </a:xfrm>
          <a:prstGeom prst="rect">
            <a:avLst/>
          </a:prstGeom>
          <a:noFill/>
        </p:spPr>
        <p:txBody>
          <a:bodyPr wrap="square" rtlCol="0">
            <a:spAutoFit/>
          </a:bodyPr>
          <a:lstStyle/>
          <a:p>
            <a:r>
              <a:rPr lang="ro-RO" sz="1050" dirty="0" smtClean="0"/>
              <a:t>Ştergerea celulei 9 cu opţiunea Shift cells up</a:t>
            </a:r>
            <a:endParaRPr lang="en-US" sz="1050" dirty="0"/>
          </a:p>
        </p:txBody>
      </p:sp>
    </p:spTree>
    <p:extLst>
      <p:ext uri="{BB962C8B-B14F-4D97-AF65-F5344CB8AC3E}">
        <p14:creationId xmlns:p14="http://schemas.microsoft.com/office/powerpoint/2010/main" val="799327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Copertă (Cover Page)</a:t>
            </a:r>
            <a:endParaRPr lang="en-US" dirty="0"/>
          </a:p>
        </p:txBody>
      </p:sp>
      <p:sp>
        <p:nvSpPr>
          <p:cNvPr id="3" name="Content Placeholder 2"/>
          <p:cNvSpPr>
            <a:spLocks noGrp="1"/>
          </p:cNvSpPr>
          <p:nvPr>
            <p:ph idx="1"/>
          </p:nvPr>
        </p:nvSpPr>
        <p:spPr/>
        <p:txBody>
          <a:bodyPr>
            <a:normAutofit/>
          </a:bodyPr>
          <a:lstStyle/>
          <a:p>
            <a:pPr algn="just"/>
            <a:r>
              <a:rPr lang="ro-RO" sz="2000" dirty="0" smtClean="0"/>
              <a:t>Word oferă o serie de coperte formatare grafic, sub forma unor şabloane cu câmpuri de text predefinit care pot fi modificate sau reaşezate în pagină:</a:t>
            </a:r>
          </a:p>
          <a:p>
            <a:pPr algn="just"/>
            <a:r>
              <a:rPr lang="ro-RO" sz="2000" dirty="0" smtClean="0"/>
              <a:t>Pot fi adăugate şi elemente grafice noi (imagini, desene).</a:t>
            </a:r>
            <a:endParaRPr lang="en-US" sz="2000" dirty="0"/>
          </a:p>
        </p:txBody>
      </p:sp>
      <p:pic>
        <p:nvPicPr>
          <p:cNvPr id="4" name="Picture 3"/>
          <p:cNvPicPr>
            <a:picLocks noChangeAspect="1"/>
          </p:cNvPicPr>
          <p:nvPr/>
        </p:nvPicPr>
        <p:blipFill>
          <a:blip r:embed="rId2"/>
          <a:stretch>
            <a:fillRect/>
          </a:stretch>
        </p:blipFill>
        <p:spPr>
          <a:xfrm>
            <a:off x="939633" y="2717409"/>
            <a:ext cx="7132320" cy="3321365"/>
          </a:xfrm>
          <a:prstGeom prst="rect">
            <a:avLst/>
          </a:prstGeom>
        </p:spPr>
      </p:pic>
      <p:sp>
        <p:nvSpPr>
          <p:cNvPr id="6" name="Right Arrow 5"/>
          <p:cNvSpPr/>
          <p:nvPr/>
        </p:nvSpPr>
        <p:spPr>
          <a:xfrm>
            <a:off x="707366" y="3036498"/>
            <a:ext cx="232267" cy="224287"/>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21333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Rows </a:t>
            </a:r>
            <a:r>
              <a:rPr lang="en-US" dirty="0" smtClean="0"/>
              <a:t>&amp;</a:t>
            </a:r>
            <a:r>
              <a:rPr lang="ro-RO" dirty="0" smtClean="0"/>
              <a:t> Columns</a:t>
            </a:r>
            <a:endParaRPr lang="en-US" dirty="0"/>
          </a:p>
        </p:txBody>
      </p:sp>
      <p:sp>
        <p:nvSpPr>
          <p:cNvPr id="3" name="Content Placeholder 2"/>
          <p:cNvSpPr>
            <a:spLocks noGrp="1"/>
          </p:cNvSpPr>
          <p:nvPr>
            <p:ph idx="1"/>
          </p:nvPr>
        </p:nvSpPr>
        <p:spPr/>
        <p:txBody>
          <a:bodyPr/>
          <a:lstStyle/>
          <a:p>
            <a:r>
              <a:rPr lang="ro-RO" dirty="0" smtClean="0"/>
              <a:t>Comenzile de inserare de linii şi de coloane</a:t>
            </a:r>
          </a:p>
          <a:p>
            <a:pPr lvl="1"/>
            <a:r>
              <a:rPr lang="ro-RO" dirty="0" smtClean="0">
                <a:solidFill>
                  <a:schemeClr val="accent1">
                    <a:lumMod val="50000"/>
                  </a:schemeClr>
                </a:solidFill>
              </a:rPr>
              <a:t>Insert </a:t>
            </a:r>
            <a:r>
              <a:rPr lang="ro-RO" dirty="0">
                <a:solidFill>
                  <a:schemeClr val="accent1">
                    <a:lumMod val="50000"/>
                  </a:schemeClr>
                </a:solidFill>
              </a:rPr>
              <a:t>Above </a:t>
            </a:r>
            <a:r>
              <a:rPr lang="ro-RO" dirty="0"/>
              <a:t>(inserează rând deasupra) </a:t>
            </a:r>
          </a:p>
          <a:p>
            <a:pPr lvl="1"/>
            <a:r>
              <a:rPr lang="ro-RO" dirty="0">
                <a:solidFill>
                  <a:schemeClr val="accent1">
                    <a:lumMod val="50000"/>
                  </a:schemeClr>
                </a:solidFill>
              </a:rPr>
              <a:t>Insert Below </a:t>
            </a:r>
            <a:r>
              <a:rPr lang="ro-RO" dirty="0"/>
              <a:t>(inserează rând dedesubt)</a:t>
            </a:r>
          </a:p>
          <a:p>
            <a:pPr lvl="1"/>
            <a:r>
              <a:rPr lang="ro-RO" dirty="0">
                <a:solidFill>
                  <a:schemeClr val="accent1">
                    <a:lumMod val="50000"/>
                  </a:schemeClr>
                </a:solidFill>
              </a:rPr>
              <a:t>Insert Left </a:t>
            </a:r>
            <a:r>
              <a:rPr lang="ro-RO" dirty="0"/>
              <a:t>(inserează coloană la stânga)</a:t>
            </a:r>
          </a:p>
          <a:p>
            <a:pPr lvl="1"/>
            <a:r>
              <a:rPr lang="ro-RO" dirty="0">
                <a:solidFill>
                  <a:schemeClr val="accent1">
                    <a:lumMod val="50000"/>
                  </a:schemeClr>
                </a:solidFill>
              </a:rPr>
              <a:t>Insert Right </a:t>
            </a:r>
            <a:r>
              <a:rPr lang="ro-RO" dirty="0"/>
              <a:t>(inserează coloană la dreapta</a:t>
            </a:r>
            <a:r>
              <a:rPr lang="ro-RO" dirty="0" smtClean="0"/>
              <a:t>)</a:t>
            </a:r>
          </a:p>
          <a:p>
            <a:pPr lvl="1"/>
            <a:endParaRPr lang="ro-RO" dirty="0"/>
          </a:p>
          <a:p>
            <a:pPr lvl="1"/>
            <a:r>
              <a:rPr lang="ro-RO" dirty="0" smtClean="0"/>
              <a:t>Exemplu: inserarea unui rând deasupra</a:t>
            </a:r>
            <a:endParaRPr lang="en-US" dirty="0"/>
          </a:p>
        </p:txBody>
      </p:sp>
      <p:pic>
        <p:nvPicPr>
          <p:cNvPr id="4" name="Picture 3"/>
          <p:cNvPicPr>
            <a:picLocks noChangeAspect="1"/>
          </p:cNvPicPr>
          <p:nvPr/>
        </p:nvPicPr>
        <p:blipFill>
          <a:blip r:embed="rId2"/>
          <a:stretch>
            <a:fillRect/>
          </a:stretch>
        </p:blipFill>
        <p:spPr>
          <a:xfrm>
            <a:off x="1257300" y="3894666"/>
            <a:ext cx="3747121" cy="2652183"/>
          </a:xfrm>
          <a:prstGeom prst="rect">
            <a:avLst/>
          </a:prstGeom>
        </p:spPr>
      </p:pic>
      <p:pic>
        <p:nvPicPr>
          <p:cNvPr id="9" name="Picture 8"/>
          <p:cNvPicPr>
            <a:picLocks noChangeAspect="1"/>
          </p:cNvPicPr>
          <p:nvPr/>
        </p:nvPicPr>
        <p:blipFill>
          <a:blip r:embed="rId3"/>
          <a:stretch>
            <a:fillRect/>
          </a:stretch>
        </p:blipFill>
        <p:spPr>
          <a:xfrm>
            <a:off x="5500733" y="5449315"/>
            <a:ext cx="2518305" cy="788796"/>
          </a:xfrm>
          <a:prstGeom prst="rect">
            <a:avLst/>
          </a:prstGeom>
        </p:spPr>
      </p:pic>
    </p:spTree>
    <p:extLst>
      <p:ext uri="{BB962C8B-B14F-4D97-AF65-F5344CB8AC3E}">
        <p14:creationId xmlns:p14="http://schemas.microsoft.com/office/powerpoint/2010/main" val="3893828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Rows </a:t>
            </a:r>
            <a:r>
              <a:rPr lang="en-US" dirty="0" smtClean="0"/>
              <a:t>&amp; Columns</a:t>
            </a:r>
            <a:endParaRPr lang="en-US" dirty="0"/>
          </a:p>
        </p:txBody>
      </p:sp>
      <p:sp>
        <p:nvSpPr>
          <p:cNvPr id="3" name="Content Placeholder 2"/>
          <p:cNvSpPr>
            <a:spLocks noGrp="1"/>
          </p:cNvSpPr>
          <p:nvPr>
            <p:ph idx="1"/>
          </p:nvPr>
        </p:nvSpPr>
        <p:spPr/>
        <p:txBody>
          <a:bodyPr/>
          <a:lstStyle/>
          <a:p>
            <a:r>
              <a:rPr lang="ro-RO" dirty="0" smtClean="0"/>
              <a:t>Folosirea săgeţii din dreapta jos a grupului </a:t>
            </a:r>
            <a:r>
              <a:rPr lang="ro-RO" dirty="0" smtClean="0">
                <a:solidFill>
                  <a:schemeClr val="accent1">
                    <a:lumMod val="50000"/>
                  </a:schemeClr>
                </a:solidFill>
              </a:rPr>
              <a:t>Rows </a:t>
            </a:r>
            <a:r>
              <a:rPr lang="en-US" dirty="0" smtClean="0">
                <a:solidFill>
                  <a:schemeClr val="accent1">
                    <a:lumMod val="50000"/>
                  </a:schemeClr>
                </a:solidFill>
              </a:rPr>
              <a:t>&amp;</a:t>
            </a:r>
            <a:r>
              <a:rPr lang="ro-RO" dirty="0" smtClean="0">
                <a:solidFill>
                  <a:schemeClr val="accent1">
                    <a:lumMod val="50000"/>
                  </a:schemeClr>
                </a:solidFill>
              </a:rPr>
              <a:t> Columns </a:t>
            </a:r>
            <a:r>
              <a:rPr lang="ro-RO" dirty="0" smtClean="0"/>
              <a:t>determină afişarea ferestrei </a:t>
            </a:r>
            <a:r>
              <a:rPr lang="ro-RO" dirty="0" smtClean="0">
                <a:solidFill>
                  <a:schemeClr val="accent1">
                    <a:lumMod val="50000"/>
                  </a:schemeClr>
                </a:solidFill>
              </a:rPr>
              <a:t>Insert Cells</a:t>
            </a:r>
            <a:r>
              <a:rPr lang="ro-RO" dirty="0" smtClean="0"/>
              <a:t>.</a:t>
            </a:r>
            <a:endParaRPr lang="en-US" dirty="0"/>
          </a:p>
        </p:txBody>
      </p:sp>
      <p:pic>
        <p:nvPicPr>
          <p:cNvPr id="4" name="Picture 3"/>
          <p:cNvPicPr>
            <a:picLocks noChangeAspect="1"/>
          </p:cNvPicPr>
          <p:nvPr/>
        </p:nvPicPr>
        <p:blipFill>
          <a:blip r:embed="rId2"/>
          <a:stretch>
            <a:fillRect/>
          </a:stretch>
        </p:blipFill>
        <p:spPr>
          <a:xfrm>
            <a:off x="2867025" y="2885546"/>
            <a:ext cx="5086350" cy="3305175"/>
          </a:xfrm>
          <a:prstGeom prst="rect">
            <a:avLst/>
          </a:prstGeom>
        </p:spPr>
      </p:pic>
      <p:sp>
        <p:nvSpPr>
          <p:cNvPr id="5" name="Oval 4"/>
          <p:cNvSpPr/>
          <p:nvPr/>
        </p:nvSpPr>
        <p:spPr>
          <a:xfrm>
            <a:off x="4402667" y="3615267"/>
            <a:ext cx="270933" cy="19473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13338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t>
            </a:r>
            <a:r>
              <a:rPr lang="ro-RO" dirty="0" smtClean="0"/>
              <a:t>ăugarea de linii și coloane în tabele</a:t>
            </a:r>
            <a:endParaRPr lang="en-US" dirty="0"/>
          </a:p>
        </p:txBody>
      </p:sp>
      <p:sp>
        <p:nvSpPr>
          <p:cNvPr id="3" name="Content Placeholder 2"/>
          <p:cNvSpPr>
            <a:spLocks noGrp="1"/>
          </p:cNvSpPr>
          <p:nvPr>
            <p:ph idx="1"/>
          </p:nvPr>
        </p:nvSpPr>
        <p:spPr/>
        <p:txBody>
          <a:bodyPr/>
          <a:lstStyle/>
          <a:p>
            <a:pPr algn="just"/>
            <a:r>
              <a:rPr lang="ro-RO" dirty="0" smtClean="0"/>
              <a:t>O metodă rapidă de a adăuga linii și coloane într/un tabel este de a folosi mouse-ul.</a:t>
            </a:r>
          </a:p>
          <a:p>
            <a:pPr algn="just"/>
            <a:r>
              <a:rPr lang="ro-RO" dirty="0" smtClean="0"/>
              <a:t>Poziţionând cursorul mouse-ului pe capătul unei linii sau al unei coloane, apare automat semnul (+) -  adaugă o linie sau o coloană:</a:t>
            </a:r>
            <a:endParaRPr lang="en-US" dirty="0"/>
          </a:p>
        </p:txBody>
      </p:sp>
      <p:pic>
        <p:nvPicPr>
          <p:cNvPr id="4" name="Picture 3"/>
          <p:cNvPicPr>
            <a:picLocks noChangeAspect="1"/>
          </p:cNvPicPr>
          <p:nvPr/>
        </p:nvPicPr>
        <p:blipFill>
          <a:blip r:embed="rId2"/>
          <a:stretch>
            <a:fillRect/>
          </a:stretch>
        </p:blipFill>
        <p:spPr>
          <a:xfrm>
            <a:off x="716393" y="3814234"/>
            <a:ext cx="3333750" cy="1295400"/>
          </a:xfrm>
          <a:prstGeom prst="rect">
            <a:avLst/>
          </a:prstGeom>
        </p:spPr>
      </p:pic>
      <p:pic>
        <p:nvPicPr>
          <p:cNvPr id="5" name="Picture 4"/>
          <p:cNvPicPr>
            <a:picLocks noChangeAspect="1"/>
          </p:cNvPicPr>
          <p:nvPr/>
        </p:nvPicPr>
        <p:blipFill>
          <a:blip r:embed="rId3"/>
          <a:stretch>
            <a:fillRect/>
          </a:stretch>
        </p:blipFill>
        <p:spPr>
          <a:xfrm>
            <a:off x="4778375" y="3898900"/>
            <a:ext cx="3295650" cy="1314450"/>
          </a:xfrm>
          <a:prstGeom prst="rect">
            <a:avLst/>
          </a:prstGeom>
        </p:spPr>
      </p:pic>
      <p:sp>
        <p:nvSpPr>
          <p:cNvPr id="6" name="Right Arrow 5"/>
          <p:cNvSpPr/>
          <p:nvPr/>
        </p:nvSpPr>
        <p:spPr>
          <a:xfrm>
            <a:off x="338667" y="4165599"/>
            <a:ext cx="377726" cy="365125"/>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5782731" y="3530602"/>
            <a:ext cx="347133" cy="334434"/>
          </a:xfrm>
          <a:prstGeom prst="down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94761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Merge (Îmbinare)</a:t>
            </a:r>
            <a:endParaRPr lang="en-US" dirty="0"/>
          </a:p>
        </p:txBody>
      </p:sp>
      <p:sp>
        <p:nvSpPr>
          <p:cNvPr id="3" name="Content Placeholder 2"/>
          <p:cNvSpPr>
            <a:spLocks noGrp="1"/>
          </p:cNvSpPr>
          <p:nvPr>
            <p:ph idx="1"/>
          </p:nvPr>
        </p:nvSpPr>
        <p:spPr/>
        <p:txBody>
          <a:bodyPr/>
          <a:lstStyle/>
          <a:p>
            <a:r>
              <a:rPr lang="ro-RO" dirty="0" smtClean="0"/>
              <a:t>Are trei comenzi:</a:t>
            </a:r>
          </a:p>
          <a:p>
            <a:pPr lvl="1"/>
            <a:r>
              <a:rPr lang="ro-RO" dirty="0" smtClean="0">
                <a:solidFill>
                  <a:schemeClr val="accent1">
                    <a:lumMod val="50000"/>
                  </a:schemeClr>
                </a:solidFill>
              </a:rPr>
              <a:t>Merge Cells </a:t>
            </a:r>
            <a:r>
              <a:rPr lang="ro-RO" dirty="0" smtClean="0"/>
              <a:t>(îmbinare celule)</a:t>
            </a:r>
          </a:p>
          <a:p>
            <a:pPr lvl="1"/>
            <a:r>
              <a:rPr lang="ro-RO" dirty="0" smtClean="0">
                <a:solidFill>
                  <a:schemeClr val="accent1">
                    <a:lumMod val="50000"/>
                  </a:schemeClr>
                </a:solidFill>
              </a:rPr>
              <a:t>Split Cells </a:t>
            </a:r>
            <a:r>
              <a:rPr lang="ro-RO" dirty="0" smtClean="0"/>
              <a:t>(Scindare celule)</a:t>
            </a:r>
          </a:p>
          <a:p>
            <a:pPr lvl="1"/>
            <a:r>
              <a:rPr lang="ro-RO" dirty="0" smtClean="0">
                <a:solidFill>
                  <a:schemeClr val="accent1">
                    <a:lumMod val="50000"/>
                  </a:schemeClr>
                </a:solidFill>
              </a:rPr>
              <a:t>Split table </a:t>
            </a:r>
            <a:r>
              <a:rPr lang="ro-RO" dirty="0" smtClean="0"/>
              <a:t>(Scindare tabel)</a:t>
            </a:r>
          </a:p>
          <a:p>
            <a:pPr lvl="1"/>
            <a:endParaRPr lang="ro-RO" dirty="0"/>
          </a:p>
          <a:p>
            <a:pPr lvl="1"/>
            <a:endParaRPr lang="ro-RO" dirty="0" smtClean="0"/>
          </a:p>
          <a:p>
            <a:r>
              <a:rPr lang="ro-RO" dirty="0" smtClean="0"/>
              <a:t>Merge cells – combină mai multe celule în una</a:t>
            </a:r>
          </a:p>
          <a:p>
            <a:pPr lvl="1"/>
            <a:r>
              <a:rPr lang="ro-RO" dirty="0" smtClean="0"/>
              <a:t>Se adaugă automat câte un Enter după fiecare celulă eliminată</a:t>
            </a:r>
            <a:r>
              <a:rPr lang="en-US" dirty="0" smtClean="0"/>
              <a:t>;</a:t>
            </a:r>
            <a:r>
              <a:rPr lang="ro-RO" dirty="0" smtClean="0"/>
              <a:t> acesta trebuie şters manual</a:t>
            </a:r>
            <a:endParaRPr lang="en-US" dirty="0"/>
          </a:p>
        </p:txBody>
      </p:sp>
      <p:pic>
        <p:nvPicPr>
          <p:cNvPr id="4" name="Picture 3"/>
          <p:cNvPicPr>
            <a:picLocks noChangeAspect="1"/>
          </p:cNvPicPr>
          <p:nvPr/>
        </p:nvPicPr>
        <p:blipFill>
          <a:blip r:embed="rId2"/>
          <a:stretch>
            <a:fillRect/>
          </a:stretch>
        </p:blipFill>
        <p:spPr>
          <a:xfrm>
            <a:off x="5254430" y="1677459"/>
            <a:ext cx="1285875" cy="895350"/>
          </a:xfrm>
          <a:prstGeom prst="rect">
            <a:avLst/>
          </a:prstGeom>
        </p:spPr>
      </p:pic>
      <p:pic>
        <p:nvPicPr>
          <p:cNvPr id="5" name="Picture 4"/>
          <p:cNvPicPr>
            <a:picLocks noChangeAspect="1"/>
          </p:cNvPicPr>
          <p:nvPr/>
        </p:nvPicPr>
        <p:blipFill>
          <a:blip r:embed="rId3"/>
          <a:stretch>
            <a:fillRect/>
          </a:stretch>
        </p:blipFill>
        <p:spPr>
          <a:xfrm>
            <a:off x="1006476" y="4614333"/>
            <a:ext cx="3010413" cy="1865901"/>
          </a:xfrm>
          <a:prstGeom prst="rect">
            <a:avLst/>
          </a:prstGeom>
        </p:spPr>
      </p:pic>
      <p:pic>
        <p:nvPicPr>
          <p:cNvPr id="6" name="Picture 5"/>
          <p:cNvPicPr>
            <a:picLocks noChangeAspect="1"/>
          </p:cNvPicPr>
          <p:nvPr/>
        </p:nvPicPr>
        <p:blipFill>
          <a:blip r:embed="rId4"/>
          <a:stretch>
            <a:fillRect/>
          </a:stretch>
        </p:blipFill>
        <p:spPr>
          <a:xfrm>
            <a:off x="4284648" y="5769503"/>
            <a:ext cx="3121355" cy="710731"/>
          </a:xfrm>
          <a:prstGeom prst="rect">
            <a:avLst/>
          </a:prstGeom>
        </p:spPr>
      </p:pic>
      <p:sp>
        <p:nvSpPr>
          <p:cNvPr id="7" name="TextBox 6"/>
          <p:cNvSpPr txBox="1"/>
          <p:nvPr/>
        </p:nvSpPr>
        <p:spPr>
          <a:xfrm>
            <a:off x="3028950" y="6563398"/>
            <a:ext cx="2667000" cy="253916"/>
          </a:xfrm>
          <a:prstGeom prst="rect">
            <a:avLst/>
          </a:prstGeom>
          <a:noFill/>
        </p:spPr>
        <p:txBody>
          <a:bodyPr wrap="square" rtlCol="0">
            <a:spAutoFit/>
          </a:bodyPr>
          <a:lstStyle/>
          <a:p>
            <a:r>
              <a:rPr lang="ro-RO" sz="1050" dirty="0" smtClean="0"/>
              <a:t>Îmbinarea celulelor 9, 10, 15 şi 16</a:t>
            </a:r>
            <a:endParaRPr lang="en-US" sz="1050" dirty="0"/>
          </a:p>
        </p:txBody>
      </p:sp>
    </p:spTree>
    <p:extLst>
      <p:ext uri="{BB962C8B-B14F-4D97-AF65-F5344CB8AC3E}">
        <p14:creationId xmlns:p14="http://schemas.microsoft.com/office/powerpoint/2010/main" val="3224050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Merge (Îmbinare)</a:t>
            </a:r>
            <a:endParaRPr lang="en-US" dirty="0"/>
          </a:p>
        </p:txBody>
      </p:sp>
      <p:sp>
        <p:nvSpPr>
          <p:cNvPr id="3" name="Content Placeholder 2"/>
          <p:cNvSpPr>
            <a:spLocks noGrp="1"/>
          </p:cNvSpPr>
          <p:nvPr>
            <p:ph idx="1"/>
          </p:nvPr>
        </p:nvSpPr>
        <p:spPr/>
        <p:txBody>
          <a:bodyPr/>
          <a:lstStyle/>
          <a:p>
            <a:r>
              <a:rPr lang="ro-RO" dirty="0" smtClean="0"/>
              <a:t>Split cells – împarte o celulă în mai multe</a:t>
            </a:r>
          </a:p>
          <a:p>
            <a:pPr lvl="1"/>
            <a:endParaRPr lang="ro-RO" dirty="0"/>
          </a:p>
          <a:p>
            <a:pPr lvl="1"/>
            <a:endParaRPr lang="ro-RO" dirty="0" smtClean="0"/>
          </a:p>
        </p:txBody>
      </p:sp>
      <p:pic>
        <p:nvPicPr>
          <p:cNvPr id="8" name="Picture 7"/>
          <p:cNvPicPr>
            <a:picLocks noChangeAspect="1"/>
          </p:cNvPicPr>
          <p:nvPr/>
        </p:nvPicPr>
        <p:blipFill>
          <a:blip r:embed="rId2"/>
          <a:stretch>
            <a:fillRect/>
          </a:stretch>
        </p:blipFill>
        <p:spPr>
          <a:xfrm>
            <a:off x="1012296" y="1849998"/>
            <a:ext cx="4101572" cy="2626849"/>
          </a:xfrm>
          <a:prstGeom prst="rect">
            <a:avLst/>
          </a:prstGeom>
        </p:spPr>
      </p:pic>
      <p:sp>
        <p:nvSpPr>
          <p:cNvPr id="9" name="TextBox 8"/>
          <p:cNvSpPr txBox="1"/>
          <p:nvPr/>
        </p:nvSpPr>
        <p:spPr>
          <a:xfrm>
            <a:off x="4823883" y="3938731"/>
            <a:ext cx="3058584" cy="253916"/>
          </a:xfrm>
          <a:prstGeom prst="rect">
            <a:avLst/>
          </a:prstGeom>
          <a:noFill/>
        </p:spPr>
        <p:txBody>
          <a:bodyPr wrap="square" rtlCol="0">
            <a:spAutoFit/>
          </a:bodyPr>
          <a:lstStyle/>
          <a:p>
            <a:r>
              <a:rPr lang="ro-RO" sz="1050" dirty="0" smtClean="0"/>
              <a:t>Scindarea celulei 10 în două celule, pe coloană</a:t>
            </a:r>
            <a:endParaRPr lang="en-US" sz="1050" dirty="0"/>
          </a:p>
        </p:txBody>
      </p:sp>
      <p:pic>
        <p:nvPicPr>
          <p:cNvPr id="10" name="Picture 9"/>
          <p:cNvPicPr>
            <a:picLocks noChangeAspect="1"/>
          </p:cNvPicPr>
          <p:nvPr/>
        </p:nvPicPr>
        <p:blipFill>
          <a:blip r:embed="rId3"/>
          <a:stretch>
            <a:fillRect/>
          </a:stretch>
        </p:blipFill>
        <p:spPr>
          <a:xfrm>
            <a:off x="1559983" y="5127219"/>
            <a:ext cx="2961217" cy="698792"/>
          </a:xfrm>
          <a:prstGeom prst="rect">
            <a:avLst/>
          </a:prstGeom>
        </p:spPr>
      </p:pic>
    </p:spTree>
    <p:extLst>
      <p:ext uri="{BB962C8B-B14F-4D97-AF65-F5344CB8AC3E}">
        <p14:creationId xmlns:p14="http://schemas.microsoft.com/office/powerpoint/2010/main" val="37081384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Merge (Îmbinare)</a:t>
            </a:r>
            <a:endParaRPr lang="en-US" dirty="0"/>
          </a:p>
        </p:txBody>
      </p:sp>
      <p:sp>
        <p:nvSpPr>
          <p:cNvPr id="3" name="Content Placeholder 2"/>
          <p:cNvSpPr>
            <a:spLocks noGrp="1"/>
          </p:cNvSpPr>
          <p:nvPr>
            <p:ph idx="1"/>
          </p:nvPr>
        </p:nvSpPr>
        <p:spPr/>
        <p:txBody>
          <a:bodyPr/>
          <a:lstStyle/>
          <a:p>
            <a:r>
              <a:rPr lang="ro-RO" dirty="0" smtClean="0"/>
              <a:t>Split table – Scindează tabelul în două, începând de pe rândul pe care se află cursorul</a:t>
            </a:r>
          </a:p>
          <a:p>
            <a:pPr lvl="1"/>
            <a:endParaRPr lang="ro-RO" dirty="0"/>
          </a:p>
          <a:p>
            <a:pPr lvl="1"/>
            <a:endParaRPr lang="ro-RO" dirty="0" smtClean="0"/>
          </a:p>
        </p:txBody>
      </p:sp>
      <p:pic>
        <p:nvPicPr>
          <p:cNvPr id="4" name="Picture 3"/>
          <p:cNvPicPr>
            <a:picLocks noChangeAspect="1"/>
          </p:cNvPicPr>
          <p:nvPr/>
        </p:nvPicPr>
        <p:blipFill>
          <a:blip r:embed="rId2"/>
          <a:stretch>
            <a:fillRect/>
          </a:stretch>
        </p:blipFill>
        <p:spPr>
          <a:xfrm>
            <a:off x="997480" y="2251106"/>
            <a:ext cx="3887788" cy="1913255"/>
          </a:xfrm>
          <a:prstGeom prst="rect">
            <a:avLst/>
          </a:prstGeom>
        </p:spPr>
      </p:pic>
      <p:pic>
        <p:nvPicPr>
          <p:cNvPr id="5" name="Picture 4"/>
          <p:cNvPicPr>
            <a:picLocks noChangeAspect="1"/>
          </p:cNvPicPr>
          <p:nvPr/>
        </p:nvPicPr>
        <p:blipFill>
          <a:blip r:embed="rId3"/>
          <a:stretch>
            <a:fillRect/>
          </a:stretch>
        </p:blipFill>
        <p:spPr>
          <a:xfrm>
            <a:off x="1578769" y="4657310"/>
            <a:ext cx="3027097" cy="1117061"/>
          </a:xfrm>
          <a:prstGeom prst="rect">
            <a:avLst/>
          </a:prstGeom>
        </p:spPr>
      </p:pic>
    </p:spTree>
    <p:extLst>
      <p:ext uri="{BB962C8B-B14F-4D97-AF65-F5344CB8AC3E}">
        <p14:creationId xmlns:p14="http://schemas.microsoft.com/office/powerpoint/2010/main" val="29742733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Size (Dimensiuni celulă)</a:t>
            </a:r>
            <a:endParaRPr lang="en-US" dirty="0"/>
          </a:p>
        </p:txBody>
      </p:sp>
      <p:sp>
        <p:nvSpPr>
          <p:cNvPr id="3" name="Content Placeholder 2"/>
          <p:cNvSpPr>
            <a:spLocks noGrp="1"/>
          </p:cNvSpPr>
          <p:nvPr>
            <p:ph idx="1"/>
          </p:nvPr>
        </p:nvSpPr>
        <p:spPr/>
        <p:txBody>
          <a:bodyPr/>
          <a:lstStyle/>
          <a:p>
            <a:r>
              <a:rPr lang="ro-RO" dirty="0" smtClean="0"/>
              <a:t>Se referă la dimensionarea celulelor dintr-un tabel</a:t>
            </a:r>
          </a:p>
          <a:p>
            <a:r>
              <a:rPr lang="ro-RO" dirty="0" smtClean="0"/>
              <a:t>Are cinci comenzi</a:t>
            </a:r>
          </a:p>
          <a:p>
            <a:pPr lvl="1"/>
            <a:r>
              <a:rPr lang="ro-RO" dirty="0" smtClean="0">
                <a:solidFill>
                  <a:schemeClr val="accent1">
                    <a:lumMod val="50000"/>
                  </a:schemeClr>
                </a:solidFill>
              </a:rPr>
              <a:t>AutoFit</a:t>
            </a:r>
            <a:r>
              <a:rPr lang="ro-RO" dirty="0" smtClean="0"/>
              <a:t> (Potrivire automată)</a:t>
            </a:r>
          </a:p>
          <a:p>
            <a:pPr lvl="1"/>
            <a:r>
              <a:rPr lang="ro-RO" dirty="0" smtClean="0">
                <a:solidFill>
                  <a:schemeClr val="accent1">
                    <a:lumMod val="50000"/>
                  </a:schemeClr>
                </a:solidFill>
              </a:rPr>
              <a:t>Height</a:t>
            </a:r>
            <a:r>
              <a:rPr lang="ro-RO" dirty="0" smtClean="0"/>
              <a:t> (Înălţime)</a:t>
            </a:r>
          </a:p>
          <a:p>
            <a:pPr lvl="1"/>
            <a:r>
              <a:rPr lang="ro-RO" dirty="0" smtClean="0">
                <a:solidFill>
                  <a:schemeClr val="accent1">
                    <a:lumMod val="50000"/>
                  </a:schemeClr>
                </a:solidFill>
              </a:rPr>
              <a:t>Width </a:t>
            </a:r>
            <a:r>
              <a:rPr lang="ro-RO" dirty="0" smtClean="0"/>
              <a:t>(Lăţime)</a:t>
            </a:r>
          </a:p>
          <a:p>
            <a:pPr lvl="1"/>
            <a:r>
              <a:rPr lang="ro-RO" dirty="0" smtClean="0">
                <a:solidFill>
                  <a:schemeClr val="accent1">
                    <a:lumMod val="50000"/>
                  </a:schemeClr>
                </a:solidFill>
              </a:rPr>
              <a:t>Distribute Rows </a:t>
            </a:r>
            <a:r>
              <a:rPr lang="ro-RO" dirty="0" smtClean="0"/>
              <a:t>(Distribuire rânduri)</a:t>
            </a:r>
          </a:p>
          <a:p>
            <a:pPr lvl="1"/>
            <a:r>
              <a:rPr lang="ro-RO" dirty="0" smtClean="0">
                <a:solidFill>
                  <a:schemeClr val="accent1">
                    <a:lumMod val="50000"/>
                  </a:schemeClr>
                </a:solidFill>
              </a:rPr>
              <a:t>Distribute Columns </a:t>
            </a:r>
            <a:r>
              <a:rPr lang="ro-RO" dirty="0" smtClean="0"/>
              <a:t>(Distribuire coloane)</a:t>
            </a:r>
            <a:endParaRPr lang="en-US" dirty="0"/>
          </a:p>
        </p:txBody>
      </p:sp>
      <p:pic>
        <p:nvPicPr>
          <p:cNvPr id="4" name="Picture 3"/>
          <p:cNvPicPr>
            <a:picLocks noChangeAspect="1"/>
          </p:cNvPicPr>
          <p:nvPr/>
        </p:nvPicPr>
        <p:blipFill>
          <a:blip r:embed="rId2"/>
          <a:stretch>
            <a:fillRect/>
          </a:stretch>
        </p:blipFill>
        <p:spPr>
          <a:xfrm>
            <a:off x="5155671" y="1984905"/>
            <a:ext cx="3286125" cy="923925"/>
          </a:xfrm>
          <a:prstGeom prst="rect">
            <a:avLst/>
          </a:prstGeom>
        </p:spPr>
      </p:pic>
    </p:spTree>
    <p:extLst>
      <p:ext uri="{BB962C8B-B14F-4D97-AF65-F5344CB8AC3E}">
        <p14:creationId xmlns:p14="http://schemas.microsoft.com/office/powerpoint/2010/main" val="36075198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Size</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AutoFit</a:t>
            </a:r>
            <a:r>
              <a:rPr lang="ro-RO" dirty="0" smtClean="0"/>
              <a:t> (Potrivire automată) redimensionează celulele:</a:t>
            </a:r>
          </a:p>
          <a:p>
            <a:pPr lvl="1"/>
            <a:r>
              <a:rPr lang="ro-RO" dirty="0" smtClean="0">
                <a:solidFill>
                  <a:schemeClr val="accent1">
                    <a:lumMod val="50000"/>
                  </a:schemeClr>
                </a:solidFill>
              </a:rPr>
              <a:t>AutoFit Contents </a:t>
            </a:r>
            <a:r>
              <a:rPr lang="ro-RO" dirty="0" smtClean="0"/>
              <a:t>– relativ la conţinut</a:t>
            </a:r>
          </a:p>
          <a:p>
            <a:pPr lvl="1"/>
            <a:r>
              <a:rPr lang="ro-RO" dirty="0" smtClean="0">
                <a:solidFill>
                  <a:schemeClr val="accent1">
                    <a:lumMod val="50000"/>
                  </a:schemeClr>
                </a:solidFill>
              </a:rPr>
              <a:t>AutoFit Window </a:t>
            </a:r>
            <a:r>
              <a:rPr lang="ro-RO" dirty="0" smtClean="0"/>
              <a:t>-  pe toată lăţimea paginii</a:t>
            </a:r>
          </a:p>
          <a:p>
            <a:pPr lvl="1"/>
            <a:r>
              <a:rPr lang="ro-RO" dirty="0" smtClean="0">
                <a:solidFill>
                  <a:schemeClr val="accent1">
                    <a:lumMod val="50000"/>
                  </a:schemeClr>
                </a:solidFill>
              </a:rPr>
              <a:t>Fixed Column Width </a:t>
            </a:r>
            <a:r>
              <a:rPr lang="ro-RO" dirty="0" smtClean="0"/>
              <a:t>(?)</a:t>
            </a:r>
          </a:p>
          <a:p>
            <a:pPr lvl="1"/>
            <a:endParaRPr lang="ro-RO" dirty="0"/>
          </a:p>
          <a:p>
            <a:pPr lvl="1"/>
            <a:endParaRPr lang="ro-RO" dirty="0" smtClean="0"/>
          </a:p>
          <a:p>
            <a:r>
              <a:rPr lang="ro-RO" dirty="0" smtClean="0"/>
              <a:t>Exemplu Auto Fit Contents</a:t>
            </a:r>
            <a:endParaRPr lang="en-US" dirty="0"/>
          </a:p>
        </p:txBody>
      </p:sp>
      <p:pic>
        <p:nvPicPr>
          <p:cNvPr id="5" name="Picture 4"/>
          <p:cNvPicPr>
            <a:picLocks noChangeAspect="1"/>
          </p:cNvPicPr>
          <p:nvPr/>
        </p:nvPicPr>
        <p:blipFill>
          <a:blip r:embed="rId2"/>
          <a:stretch>
            <a:fillRect/>
          </a:stretch>
        </p:blipFill>
        <p:spPr>
          <a:xfrm>
            <a:off x="6219825" y="1921437"/>
            <a:ext cx="2038350" cy="1590675"/>
          </a:xfrm>
          <a:prstGeom prst="rect">
            <a:avLst/>
          </a:prstGeom>
        </p:spPr>
      </p:pic>
      <p:pic>
        <p:nvPicPr>
          <p:cNvPr id="6" name="Picture 5"/>
          <p:cNvPicPr>
            <a:picLocks noChangeAspect="1"/>
          </p:cNvPicPr>
          <p:nvPr/>
        </p:nvPicPr>
        <p:blipFill>
          <a:blip r:embed="rId3"/>
          <a:stretch>
            <a:fillRect/>
          </a:stretch>
        </p:blipFill>
        <p:spPr>
          <a:xfrm>
            <a:off x="714376" y="4423305"/>
            <a:ext cx="2960158" cy="1979142"/>
          </a:xfrm>
          <a:prstGeom prst="rect">
            <a:avLst/>
          </a:prstGeom>
        </p:spPr>
      </p:pic>
      <p:pic>
        <p:nvPicPr>
          <p:cNvPr id="7" name="Picture 6"/>
          <p:cNvPicPr>
            <a:picLocks noChangeAspect="1"/>
          </p:cNvPicPr>
          <p:nvPr/>
        </p:nvPicPr>
        <p:blipFill>
          <a:blip r:embed="rId4"/>
          <a:stretch>
            <a:fillRect/>
          </a:stretch>
        </p:blipFill>
        <p:spPr>
          <a:xfrm>
            <a:off x="4708524" y="5543262"/>
            <a:ext cx="1302809" cy="686616"/>
          </a:xfrm>
          <a:prstGeom prst="rect">
            <a:avLst/>
          </a:prstGeom>
        </p:spPr>
      </p:pic>
    </p:spTree>
    <p:extLst>
      <p:ext uri="{BB962C8B-B14F-4D97-AF65-F5344CB8AC3E}">
        <p14:creationId xmlns:p14="http://schemas.microsoft.com/office/powerpoint/2010/main" val="41267092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Size</a:t>
            </a:r>
            <a:endParaRPr lang="en-US" dirty="0"/>
          </a:p>
        </p:txBody>
      </p:sp>
      <p:sp>
        <p:nvSpPr>
          <p:cNvPr id="3" name="Content Placeholder 2"/>
          <p:cNvSpPr>
            <a:spLocks noGrp="1"/>
          </p:cNvSpPr>
          <p:nvPr>
            <p:ph idx="1"/>
          </p:nvPr>
        </p:nvSpPr>
        <p:spPr/>
        <p:txBody>
          <a:bodyPr/>
          <a:lstStyle/>
          <a:p>
            <a:r>
              <a:rPr lang="ro-RO" dirty="0" smtClean="0"/>
              <a:t>Comenzile </a:t>
            </a:r>
            <a:r>
              <a:rPr lang="ro-RO" dirty="0" smtClean="0">
                <a:solidFill>
                  <a:schemeClr val="accent1">
                    <a:lumMod val="50000"/>
                  </a:schemeClr>
                </a:solidFill>
              </a:rPr>
              <a:t>Height</a:t>
            </a:r>
            <a:r>
              <a:rPr lang="ro-RO" dirty="0" smtClean="0"/>
              <a:t> şi </a:t>
            </a:r>
            <a:r>
              <a:rPr lang="ro-RO" dirty="0" smtClean="0">
                <a:solidFill>
                  <a:schemeClr val="accent1">
                    <a:lumMod val="50000"/>
                  </a:schemeClr>
                </a:solidFill>
              </a:rPr>
              <a:t>Width</a:t>
            </a:r>
            <a:r>
              <a:rPr lang="ro-RO" dirty="0" smtClean="0"/>
              <a:t> (Înălţime , respectiv Lăţime) modifică înălţimea unei celule sau a unui rând, respectiv lăţimea unei celule sau a unei coloane</a:t>
            </a:r>
          </a:p>
          <a:p>
            <a:endParaRPr lang="ro-RO" dirty="0"/>
          </a:p>
          <a:p>
            <a:pPr lvl="1"/>
            <a:r>
              <a:rPr lang="ro-RO" dirty="0" smtClean="0"/>
              <a:t>Exemplu: modificare înălţime şi lăţime celulă 10 la înălţime şi lăţime 1,5 cm:</a:t>
            </a:r>
          </a:p>
        </p:txBody>
      </p:sp>
      <p:pic>
        <p:nvPicPr>
          <p:cNvPr id="4" name="Picture 3"/>
          <p:cNvPicPr>
            <a:picLocks noChangeAspect="1"/>
          </p:cNvPicPr>
          <p:nvPr/>
        </p:nvPicPr>
        <p:blipFill>
          <a:blip r:embed="rId2"/>
          <a:stretch>
            <a:fillRect/>
          </a:stretch>
        </p:blipFill>
        <p:spPr>
          <a:xfrm>
            <a:off x="3065462" y="3507906"/>
            <a:ext cx="3758501" cy="2792941"/>
          </a:xfrm>
          <a:prstGeom prst="rect">
            <a:avLst/>
          </a:prstGeom>
        </p:spPr>
      </p:pic>
    </p:spTree>
    <p:extLst>
      <p:ext uri="{BB962C8B-B14F-4D97-AF65-F5344CB8AC3E}">
        <p14:creationId xmlns:p14="http://schemas.microsoft.com/office/powerpoint/2010/main" val="13875587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Size</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Distribute Rows </a:t>
            </a:r>
            <a:r>
              <a:rPr lang="ro-RO" dirty="0" smtClean="0"/>
              <a:t>redimensionează rândurile selectate pentru a avea aceeaşi înălţime</a:t>
            </a:r>
          </a:p>
          <a:p>
            <a:r>
              <a:rPr lang="ro-RO" dirty="0"/>
              <a:t>Comanda </a:t>
            </a:r>
            <a:r>
              <a:rPr lang="ro-RO" dirty="0">
                <a:solidFill>
                  <a:schemeClr val="accent1">
                    <a:lumMod val="50000"/>
                  </a:schemeClr>
                </a:solidFill>
              </a:rPr>
              <a:t>Distribute </a:t>
            </a:r>
            <a:r>
              <a:rPr lang="ro-RO" dirty="0" smtClean="0">
                <a:solidFill>
                  <a:schemeClr val="accent1">
                    <a:lumMod val="50000"/>
                  </a:schemeClr>
                </a:solidFill>
              </a:rPr>
              <a:t>Columns </a:t>
            </a:r>
            <a:r>
              <a:rPr lang="ro-RO" dirty="0"/>
              <a:t>redimensionează rândurile selectate pentru a avea aceeaşi </a:t>
            </a:r>
            <a:r>
              <a:rPr lang="ro-RO" dirty="0" smtClean="0"/>
              <a:t>lăţime</a:t>
            </a:r>
          </a:p>
          <a:p>
            <a:endParaRPr lang="ro-RO" dirty="0"/>
          </a:p>
          <a:p>
            <a:pPr lvl="1"/>
            <a:r>
              <a:rPr lang="ro-RO" dirty="0" smtClean="0"/>
              <a:t>Exemplu: redistribuire rânduri pentru unt abel cu rânduri inegale ca înălţime:</a:t>
            </a:r>
          </a:p>
        </p:txBody>
      </p:sp>
      <p:pic>
        <p:nvPicPr>
          <p:cNvPr id="6" name="Picture 5"/>
          <p:cNvPicPr>
            <a:picLocks noChangeAspect="1"/>
          </p:cNvPicPr>
          <p:nvPr/>
        </p:nvPicPr>
        <p:blipFill>
          <a:blip r:embed="rId2"/>
          <a:stretch>
            <a:fillRect/>
          </a:stretch>
        </p:blipFill>
        <p:spPr>
          <a:xfrm>
            <a:off x="1713441" y="4106333"/>
            <a:ext cx="3055863" cy="2462742"/>
          </a:xfrm>
          <a:prstGeom prst="rect">
            <a:avLst/>
          </a:prstGeom>
        </p:spPr>
      </p:pic>
      <p:pic>
        <p:nvPicPr>
          <p:cNvPr id="7" name="Picture 6"/>
          <p:cNvPicPr>
            <a:picLocks noChangeAspect="1"/>
          </p:cNvPicPr>
          <p:nvPr/>
        </p:nvPicPr>
        <p:blipFill>
          <a:blip r:embed="rId3"/>
          <a:stretch>
            <a:fillRect/>
          </a:stretch>
        </p:blipFill>
        <p:spPr>
          <a:xfrm>
            <a:off x="5019480" y="5358683"/>
            <a:ext cx="2936778" cy="1121551"/>
          </a:xfrm>
          <a:prstGeom prst="rect">
            <a:avLst/>
          </a:prstGeom>
        </p:spPr>
      </p:pic>
    </p:spTree>
    <p:extLst>
      <p:ext uri="{BB962C8B-B14F-4D97-AF65-F5344CB8AC3E}">
        <p14:creationId xmlns:p14="http://schemas.microsoft.com/office/powerpoint/2010/main" val="540203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Copertă (Cover Page)</a:t>
            </a:r>
            <a:endParaRPr lang="en-US" dirty="0"/>
          </a:p>
        </p:txBody>
      </p:sp>
      <p:sp>
        <p:nvSpPr>
          <p:cNvPr id="3" name="Content Placeholder 2"/>
          <p:cNvSpPr>
            <a:spLocks noGrp="1"/>
          </p:cNvSpPr>
          <p:nvPr>
            <p:ph idx="1"/>
          </p:nvPr>
        </p:nvSpPr>
        <p:spPr>
          <a:xfrm>
            <a:off x="628650" y="1199626"/>
            <a:ext cx="4417483" cy="5101221"/>
          </a:xfrm>
        </p:spPr>
        <p:txBody>
          <a:bodyPr>
            <a:normAutofit/>
          </a:bodyPr>
          <a:lstStyle/>
          <a:p>
            <a:pPr algn="just"/>
            <a:r>
              <a:rPr lang="ro-RO" dirty="0" smtClean="0"/>
              <a:t>Alte opţiuni:</a:t>
            </a:r>
          </a:p>
          <a:p>
            <a:pPr lvl="1"/>
            <a:r>
              <a:rPr lang="ro-RO" dirty="0" smtClean="0">
                <a:solidFill>
                  <a:schemeClr val="accent1">
                    <a:lumMod val="50000"/>
                  </a:schemeClr>
                </a:solidFill>
              </a:rPr>
              <a:t>More Cover Pages from Office.com </a:t>
            </a:r>
            <a:r>
              <a:rPr lang="ro-RO" dirty="0" smtClean="0"/>
              <a:t>– exemple de aşte şabloane disponibile pe office.com</a:t>
            </a:r>
          </a:p>
          <a:p>
            <a:pPr lvl="1"/>
            <a:r>
              <a:rPr lang="ro-RO" dirty="0" smtClean="0">
                <a:solidFill>
                  <a:schemeClr val="accent1">
                    <a:lumMod val="50000"/>
                  </a:schemeClr>
                </a:solidFill>
              </a:rPr>
              <a:t>Remove Current Cover Page </a:t>
            </a:r>
            <a:r>
              <a:rPr lang="ro-RO" dirty="0" smtClean="0"/>
              <a:t>– elimină coperta actuală</a:t>
            </a:r>
          </a:p>
          <a:p>
            <a:pPr lvl="1"/>
            <a:r>
              <a:rPr lang="ro-RO" dirty="0" smtClean="0">
                <a:solidFill>
                  <a:schemeClr val="accent1">
                    <a:lumMod val="50000"/>
                  </a:schemeClr>
                </a:solidFill>
              </a:rPr>
              <a:t>Save selection to Cover Page </a:t>
            </a:r>
            <a:r>
              <a:rPr lang="ro-RO" dirty="0" smtClean="0"/>
              <a:t>Gallery – salvează coperta actuală pentru folosire ulterioară</a:t>
            </a:r>
          </a:p>
          <a:p>
            <a:pPr lvl="1"/>
            <a:endParaRPr lang="ro-RO" dirty="0"/>
          </a:p>
          <a:p>
            <a:pPr algn="just"/>
            <a:endParaRPr lang="ro-RO" dirty="0" smtClean="0"/>
          </a:p>
        </p:txBody>
      </p:sp>
      <p:pic>
        <p:nvPicPr>
          <p:cNvPr id="5" name="Picture 4"/>
          <p:cNvPicPr>
            <a:picLocks noChangeAspect="1"/>
          </p:cNvPicPr>
          <p:nvPr/>
        </p:nvPicPr>
        <p:blipFill>
          <a:blip r:embed="rId2"/>
          <a:stretch>
            <a:fillRect/>
          </a:stretch>
        </p:blipFill>
        <p:spPr>
          <a:xfrm>
            <a:off x="5584296" y="1500748"/>
            <a:ext cx="3077870" cy="4498975"/>
          </a:xfrm>
          <a:prstGeom prst="rect">
            <a:avLst/>
          </a:prstGeom>
        </p:spPr>
      </p:pic>
    </p:spTree>
    <p:extLst>
      <p:ext uri="{BB962C8B-B14F-4D97-AF65-F5344CB8AC3E}">
        <p14:creationId xmlns:p14="http://schemas.microsoft.com/office/powerpoint/2010/main" val="314669431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Size</a:t>
            </a:r>
            <a:endParaRPr lang="en-US" dirty="0"/>
          </a:p>
        </p:txBody>
      </p:sp>
      <p:sp>
        <p:nvSpPr>
          <p:cNvPr id="3" name="Content Placeholder 2"/>
          <p:cNvSpPr>
            <a:spLocks noGrp="1"/>
          </p:cNvSpPr>
          <p:nvPr>
            <p:ph idx="1"/>
          </p:nvPr>
        </p:nvSpPr>
        <p:spPr/>
        <p:txBody>
          <a:bodyPr/>
          <a:lstStyle/>
          <a:p>
            <a:r>
              <a:rPr lang="ro-RO" dirty="0" smtClean="0"/>
              <a:t>Folosirea săgeţii din dreapta jos a grupului Cell Size afişează fereastra </a:t>
            </a:r>
            <a:r>
              <a:rPr lang="ro-RO" dirty="0" smtClean="0">
                <a:solidFill>
                  <a:schemeClr val="accent1">
                    <a:lumMod val="50000"/>
                  </a:schemeClr>
                </a:solidFill>
              </a:rPr>
              <a:t>Table Properties </a:t>
            </a:r>
            <a:r>
              <a:rPr lang="ro-RO" dirty="0" smtClean="0"/>
              <a:t>pentru formatarea avansată a tabelelor</a:t>
            </a:r>
            <a:endParaRPr lang="en-US" dirty="0"/>
          </a:p>
        </p:txBody>
      </p:sp>
      <p:pic>
        <p:nvPicPr>
          <p:cNvPr id="4" name="Picture 3"/>
          <p:cNvPicPr>
            <a:picLocks noChangeAspect="1"/>
          </p:cNvPicPr>
          <p:nvPr/>
        </p:nvPicPr>
        <p:blipFill>
          <a:blip r:embed="rId2"/>
          <a:stretch>
            <a:fillRect/>
          </a:stretch>
        </p:blipFill>
        <p:spPr>
          <a:xfrm>
            <a:off x="1506536" y="2673911"/>
            <a:ext cx="3286125" cy="923925"/>
          </a:xfrm>
          <a:prstGeom prst="rect">
            <a:avLst/>
          </a:prstGeom>
        </p:spPr>
      </p:pic>
      <p:pic>
        <p:nvPicPr>
          <p:cNvPr id="5" name="Picture 4"/>
          <p:cNvPicPr>
            <a:picLocks noChangeAspect="1"/>
          </p:cNvPicPr>
          <p:nvPr/>
        </p:nvPicPr>
        <p:blipFill>
          <a:blip r:embed="rId3"/>
          <a:stretch>
            <a:fillRect/>
          </a:stretch>
        </p:blipFill>
        <p:spPr>
          <a:xfrm>
            <a:off x="5168176" y="3659889"/>
            <a:ext cx="2625196" cy="2742558"/>
          </a:xfrm>
          <a:prstGeom prst="rect">
            <a:avLst/>
          </a:prstGeom>
        </p:spPr>
      </p:pic>
      <p:sp>
        <p:nvSpPr>
          <p:cNvPr id="6" name="Oval 5"/>
          <p:cNvSpPr/>
          <p:nvPr/>
        </p:nvSpPr>
        <p:spPr>
          <a:xfrm>
            <a:off x="4512733" y="3395133"/>
            <a:ext cx="372534" cy="27093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30945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Alignment (Aliniere)</a:t>
            </a:r>
            <a:endParaRPr lang="en-US" dirty="0"/>
          </a:p>
        </p:txBody>
      </p:sp>
      <p:sp>
        <p:nvSpPr>
          <p:cNvPr id="3" name="Content Placeholder 2"/>
          <p:cNvSpPr>
            <a:spLocks noGrp="1"/>
          </p:cNvSpPr>
          <p:nvPr>
            <p:ph idx="1"/>
          </p:nvPr>
        </p:nvSpPr>
        <p:spPr/>
        <p:txBody>
          <a:bodyPr/>
          <a:lstStyle/>
          <a:p>
            <a:r>
              <a:rPr lang="ro-RO" dirty="0" smtClean="0"/>
              <a:t>Grupul de comenzi </a:t>
            </a:r>
            <a:r>
              <a:rPr lang="ro-RO" dirty="0" smtClean="0">
                <a:solidFill>
                  <a:schemeClr val="accent1">
                    <a:lumMod val="50000"/>
                  </a:schemeClr>
                </a:solidFill>
              </a:rPr>
              <a:t>Alignment</a:t>
            </a:r>
            <a:r>
              <a:rPr lang="ro-RO" dirty="0" smtClean="0"/>
              <a:t> permite alinierea conţinutului celulelor.</a:t>
            </a:r>
          </a:p>
          <a:p>
            <a:r>
              <a:rPr lang="ro-RO" dirty="0" smtClean="0"/>
              <a:t>Are trei comenzi:</a:t>
            </a:r>
          </a:p>
          <a:p>
            <a:pPr lvl="1"/>
            <a:r>
              <a:rPr lang="ro-RO" dirty="0" smtClean="0"/>
              <a:t>Pictogramele cu cele 9 variante de aliniere a textului în celule</a:t>
            </a:r>
          </a:p>
          <a:p>
            <a:pPr lvl="1"/>
            <a:r>
              <a:rPr lang="ro-RO" dirty="0" smtClean="0">
                <a:solidFill>
                  <a:schemeClr val="accent1">
                    <a:lumMod val="50000"/>
                  </a:schemeClr>
                </a:solidFill>
              </a:rPr>
              <a:t>Text Direction </a:t>
            </a:r>
            <a:r>
              <a:rPr lang="ro-RO" dirty="0" smtClean="0"/>
              <a:t>(Orientare text)</a:t>
            </a:r>
          </a:p>
          <a:p>
            <a:pPr lvl="1"/>
            <a:r>
              <a:rPr lang="ro-RO" dirty="0" smtClean="0">
                <a:solidFill>
                  <a:schemeClr val="accent1">
                    <a:lumMod val="50000"/>
                  </a:schemeClr>
                </a:solidFill>
              </a:rPr>
              <a:t>Cell Margins </a:t>
            </a:r>
            <a:r>
              <a:rPr lang="ro-RO" dirty="0" smtClean="0"/>
              <a:t>(Margini celule)</a:t>
            </a:r>
            <a:endParaRPr lang="en-US" dirty="0"/>
          </a:p>
        </p:txBody>
      </p:sp>
      <p:pic>
        <p:nvPicPr>
          <p:cNvPr id="4" name="Picture 3"/>
          <p:cNvPicPr>
            <a:picLocks noChangeAspect="1"/>
          </p:cNvPicPr>
          <p:nvPr/>
        </p:nvPicPr>
        <p:blipFill>
          <a:blip r:embed="rId2"/>
          <a:stretch>
            <a:fillRect/>
          </a:stretch>
        </p:blipFill>
        <p:spPr>
          <a:xfrm>
            <a:off x="6145741" y="3688820"/>
            <a:ext cx="2007658" cy="1048945"/>
          </a:xfrm>
          <a:prstGeom prst="rect">
            <a:avLst/>
          </a:prstGeom>
        </p:spPr>
      </p:pic>
    </p:spTree>
    <p:extLst>
      <p:ext uri="{BB962C8B-B14F-4D97-AF65-F5344CB8AC3E}">
        <p14:creationId xmlns:p14="http://schemas.microsoft.com/office/powerpoint/2010/main" val="105670339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Alignment</a:t>
            </a:r>
            <a:endParaRPr lang="en-US" dirty="0"/>
          </a:p>
        </p:txBody>
      </p:sp>
      <p:sp>
        <p:nvSpPr>
          <p:cNvPr id="3" name="Content Placeholder 2"/>
          <p:cNvSpPr>
            <a:spLocks noGrp="1"/>
          </p:cNvSpPr>
          <p:nvPr>
            <p:ph idx="1"/>
          </p:nvPr>
        </p:nvSpPr>
        <p:spPr/>
        <p:txBody>
          <a:bodyPr/>
          <a:lstStyle/>
          <a:p>
            <a:r>
              <a:rPr lang="ro-RO" dirty="0" smtClean="0"/>
              <a:t>Pictogramele cu cele 9 variante de aliniere a textului în celule permit alinerea corectă pe verticală şi pe orizontală a textului</a:t>
            </a:r>
          </a:p>
          <a:p>
            <a:pPr lvl="1"/>
            <a:r>
              <a:rPr lang="ro-RO" dirty="0" smtClean="0"/>
              <a:t>Nu folosiţi niciodată pentru alinerea pe orizontală comenzile clasice de aliniere a textului sau spaţii !</a:t>
            </a:r>
          </a:p>
          <a:p>
            <a:pPr lvl="1"/>
            <a:r>
              <a:rPr lang="ro-RO" dirty="0" smtClean="0"/>
              <a:t>Nu folosiţi niciodată entru alinierea pe verticală tasta Enter !</a:t>
            </a:r>
          </a:p>
          <a:p>
            <a:pPr lvl="2"/>
            <a:r>
              <a:rPr lang="ro-RO" dirty="0" smtClean="0"/>
              <a:t>Ambele se deformează atunci când tabelul e redimensionat</a:t>
            </a:r>
          </a:p>
          <a:p>
            <a:pPr lvl="1"/>
            <a:endParaRPr lang="en-US" dirty="0"/>
          </a:p>
        </p:txBody>
      </p:sp>
      <p:pic>
        <p:nvPicPr>
          <p:cNvPr id="5" name="Picture 4"/>
          <p:cNvPicPr>
            <a:picLocks noChangeAspect="1"/>
          </p:cNvPicPr>
          <p:nvPr/>
        </p:nvPicPr>
        <p:blipFill>
          <a:blip r:embed="rId2"/>
          <a:stretch>
            <a:fillRect/>
          </a:stretch>
        </p:blipFill>
        <p:spPr>
          <a:xfrm>
            <a:off x="1950509" y="4409988"/>
            <a:ext cx="1249892" cy="1216111"/>
          </a:xfrm>
          <a:prstGeom prst="rect">
            <a:avLst/>
          </a:prstGeom>
        </p:spPr>
      </p:pic>
      <p:pic>
        <p:nvPicPr>
          <p:cNvPr id="6" name="Picture 5"/>
          <p:cNvPicPr>
            <a:picLocks noChangeAspect="1"/>
          </p:cNvPicPr>
          <p:nvPr/>
        </p:nvPicPr>
        <p:blipFill>
          <a:blip r:embed="rId3"/>
          <a:stretch>
            <a:fillRect/>
          </a:stretch>
        </p:blipFill>
        <p:spPr>
          <a:xfrm>
            <a:off x="4026958" y="4341812"/>
            <a:ext cx="3867150" cy="1476375"/>
          </a:xfrm>
          <a:prstGeom prst="rect">
            <a:avLst/>
          </a:prstGeom>
        </p:spPr>
      </p:pic>
    </p:spTree>
    <p:extLst>
      <p:ext uri="{BB962C8B-B14F-4D97-AF65-F5344CB8AC3E}">
        <p14:creationId xmlns:p14="http://schemas.microsoft.com/office/powerpoint/2010/main" val="19566633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Alignment</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Text Direction </a:t>
            </a:r>
            <a:r>
              <a:rPr lang="ro-RO" dirty="0" smtClean="0"/>
              <a:t>(Direcţie text) permite orientarea diferită a textului în celulele unuit tabel:</a:t>
            </a:r>
          </a:p>
          <a:p>
            <a:pPr lvl="1"/>
            <a:r>
              <a:rPr lang="ro-RO" dirty="0" smtClean="0"/>
              <a:t>În jos</a:t>
            </a:r>
          </a:p>
          <a:p>
            <a:pPr lvl="1"/>
            <a:r>
              <a:rPr lang="ro-RO" dirty="0" smtClean="0"/>
              <a:t>orizontal</a:t>
            </a:r>
          </a:p>
          <a:p>
            <a:pPr lvl="1"/>
            <a:r>
              <a:rPr lang="ro-RO" dirty="0" smtClean="0"/>
              <a:t>În sus</a:t>
            </a:r>
          </a:p>
          <a:p>
            <a:pPr lvl="1"/>
            <a:endParaRPr lang="en-US" dirty="0"/>
          </a:p>
        </p:txBody>
      </p:sp>
      <p:pic>
        <p:nvPicPr>
          <p:cNvPr id="4" name="Picture 3"/>
          <p:cNvPicPr>
            <a:picLocks noChangeAspect="1"/>
          </p:cNvPicPr>
          <p:nvPr/>
        </p:nvPicPr>
        <p:blipFill>
          <a:blip r:embed="rId2"/>
          <a:stretch>
            <a:fillRect/>
          </a:stretch>
        </p:blipFill>
        <p:spPr>
          <a:xfrm>
            <a:off x="2597149" y="3439054"/>
            <a:ext cx="5067300" cy="2181225"/>
          </a:xfrm>
          <a:prstGeom prst="rect">
            <a:avLst/>
          </a:prstGeom>
        </p:spPr>
      </p:pic>
    </p:spTree>
    <p:extLst>
      <p:ext uri="{BB962C8B-B14F-4D97-AF65-F5344CB8AC3E}">
        <p14:creationId xmlns:p14="http://schemas.microsoft.com/office/powerpoint/2010/main" val="16678282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Alignment</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Cell Margins </a:t>
            </a:r>
            <a:r>
              <a:rPr lang="ro-RO" dirty="0" smtClean="0"/>
              <a:t>(Margini celulă) permite definirea unei margini interioare între bordura celulei şi text:</a:t>
            </a:r>
          </a:p>
          <a:p>
            <a:pPr lvl="1"/>
            <a:r>
              <a:rPr lang="ro-RO" dirty="0" smtClean="0"/>
              <a:t>Valorile afişate în imagine sunt cele implicite în Word.</a:t>
            </a:r>
          </a:p>
          <a:p>
            <a:pPr lvl="1"/>
            <a:r>
              <a:rPr lang="ro-RO" dirty="0" smtClean="0"/>
              <a:t>Se poate defini independent margine</a:t>
            </a:r>
          </a:p>
          <a:p>
            <a:pPr lvl="1"/>
            <a:r>
              <a:rPr lang="ro-RO" dirty="0" smtClean="0"/>
              <a:t>Sus (</a:t>
            </a:r>
            <a:r>
              <a:rPr lang="ro-RO" dirty="0" smtClean="0">
                <a:solidFill>
                  <a:schemeClr val="accent1">
                    <a:lumMod val="50000"/>
                  </a:schemeClr>
                </a:solidFill>
              </a:rPr>
              <a:t>Top</a:t>
            </a:r>
            <a:r>
              <a:rPr lang="ro-RO" dirty="0" smtClean="0"/>
              <a:t>)</a:t>
            </a:r>
          </a:p>
          <a:p>
            <a:pPr lvl="1"/>
            <a:r>
              <a:rPr lang="ro-RO" dirty="0" smtClean="0"/>
              <a:t>Jos (</a:t>
            </a:r>
            <a:r>
              <a:rPr lang="ro-RO" dirty="0" smtClean="0">
                <a:solidFill>
                  <a:schemeClr val="accent1">
                    <a:lumMod val="50000"/>
                  </a:schemeClr>
                </a:solidFill>
              </a:rPr>
              <a:t>Bottom</a:t>
            </a:r>
            <a:r>
              <a:rPr lang="ro-RO" dirty="0" smtClean="0"/>
              <a:t>)</a:t>
            </a:r>
          </a:p>
          <a:p>
            <a:pPr lvl="1"/>
            <a:r>
              <a:rPr lang="ro-RO" dirty="0" smtClean="0"/>
              <a:t>La stânga (</a:t>
            </a:r>
            <a:r>
              <a:rPr lang="ro-RO" dirty="0" smtClean="0">
                <a:solidFill>
                  <a:schemeClr val="accent1">
                    <a:lumMod val="50000"/>
                  </a:schemeClr>
                </a:solidFill>
              </a:rPr>
              <a:t>Left</a:t>
            </a:r>
            <a:r>
              <a:rPr lang="ro-RO" dirty="0" smtClean="0"/>
              <a:t>)</a:t>
            </a:r>
          </a:p>
          <a:p>
            <a:pPr lvl="1"/>
            <a:r>
              <a:rPr lang="ro-RO" dirty="0" smtClean="0"/>
              <a:t>La dreapta (</a:t>
            </a:r>
            <a:r>
              <a:rPr lang="ro-RO" dirty="0" smtClean="0">
                <a:solidFill>
                  <a:schemeClr val="accent1">
                    <a:lumMod val="50000"/>
                  </a:schemeClr>
                </a:solidFill>
              </a:rPr>
              <a:t>Right</a:t>
            </a:r>
            <a:r>
              <a:rPr lang="ro-RO" dirty="0" smtClean="0"/>
              <a:t>)</a:t>
            </a:r>
          </a:p>
          <a:p>
            <a:pPr lvl="1"/>
            <a:endParaRPr lang="ro-RO" dirty="0"/>
          </a:p>
          <a:p>
            <a:pPr lvl="1"/>
            <a:endParaRPr lang="ro-RO" dirty="0" smtClean="0"/>
          </a:p>
          <a:p>
            <a:pPr lvl="1"/>
            <a:endParaRPr lang="ro-RO" dirty="0" smtClean="0"/>
          </a:p>
          <a:p>
            <a:pPr lvl="1"/>
            <a:r>
              <a:rPr lang="ro-RO" dirty="0" smtClean="0">
                <a:solidFill>
                  <a:schemeClr val="accent1">
                    <a:lumMod val="50000"/>
                  </a:schemeClr>
                </a:solidFill>
              </a:rPr>
              <a:t>Allow spacing between cells</a:t>
            </a:r>
            <a:r>
              <a:rPr lang="ro-RO" dirty="0" smtClean="0"/>
              <a:t>: permite spaţiu între celule</a:t>
            </a:r>
          </a:p>
          <a:p>
            <a:pPr lvl="1"/>
            <a:r>
              <a:rPr lang="ro-RO" dirty="0" smtClean="0">
                <a:solidFill>
                  <a:schemeClr val="accent1">
                    <a:lumMod val="50000"/>
                  </a:schemeClr>
                </a:solidFill>
              </a:rPr>
              <a:t>Automatically resize to fit contents</a:t>
            </a:r>
            <a:r>
              <a:rPr lang="ro-RO" dirty="0" smtClean="0"/>
              <a:t>: redimensionează automat lăţime în funcţie de conţinut </a:t>
            </a:r>
            <a:endParaRPr lang="ro-RO" dirty="0"/>
          </a:p>
          <a:p>
            <a:pPr lvl="1"/>
            <a:endParaRPr lang="en-US" dirty="0"/>
          </a:p>
        </p:txBody>
      </p:sp>
      <p:pic>
        <p:nvPicPr>
          <p:cNvPr id="5" name="Picture 4"/>
          <p:cNvPicPr>
            <a:picLocks noChangeAspect="1"/>
          </p:cNvPicPr>
          <p:nvPr/>
        </p:nvPicPr>
        <p:blipFill>
          <a:blip r:embed="rId2"/>
          <a:stretch>
            <a:fillRect/>
          </a:stretch>
        </p:blipFill>
        <p:spPr>
          <a:xfrm>
            <a:off x="3714750" y="3042709"/>
            <a:ext cx="1714500" cy="904875"/>
          </a:xfrm>
          <a:prstGeom prst="rect">
            <a:avLst/>
          </a:prstGeom>
        </p:spPr>
      </p:pic>
      <p:pic>
        <p:nvPicPr>
          <p:cNvPr id="6" name="Picture 5"/>
          <p:cNvPicPr>
            <a:picLocks noChangeAspect="1"/>
          </p:cNvPicPr>
          <p:nvPr/>
        </p:nvPicPr>
        <p:blipFill>
          <a:blip r:embed="rId3"/>
          <a:stretch>
            <a:fillRect/>
          </a:stretch>
        </p:blipFill>
        <p:spPr>
          <a:xfrm>
            <a:off x="5728626" y="2674969"/>
            <a:ext cx="2064746" cy="1795431"/>
          </a:xfrm>
          <a:prstGeom prst="rect">
            <a:avLst/>
          </a:prstGeom>
        </p:spPr>
      </p:pic>
    </p:spTree>
    <p:extLst>
      <p:ext uri="{BB962C8B-B14F-4D97-AF65-F5344CB8AC3E}">
        <p14:creationId xmlns:p14="http://schemas.microsoft.com/office/powerpoint/2010/main" val="39687960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Cell Alignment</a:t>
            </a:r>
            <a:endParaRPr lang="en-US" dirty="0"/>
          </a:p>
        </p:txBody>
      </p:sp>
      <p:sp>
        <p:nvSpPr>
          <p:cNvPr id="3" name="Content Placeholder 2"/>
          <p:cNvSpPr>
            <a:spLocks noGrp="1"/>
          </p:cNvSpPr>
          <p:nvPr>
            <p:ph idx="1"/>
          </p:nvPr>
        </p:nvSpPr>
        <p:spPr/>
        <p:txBody>
          <a:bodyPr/>
          <a:lstStyle/>
          <a:p>
            <a:r>
              <a:rPr lang="ro-RO" dirty="0" smtClean="0"/>
              <a:t>Exemplu</a:t>
            </a:r>
            <a:r>
              <a:rPr lang="ro-RO" dirty="0" smtClean="0">
                <a:solidFill>
                  <a:schemeClr val="accent1">
                    <a:lumMod val="50000"/>
                  </a:schemeClr>
                </a:solidFill>
              </a:rPr>
              <a:t> Allow spacing between cells</a:t>
            </a:r>
            <a:r>
              <a:rPr lang="ro-RO" dirty="0" smtClean="0"/>
              <a:t>: permite spaţiu între celule</a:t>
            </a:r>
          </a:p>
          <a:p>
            <a:pPr lvl="1"/>
            <a:r>
              <a:rPr lang="ro-RO" dirty="0" smtClean="0"/>
              <a:t>Fără spaţiu şi cu spaţiu 0.2 cm între celule:</a:t>
            </a:r>
            <a:endParaRPr lang="en-US" dirty="0"/>
          </a:p>
        </p:txBody>
      </p:sp>
      <p:pic>
        <p:nvPicPr>
          <p:cNvPr id="7" name="Picture 6"/>
          <p:cNvPicPr>
            <a:picLocks noChangeAspect="1"/>
          </p:cNvPicPr>
          <p:nvPr/>
        </p:nvPicPr>
        <p:blipFill>
          <a:blip r:embed="rId2"/>
          <a:stretch>
            <a:fillRect/>
          </a:stretch>
        </p:blipFill>
        <p:spPr>
          <a:xfrm>
            <a:off x="5509683" y="2997200"/>
            <a:ext cx="2628900" cy="2286000"/>
          </a:xfrm>
          <a:prstGeom prst="rect">
            <a:avLst/>
          </a:prstGeom>
        </p:spPr>
      </p:pic>
      <p:sp>
        <p:nvSpPr>
          <p:cNvPr id="8" name="Left Arrow 7"/>
          <p:cNvSpPr/>
          <p:nvPr/>
        </p:nvSpPr>
        <p:spPr>
          <a:xfrm>
            <a:off x="8143346" y="4140200"/>
            <a:ext cx="560387" cy="372533"/>
          </a:xfrm>
          <a:prstGeom prst="lef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1104370" y="4512733"/>
            <a:ext cx="3267075" cy="1457325"/>
          </a:xfrm>
          <a:prstGeom prst="rect">
            <a:avLst/>
          </a:prstGeom>
        </p:spPr>
      </p:pic>
      <p:pic>
        <p:nvPicPr>
          <p:cNvPr id="10" name="Picture 9"/>
          <p:cNvPicPr>
            <a:picLocks noChangeAspect="1"/>
          </p:cNvPicPr>
          <p:nvPr/>
        </p:nvPicPr>
        <p:blipFill>
          <a:blip r:embed="rId4"/>
          <a:stretch>
            <a:fillRect/>
          </a:stretch>
        </p:blipFill>
        <p:spPr>
          <a:xfrm>
            <a:off x="1104370" y="3156214"/>
            <a:ext cx="3209925" cy="1266825"/>
          </a:xfrm>
          <a:prstGeom prst="rect">
            <a:avLst/>
          </a:prstGeom>
        </p:spPr>
      </p:pic>
    </p:spTree>
    <p:extLst>
      <p:ext uri="{BB962C8B-B14F-4D97-AF65-F5344CB8AC3E}">
        <p14:creationId xmlns:p14="http://schemas.microsoft.com/office/powerpoint/2010/main" val="78294911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Data (Date)</a:t>
            </a:r>
            <a:endParaRPr lang="en-US" dirty="0"/>
          </a:p>
        </p:txBody>
      </p:sp>
      <p:sp>
        <p:nvSpPr>
          <p:cNvPr id="3" name="Content Placeholder 2"/>
          <p:cNvSpPr>
            <a:spLocks noGrp="1"/>
          </p:cNvSpPr>
          <p:nvPr>
            <p:ph idx="1"/>
          </p:nvPr>
        </p:nvSpPr>
        <p:spPr/>
        <p:txBody>
          <a:bodyPr/>
          <a:lstStyle/>
          <a:p>
            <a:r>
              <a:rPr lang="ro-RO" dirty="0" smtClean="0"/>
              <a:t>Grupul Data (Date) conţine comenzi referitoare la prelucrarea matematică a datelor din tabele şi de prelucrare a textului:</a:t>
            </a:r>
          </a:p>
          <a:p>
            <a:pPr lvl="1"/>
            <a:r>
              <a:rPr lang="ro-RO" dirty="0" smtClean="0">
                <a:solidFill>
                  <a:schemeClr val="accent1">
                    <a:lumMod val="50000"/>
                  </a:schemeClr>
                </a:solidFill>
              </a:rPr>
              <a:t>Sort</a:t>
            </a:r>
            <a:r>
              <a:rPr lang="ro-RO" dirty="0" smtClean="0"/>
              <a:t> – sortează datele crescător sau descescător</a:t>
            </a:r>
          </a:p>
          <a:p>
            <a:pPr lvl="1"/>
            <a:r>
              <a:rPr lang="ro-RO" dirty="0" smtClean="0">
                <a:solidFill>
                  <a:schemeClr val="accent1">
                    <a:lumMod val="50000"/>
                  </a:schemeClr>
                </a:solidFill>
              </a:rPr>
              <a:t>Repeat Header Rows </a:t>
            </a:r>
            <a:r>
              <a:rPr lang="ro-RO" dirty="0" smtClean="0"/>
              <a:t>– repetă rândurile cap de tabel</a:t>
            </a:r>
          </a:p>
          <a:p>
            <a:pPr lvl="1"/>
            <a:r>
              <a:rPr lang="ro-RO" dirty="0" smtClean="0">
                <a:solidFill>
                  <a:schemeClr val="accent1">
                    <a:lumMod val="50000"/>
                  </a:schemeClr>
                </a:solidFill>
              </a:rPr>
              <a:t>Convert to Text </a:t>
            </a:r>
            <a:r>
              <a:rPr lang="ro-RO" dirty="0" smtClean="0"/>
              <a:t>– transformă tabelul în text simplu</a:t>
            </a:r>
          </a:p>
          <a:p>
            <a:pPr lvl="1"/>
            <a:r>
              <a:rPr lang="ro-RO" dirty="0" smtClean="0">
                <a:solidFill>
                  <a:schemeClr val="accent1">
                    <a:lumMod val="50000"/>
                  </a:schemeClr>
                </a:solidFill>
              </a:rPr>
              <a:t>Formula</a:t>
            </a:r>
            <a:r>
              <a:rPr lang="ro-RO" dirty="0" smtClean="0"/>
              <a:t> -  aplicarea unei formule de calcul.</a:t>
            </a:r>
            <a:endParaRPr lang="en-US" dirty="0"/>
          </a:p>
        </p:txBody>
      </p:sp>
      <p:pic>
        <p:nvPicPr>
          <p:cNvPr id="4" name="Picture 3"/>
          <p:cNvPicPr>
            <a:picLocks noChangeAspect="1"/>
          </p:cNvPicPr>
          <p:nvPr/>
        </p:nvPicPr>
        <p:blipFill>
          <a:blip r:embed="rId2"/>
          <a:stretch>
            <a:fillRect/>
          </a:stretch>
        </p:blipFill>
        <p:spPr>
          <a:xfrm>
            <a:off x="5976408" y="4686829"/>
            <a:ext cx="2152650" cy="904875"/>
          </a:xfrm>
          <a:prstGeom prst="rect">
            <a:avLst/>
          </a:prstGeom>
        </p:spPr>
      </p:pic>
    </p:spTree>
    <p:extLst>
      <p:ext uri="{BB962C8B-B14F-4D97-AF65-F5344CB8AC3E}">
        <p14:creationId xmlns:p14="http://schemas.microsoft.com/office/powerpoint/2010/main" val="172403402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Data (Date)</a:t>
            </a:r>
            <a:endParaRPr lang="en-US" dirty="0"/>
          </a:p>
        </p:txBody>
      </p:sp>
      <p:sp>
        <p:nvSpPr>
          <p:cNvPr id="3" name="Content Placeholder 2"/>
          <p:cNvSpPr>
            <a:spLocks noGrp="1"/>
          </p:cNvSpPr>
          <p:nvPr>
            <p:ph idx="1"/>
          </p:nvPr>
        </p:nvSpPr>
        <p:spPr/>
        <p:txBody>
          <a:bodyPr/>
          <a:lstStyle/>
          <a:p>
            <a:r>
              <a:rPr lang="ro-RO" dirty="0" smtClean="0"/>
              <a:t>Comanda </a:t>
            </a:r>
            <a:r>
              <a:rPr lang="ro-RO" dirty="0" smtClean="0">
                <a:solidFill>
                  <a:schemeClr val="accent1">
                    <a:lumMod val="50000"/>
                  </a:schemeClr>
                </a:solidFill>
              </a:rPr>
              <a:t>Sort</a:t>
            </a:r>
            <a:r>
              <a:rPr lang="ro-RO" dirty="0" smtClean="0"/>
              <a:t> (Sortare) permite sortarea</a:t>
            </a:r>
          </a:p>
          <a:p>
            <a:pPr lvl="1"/>
            <a:r>
              <a:rPr lang="ro-RO" dirty="0" smtClean="0"/>
              <a:t>Crescătoare sau descrescătoare a numerelor şi a datelor</a:t>
            </a:r>
          </a:p>
          <a:p>
            <a:pPr lvl="1"/>
            <a:r>
              <a:rPr lang="ro-RO" dirty="0" smtClean="0"/>
              <a:t>Alfabetică crescătoare sau descrescătoare a textului</a:t>
            </a:r>
          </a:p>
          <a:p>
            <a:r>
              <a:rPr lang="ro-RO" dirty="0" smtClean="0"/>
              <a:t>Se pot defini maxim trei criterii de sortare</a:t>
            </a:r>
          </a:p>
          <a:p>
            <a:endParaRPr lang="ro-RO" dirty="0"/>
          </a:p>
          <a:p>
            <a:pPr lvl="1"/>
            <a:r>
              <a:rPr lang="ro-RO" dirty="0" smtClean="0"/>
              <a:t>Modalităţi de sortare:</a:t>
            </a:r>
          </a:p>
          <a:p>
            <a:pPr lvl="2"/>
            <a:r>
              <a:rPr lang="ro-RO" dirty="0" smtClean="0">
                <a:solidFill>
                  <a:schemeClr val="accent1">
                    <a:lumMod val="50000"/>
                  </a:schemeClr>
                </a:solidFill>
              </a:rPr>
              <a:t>Ascending</a:t>
            </a:r>
            <a:r>
              <a:rPr lang="ro-RO" dirty="0" smtClean="0"/>
              <a:t> – crescător</a:t>
            </a:r>
          </a:p>
          <a:p>
            <a:pPr lvl="2"/>
            <a:r>
              <a:rPr lang="ro-RO" dirty="0" smtClean="0">
                <a:solidFill>
                  <a:schemeClr val="accent1">
                    <a:lumMod val="50000"/>
                  </a:schemeClr>
                </a:solidFill>
              </a:rPr>
              <a:t>Descending</a:t>
            </a:r>
            <a:r>
              <a:rPr lang="ro-RO" dirty="0" smtClean="0"/>
              <a:t> – descrescător</a:t>
            </a:r>
          </a:p>
          <a:p>
            <a:pPr lvl="1"/>
            <a:r>
              <a:rPr lang="ro-RO" dirty="0" smtClean="0">
                <a:solidFill>
                  <a:schemeClr val="accent1">
                    <a:lumMod val="50000"/>
                  </a:schemeClr>
                </a:solidFill>
              </a:rPr>
              <a:t>Type</a:t>
            </a:r>
            <a:r>
              <a:rPr lang="ro-RO" dirty="0" smtClean="0"/>
              <a:t> – tip de date</a:t>
            </a:r>
          </a:p>
          <a:p>
            <a:pPr lvl="2"/>
            <a:r>
              <a:rPr lang="ro-RO" dirty="0" smtClean="0">
                <a:solidFill>
                  <a:schemeClr val="accent1">
                    <a:lumMod val="50000"/>
                  </a:schemeClr>
                </a:solidFill>
              </a:rPr>
              <a:t>Text</a:t>
            </a:r>
          </a:p>
          <a:p>
            <a:pPr lvl="2"/>
            <a:r>
              <a:rPr lang="ro-RO" dirty="0" smtClean="0">
                <a:solidFill>
                  <a:schemeClr val="accent1">
                    <a:lumMod val="50000"/>
                  </a:schemeClr>
                </a:solidFill>
              </a:rPr>
              <a:t>Number</a:t>
            </a:r>
            <a:r>
              <a:rPr lang="ro-RO" dirty="0" smtClean="0"/>
              <a:t> (Număr)</a:t>
            </a:r>
          </a:p>
          <a:p>
            <a:pPr lvl="2"/>
            <a:r>
              <a:rPr lang="ro-RO" dirty="0" smtClean="0">
                <a:solidFill>
                  <a:schemeClr val="accent1">
                    <a:lumMod val="50000"/>
                  </a:schemeClr>
                </a:solidFill>
              </a:rPr>
              <a:t>Date</a:t>
            </a:r>
            <a:r>
              <a:rPr lang="ro-RO" dirty="0" smtClean="0"/>
              <a:t> (Dată)</a:t>
            </a:r>
          </a:p>
          <a:p>
            <a:pPr lvl="1"/>
            <a:r>
              <a:rPr lang="ro-RO" dirty="0" smtClean="0">
                <a:solidFill>
                  <a:schemeClr val="accent1">
                    <a:lumMod val="50000"/>
                  </a:schemeClr>
                </a:solidFill>
              </a:rPr>
              <a:t>Sort</a:t>
            </a:r>
            <a:r>
              <a:rPr lang="ro-RO" dirty="0" smtClean="0"/>
              <a:t> </a:t>
            </a:r>
            <a:r>
              <a:rPr lang="ro-RO" dirty="0" smtClean="0">
                <a:solidFill>
                  <a:schemeClr val="accent1">
                    <a:lumMod val="50000"/>
                  </a:schemeClr>
                </a:solidFill>
              </a:rPr>
              <a:t>by</a:t>
            </a:r>
            <a:r>
              <a:rPr lang="ro-RO" dirty="0" smtClean="0"/>
              <a:t> (sortează după…) -  criteriu</a:t>
            </a:r>
            <a:endParaRPr lang="en-US" dirty="0"/>
          </a:p>
        </p:txBody>
      </p:sp>
      <p:pic>
        <p:nvPicPr>
          <p:cNvPr id="6" name="Picture 5"/>
          <p:cNvPicPr>
            <a:picLocks noChangeAspect="1"/>
          </p:cNvPicPr>
          <p:nvPr/>
        </p:nvPicPr>
        <p:blipFill>
          <a:blip r:embed="rId2"/>
          <a:stretch>
            <a:fillRect/>
          </a:stretch>
        </p:blipFill>
        <p:spPr>
          <a:xfrm>
            <a:off x="5283200" y="2835836"/>
            <a:ext cx="2133600" cy="914400"/>
          </a:xfrm>
          <a:prstGeom prst="rect">
            <a:avLst/>
          </a:prstGeom>
        </p:spPr>
      </p:pic>
      <p:pic>
        <p:nvPicPr>
          <p:cNvPr id="7" name="Picture 6"/>
          <p:cNvPicPr>
            <a:picLocks noChangeAspect="1"/>
          </p:cNvPicPr>
          <p:nvPr/>
        </p:nvPicPr>
        <p:blipFill>
          <a:blip r:embed="rId3"/>
          <a:stretch>
            <a:fillRect/>
          </a:stretch>
        </p:blipFill>
        <p:spPr>
          <a:xfrm>
            <a:off x="5550958" y="3607890"/>
            <a:ext cx="3513667" cy="2262589"/>
          </a:xfrm>
          <a:prstGeom prst="rect">
            <a:avLst/>
          </a:prstGeom>
        </p:spPr>
      </p:pic>
    </p:spTree>
    <p:extLst>
      <p:ext uri="{BB962C8B-B14F-4D97-AF65-F5344CB8AC3E}">
        <p14:creationId xmlns:p14="http://schemas.microsoft.com/office/powerpoint/2010/main" val="103707174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Data (Date)</a:t>
            </a:r>
            <a:endParaRPr lang="en-US" dirty="0"/>
          </a:p>
        </p:txBody>
      </p:sp>
      <p:sp>
        <p:nvSpPr>
          <p:cNvPr id="3" name="Content Placeholder 2"/>
          <p:cNvSpPr>
            <a:spLocks noGrp="1"/>
          </p:cNvSpPr>
          <p:nvPr>
            <p:ph idx="1"/>
          </p:nvPr>
        </p:nvSpPr>
        <p:spPr/>
        <p:txBody>
          <a:bodyPr>
            <a:normAutofit/>
          </a:bodyPr>
          <a:lstStyle/>
          <a:p>
            <a:pPr algn="just"/>
            <a:r>
              <a:rPr lang="ro-RO" sz="2000" dirty="0" smtClean="0"/>
              <a:t>Comanda </a:t>
            </a:r>
            <a:r>
              <a:rPr lang="ro-RO" sz="2000" dirty="0" smtClean="0">
                <a:solidFill>
                  <a:schemeClr val="accent1">
                    <a:lumMod val="50000"/>
                  </a:schemeClr>
                </a:solidFill>
              </a:rPr>
              <a:t>Repeat Header Rows </a:t>
            </a:r>
            <a:r>
              <a:rPr lang="ro-RO" sz="2000" dirty="0" smtClean="0"/>
              <a:t>(repetă linii cap de tabel) este folositoare atunci când un tabel se întinde pe mai mult de o pagină</a:t>
            </a:r>
          </a:p>
          <a:p>
            <a:pPr algn="just"/>
            <a:r>
              <a:rPr lang="ro-RO" sz="2000" dirty="0" smtClean="0"/>
              <a:t>Selecarea uneia sau mai multor linii consecutive de la începutul primei pagini şi apăsarea comenzii Repeat Header Rows va provoca autocopierea liniilor respective ca şi cap de tabel la începutul fiecărei pagini unde există tabelul respectiv.</a:t>
            </a:r>
            <a:endParaRPr lang="en-US" sz="2000" dirty="0"/>
          </a:p>
        </p:txBody>
      </p:sp>
      <p:pic>
        <p:nvPicPr>
          <p:cNvPr id="4" name="Picture 3"/>
          <p:cNvPicPr>
            <a:picLocks noChangeAspect="1"/>
          </p:cNvPicPr>
          <p:nvPr/>
        </p:nvPicPr>
        <p:blipFill>
          <a:blip r:embed="rId2"/>
          <a:stretch>
            <a:fillRect/>
          </a:stretch>
        </p:blipFill>
        <p:spPr>
          <a:xfrm>
            <a:off x="3581399" y="3327482"/>
            <a:ext cx="4567767" cy="3152752"/>
          </a:xfrm>
          <a:prstGeom prst="rect">
            <a:avLst/>
          </a:prstGeom>
        </p:spPr>
      </p:pic>
    </p:spTree>
    <p:extLst>
      <p:ext uri="{BB962C8B-B14F-4D97-AF65-F5344CB8AC3E}">
        <p14:creationId xmlns:p14="http://schemas.microsoft.com/office/powerpoint/2010/main" val="30273366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Data (Date)</a:t>
            </a:r>
            <a:endParaRPr lang="en-US" dirty="0"/>
          </a:p>
        </p:txBody>
      </p:sp>
      <p:sp>
        <p:nvSpPr>
          <p:cNvPr id="3" name="Content Placeholder 2"/>
          <p:cNvSpPr>
            <a:spLocks noGrp="1"/>
          </p:cNvSpPr>
          <p:nvPr>
            <p:ph idx="1"/>
          </p:nvPr>
        </p:nvSpPr>
        <p:spPr>
          <a:xfrm>
            <a:off x="628649" y="1199625"/>
            <a:ext cx="7886700" cy="5101221"/>
          </a:xfrm>
        </p:spPr>
        <p:txBody>
          <a:bodyPr>
            <a:normAutofit/>
          </a:bodyPr>
          <a:lstStyle/>
          <a:p>
            <a:pPr algn="just"/>
            <a:r>
              <a:rPr lang="ro-RO" sz="2000" dirty="0" smtClean="0"/>
              <a:t>Comanda </a:t>
            </a:r>
            <a:r>
              <a:rPr lang="ro-RO" sz="2000" dirty="0" smtClean="0">
                <a:solidFill>
                  <a:schemeClr val="accent1">
                    <a:lumMod val="50000"/>
                  </a:schemeClr>
                </a:solidFill>
              </a:rPr>
              <a:t>Convert to Text </a:t>
            </a:r>
            <a:r>
              <a:rPr lang="ro-RO" sz="2000" dirty="0" smtClean="0"/>
              <a:t>transformă un tabel în text simplu</a:t>
            </a:r>
          </a:p>
          <a:p>
            <a:pPr algn="just"/>
            <a:r>
              <a:rPr lang="ro-RO" sz="2000" dirty="0" smtClean="0"/>
              <a:t>Celulele pot fi convertite în:</a:t>
            </a:r>
          </a:p>
          <a:p>
            <a:pPr lvl="1" algn="just"/>
            <a:r>
              <a:rPr lang="ro-RO" sz="1600" dirty="0" smtClean="0"/>
              <a:t>Paragrafe (</a:t>
            </a:r>
            <a:r>
              <a:rPr lang="ro-RO" sz="1600" dirty="0" smtClean="0">
                <a:solidFill>
                  <a:schemeClr val="accent1">
                    <a:lumMod val="50000"/>
                  </a:schemeClr>
                </a:solidFill>
              </a:rPr>
              <a:t>Paragraph marks</a:t>
            </a:r>
            <a:r>
              <a:rPr lang="ro-RO" sz="1600" dirty="0" smtClean="0"/>
              <a:t>)</a:t>
            </a:r>
          </a:p>
          <a:p>
            <a:pPr lvl="1" algn="just"/>
            <a:r>
              <a:rPr lang="ro-RO" sz="1600" dirty="0" smtClean="0"/>
              <a:t>Tab (</a:t>
            </a:r>
            <a:r>
              <a:rPr lang="ro-RO" sz="1600" dirty="0" smtClean="0">
                <a:solidFill>
                  <a:schemeClr val="accent1">
                    <a:lumMod val="50000"/>
                  </a:schemeClr>
                </a:solidFill>
              </a:rPr>
              <a:t>Tabs</a:t>
            </a:r>
            <a:r>
              <a:rPr lang="ro-RO" sz="1600" dirty="0" smtClean="0"/>
              <a:t>)</a:t>
            </a:r>
          </a:p>
          <a:p>
            <a:pPr lvl="1" algn="just"/>
            <a:r>
              <a:rPr lang="ro-RO" sz="1600" dirty="0" smtClean="0"/>
              <a:t>Virgule (</a:t>
            </a:r>
            <a:r>
              <a:rPr lang="ro-RO" sz="1600" dirty="0" smtClean="0">
                <a:solidFill>
                  <a:schemeClr val="accent1">
                    <a:lumMod val="50000"/>
                  </a:schemeClr>
                </a:solidFill>
              </a:rPr>
              <a:t>Commas</a:t>
            </a:r>
            <a:r>
              <a:rPr lang="ro-RO" sz="1600" dirty="0" smtClean="0"/>
              <a:t>)</a:t>
            </a:r>
          </a:p>
          <a:p>
            <a:pPr lvl="1" algn="just"/>
            <a:r>
              <a:rPr lang="ro-RO" sz="1600" dirty="0" smtClean="0"/>
              <a:t>Alt caracter definit de utilizator (</a:t>
            </a:r>
            <a:r>
              <a:rPr lang="ro-RO" sz="1600" dirty="0" smtClean="0">
                <a:solidFill>
                  <a:schemeClr val="accent1">
                    <a:lumMod val="50000"/>
                  </a:schemeClr>
                </a:solidFill>
              </a:rPr>
              <a:t>Other</a:t>
            </a:r>
            <a:r>
              <a:rPr lang="ro-RO" sz="1600" dirty="0" smtClean="0"/>
              <a:t>)</a:t>
            </a:r>
            <a:endParaRPr lang="en-US" sz="1600" dirty="0"/>
          </a:p>
        </p:txBody>
      </p:sp>
      <p:pic>
        <p:nvPicPr>
          <p:cNvPr id="5" name="Picture 4"/>
          <p:cNvPicPr>
            <a:picLocks noChangeAspect="1"/>
          </p:cNvPicPr>
          <p:nvPr/>
        </p:nvPicPr>
        <p:blipFill>
          <a:blip r:embed="rId2"/>
          <a:stretch>
            <a:fillRect/>
          </a:stretch>
        </p:blipFill>
        <p:spPr>
          <a:xfrm>
            <a:off x="344390" y="3398083"/>
            <a:ext cx="3866620" cy="2617774"/>
          </a:xfrm>
          <a:prstGeom prst="rect">
            <a:avLst/>
          </a:prstGeom>
        </p:spPr>
      </p:pic>
      <p:pic>
        <p:nvPicPr>
          <p:cNvPr id="6" name="Picture 5"/>
          <p:cNvPicPr>
            <a:picLocks noChangeAspect="1"/>
          </p:cNvPicPr>
          <p:nvPr/>
        </p:nvPicPr>
        <p:blipFill>
          <a:blip r:embed="rId3"/>
          <a:stretch>
            <a:fillRect/>
          </a:stretch>
        </p:blipFill>
        <p:spPr>
          <a:xfrm>
            <a:off x="3972425" y="4424711"/>
            <a:ext cx="1690117" cy="1591146"/>
          </a:xfrm>
          <a:prstGeom prst="rect">
            <a:avLst/>
          </a:prstGeom>
        </p:spPr>
      </p:pic>
      <p:pic>
        <p:nvPicPr>
          <p:cNvPr id="7" name="Picture 6"/>
          <p:cNvPicPr>
            <a:picLocks noChangeAspect="1"/>
          </p:cNvPicPr>
          <p:nvPr/>
        </p:nvPicPr>
        <p:blipFill rotWithShape="1">
          <a:blip r:embed="rId4"/>
          <a:srcRect r="18294"/>
          <a:stretch/>
        </p:blipFill>
        <p:spPr>
          <a:xfrm>
            <a:off x="5839004" y="4166332"/>
            <a:ext cx="2499882" cy="1912260"/>
          </a:xfrm>
          <a:prstGeom prst="rect">
            <a:avLst/>
          </a:prstGeom>
        </p:spPr>
      </p:pic>
    </p:spTree>
    <p:extLst>
      <p:ext uri="{BB962C8B-B14F-4D97-AF65-F5344CB8AC3E}">
        <p14:creationId xmlns:p14="http://schemas.microsoft.com/office/powerpoint/2010/main" val="2184220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Copertă (Cover Page)</a:t>
            </a:r>
            <a:endParaRPr lang="en-US" dirty="0"/>
          </a:p>
        </p:txBody>
      </p:sp>
      <p:sp>
        <p:nvSpPr>
          <p:cNvPr id="3" name="Content Placeholder 2"/>
          <p:cNvSpPr>
            <a:spLocks noGrp="1"/>
          </p:cNvSpPr>
          <p:nvPr>
            <p:ph idx="1"/>
          </p:nvPr>
        </p:nvSpPr>
        <p:spPr/>
        <p:txBody>
          <a:bodyPr>
            <a:normAutofit/>
          </a:bodyPr>
          <a:lstStyle/>
          <a:p>
            <a:pPr algn="just"/>
            <a:r>
              <a:rPr lang="ro-RO" dirty="0" smtClean="0"/>
              <a:t>Se creează un şablon nou sau se modifică un şablon existent</a:t>
            </a:r>
            <a:endParaRPr lang="ro-RO" dirty="0"/>
          </a:p>
          <a:p>
            <a:pPr algn="just"/>
            <a:r>
              <a:rPr lang="ro-RO" dirty="0" smtClean="0"/>
              <a:t>Şablonul paote fi salvat sub alt nume, folosind comanda Save Selection to Cover Page Gallery (Salvează conţinutul selectat în galeria de coperţi)</a:t>
            </a:r>
          </a:p>
          <a:p>
            <a:pPr lvl="1" algn="just"/>
            <a:r>
              <a:rPr lang="ro-RO" dirty="0" smtClean="0"/>
              <a:t>Se selectează întreg conţinutul paginii-şablon create au modificate</a:t>
            </a:r>
          </a:p>
          <a:p>
            <a:pPr lvl="1" algn="just"/>
            <a:r>
              <a:rPr lang="ro-RO" dirty="0" smtClean="0"/>
              <a:t>Se accesează comanda </a:t>
            </a:r>
            <a:r>
              <a:rPr lang="ro-RO" dirty="0"/>
              <a:t>Save Selection to Cover Page Gallery </a:t>
            </a:r>
            <a:endParaRPr lang="ro-RO" dirty="0" smtClean="0"/>
          </a:p>
          <a:p>
            <a:pPr lvl="1" algn="just"/>
            <a:r>
              <a:rPr lang="ro-RO" dirty="0" smtClean="0"/>
              <a:t>Se dă un nume noului şablon de copertă</a:t>
            </a:r>
          </a:p>
          <a:p>
            <a:pPr lvl="1" algn="just"/>
            <a:r>
              <a:rPr lang="ro-RO" dirty="0" smtClean="0"/>
              <a:t>Şablonul va putea fi folosit ulterior pentru alte documente. </a:t>
            </a:r>
          </a:p>
          <a:p>
            <a:pPr lvl="1" algn="just"/>
            <a:endParaRPr lang="ro-RO" dirty="0"/>
          </a:p>
          <a:p>
            <a:pPr algn="just"/>
            <a:r>
              <a:rPr lang="ro-RO" dirty="0"/>
              <a:t>Dacă </a:t>
            </a:r>
            <a:r>
              <a:rPr lang="ro-RO" dirty="0" smtClean="0"/>
              <a:t>la închiderea documentului Word </a:t>
            </a:r>
            <a:r>
              <a:rPr lang="ro-RO" dirty="0"/>
              <a:t>cere </a:t>
            </a:r>
            <a:r>
              <a:rPr lang="ro-RO" dirty="0" smtClean="0"/>
              <a:t>confirmarea salvării Building Blocks, </a:t>
            </a:r>
            <a:r>
              <a:rPr lang="ro-RO" dirty="0"/>
              <a:t>aceasta se </a:t>
            </a:r>
            <a:r>
              <a:rPr lang="ro-RO" dirty="0" smtClean="0"/>
              <a:t>confirmă. În caz contrar, şablonul se va pierde.</a:t>
            </a:r>
            <a:endParaRPr lang="ro-RO" dirty="0"/>
          </a:p>
          <a:p>
            <a:pPr lvl="1" algn="just"/>
            <a:endParaRPr lang="en-US" dirty="0"/>
          </a:p>
        </p:txBody>
      </p:sp>
    </p:spTree>
    <p:extLst>
      <p:ext uri="{BB962C8B-B14F-4D97-AF65-F5344CB8AC3E}">
        <p14:creationId xmlns:p14="http://schemas.microsoft.com/office/powerpoint/2010/main" val="307582356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Grupul Data (Date)</a:t>
            </a:r>
            <a:endParaRPr lang="en-US" dirty="0"/>
          </a:p>
        </p:txBody>
      </p:sp>
      <p:sp>
        <p:nvSpPr>
          <p:cNvPr id="3" name="Content Placeholder 2"/>
          <p:cNvSpPr>
            <a:spLocks noGrp="1"/>
          </p:cNvSpPr>
          <p:nvPr>
            <p:ph idx="1"/>
          </p:nvPr>
        </p:nvSpPr>
        <p:spPr>
          <a:xfrm>
            <a:off x="628649" y="1199625"/>
            <a:ext cx="7886700" cy="5101221"/>
          </a:xfrm>
        </p:spPr>
        <p:txBody>
          <a:bodyPr>
            <a:normAutofit/>
          </a:bodyPr>
          <a:lstStyle/>
          <a:p>
            <a:pPr algn="just"/>
            <a:r>
              <a:rPr lang="ro-RO" sz="2000" dirty="0" smtClean="0"/>
              <a:t>Comada </a:t>
            </a:r>
            <a:r>
              <a:rPr lang="ro-RO" sz="2000" dirty="0" smtClean="0">
                <a:solidFill>
                  <a:schemeClr val="accent1">
                    <a:lumMod val="50000"/>
                  </a:schemeClr>
                </a:solidFill>
              </a:rPr>
              <a:t>Formula</a:t>
            </a:r>
            <a:r>
              <a:rPr lang="ro-RO" sz="2000" dirty="0" smtClean="0"/>
              <a:t> permite efectuarea de calcule simple, ca în Excel</a:t>
            </a:r>
            <a:endParaRPr lang="en-US" sz="1600" dirty="0"/>
          </a:p>
        </p:txBody>
      </p:sp>
      <p:pic>
        <p:nvPicPr>
          <p:cNvPr id="8" name="Picture 7"/>
          <p:cNvPicPr>
            <a:picLocks noChangeAspect="1"/>
          </p:cNvPicPr>
          <p:nvPr/>
        </p:nvPicPr>
        <p:blipFill>
          <a:blip r:embed="rId2"/>
          <a:stretch>
            <a:fillRect/>
          </a:stretch>
        </p:blipFill>
        <p:spPr>
          <a:xfrm>
            <a:off x="1299633" y="1990725"/>
            <a:ext cx="3472935" cy="1878542"/>
          </a:xfrm>
          <a:prstGeom prst="rect">
            <a:avLst/>
          </a:prstGeom>
        </p:spPr>
      </p:pic>
      <p:pic>
        <p:nvPicPr>
          <p:cNvPr id="9" name="Picture 8"/>
          <p:cNvPicPr>
            <a:picLocks noChangeAspect="1"/>
          </p:cNvPicPr>
          <p:nvPr/>
        </p:nvPicPr>
        <p:blipFill>
          <a:blip r:embed="rId3"/>
          <a:stretch>
            <a:fillRect/>
          </a:stretch>
        </p:blipFill>
        <p:spPr>
          <a:xfrm>
            <a:off x="3727450" y="3431116"/>
            <a:ext cx="4705350" cy="3185054"/>
          </a:xfrm>
          <a:prstGeom prst="rect">
            <a:avLst/>
          </a:prstGeom>
        </p:spPr>
      </p:pic>
      <p:sp>
        <p:nvSpPr>
          <p:cNvPr id="10" name="TextBox 9"/>
          <p:cNvSpPr txBox="1"/>
          <p:nvPr/>
        </p:nvSpPr>
        <p:spPr>
          <a:xfrm>
            <a:off x="3908167" y="5535178"/>
            <a:ext cx="2043900" cy="923330"/>
          </a:xfrm>
          <a:prstGeom prst="rect">
            <a:avLst/>
          </a:prstGeom>
          <a:noFill/>
        </p:spPr>
        <p:txBody>
          <a:bodyPr wrap="square" rtlCol="0">
            <a:spAutoFit/>
          </a:bodyPr>
          <a:lstStyle/>
          <a:p>
            <a:r>
              <a:rPr lang="ro-RO" dirty="0" smtClean="0"/>
              <a:t>Suma unei coloane dintr-un tabel</a:t>
            </a:r>
          </a:p>
          <a:p>
            <a:r>
              <a:rPr lang="ro-RO" dirty="0" smtClean="0"/>
              <a:t>5+11+17</a:t>
            </a:r>
            <a:r>
              <a:rPr lang="en-US" dirty="0" smtClean="0"/>
              <a:t>=</a:t>
            </a:r>
            <a:r>
              <a:rPr lang="ro-RO" dirty="0" smtClean="0"/>
              <a:t>33</a:t>
            </a:r>
            <a:endParaRPr lang="en-US" dirty="0"/>
          </a:p>
        </p:txBody>
      </p:sp>
    </p:spTree>
    <p:extLst>
      <p:ext uri="{BB962C8B-B14F-4D97-AF65-F5344CB8AC3E}">
        <p14:creationId xmlns:p14="http://schemas.microsoft.com/office/powerpoint/2010/main" val="352334577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581205" y="3544016"/>
            <a:ext cx="4212167" cy="3313984"/>
          </a:xfrm>
          <a:prstGeom prst="rect">
            <a:avLst/>
          </a:prstGeom>
        </p:spPr>
      </p:pic>
      <p:sp>
        <p:nvSpPr>
          <p:cNvPr id="2" name="Title 1"/>
          <p:cNvSpPr>
            <a:spLocks noGrp="1"/>
          </p:cNvSpPr>
          <p:nvPr>
            <p:ph type="title"/>
          </p:nvPr>
        </p:nvSpPr>
        <p:spPr/>
        <p:txBody>
          <a:bodyPr/>
          <a:lstStyle/>
          <a:p>
            <a:r>
              <a:rPr lang="ro-RO" dirty="0" smtClean="0"/>
              <a:t>Fereastra Table Properties</a:t>
            </a:r>
            <a:endParaRPr lang="en-US" dirty="0"/>
          </a:p>
        </p:txBody>
      </p:sp>
      <p:sp>
        <p:nvSpPr>
          <p:cNvPr id="3" name="Content Placeholder 2"/>
          <p:cNvSpPr>
            <a:spLocks noGrp="1"/>
          </p:cNvSpPr>
          <p:nvPr>
            <p:ph idx="1"/>
          </p:nvPr>
        </p:nvSpPr>
        <p:spPr>
          <a:xfrm>
            <a:off x="628649" y="1199626"/>
            <a:ext cx="8168217" cy="5101221"/>
          </a:xfrm>
        </p:spPr>
        <p:txBody>
          <a:bodyPr/>
          <a:lstStyle/>
          <a:p>
            <a:r>
              <a:rPr lang="ro-RO" dirty="0" smtClean="0"/>
              <a:t>Fereastra pentru formatarea avansată a tabelelor, </a:t>
            </a:r>
            <a:r>
              <a:rPr lang="ro-RO" dirty="0" smtClean="0">
                <a:solidFill>
                  <a:schemeClr val="accent1">
                    <a:lumMod val="50000"/>
                  </a:schemeClr>
                </a:solidFill>
              </a:rPr>
              <a:t>Table Properties</a:t>
            </a:r>
            <a:r>
              <a:rPr lang="ro-RO" dirty="0" smtClean="0"/>
              <a:t> (Proprietăţi tabel) poate fi invocată în trei moduri:</a:t>
            </a:r>
          </a:p>
          <a:p>
            <a:pPr lvl="1"/>
            <a:r>
              <a:rPr lang="ro-RO" dirty="0" smtClean="0"/>
              <a:t>Din comanda </a:t>
            </a:r>
            <a:r>
              <a:rPr lang="ro-RO" dirty="0" smtClean="0">
                <a:solidFill>
                  <a:schemeClr val="accent1">
                    <a:lumMod val="50000"/>
                  </a:schemeClr>
                </a:solidFill>
              </a:rPr>
              <a:t>Properties</a:t>
            </a:r>
            <a:r>
              <a:rPr lang="ro-RO" dirty="0" smtClean="0"/>
              <a:t> din fila </a:t>
            </a:r>
            <a:r>
              <a:rPr lang="ro-RO" dirty="0" smtClean="0">
                <a:solidFill>
                  <a:schemeClr val="accent1">
                    <a:lumMod val="50000"/>
                  </a:schemeClr>
                </a:solidFill>
              </a:rPr>
              <a:t>Table Tools - Layout</a:t>
            </a:r>
          </a:p>
          <a:p>
            <a:pPr lvl="1"/>
            <a:r>
              <a:rPr lang="ro-RO" dirty="0" smtClean="0"/>
              <a:t>Din săgeata din dreapta jos a grupului de comenzi </a:t>
            </a:r>
            <a:r>
              <a:rPr lang="ro-RO" dirty="0" smtClean="0">
                <a:solidFill>
                  <a:schemeClr val="accent1">
                    <a:lumMod val="50000"/>
                  </a:schemeClr>
                </a:solidFill>
              </a:rPr>
              <a:t>Cell Size</a:t>
            </a:r>
            <a:r>
              <a:rPr lang="ro-RO" dirty="0" smtClean="0"/>
              <a:t>, din fila </a:t>
            </a:r>
            <a:r>
              <a:rPr lang="ro-RO" dirty="0" smtClean="0">
                <a:solidFill>
                  <a:schemeClr val="accent1">
                    <a:lumMod val="50000"/>
                  </a:schemeClr>
                </a:solidFill>
              </a:rPr>
              <a:t>Table Tools – Layout</a:t>
            </a:r>
          </a:p>
          <a:p>
            <a:pPr lvl="1"/>
            <a:r>
              <a:rPr lang="ro-RO" dirty="0" smtClean="0"/>
              <a:t>Făcând click dreapta oriunde înt abel şi alegând comanda </a:t>
            </a:r>
            <a:r>
              <a:rPr lang="ro-RO" dirty="0" smtClean="0">
                <a:solidFill>
                  <a:schemeClr val="accent1">
                    <a:lumMod val="50000"/>
                  </a:schemeClr>
                </a:solidFill>
              </a:rPr>
              <a:t>Table Properties</a:t>
            </a:r>
            <a:endParaRPr lang="en-US" dirty="0">
              <a:solidFill>
                <a:schemeClr val="accent1">
                  <a:lumMod val="50000"/>
                </a:schemeClr>
              </a:solidFill>
            </a:endParaRPr>
          </a:p>
        </p:txBody>
      </p:sp>
      <p:sp>
        <p:nvSpPr>
          <p:cNvPr id="5" name="Down Arrow 4"/>
          <p:cNvSpPr/>
          <p:nvPr/>
        </p:nvSpPr>
        <p:spPr>
          <a:xfrm>
            <a:off x="6493934" y="3332349"/>
            <a:ext cx="228600" cy="211667"/>
          </a:xfrm>
          <a:prstGeom prst="down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704472" y="4114800"/>
            <a:ext cx="177800" cy="152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4072467" y="4114800"/>
            <a:ext cx="211666" cy="270933"/>
          </a:xfrm>
          <a:prstGeom prst="up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5139267" y="6443957"/>
            <a:ext cx="169333" cy="16004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803420" y="5407982"/>
            <a:ext cx="388297" cy="5096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7683490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Fereastra Table Properties</a:t>
            </a:r>
            <a:endParaRPr lang="en-US" dirty="0"/>
          </a:p>
        </p:txBody>
      </p:sp>
      <p:sp>
        <p:nvSpPr>
          <p:cNvPr id="3" name="Content Placeholder 2"/>
          <p:cNvSpPr>
            <a:spLocks noGrp="1"/>
          </p:cNvSpPr>
          <p:nvPr>
            <p:ph idx="1"/>
          </p:nvPr>
        </p:nvSpPr>
        <p:spPr>
          <a:xfrm>
            <a:off x="280987" y="1199626"/>
            <a:ext cx="5272617" cy="5101221"/>
          </a:xfrm>
        </p:spPr>
        <p:txBody>
          <a:bodyPr/>
          <a:lstStyle/>
          <a:p>
            <a:r>
              <a:rPr lang="ro-RO" sz="2000" dirty="0" smtClean="0"/>
              <a:t>Fereastra Table Properties are 5 file, în care se pot modifica:</a:t>
            </a:r>
          </a:p>
          <a:p>
            <a:r>
              <a:rPr lang="ro-RO" sz="2200" dirty="0" smtClean="0"/>
              <a:t>În fila 1, </a:t>
            </a:r>
            <a:r>
              <a:rPr lang="ro-RO" sz="2200" dirty="0" smtClean="0">
                <a:solidFill>
                  <a:schemeClr val="accent1">
                    <a:lumMod val="50000"/>
                  </a:schemeClr>
                </a:solidFill>
              </a:rPr>
              <a:t>Table</a:t>
            </a:r>
            <a:r>
              <a:rPr lang="ro-RO" sz="2200" dirty="0" smtClean="0"/>
              <a:t> (Tabel),  roprietăţile tabelului:</a:t>
            </a:r>
          </a:p>
          <a:p>
            <a:pPr lvl="1"/>
            <a:r>
              <a:rPr lang="ro-RO" sz="1800" dirty="0" smtClean="0"/>
              <a:t>Lăţimea pe foaie (</a:t>
            </a:r>
            <a:r>
              <a:rPr lang="ro-RO" sz="1800" dirty="0" smtClean="0">
                <a:solidFill>
                  <a:schemeClr val="accent1">
                    <a:lumMod val="50000"/>
                  </a:schemeClr>
                </a:solidFill>
              </a:rPr>
              <a:t>Preferred width</a:t>
            </a:r>
            <a:r>
              <a:rPr lang="ro-RO" sz="1800" dirty="0" smtClean="0"/>
              <a:t>)</a:t>
            </a:r>
          </a:p>
          <a:p>
            <a:pPr lvl="1"/>
            <a:r>
              <a:rPr lang="ro-RO" sz="1800" dirty="0" smtClean="0"/>
              <a:t>Alinierea textului (</a:t>
            </a:r>
            <a:r>
              <a:rPr lang="ro-RO" sz="1800" dirty="0" smtClean="0">
                <a:solidFill>
                  <a:schemeClr val="accent1">
                    <a:lumMod val="50000"/>
                  </a:schemeClr>
                </a:solidFill>
              </a:rPr>
              <a:t>Alignment</a:t>
            </a:r>
            <a:r>
              <a:rPr lang="ro-RO" sz="1800" dirty="0" smtClean="0"/>
              <a:t>)</a:t>
            </a:r>
          </a:p>
          <a:p>
            <a:pPr lvl="1"/>
            <a:r>
              <a:rPr lang="ro-RO" sz="1800" dirty="0" smtClean="0"/>
              <a:t>Adâncimea textului faţă de marginea din stânga (</a:t>
            </a:r>
            <a:r>
              <a:rPr lang="ro-RO" sz="1800" dirty="0" smtClean="0">
                <a:solidFill>
                  <a:schemeClr val="accent1">
                    <a:lumMod val="50000"/>
                  </a:schemeClr>
                </a:solidFill>
              </a:rPr>
              <a:t>Indent from left</a:t>
            </a:r>
            <a:r>
              <a:rPr lang="ro-RO" sz="1800" dirty="0" smtClean="0"/>
              <a:t>)</a:t>
            </a:r>
          </a:p>
          <a:p>
            <a:pPr lvl="1"/>
            <a:r>
              <a:rPr lang="ro-RO" sz="1800" dirty="0" smtClean="0"/>
              <a:t>Potrivirea sau nu a textului din jur (</a:t>
            </a:r>
            <a:r>
              <a:rPr lang="ro-RO" sz="1800" dirty="0" smtClean="0">
                <a:solidFill>
                  <a:schemeClr val="accent1">
                    <a:lumMod val="50000"/>
                  </a:schemeClr>
                </a:solidFill>
              </a:rPr>
              <a:t>Text Wrapping</a:t>
            </a:r>
            <a:r>
              <a:rPr lang="ro-RO" sz="1800" dirty="0" smtClean="0"/>
              <a:t>)</a:t>
            </a:r>
          </a:p>
          <a:p>
            <a:pPr lvl="1"/>
            <a:r>
              <a:rPr lang="ro-RO" sz="1800" dirty="0" smtClean="0"/>
              <a:t>Bordurile (butonul </a:t>
            </a:r>
            <a:r>
              <a:rPr lang="ro-RO" sz="1800" dirty="0" smtClean="0">
                <a:solidFill>
                  <a:schemeClr val="accent1">
                    <a:lumMod val="50000"/>
                  </a:schemeClr>
                </a:solidFill>
              </a:rPr>
              <a:t>Borders and Shading</a:t>
            </a:r>
            <a:r>
              <a:rPr lang="ro-RO" sz="1800" dirty="0" smtClean="0"/>
              <a:t>)</a:t>
            </a:r>
          </a:p>
          <a:p>
            <a:pPr lvl="1"/>
            <a:r>
              <a:rPr lang="ro-RO" sz="1800" dirty="0" smtClean="0"/>
              <a:t>Opţiuni privind celulele (butonul </a:t>
            </a:r>
            <a:r>
              <a:rPr lang="ro-RO" sz="1800" dirty="0" smtClean="0">
                <a:solidFill>
                  <a:schemeClr val="accent1">
                    <a:lumMod val="50000"/>
                  </a:schemeClr>
                </a:solidFill>
              </a:rPr>
              <a:t>Options</a:t>
            </a:r>
            <a:r>
              <a:rPr lang="ro-RO" sz="1800" dirty="0" smtClean="0"/>
              <a:t>)</a:t>
            </a:r>
          </a:p>
          <a:p>
            <a:pPr lvl="1"/>
            <a:endParaRPr lang="ro-RO" dirty="0"/>
          </a:p>
        </p:txBody>
      </p:sp>
      <p:pic>
        <p:nvPicPr>
          <p:cNvPr id="4" name="Picture 3"/>
          <p:cNvPicPr>
            <a:picLocks noChangeAspect="1"/>
          </p:cNvPicPr>
          <p:nvPr/>
        </p:nvPicPr>
        <p:blipFill>
          <a:blip r:embed="rId2"/>
          <a:stretch>
            <a:fillRect/>
          </a:stretch>
        </p:blipFill>
        <p:spPr>
          <a:xfrm>
            <a:off x="6192643" y="1365093"/>
            <a:ext cx="2709863" cy="2831010"/>
          </a:xfrm>
          <a:prstGeom prst="rect">
            <a:avLst/>
          </a:prstGeom>
        </p:spPr>
      </p:pic>
      <p:pic>
        <p:nvPicPr>
          <p:cNvPr id="5" name="Picture 4"/>
          <p:cNvPicPr>
            <a:picLocks noChangeAspect="1"/>
          </p:cNvPicPr>
          <p:nvPr/>
        </p:nvPicPr>
        <p:blipFill>
          <a:blip r:embed="rId3"/>
          <a:stretch>
            <a:fillRect/>
          </a:stretch>
        </p:blipFill>
        <p:spPr>
          <a:xfrm>
            <a:off x="5197475" y="3911687"/>
            <a:ext cx="3065992" cy="2389160"/>
          </a:xfrm>
          <a:prstGeom prst="rect">
            <a:avLst/>
          </a:prstGeom>
        </p:spPr>
      </p:pic>
      <p:pic>
        <p:nvPicPr>
          <p:cNvPr id="6" name="Picture 5"/>
          <p:cNvPicPr>
            <a:picLocks noChangeAspect="1"/>
          </p:cNvPicPr>
          <p:nvPr/>
        </p:nvPicPr>
        <p:blipFill>
          <a:blip r:embed="rId4"/>
          <a:stretch>
            <a:fillRect/>
          </a:stretch>
        </p:blipFill>
        <p:spPr>
          <a:xfrm>
            <a:off x="7215523" y="4290391"/>
            <a:ext cx="1686983" cy="1466942"/>
          </a:xfrm>
          <a:prstGeom prst="rect">
            <a:avLst/>
          </a:prstGeom>
        </p:spPr>
      </p:pic>
      <p:sp>
        <p:nvSpPr>
          <p:cNvPr id="7" name="Rectangle 6"/>
          <p:cNvSpPr/>
          <p:nvPr/>
        </p:nvSpPr>
        <p:spPr>
          <a:xfrm>
            <a:off x="6192643" y="1591733"/>
            <a:ext cx="419824" cy="1862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0477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Fereastra Table Properties</a:t>
            </a:r>
            <a:endParaRPr lang="en-US" dirty="0"/>
          </a:p>
        </p:txBody>
      </p:sp>
      <p:sp>
        <p:nvSpPr>
          <p:cNvPr id="3" name="Content Placeholder 2"/>
          <p:cNvSpPr>
            <a:spLocks noGrp="1"/>
          </p:cNvSpPr>
          <p:nvPr>
            <p:ph idx="1"/>
          </p:nvPr>
        </p:nvSpPr>
        <p:spPr>
          <a:xfrm>
            <a:off x="280987" y="1199626"/>
            <a:ext cx="5272617" cy="5101221"/>
          </a:xfrm>
        </p:spPr>
        <p:txBody>
          <a:bodyPr/>
          <a:lstStyle/>
          <a:p>
            <a:r>
              <a:rPr lang="ro-RO" sz="2000" dirty="0" smtClean="0"/>
              <a:t>Fereastra Table Properties are 5 file, în care se pot modifica:</a:t>
            </a:r>
          </a:p>
          <a:p>
            <a:r>
              <a:rPr lang="ro-RO" sz="2200" dirty="0" smtClean="0"/>
              <a:t>În fila 2, </a:t>
            </a:r>
            <a:r>
              <a:rPr lang="ro-RO" sz="2200" dirty="0" smtClean="0">
                <a:solidFill>
                  <a:schemeClr val="accent1">
                    <a:lumMod val="50000"/>
                  </a:schemeClr>
                </a:solidFill>
              </a:rPr>
              <a:t>Row</a:t>
            </a:r>
            <a:r>
              <a:rPr lang="ro-RO" sz="2200" dirty="0" smtClean="0"/>
              <a:t> (Rând),  proprietăţile rândurilor tabelului:</a:t>
            </a:r>
          </a:p>
          <a:p>
            <a:pPr lvl="1"/>
            <a:r>
              <a:rPr lang="ro-RO" sz="1800" dirty="0" smtClean="0"/>
              <a:t>Înălţimea rândului (Specify height)</a:t>
            </a:r>
          </a:p>
          <a:p>
            <a:pPr lvl="1"/>
            <a:r>
              <a:rPr lang="ro-RO" sz="1800" dirty="0" smtClean="0"/>
              <a:t>Dacă rândul poate trece pe pagina următoare (</a:t>
            </a:r>
            <a:r>
              <a:rPr lang="ro-RO" sz="1800" dirty="0" smtClean="0">
                <a:solidFill>
                  <a:schemeClr val="accent1">
                    <a:lumMod val="50000"/>
                  </a:schemeClr>
                </a:solidFill>
              </a:rPr>
              <a:t>Allow row to break across pages</a:t>
            </a:r>
            <a:r>
              <a:rPr lang="ro-RO" sz="1800" dirty="0" smtClean="0"/>
              <a:t>)</a:t>
            </a:r>
          </a:p>
          <a:p>
            <a:pPr lvl="1"/>
            <a:r>
              <a:rPr lang="ro-RO" sz="1800" dirty="0" smtClean="0"/>
              <a:t>Dacă rândul este cap de tabel, repetat la începutul fiecărei pagini (</a:t>
            </a:r>
            <a:r>
              <a:rPr lang="ro-RO" sz="1800" dirty="0" smtClean="0">
                <a:solidFill>
                  <a:schemeClr val="accent1">
                    <a:lumMod val="50000"/>
                  </a:schemeClr>
                </a:solidFill>
              </a:rPr>
              <a:t>Repeat as hreader row at the top of each page</a:t>
            </a:r>
            <a:r>
              <a:rPr lang="ro-RO" sz="1800" dirty="0" smtClean="0"/>
              <a:t>)</a:t>
            </a:r>
          </a:p>
          <a:p>
            <a:pPr lvl="1"/>
            <a:endParaRPr lang="ro-RO" dirty="0"/>
          </a:p>
        </p:txBody>
      </p:sp>
      <p:pic>
        <p:nvPicPr>
          <p:cNvPr id="7" name="Picture 6"/>
          <p:cNvPicPr>
            <a:picLocks noChangeAspect="1"/>
          </p:cNvPicPr>
          <p:nvPr/>
        </p:nvPicPr>
        <p:blipFill>
          <a:blip r:embed="rId2"/>
          <a:stretch>
            <a:fillRect/>
          </a:stretch>
        </p:blipFill>
        <p:spPr>
          <a:xfrm>
            <a:off x="5849937" y="2065867"/>
            <a:ext cx="2850707" cy="2978150"/>
          </a:xfrm>
          <a:prstGeom prst="rect">
            <a:avLst/>
          </a:prstGeom>
        </p:spPr>
      </p:pic>
      <p:sp>
        <p:nvSpPr>
          <p:cNvPr id="8" name="Rectangle 7"/>
          <p:cNvSpPr/>
          <p:nvPr/>
        </p:nvSpPr>
        <p:spPr>
          <a:xfrm>
            <a:off x="6231467" y="2302933"/>
            <a:ext cx="389466" cy="1862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06256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815341" y="1365249"/>
            <a:ext cx="2753454" cy="2876550"/>
          </a:xfrm>
          <a:prstGeom prst="rect">
            <a:avLst/>
          </a:prstGeom>
        </p:spPr>
      </p:pic>
      <p:sp>
        <p:nvSpPr>
          <p:cNvPr id="2" name="Title 1"/>
          <p:cNvSpPr>
            <a:spLocks noGrp="1"/>
          </p:cNvSpPr>
          <p:nvPr>
            <p:ph type="title"/>
          </p:nvPr>
        </p:nvSpPr>
        <p:spPr/>
        <p:txBody>
          <a:bodyPr/>
          <a:lstStyle/>
          <a:p>
            <a:r>
              <a:rPr lang="ro-RO" dirty="0" smtClean="0"/>
              <a:t>Fereastra Table Properties</a:t>
            </a:r>
            <a:endParaRPr lang="en-US" dirty="0"/>
          </a:p>
        </p:txBody>
      </p:sp>
      <p:sp>
        <p:nvSpPr>
          <p:cNvPr id="3" name="Content Placeholder 2"/>
          <p:cNvSpPr>
            <a:spLocks noGrp="1"/>
          </p:cNvSpPr>
          <p:nvPr>
            <p:ph idx="1"/>
          </p:nvPr>
        </p:nvSpPr>
        <p:spPr>
          <a:xfrm>
            <a:off x="280987" y="1199626"/>
            <a:ext cx="5272617" cy="5101221"/>
          </a:xfrm>
        </p:spPr>
        <p:txBody>
          <a:bodyPr/>
          <a:lstStyle/>
          <a:p>
            <a:r>
              <a:rPr lang="ro-RO" sz="2000" dirty="0" smtClean="0"/>
              <a:t>Fereastra Table Properties are 5 file, în care se pot modifica:</a:t>
            </a:r>
          </a:p>
          <a:p>
            <a:r>
              <a:rPr lang="ro-RO" sz="2200" dirty="0" smtClean="0"/>
              <a:t>În fila 3, </a:t>
            </a:r>
            <a:r>
              <a:rPr lang="ro-RO" sz="2200" dirty="0" smtClean="0">
                <a:solidFill>
                  <a:schemeClr val="accent1">
                    <a:lumMod val="50000"/>
                  </a:schemeClr>
                </a:solidFill>
              </a:rPr>
              <a:t>Column</a:t>
            </a:r>
            <a:r>
              <a:rPr lang="ro-RO" sz="2200" dirty="0" smtClean="0"/>
              <a:t> (Coloană),  proprietăţile coloanelor tabelului:</a:t>
            </a:r>
          </a:p>
          <a:p>
            <a:pPr lvl="1"/>
            <a:r>
              <a:rPr lang="ro-RO" sz="1800" dirty="0" smtClean="0"/>
              <a:t>Lăţimea coloanei (</a:t>
            </a:r>
            <a:r>
              <a:rPr lang="ro-RO" sz="1800" dirty="0" smtClean="0">
                <a:solidFill>
                  <a:schemeClr val="accent1">
                    <a:lumMod val="50000"/>
                  </a:schemeClr>
                </a:solidFill>
              </a:rPr>
              <a:t>Preferred width</a:t>
            </a:r>
            <a:r>
              <a:rPr lang="ro-RO" sz="1800" dirty="0" smtClean="0"/>
              <a:t>)</a:t>
            </a:r>
          </a:p>
          <a:p>
            <a:pPr lvl="1"/>
            <a:endParaRPr lang="ro-RO" sz="1800" dirty="0"/>
          </a:p>
          <a:p>
            <a:r>
              <a:rPr lang="ro-RO" sz="2200" dirty="0"/>
              <a:t>În fila </a:t>
            </a:r>
            <a:r>
              <a:rPr lang="ro-RO" sz="2200" dirty="0" smtClean="0"/>
              <a:t>4, </a:t>
            </a:r>
            <a:r>
              <a:rPr lang="ro-RO" sz="2200" dirty="0" smtClean="0">
                <a:solidFill>
                  <a:schemeClr val="accent1">
                    <a:lumMod val="50000"/>
                  </a:schemeClr>
                </a:solidFill>
              </a:rPr>
              <a:t>Cell </a:t>
            </a:r>
            <a:r>
              <a:rPr lang="ro-RO" sz="2200" dirty="0" smtClean="0"/>
              <a:t>(Celulă),  </a:t>
            </a:r>
            <a:r>
              <a:rPr lang="ro-RO" sz="2200" dirty="0"/>
              <a:t>proprietăţile </a:t>
            </a:r>
            <a:r>
              <a:rPr lang="ro-RO" sz="2200" dirty="0" smtClean="0"/>
              <a:t>celulelor </a:t>
            </a:r>
            <a:r>
              <a:rPr lang="ro-RO" sz="2200" dirty="0"/>
              <a:t>tabelului:</a:t>
            </a:r>
          </a:p>
          <a:p>
            <a:pPr lvl="1"/>
            <a:r>
              <a:rPr lang="ro-RO" sz="1800" dirty="0"/>
              <a:t>Lăţimea </a:t>
            </a:r>
            <a:r>
              <a:rPr lang="ro-RO" sz="1800" dirty="0" smtClean="0"/>
              <a:t>celulei </a:t>
            </a:r>
            <a:r>
              <a:rPr lang="ro-RO" sz="1800" dirty="0"/>
              <a:t>(</a:t>
            </a:r>
            <a:r>
              <a:rPr lang="ro-RO" sz="1800" dirty="0">
                <a:solidFill>
                  <a:schemeClr val="accent1">
                    <a:lumMod val="50000"/>
                  </a:schemeClr>
                </a:solidFill>
              </a:rPr>
              <a:t>Preferred width</a:t>
            </a:r>
            <a:r>
              <a:rPr lang="ro-RO" sz="1800" dirty="0" smtClean="0"/>
              <a:t>)</a:t>
            </a:r>
          </a:p>
          <a:p>
            <a:pPr lvl="1"/>
            <a:r>
              <a:rPr lang="ro-RO" sz="1800" dirty="0" smtClean="0"/>
              <a:t>Alinierea textului pe vericală (</a:t>
            </a:r>
            <a:r>
              <a:rPr lang="ro-RO" sz="1800" dirty="0" smtClean="0">
                <a:solidFill>
                  <a:schemeClr val="accent1">
                    <a:lumMod val="50000"/>
                  </a:schemeClr>
                </a:solidFill>
              </a:rPr>
              <a:t>Vertical</a:t>
            </a:r>
            <a:r>
              <a:rPr lang="ro-RO" sz="1800" dirty="0" smtClean="0"/>
              <a:t> </a:t>
            </a:r>
            <a:r>
              <a:rPr lang="ro-RO" sz="1800" dirty="0" smtClean="0">
                <a:solidFill>
                  <a:schemeClr val="accent1">
                    <a:lumMod val="50000"/>
                  </a:schemeClr>
                </a:solidFill>
              </a:rPr>
              <a:t>alignment</a:t>
            </a:r>
            <a:r>
              <a:rPr lang="ro-RO" sz="1800" dirty="0" smtClean="0"/>
              <a:t>)</a:t>
            </a:r>
          </a:p>
          <a:p>
            <a:pPr lvl="2"/>
            <a:r>
              <a:rPr lang="ro-RO" sz="1600" dirty="0" smtClean="0"/>
              <a:t>Sus (</a:t>
            </a:r>
            <a:r>
              <a:rPr lang="ro-RO" sz="1600" dirty="0" smtClean="0">
                <a:solidFill>
                  <a:schemeClr val="accent1">
                    <a:lumMod val="50000"/>
                  </a:schemeClr>
                </a:solidFill>
              </a:rPr>
              <a:t>Top</a:t>
            </a:r>
            <a:r>
              <a:rPr lang="ro-RO" sz="1600" dirty="0" smtClean="0"/>
              <a:t>)</a:t>
            </a:r>
          </a:p>
          <a:p>
            <a:pPr lvl="2"/>
            <a:r>
              <a:rPr lang="ro-RO" sz="1600" dirty="0" smtClean="0"/>
              <a:t>La centru (</a:t>
            </a:r>
            <a:r>
              <a:rPr lang="ro-RO" sz="1600" dirty="0" smtClean="0">
                <a:solidFill>
                  <a:schemeClr val="accent1">
                    <a:lumMod val="50000"/>
                  </a:schemeClr>
                </a:solidFill>
              </a:rPr>
              <a:t>Center</a:t>
            </a:r>
            <a:r>
              <a:rPr lang="ro-RO" sz="1600" dirty="0" smtClean="0"/>
              <a:t>)</a:t>
            </a:r>
            <a:endParaRPr lang="ro-RO" sz="1600" dirty="0"/>
          </a:p>
          <a:p>
            <a:pPr lvl="2"/>
            <a:r>
              <a:rPr lang="ro-RO" sz="1600" dirty="0" smtClean="0"/>
              <a:t>Jos (</a:t>
            </a:r>
            <a:r>
              <a:rPr lang="ro-RO" sz="1600" dirty="0" smtClean="0">
                <a:solidFill>
                  <a:schemeClr val="accent1">
                    <a:lumMod val="50000"/>
                  </a:schemeClr>
                </a:solidFill>
              </a:rPr>
              <a:t>Bottom</a:t>
            </a:r>
            <a:r>
              <a:rPr lang="ro-RO" sz="1600" dirty="0" smtClean="0"/>
              <a:t>)</a:t>
            </a:r>
          </a:p>
          <a:p>
            <a:pPr lvl="1"/>
            <a:r>
              <a:rPr lang="ro-RO" dirty="0" smtClean="0"/>
              <a:t>Opţiuni pentru marginile celulelor (butonul </a:t>
            </a:r>
            <a:r>
              <a:rPr lang="ro-RO" dirty="0" smtClean="0">
                <a:solidFill>
                  <a:schemeClr val="accent1">
                    <a:lumMod val="50000"/>
                  </a:schemeClr>
                </a:solidFill>
              </a:rPr>
              <a:t>Options</a:t>
            </a:r>
            <a:r>
              <a:rPr lang="ro-RO" dirty="0" smtClean="0"/>
              <a:t>)</a:t>
            </a:r>
            <a:endParaRPr lang="ro-RO" dirty="0"/>
          </a:p>
        </p:txBody>
      </p:sp>
      <p:sp>
        <p:nvSpPr>
          <p:cNvPr id="8" name="Rectangle 7"/>
          <p:cNvSpPr/>
          <p:nvPr/>
        </p:nvSpPr>
        <p:spPr>
          <a:xfrm>
            <a:off x="6561667" y="1591732"/>
            <a:ext cx="389466" cy="1862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5181335" y="3144768"/>
            <a:ext cx="2760663" cy="2884081"/>
          </a:xfrm>
          <a:prstGeom prst="rect">
            <a:avLst/>
          </a:prstGeom>
        </p:spPr>
      </p:pic>
      <p:sp>
        <p:nvSpPr>
          <p:cNvPr id="11" name="Rectangle 10"/>
          <p:cNvSpPr/>
          <p:nvPr/>
        </p:nvSpPr>
        <p:spPr>
          <a:xfrm>
            <a:off x="6265333" y="3371250"/>
            <a:ext cx="389466" cy="1862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5712518" y="5460647"/>
            <a:ext cx="1479550" cy="1397353"/>
          </a:xfrm>
          <a:prstGeom prst="rect">
            <a:avLst/>
          </a:prstGeom>
        </p:spPr>
      </p:pic>
    </p:spTree>
    <p:extLst>
      <p:ext uri="{BB962C8B-B14F-4D97-AF65-F5344CB8AC3E}">
        <p14:creationId xmlns:p14="http://schemas.microsoft.com/office/powerpoint/2010/main" val="41395321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Fereastra Table Properties</a:t>
            </a:r>
            <a:endParaRPr lang="en-US" dirty="0"/>
          </a:p>
        </p:txBody>
      </p:sp>
      <p:sp>
        <p:nvSpPr>
          <p:cNvPr id="3" name="Content Placeholder 2"/>
          <p:cNvSpPr>
            <a:spLocks noGrp="1"/>
          </p:cNvSpPr>
          <p:nvPr>
            <p:ph idx="1"/>
          </p:nvPr>
        </p:nvSpPr>
        <p:spPr>
          <a:xfrm>
            <a:off x="280987" y="1199626"/>
            <a:ext cx="5272617" cy="5101221"/>
          </a:xfrm>
        </p:spPr>
        <p:txBody>
          <a:bodyPr/>
          <a:lstStyle/>
          <a:p>
            <a:r>
              <a:rPr lang="ro-RO" sz="2000" dirty="0" smtClean="0"/>
              <a:t>Fereastra Table Properties are 5 file, în care se pot modifica:</a:t>
            </a:r>
          </a:p>
          <a:p>
            <a:r>
              <a:rPr lang="ro-RO" sz="2200" dirty="0" smtClean="0"/>
              <a:t>În fila 5, </a:t>
            </a:r>
            <a:r>
              <a:rPr lang="ro-RO" sz="2200" dirty="0" smtClean="0">
                <a:solidFill>
                  <a:schemeClr val="accent1">
                    <a:lumMod val="50000"/>
                  </a:schemeClr>
                </a:solidFill>
              </a:rPr>
              <a:t>Alt Text</a:t>
            </a:r>
            <a:r>
              <a:rPr lang="ro-RO" sz="2200" dirty="0" smtClean="0"/>
              <a:t> (Text alternativ),  un titlu şi o descriere pentru persoanele cu deficienţe vizuale sau cognitive.</a:t>
            </a:r>
          </a:p>
          <a:p>
            <a:pPr lvl="1"/>
            <a:endParaRPr lang="ro-RO" sz="1800" dirty="0"/>
          </a:p>
        </p:txBody>
      </p:sp>
      <p:pic>
        <p:nvPicPr>
          <p:cNvPr id="7" name="Picture 6"/>
          <p:cNvPicPr>
            <a:picLocks noChangeAspect="1"/>
          </p:cNvPicPr>
          <p:nvPr/>
        </p:nvPicPr>
        <p:blipFill>
          <a:blip r:embed="rId2"/>
          <a:stretch>
            <a:fillRect/>
          </a:stretch>
        </p:blipFill>
        <p:spPr>
          <a:xfrm>
            <a:off x="5875337" y="1752601"/>
            <a:ext cx="2785871" cy="2910416"/>
          </a:xfrm>
          <a:prstGeom prst="rect">
            <a:avLst/>
          </a:prstGeom>
        </p:spPr>
      </p:pic>
    </p:spTree>
    <p:extLst>
      <p:ext uri="{BB962C8B-B14F-4D97-AF65-F5344CB8AC3E}">
        <p14:creationId xmlns:p14="http://schemas.microsoft.com/office/powerpoint/2010/main" val="10222617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p:txBody>
          <a:bodyPr/>
          <a:lstStyle/>
          <a:p>
            <a:r>
              <a:rPr lang="ro-RO" dirty="0" smtClean="0"/>
              <a:t>Dacă un tabel este formatat necorespunzător:</a:t>
            </a:r>
          </a:p>
          <a:p>
            <a:pPr lvl="1"/>
            <a:r>
              <a:rPr lang="ro-RO" dirty="0" smtClean="0"/>
              <a:t>Se selectează întregul tabel</a:t>
            </a:r>
          </a:p>
          <a:p>
            <a:pPr lvl="1"/>
            <a:r>
              <a:rPr lang="ro-RO" dirty="0" smtClean="0"/>
              <a:t>Se elimină lăţimea predefinită a tabelului</a:t>
            </a:r>
          </a:p>
          <a:p>
            <a:pPr lvl="1"/>
            <a:r>
              <a:rPr lang="ro-RO" dirty="0" smtClean="0"/>
              <a:t>Se elimină înălţimea predefinită a rândurilor</a:t>
            </a:r>
          </a:p>
          <a:p>
            <a:pPr lvl="1"/>
            <a:r>
              <a:rPr lang="ro-RO" dirty="0" smtClean="0"/>
              <a:t>Se elimină lăţimea predefinită a coloanelor</a:t>
            </a:r>
          </a:p>
          <a:p>
            <a:pPr lvl="1"/>
            <a:endParaRPr lang="ro-RO" dirty="0" smtClean="0"/>
          </a:p>
          <a:p>
            <a:pPr lvl="1"/>
            <a:r>
              <a:rPr lang="ro-RO" dirty="0" smtClean="0"/>
              <a:t>Dacă mai este nevoie, se elimină spaţiul interior din celule</a:t>
            </a:r>
          </a:p>
          <a:p>
            <a:r>
              <a:rPr lang="ro-RO" dirty="0" smtClean="0"/>
              <a:t>Apoi se reformatează tabelul după dorinţă</a:t>
            </a:r>
          </a:p>
          <a:p>
            <a:endParaRPr lang="ro-RO" dirty="0" smtClean="0"/>
          </a:p>
        </p:txBody>
      </p:sp>
    </p:spTree>
    <p:extLst>
      <p:ext uri="{BB962C8B-B14F-4D97-AF65-F5344CB8AC3E}">
        <p14:creationId xmlns:p14="http://schemas.microsoft.com/office/powerpoint/2010/main" val="23714844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p:txBody>
          <a:bodyPr/>
          <a:lstStyle/>
          <a:p>
            <a:r>
              <a:rPr lang="ro-RO" dirty="0" smtClean="0"/>
              <a:t>Tabelul iniţial este prea lat, nu încape în pagină:</a:t>
            </a:r>
          </a:p>
          <a:p>
            <a:endParaRPr lang="ro-RO" dirty="0"/>
          </a:p>
          <a:p>
            <a:endParaRPr lang="ro-RO" dirty="0" smtClean="0"/>
          </a:p>
          <a:p>
            <a:endParaRPr lang="ro-RO" dirty="0"/>
          </a:p>
          <a:p>
            <a:endParaRPr lang="ro-RO" dirty="0" smtClean="0"/>
          </a:p>
          <a:p>
            <a:endParaRPr lang="ro-RO" dirty="0"/>
          </a:p>
          <a:p>
            <a:endParaRPr lang="ro-RO" dirty="0" smtClean="0"/>
          </a:p>
          <a:p>
            <a:endParaRPr lang="ro-RO" dirty="0"/>
          </a:p>
          <a:p>
            <a:pPr marL="0" indent="0">
              <a:buNone/>
            </a:pPr>
            <a:endParaRPr lang="ro-RO" dirty="0" smtClean="0"/>
          </a:p>
          <a:p>
            <a:endParaRPr lang="ro-RO" dirty="0" smtClean="0"/>
          </a:p>
        </p:txBody>
      </p:sp>
      <p:pic>
        <p:nvPicPr>
          <p:cNvPr id="4" name="Picture 3"/>
          <p:cNvPicPr>
            <a:picLocks noChangeAspect="1"/>
          </p:cNvPicPr>
          <p:nvPr/>
        </p:nvPicPr>
        <p:blipFill>
          <a:blip r:embed="rId2"/>
          <a:stretch>
            <a:fillRect/>
          </a:stretch>
        </p:blipFill>
        <p:spPr>
          <a:xfrm>
            <a:off x="2699278" y="1744133"/>
            <a:ext cx="5934297" cy="2675995"/>
          </a:xfrm>
          <a:prstGeom prst="rect">
            <a:avLst/>
          </a:prstGeom>
        </p:spPr>
      </p:pic>
    </p:spTree>
    <p:extLst>
      <p:ext uri="{BB962C8B-B14F-4D97-AF65-F5344CB8AC3E}">
        <p14:creationId xmlns:p14="http://schemas.microsoft.com/office/powerpoint/2010/main" val="375132257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p:txBody>
          <a:bodyPr/>
          <a:lstStyle/>
          <a:p>
            <a:r>
              <a:rPr lang="ro-RO" dirty="0" smtClean="0"/>
              <a:t>Se selectează tabelul şi se alege Table Properties:</a:t>
            </a:r>
          </a:p>
          <a:p>
            <a:endParaRPr lang="ro-RO" dirty="0"/>
          </a:p>
          <a:p>
            <a:endParaRPr lang="ro-RO" dirty="0" smtClean="0"/>
          </a:p>
          <a:p>
            <a:endParaRPr lang="ro-RO" dirty="0"/>
          </a:p>
          <a:p>
            <a:endParaRPr lang="ro-RO" dirty="0" smtClean="0"/>
          </a:p>
          <a:p>
            <a:endParaRPr lang="ro-RO" dirty="0"/>
          </a:p>
          <a:p>
            <a:endParaRPr lang="ro-RO" dirty="0" smtClean="0"/>
          </a:p>
          <a:p>
            <a:endParaRPr lang="ro-RO" dirty="0"/>
          </a:p>
          <a:p>
            <a:pPr marL="0" indent="0">
              <a:buNone/>
            </a:pPr>
            <a:endParaRPr lang="ro-RO" dirty="0" smtClean="0"/>
          </a:p>
          <a:p>
            <a:endParaRPr lang="ro-RO" dirty="0" smtClean="0"/>
          </a:p>
        </p:txBody>
      </p:sp>
      <p:pic>
        <p:nvPicPr>
          <p:cNvPr id="5" name="Picture 4"/>
          <p:cNvPicPr>
            <a:picLocks noChangeAspect="1"/>
          </p:cNvPicPr>
          <p:nvPr/>
        </p:nvPicPr>
        <p:blipFill>
          <a:blip r:embed="rId2"/>
          <a:stretch>
            <a:fillRect/>
          </a:stretch>
        </p:blipFill>
        <p:spPr>
          <a:xfrm>
            <a:off x="2107672" y="1872533"/>
            <a:ext cx="6274330" cy="3458292"/>
          </a:xfrm>
          <a:prstGeom prst="rect">
            <a:avLst/>
          </a:prstGeom>
        </p:spPr>
      </p:pic>
      <p:sp>
        <p:nvSpPr>
          <p:cNvPr id="6" name="Right Arrow 5"/>
          <p:cNvSpPr/>
          <p:nvPr/>
        </p:nvSpPr>
        <p:spPr>
          <a:xfrm>
            <a:off x="2650067" y="4699000"/>
            <a:ext cx="177800" cy="177800"/>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878661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p:txBody>
          <a:bodyPr/>
          <a:lstStyle/>
          <a:p>
            <a:r>
              <a:rPr lang="ro-RO" dirty="0" smtClean="0"/>
              <a:t>Se elimină dimensiunile predefinite ale tabelului, liniilor şi coloanelor, prin debifare:</a:t>
            </a:r>
          </a:p>
          <a:p>
            <a:endParaRPr lang="ro-RO" dirty="0"/>
          </a:p>
          <a:p>
            <a:endParaRPr lang="ro-RO" dirty="0" smtClean="0"/>
          </a:p>
          <a:p>
            <a:endParaRPr lang="ro-RO" dirty="0"/>
          </a:p>
          <a:p>
            <a:endParaRPr lang="ro-RO" dirty="0" smtClean="0"/>
          </a:p>
          <a:p>
            <a:endParaRPr lang="ro-RO" dirty="0"/>
          </a:p>
          <a:p>
            <a:endParaRPr lang="ro-RO" dirty="0" smtClean="0"/>
          </a:p>
          <a:p>
            <a:endParaRPr lang="ro-RO" dirty="0"/>
          </a:p>
          <a:p>
            <a:pPr marL="0" indent="0">
              <a:buNone/>
            </a:pPr>
            <a:endParaRPr lang="ro-RO" dirty="0" smtClean="0"/>
          </a:p>
          <a:p>
            <a:endParaRPr lang="ro-RO" dirty="0" smtClean="0"/>
          </a:p>
        </p:txBody>
      </p:sp>
      <p:pic>
        <p:nvPicPr>
          <p:cNvPr id="8" name="Picture 7"/>
          <p:cNvPicPr>
            <a:picLocks noChangeAspect="1"/>
          </p:cNvPicPr>
          <p:nvPr/>
        </p:nvPicPr>
        <p:blipFill>
          <a:blip r:embed="rId2"/>
          <a:stretch>
            <a:fillRect/>
          </a:stretch>
        </p:blipFill>
        <p:spPr>
          <a:xfrm>
            <a:off x="1652401" y="2361752"/>
            <a:ext cx="2919599" cy="1356858"/>
          </a:xfrm>
          <a:prstGeom prst="rect">
            <a:avLst/>
          </a:prstGeom>
        </p:spPr>
      </p:pic>
      <p:pic>
        <p:nvPicPr>
          <p:cNvPr id="7" name="Picture 6"/>
          <p:cNvPicPr>
            <a:picLocks noChangeAspect="1"/>
          </p:cNvPicPr>
          <p:nvPr/>
        </p:nvPicPr>
        <p:blipFill>
          <a:blip r:embed="rId3"/>
          <a:stretch>
            <a:fillRect/>
          </a:stretch>
        </p:blipFill>
        <p:spPr>
          <a:xfrm>
            <a:off x="2810934" y="3080164"/>
            <a:ext cx="2919599" cy="1340144"/>
          </a:xfrm>
          <a:prstGeom prst="rect">
            <a:avLst/>
          </a:prstGeom>
        </p:spPr>
      </p:pic>
      <p:pic>
        <p:nvPicPr>
          <p:cNvPr id="9" name="Picture 8"/>
          <p:cNvPicPr>
            <a:picLocks noChangeAspect="1"/>
          </p:cNvPicPr>
          <p:nvPr/>
        </p:nvPicPr>
        <p:blipFill>
          <a:blip r:embed="rId4"/>
          <a:stretch>
            <a:fillRect/>
          </a:stretch>
        </p:blipFill>
        <p:spPr>
          <a:xfrm>
            <a:off x="3716867" y="3992211"/>
            <a:ext cx="2914620" cy="1368366"/>
          </a:xfrm>
          <a:prstGeom prst="rect">
            <a:avLst/>
          </a:prstGeom>
        </p:spPr>
      </p:pic>
      <p:pic>
        <p:nvPicPr>
          <p:cNvPr id="10" name="Picture 9"/>
          <p:cNvPicPr>
            <a:picLocks noChangeAspect="1"/>
          </p:cNvPicPr>
          <p:nvPr/>
        </p:nvPicPr>
        <p:blipFill>
          <a:blip r:embed="rId5"/>
          <a:stretch>
            <a:fillRect/>
          </a:stretch>
        </p:blipFill>
        <p:spPr>
          <a:xfrm>
            <a:off x="4660397" y="4972558"/>
            <a:ext cx="2913021" cy="1507676"/>
          </a:xfrm>
          <a:prstGeom prst="rect">
            <a:avLst/>
          </a:prstGeom>
        </p:spPr>
      </p:pic>
      <p:sp>
        <p:nvSpPr>
          <p:cNvPr id="11" name="Right Arrow 10"/>
          <p:cNvSpPr/>
          <p:nvPr/>
        </p:nvSpPr>
        <p:spPr>
          <a:xfrm>
            <a:off x="1490132" y="2883843"/>
            <a:ext cx="283390" cy="200796"/>
          </a:xfrm>
          <a:prstGeom prst="rightArrow">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518702" y="5539964"/>
            <a:ext cx="283390" cy="200796"/>
          </a:xfrm>
          <a:prstGeom prst="rightArrow">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3657599" y="4693909"/>
            <a:ext cx="283390" cy="200796"/>
          </a:xfrm>
          <a:prstGeom prst="rightArrow">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2785530" y="3772844"/>
            <a:ext cx="283390" cy="200796"/>
          </a:xfrm>
          <a:prstGeom prst="rightArrow">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2401" y="2590800"/>
            <a:ext cx="404999" cy="152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201803" y="3344339"/>
            <a:ext cx="404999" cy="152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488740" y="4275667"/>
            <a:ext cx="404999" cy="152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834943" y="5240869"/>
            <a:ext cx="404999" cy="152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1948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Crearea sau modificarea unui şablon</a:t>
            </a:r>
            <a:endParaRPr lang="en-US" dirty="0"/>
          </a:p>
        </p:txBody>
      </p:sp>
      <p:sp>
        <p:nvSpPr>
          <p:cNvPr id="3" name="Content Placeholder 2"/>
          <p:cNvSpPr>
            <a:spLocks noGrp="1"/>
          </p:cNvSpPr>
          <p:nvPr>
            <p:ph idx="1"/>
          </p:nvPr>
        </p:nvSpPr>
        <p:spPr>
          <a:xfrm>
            <a:off x="628650" y="1199626"/>
            <a:ext cx="4283592" cy="5101221"/>
          </a:xfrm>
        </p:spPr>
        <p:txBody>
          <a:bodyPr>
            <a:normAutofit fontScale="85000" lnSpcReduction="10000"/>
          </a:bodyPr>
          <a:lstStyle/>
          <a:p>
            <a:r>
              <a:rPr lang="ro-RO" dirty="0" smtClean="0"/>
              <a:t>Cel mai simplu, se poate pleca de la modificarea unui şablon existent.</a:t>
            </a:r>
          </a:p>
          <a:p>
            <a:r>
              <a:rPr lang="ro-RO" dirty="0" smtClean="0"/>
              <a:t>Şabloanele conţin de obicei casete de text în care sunt inserate câmpuri</a:t>
            </a:r>
          </a:p>
          <a:p>
            <a:r>
              <a:rPr lang="ro-RO" dirty="0" smtClean="0"/>
              <a:t>Exemplu: şablonul </a:t>
            </a:r>
            <a:r>
              <a:rPr lang="ro-RO" dirty="0" smtClean="0">
                <a:solidFill>
                  <a:schemeClr val="accent1">
                    <a:lumMod val="50000"/>
                  </a:schemeClr>
                </a:solidFill>
              </a:rPr>
              <a:t>Facet</a:t>
            </a:r>
            <a:r>
              <a:rPr lang="ro-RO" dirty="0" smtClean="0"/>
              <a:t> folosit ca exemplu conţine patru casete de text.</a:t>
            </a:r>
          </a:p>
          <a:p>
            <a:pPr lvl="1"/>
            <a:r>
              <a:rPr lang="ro-RO" dirty="0" smtClean="0"/>
              <a:t>Prima casetă conţine o imagine</a:t>
            </a:r>
          </a:p>
          <a:p>
            <a:pPr lvl="1"/>
            <a:r>
              <a:rPr lang="ro-RO" dirty="0" smtClean="0"/>
              <a:t>A doua casetă conţine un câmp de titlu (</a:t>
            </a:r>
            <a:r>
              <a:rPr lang="ro-RO" dirty="0" smtClean="0">
                <a:solidFill>
                  <a:schemeClr val="accent1">
                    <a:lumMod val="50000"/>
                  </a:schemeClr>
                </a:solidFill>
              </a:rPr>
              <a:t>Title</a:t>
            </a:r>
            <a:r>
              <a:rPr lang="ro-RO" dirty="0" smtClean="0"/>
              <a:t>) şi unul de subtitlu (</a:t>
            </a:r>
            <a:r>
              <a:rPr lang="ro-RO" dirty="0" smtClean="0">
                <a:solidFill>
                  <a:schemeClr val="accent1">
                    <a:lumMod val="50000"/>
                  </a:schemeClr>
                </a:solidFill>
              </a:rPr>
              <a:t>Subtitle</a:t>
            </a:r>
            <a:r>
              <a:rPr lang="ro-RO" dirty="0" smtClean="0"/>
              <a:t>), aliniate la stânga pe orizontală şi jos pe verticală.</a:t>
            </a:r>
          </a:p>
          <a:p>
            <a:pPr lvl="1"/>
            <a:r>
              <a:rPr lang="ro-RO" dirty="0" smtClean="0"/>
              <a:t>A treia casetă conţine Textul Abstract aliniat la dreapta şi o casetă </a:t>
            </a:r>
            <a:r>
              <a:rPr lang="ro-RO" dirty="0" smtClean="0">
                <a:solidFill>
                  <a:schemeClr val="accent1">
                    <a:lumMod val="50000"/>
                  </a:schemeClr>
                </a:solidFill>
              </a:rPr>
              <a:t>Abstract</a:t>
            </a:r>
            <a:r>
              <a:rPr lang="ro-RO" dirty="0" smtClean="0"/>
              <a:t> (Rezumat)</a:t>
            </a:r>
          </a:p>
          <a:p>
            <a:pPr lvl="1"/>
            <a:r>
              <a:rPr lang="ro-RO" dirty="0" smtClean="0"/>
              <a:t>A patra casetă conţine două câmpuri alinite la dreapta pe orizontală şi jos pe verticală: </a:t>
            </a:r>
            <a:r>
              <a:rPr lang="ro-RO" dirty="0" smtClean="0">
                <a:solidFill>
                  <a:schemeClr val="accent1">
                    <a:lumMod val="50000"/>
                  </a:schemeClr>
                </a:solidFill>
              </a:rPr>
              <a:t>E-mail</a:t>
            </a:r>
            <a:r>
              <a:rPr lang="ro-RO" dirty="0" smtClean="0"/>
              <a:t> şi </a:t>
            </a:r>
            <a:r>
              <a:rPr lang="ro-RO" dirty="0" smtClean="0">
                <a:solidFill>
                  <a:schemeClr val="accent1">
                    <a:lumMod val="50000"/>
                  </a:schemeClr>
                </a:solidFill>
              </a:rPr>
              <a:t>Author</a:t>
            </a:r>
          </a:p>
          <a:p>
            <a:endParaRPr lang="en-US" dirty="0">
              <a:solidFill>
                <a:schemeClr val="accent1">
                  <a:lumMod val="50000"/>
                </a:schemeClr>
              </a:solidFill>
            </a:endParaRPr>
          </a:p>
        </p:txBody>
      </p:sp>
      <p:pic>
        <p:nvPicPr>
          <p:cNvPr id="4" name="Picture 3"/>
          <p:cNvPicPr>
            <a:picLocks noChangeAspect="1"/>
          </p:cNvPicPr>
          <p:nvPr/>
        </p:nvPicPr>
        <p:blipFill>
          <a:blip r:embed="rId2"/>
          <a:stretch>
            <a:fillRect/>
          </a:stretch>
        </p:blipFill>
        <p:spPr>
          <a:xfrm>
            <a:off x="5103628" y="1199626"/>
            <a:ext cx="3568128" cy="4976762"/>
          </a:xfrm>
          <a:prstGeom prst="rect">
            <a:avLst/>
          </a:prstGeom>
        </p:spPr>
      </p:pic>
    </p:spTree>
    <p:extLst>
      <p:ext uri="{BB962C8B-B14F-4D97-AF65-F5344CB8AC3E}">
        <p14:creationId xmlns:p14="http://schemas.microsoft.com/office/powerpoint/2010/main" val="216806389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p:txBody>
          <a:bodyPr/>
          <a:lstStyle/>
          <a:p>
            <a:r>
              <a:rPr lang="ro-RO" dirty="0" smtClean="0"/>
              <a:t>Se examinează tabelul:</a:t>
            </a:r>
          </a:p>
          <a:p>
            <a:pPr lvl="1"/>
            <a:r>
              <a:rPr lang="ro-RO" dirty="0" smtClean="0"/>
              <a:t>Unele valori nu încap pe un singur rând</a:t>
            </a:r>
          </a:p>
          <a:p>
            <a:endParaRPr lang="ro-RO" dirty="0"/>
          </a:p>
          <a:p>
            <a:endParaRPr lang="ro-RO" dirty="0" smtClean="0"/>
          </a:p>
          <a:p>
            <a:endParaRPr lang="ro-RO" dirty="0"/>
          </a:p>
          <a:p>
            <a:endParaRPr lang="ro-RO" dirty="0" smtClean="0"/>
          </a:p>
          <a:p>
            <a:endParaRPr lang="ro-RO" dirty="0"/>
          </a:p>
          <a:p>
            <a:endParaRPr lang="ro-RO" dirty="0" smtClean="0"/>
          </a:p>
          <a:p>
            <a:endParaRPr lang="ro-RO" dirty="0"/>
          </a:p>
          <a:p>
            <a:pPr marL="0" indent="0">
              <a:buNone/>
            </a:pPr>
            <a:endParaRPr lang="ro-RO" dirty="0" smtClean="0"/>
          </a:p>
          <a:p>
            <a:endParaRPr lang="ro-RO" dirty="0" smtClean="0"/>
          </a:p>
        </p:txBody>
      </p:sp>
      <p:pic>
        <p:nvPicPr>
          <p:cNvPr id="4" name="Picture 3"/>
          <p:cNvPicPr>
            <a:picLocks noChangeAspect="1"/>
          </p:cNvPicPr>
          <p:nvPr/>
        </p:nvPicPr>
        <p:blipFill>
          <a:blip r:embed="rId2"/>
          <a:stretch>
            <a:fillRect/>
          </a:stretch>
        </p:blipFill>
        <p:spPr>
          <a:xfrm>
            <a:off x="2500842" y="2438399"/>
            <a:ext cx="5157072" cy="3017308"/>
          </a:xfrm>
          <a:prstGeom prst="rect">
            <a:avLst/>
          </a:prstGeom>
        </p:spPr>
      </p:pic>
    </p:spTree>
    <p:extLst>
      <p:ext uri="{BB962C8B-B14F-4D97-AF65-F5344CB8AC3E}">
        <p14:creationId xmlns:p14="http://schemas.microsoft.com/office/powerpoint/2010/main" val="233034839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p:txBody>
          <a:bodyPr/>
          <a:lstStyle/>
          <a:p>
            <a:r>
              <a:rPr lang="ro-RO" dirty="0" smtClean="0"/>
              <a:t>Se elimină şi spaţiul implicit între text şi marginile celulelor:</a:t>
            </a:r>
          </a:p>
          <a:p>
            <a:endParaRPr lang="ro-RO" dirty="0"/>
          </a:p>
          <a:p>
            <a:endParaRPr lang="ro-RO" dirty="0" smtClean="0"/>
          </a:p>
          <a:p>
            <a:endParaRPr lang="ro-RO" dirty="0"/>
          </a:p>
          <a:p>
            <a:endParaRPr lang="ro-RO" dirty="0" smtClean="0"/>
          </a:p>
          <a:p>
            <a:endParaRPr lang="ro-RO" dirty="0"/>
          </a:p>
          <a:p>
            <a:endParaRPr lang="ro-RO" dirty="0" smtClean="0"/>
          </a:p>
          <a:p>
            <a:endParaRPr lang="ro-RO" dirty="0"/>
          </a:p>
          <a:p>
            <a:pPr marL="0" indent="0">
              <a:buNone/>
            </a:pPr>
            <a:endParaRPr lang="ro-RO" dirty="0" smtClean="0"/>
          </a:p>
          <a:p>
            <a:endParaRPr lang="ro-RO" dirty="0" smtClean="0"/>
          </a:p>
        </p:txBody>
      </p:sp>
      <p:pic>
        <p:nvPicPr>
          <p:cNvPr id="9" name="Picture 8"/>
          <p:cNvPicPr>
            <a:picLocks noChangeAspect="1"/>
          </p:cNvPicPr>
          <p:nvPr/>
        </p:nvPicPr>
        <p:blipFill>
          <a:blip r:embed="rId2"/>
          <a:stretch>
            <a:fillRect/>
          </a:stretch>
        </p:blipFill>
        <p:spPr>
          <a:xfrm>
            <a:off x="2945871" y="2427376"/>
            <a:ext cx="5199063" cy="3447432"/>
          </a:xfrm>
          <a:prstGeom prst="rect">
            <a:avLst/>
          </a:prstGeom>
        </p:spPr>
      </p:pic>
      <p:sp>
        <p:nvSpPr>
          <p:cNvPr id="10" name="Rectangle 9"/>
          <p:cNvSpPr/>
          <p:nvPr/>
        </p:nvSpPr>
        <p:spPr>
          <a:xfrm>
            <a:off x="3589867" y="2751667"/>
            <a:ext cx="330200" cy="1862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808133" y="5054600"/>
            <a:ext cx="575734" cy="2116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7552267" y="3665569"/>
            <a:ext cx="389466" cy="322231"/>
          </a:xfrm>
          <a:prstGeom prst="lef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89254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799417" y="5170776"/>
            <a:ext cx="5268383" cy="1597661"/>
          </a:xfrm>
          <a:prstGeom prst="rect">
            <a:avLst/>
          </a:prstGeom>
        </p:spPr>
      </p:pic>
      <p:sp>
        <p:nvSpPr>
          <p:cNvPr id="2" name="Title 1"/>
          <p:cNvSpPr>
            <a:spLocks noGrp="1"/>
          </p:cNvSpPr>
          <p:nvPr>
            <p:ph type="title"/>
          </p:nvPr>
        </p:nvSpPr>
        <p:spPr/>
        <p:txBody>
          <a:bodyPr>
            <a:normAutofit fontScale="90000"/>
          </a:bodyPr>
          <a:lstStyle/>
          <a:p>
            <a:r>
              <a:rPr lang="ro-RO" dirty="0" smtClean="0"/>
              <a:t>Exemplu de utilizare al ferestrei Table Properties</a:t>
            </a:r>
            <a:endParaRPr lang="en-US" dirty="0"/>
          </a:p>
        </p:txBody>
      </p:sp>
      <p:sp>
        <p:nvSpPr>
          <p:cNvPr id="3" name="Content Placeholder 2"/>
          <p:cNvSpPr>
            <a:spLocks noGrp="1"/>
          </p:cNvSpPr>
          <p:nvPr>
            <p:ph idx="1"/>
          </p:nvPr>
        </p:nvSpPr>
        <p:spPr>
          <a:xfrm>
            <a:off x="366184" y="1191160"/>
            <a:ext cx="7886700" cy="5101221"/>
          </a:xfrm>
        </p:spPr>
        <p:txBody>
          <a:bodyPr>
            <a:normAutofit fontScale="92500" lnSpcReduction="10000"/>
          </a:bodyPr>
          <a:lstStyle/>
          <a:p>
            <a:r>
              <a:rPr lang="ro-RO" dirty="0" smtClean="0"/>
              <a:t>Tabelul se modifică din nou (fontul estre Calibri, 11 pt):</a:t>
            </a:r>
          </a:p>
          <a:p>
            <a:endParaRPr lang="ro-RO" dirty="0"/>
          </a:p>
          <a:p>
            <a:endParaRPr lang="ro-RO" dirty="0" smtClean="0"/>
          </a:p>
          <a:p>
            <a:endParaRPr lang="ro-RO" dirty="0"/>
          </a:p>
          <a:p>
            <a:endParaRPr lang="ro-RO" dirty="0" smtClean="0"/>
          </a:p>
          <a:p>
            <a:endParaRPr lang="ro-RO" dirty="0"/>
          </a:p>
          <a:p>
            <a:endParaRPr lang="ro-RO" dirty="0" smtClean="0"/>
          </a:p>
          <a:p>
            <a:r>
              <a:rPr lang="ro-RO" dirty="0" smtClean="0"/>
              <a:t>Acum se poate trece la formatare: redimensionare coloane, schimbare fonturi etc.</a:t>
            </a:r>
          </a:p>
          <a:p>
            <a:pPr lvl="1"/>
            <a:r>
              <a:rPr lang="ro-RO" sz="1600" dirty="0" smtClean="0"/>
              <a:t>Font Times New Roman, 8 pt</a:t>
            </a:r>
          </a:p>
          <a:p>
            <a:pPr lvl="1"/>
            <a:r>
              <a:rPr lang="ro-RO" sz="1600" dirty="0" smtClean="0"/>
              <a:t>Spaţiere text celule: 0.05 cm</a:t>
            </a:r>
          </a:p>
          <a:p>
            <a:pPr lvl="1"/>
            <a:r>
              <a:rPr lang="ro-RO" sz="1600" dirty="0" smtClean="0"/>
              <a:t>Fundal cap tabel cenuşiu</a:t>
            </a:r>
          </a:p>
          <a:p>
            <a:pPr lvl="1"/>
            <a:r>
              <a:rPr lang="ro-RO" sz="1600" dirty="0" smtClean="0"/>
              <a:t>Coloanele redimensionate</a:t>
            </a:r>
          </a:p>
          <a:p>
            <a:pPr lvl="1"/>
            <a:r>
              <a:rPr lang="ro-RO" sz="1600" dirty="0" smtClean="0"/>
              <a:t>Coloanele 4-8 de aceeaşi lăţime</a:t>
            </a:r>
          </a:p>
          <a:p>
            <a:pPr lvl="1"/>
            <a:r>
              <a:rPr lang="ro-RO" sz="1600" dirty="0" smtClean="0"/>
              <a:t>Adăugat legendă sus</a:t>
            </a:r>
          </a:p>
          <a:p>
            <a:pPr lvl="1"/>
            <a:endParaRPr lang="ro-RO" dirty="0"/>
          </a:p>
          <a:p>
            <a:endParaRPr lang="ro-RO" dirty="0" smtClean="0"/>
          </a:p>
          <a:p>
            <a:endParaRPr lang="ro-RO" dirty="0"/>
          </a:p>
          <a:p>
            <a:endParaRPr lang="ro-RO" dirty="0" smtClean="0"/>
          </a:p>
          <a:p>
            <a:endParaRPr lang="ro-RO" dirty="0"/>
          </a:p>
          <a:p>
            <a:endParaRPr lang="ro-RO" dirty="0" smtClean="0"/>
          </a:p>
          <a:p>
            <a:endParaRPr lang="ro-RO" dirty="0"/>
          </a:p>
          <a:p>
            <a:pPr marL="0" indent="0">
              <a:buNone/>
            </a:pPr>
            <a:endParaRPr lang="ro-RO" dirty="0" smtClean="0"/>
          </a:p>
          <a:p>
            <a:endParaRPr lang="ro-RO" dirty="0" smtClean="0"/>
          </a:p>
        </p:txBody>
      </p:sp>
      <p:pic>
        <p:nvPicPr>
          <p:cNvPr id="4" name="Picture 3"/>
          <p:cNvPicPr>
            <a:picLocks noChangeAspect="1"/>
          </p:cNvPicPr>
          <p:nvPr/>
        </p:nvPicPr>
        <p:blipFill>
          <a:blip r:embed="rId3"/>
          <a:stretch>
            <a:fillRect/>
          </a:stretch>
        </p:blipFill>
        <p:spPr>
          <a:xfrm>
            <a:off x="2327804" y="1841771"/>
            <a:ext cx="4318530" cy="2162363"/>
          </a:xfrm>
          <a:prstGeom prst="rect">
            <a:avLst/>
          </a:prstGeom>
        </p:spPr>
      </p:pic>
    </p:spTree>
    <p:extLst>
      <p:ext uri="{BB962C8B-B14F-4D97-AF65-F5344CB8AC3E}">
        <p14:creationId xmlns:p14="http://schemas.microsoft.com/office/powerpoint/2010/main" val="200396011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Accesarea rapidă a proprietăţilor pentru formatarea tabelelor</a:t>
            </a:r>
            <a:endParaRPr lang="en-US" dirty="0"/>
          </a:p>
        </p:txBody>
      </p:sp>
      <p:sp>
        <p:nvSpPr>
          <p:cNvPr id="3" name="Content Placeholder 2"/>
          <p:cNvSpPr>
            <a:spLocks noGrp="1"/>
          </p:cNvSpPr>
          <p:nvPr>
            <p:ph idx="1"/>
          </p:nvPr>
        </p:nvSpPr>
        <p:spPr/>
        <p:txBody>
          <a:bodyPr/>
          <a:lstStyle/>
          <a:p>
            <a:r>
              <a:rPr lang="ro-RO" dirty="0" smtClean="0"/>
              <a:t>Folosind click dreapta de mouse într-un tabel, se pot accesa comenzi rapide de formatare:</a:t>
            </a:r>
            <a:endParaRPr lang="en-US" dirty="0"/>
          </a:p>
        </p:txBody>
      </p:sp>
      <p:pic>
        <p:nvPicPr>
          <p:cNvPr id="4" name="Picture 3"/>
          <p:cNvPicPr>
            <a:picLocks noChangeAspect="1"/>
          </p:cNvPicPr>
          <p:nvPr/>
        </p:nvPicPr>
        <p:blipFill>
          <a:blip r:embed="rId2"/>
          <a:stretch>
            <a:fillRect/>
          </a:stretch>
        </p:blipFill>
        <p:spPr>
          <a:xfrm>
            <a:off x="2315103" y="2346851"/>
            <a:ext cx="5660496" cy="4133383"/>
          </a:xfrm>
          <a:prstGeom prst="rect">
            <a:avLst/>
          </a:prstGeom>
        </p:spPr>
      </p:pic>
      <p:sp>
        <p:nvSpPr>
          <p:cNvPr id="5" name="Rectangular Callout 4"/>
          <p:cNvSpPr/>
          <p:nvPr/>
        </p:nvSpPr>
        <p:spPr>
          <a:xfrm>
            <a:off x="5486400" y="3437467"/>
            <a:ext cx="1126067" cy="584200"/>
          </a:xfrm>
          <a:prstGeom prst="wedgeRectCallout">
            <a:avLst>
              <a:gd name="adj1" fmla="val -28611"/>
              <a:gd name="adj2" fmla="val -89674"/>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Inserare rânduri sau coloane</a:t>
            </a:r>
            <a:endParaRPr lang="en-US" sz="1200" dirty="0">
              <a:solidFill>
                <a:schemeClr val="tx1"/>
              </a:solidFill>
            </a:endParaRPr>
          </a:p>
        </p:txBody>
      </p:sp>
      <p:sp>
        <p:nvSpPr>
          <p:cNvPr id="6" name="Rectangular Callout 5"/>
          <p:cNvSpPr/>
          <p:nvPr/>
        </p:nvSpPr>
        <p:spPr>
          <a:xfrm>
            <a:off x="6730999" y="2853267"/>
            <a:ext cx="1126067" cy="584200"/>
          </a:xfrm>
          <a:prstGeom prst="wedgeRectCallout">
            <a:avLst>
              <a:gd name="adj1" fmla="val -103047"/>
              <a:gd name="adj2" fmla="val -20109"/>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ştergere rânduri sau coloane</a:t>
            </a:r>
            <a:endParaRPr lang="en-US" sz="1200" dirty="0">
              <a:solidFill>
                <a:schemeClr val="tx1"/>
              </a:solidFill>
            </a:endParaRPr>
          </a:p>
        </p:txBody>
      </p:sp>
      <p:sp>
        <p:nvSpPr>
          <p:cNvPr id="7" name="Rectangular Callout 6"/>
          <p:cNvSpPr/>
          <p:nvPr/>
        </p:nvSpPr>
        <p:spPr>
          <a:xfrm>
            <a:off x="5604932" y="4396609"/>
            <a:ext cx="1972735" cy="584200"/>
          </a:xfrm>
          <a:prstGeom prst="wedgeRectCallout">
            <a:avLst>
              <a:gd name="adj1" fmla="val -100039"/>
              <a:gd name="adj2" fmla="val 17572"/>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Inserare, ştergere, îmbinare sau scindare celule rânduri sau coloane</a:t>
            </a:r>
            <a:endParaRPr lang="en-US" sz="1200" dirty="0">
              <a:solidFill>
                <a:schemeClr val="tx1"/>
              </a:solidFill>
            </a:endParaRPr>
          </a:p>
        </p:txBody>
      </p:sp>
      <p:sp>
        <p:nvSpPr>
          <p:cNvPr id="8" name="Rectangular Callout 7"/>
          <p:cNvSpPr/>
          <p:nvPr/>
        </p:nvSpPr>
        <p:spPr>
          <a:xfrm>
            <a:off x="5820637" y="5160196"/>
            <a:ext cx="1972735" cy="584200"/>
          </a:xfrm>
          <a:prstGeom prst="wedgeRectCallout">
            <a:avLst>
              <a:gd name="adj1" fmla="val -99181"/>
              <a:gd name="adj2" fmla="val -9964"/>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dirty="0" smtClean="0">
                <a:solidFill>
                  <a:schemeClr val="tx1"/>
                </a:solidFill>
              </a:rPr>
              <a:t>Borduri, direcţie text,  proprietăţi tabel</a:t>
            </a:r>
            <a:endParaRPr lang="en-US" sz="1200" dirty="0">
              <a:solidFill>
                <a:schemeClr val="tx1"/>
              </a:solidFill>
            </a:endParaRPr>
          </a:p>
        </p:txBody>
      </p:sp>
      <p:pic>
        <p:nvPicPr>
          <p:cNvPr id="9"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512454" y="3495416"/>
            <a:ext cx="388297" cy="5096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035318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a:t>3</a:t>
            </a:r>
            <a:endParaRPr lang="en-US" dirty="0"/>
          </a:p>
        </p:txBody>
      </p:sp>
      <p:sp>
        <p:nvSpPr>
          <p:cNvPr id="3" name="Content Placeholder 2"/>
          <p:cNvSpPr>
            <a:spLocks noGrp="1"/>
          </p:cNvSpPr>
          <p:nvPr>
            <p:ph idx="1"/>
          </p:nvPr>
        </p:nvSpPr>
        <p:spPr>
          <a:xfrm>
            <a:off x="2171700" y="1359964"/>
            <a:ext cx="6648450" cy="5101221"/>
          </a:xfrm>
        </p:spPr>
        <p:txBody>
          <a:bodyPr>
            <a:normAutofit/>
          </a:bodyPr>
          <a:lstStyle/>
          <a:p>
            <a:pPr marL="457200" lvl="1" indent="0" algn="r">
              <a:buNone/>
            </a:pPr>
            <a:r>
              <a:rPr lang="ro-RO" sz="3200" b="1" dirty="0" smtClean="0">
                <a:solidFill>
                  <a:schemeClr val="accent5">
                    <a:lumMod val="75000"/>
                  </a:schemeClr>
                </a:solidFill>
              </a:rPr>
              <a:t>Tabulatori</a:t>
            </a:r>
            <a:endParaRPr lang="en-US" sz="3200" b="1" dirty="0">
              <a:solidFill>
                <a:schemeClr val="accent5">
                  <a:lumMod val="75000"/>
                </a:schemeClr>
              </a:solidFill>
            </a:endParaRPr>
          </a:p>
        </p:txBody>
      </p:sp>
      <p:cxnSp>
        <p:nvCxnSpPr>
          <p:cNvPr id="5" name="Straight Connector 4"/>
          <p:cNvCxnSpPr/>
          <p:nvPr/>
        </p:nvCxnSpPr>
        <p:spPr>
          <a:xfrm>
            <a:off x="2838450" y="1190101"/>
            <a:ext cx="5848350" cy="0"/>
          </a:xfrm>
          <a:prstGeom prst="line">
            <a:avLst/>
          </a:prstGeom>
          <a:ln w="381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9504992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Tabulatori</a:t>
            </a:r>
            <a:endParaRPr lang="en-US" dirty="0"/>
          </a:p>
        </p:txBody>
      </p:sp>
      <p:sp>
        <p:nvSpPr>
          <p:cNvPr id="3" name="Content Placeholder 2"/>
          <p:cNvSpPr>
            <a:spLocks noGrp="1"/>
          </p:cNvSpPr>
          <p:nvPr>
            <p:ph idx="1"/>
          </p:nvPr>
        </p:nvSpPr>
        <p:spPr/>
        <p:txBody>
          <a:bodyPr/>
          <a:lstStyle/>
          <a:p>
            <a:r>
              <a:rPr lang="ro-RO" dirty="0" smtClean="0"/>
              <a:t>O metodă simlă pentru a crea text formatat ca un tabel, însă fără a folosi tabele, propriu-zise, este folosirea tabulatorilor (Tabs)</a:t>
            </a:r>
          </a:p>
          <a:p>
            <a:r>
              <a:rPr lang="ro-RO" dirty="0" smtClean="0"/>
              <a:t>Tabulatorii pot fi găsiţi la intersecţia celor două rigle, făcând click stâng ade mouse pe pătrăţel pentru a schimba tabulatorul:</a:t>
            </a:r>
            <a:endParaRPr lang="en-US" dirty="0"/>
          </a:p>
        </p:txBody>
      </p:sp>
      <p:pic>
        <p:nvPicPr>
          <p:cNvPr id="4" name="Picture 3"/>
          <p:cNvPicPr>
            <a:picLocks noChangeAspect="1"/>
          </p:cNvPicPr>
          <p:nvPr/>
        </p:nvPicPr>
        <p:blipFill>
          <a:blip r:embed="rId2"/>
          <a:stretch>
            <a:fillRect/>
          </a:stretch>
        </p:blipFill>
        <p:spPr>
          <a:xfrm>
            <a:off x="965199" y="3750236"/>
            <a:ext cx="7490883" cy="2844561"/>
          </a:xfrm>
          <a:prstGeom prst="rect">
            <a:avLst/>
          </a:prstGeom>
        </p:spPr>
      </p:pic>
      <p:sp>
        <p:nvSpPr>
          <p:cNvPr id="5" name="Right Arrow 4"/>
          <p:cNvSpPr/>
          <p:nvPr/>
        </p:nvSpPr>
        <p:spPr>
          <a:xfrm>
            <a:off x="628649" y="4673600"/>
            <a:ext cx="311151" cy="194733"/>
          </a:xfrm>
          <a:prstGeom prst="right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110728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Tabulatori</a:t>
            </a:r>
            <a:endParaRPr lang="en-US" dirty="0"/>
          </a:p>
        </p:txBody>
      </p:sp>
      <p:sp>
        <p:nvSpPr>
          <p:cNvPr id="3" name="Content Placeholder 2"/>
          <p:cNvSpPr>
            <a:spLocks noGrp="1"/>
          </p:cNvSpPr>
          <p:nvPr>
            <p:ph idx="1"/>
          </p:nvPr>
        </p:nvSpPr>
        <p:spPr>
          <a:xfrm>
            <a:off x="4624916" y="1154417"/>
            <a:ext cx="3079751" cy="2257648"/>
          </a:xfrm>
        </p:spPr>
        <p:txBody>
          <a:bodyPr>
            <a:normAutofit/>
          </a:bodyPr>
          <a:lstStyle/>
          <a:p>
            <a:r>
              <a:rPr lang="ro-RO" sz="1600" dirty="0" smtClean="0"/>
              <a:t>Tabulatorii se adaugă făcând click normal de mouse pe rigla superioară.</a:t>
            </a:r>
          </a:p>
          <a:p>
            <a:r>
              <a:rPr lang="ro-RO" sz="1600" dirty="0" smtClean="0"/>
              <a:t>Se va amplasa tabulatorul figurat grafic în acel moment în pătrăţel</a:t>
            </a:r>
          </a:p>
          <a:p>
            <a:r>
              <a:rPr lang="ro-RO" sz="1600" dirty="0" smtClean="0"/>
              <a:t>Tabulatorii se şterg trăgându-i cu mouse-ul în afara riglei</a:t>
            </a:r>
            <a:endParaRPr lang="en-US" sz="1600" dirty="0"/>
          </a:p>
        </p:txBody>
      </p:sp>
      <p:sp>
        <p:nvSpPr>
          <p:cNvPr id="4" name="Text Box 15"/>
          <p:cNvSpPr txBox="1">
            <a:spLocks noChangeArrowheads="1"/>
          </p:cNvSpPr>
          <p:nvPr/>
        </p:nvSpPr>
        <p:spPr bwMode="auto">
          <a:xfrm>
            <a:off x="1278466" y="1185333"/>
            <a:ext cx="2792752"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o-RO" altLang="en-US" sz="1400" dirty="0"/>
              <a:t>Aliniere la </a:t>
            </a:r>
            <a:r>
              <a:rPr lang="ro-RO" altLang="en-US" sz="1400" dirty="0" smtClean="0"/>
              <a:t>stânga (Left tab)</a:t>
            </a:r>
            <a:endParaRPr lang="ro-RO" altLang="en-US" sz="1400" dirty="0"/>
          </a:p>
          <a:p>
            <a:endParaRPr lang="ro-RO" altLang="en-US" sz="1400" dirty="0"/>
          </a:p>
          <a:p>
            <a:r>
              <a:rPr lang="ro-RO" altLang="en-US" sz="1400" dirty="0" smtClean="0"/>
              <a:t>Aliniere </a:t>
            </a:r>
            <a:r>
              <a:rPr lang="ro-RO" altLang="en-US" sz="1400" dirty="0"/>
              <a:t>la </a:t>
            </a:r>
            <a:r>
              <a:rPr lang="ro-RO" altLang="en-US" sz="1400" dirty="0" smtClean="0"/>
              <a:t>centru (Center tab)</a:t>
            </a:r>
            <a:endParaRPr lang="ro-RO" altLang="en-US" sz="1400" dirty="0"/>
          </a:p>
          <a:p>
            <a:endParaRPr lang="ro-RO" altLang="en-US" sz="1400" dirty="0"/>
          </a:p>
          <a:p>
            <a:r>
              <a:rPr lang="ro-RO" altLang="en-US" sz="1400" dirty="0"/>
              <a:t>Aliniere la </a:t>
            </a:r>
            <a:r>
              <a:rPr lang="ro-RO" altLang="en-US" sz="1400" dirty="0" smtClean="0"/>
              <a:t>dreapta (Right tab)</a:t>
            </a:r>
          </a:p>
          <a:p>
            <a:endParaRPr lang="ro-RO" altLang="en-US" sz="1400" dirty="0"/>
          </a:p>
          <a:p>
            <a:r>
              <a:rPr lang="ro-RO" altLang="en-US" sz="1400" dirty="0"/>
              <a:t>Aliniere la prima zecimală </a:t>
            </a:r>
            <a:r>
              <a:rPr lang="ro-RO" altLang="en-US" sz="1400" dirty="0" smtClean="0"/>
              <a:t>(Decimal)</a:t>
            </a:r>
            <a:endParaRPr lang="ro-RO" altLang="en-US" sz="1400" dirty="0"/>
          </a:p>
          <a:p>
            <a:endParaRPr lang="en-US" altLang="en-US" sz="1400" dirty="0"/>
          </a:p>
        </p:txBody>
      </p:sp>
      <p:pic>
        <p:nvPicPr>
          <p:cNvPr id="5" name="Picture 4"/>
          <p:cNvPicPr>
            <a:picLocks noChangeAspect="1"/>
          </p:cNvPicPr>
          <p:nvPr/>
        </p:nvPicPr>
        <p:blipFill>
          <a:blip r:embed="rId2"/>
          <a:stretch>
            <a:fillRect/>
          </a:stretch>
        </p:blipFill>
        <p:spPr>
          <a:xfrm>
            <a:off x="911225" y="1193800"/>
            <a:ext cx="209550" cy="257175"/>
          </a:xfrm>
          <a:prstGeom prst="rect">
            <a:avLst/>
          </a:prstGeom>
        </p:spPr>
      </p:pic>
      <p:pic>
        <p:nvPicPr>
          <p:cNvPr id="6" name="Picture 5"/>
          <p:cNvPicPr>
            <a:picLocks noChangeAspect="1"/>
          </p:cNvPicPr>
          <p:nvPr/>
        </p:nvPicPr>
        <p:blipFill>
          <a:blip r:embed="rId3"/>
          <a:stretch>
            <a:fillRect/>
          </a:stretch>
        </p:blipFill>
        <p:spPr>
          <a:xfrm>
            <a:off x="901700" y="1652047"/>
            <a:ext cx="219075" cy="209550"/>
          </a:xfrm>
          <a:prstGeom prst="rect">
            <a:avLst/>
          </a:prstGeom>
        </p:spPr>
      </p:pic>
      <p:pic>
        <p:nvPicPr>
          <p:cNvPr id="7" name="Picture 6"/>
          <p:cNvPicPr>
            <a:picLocks noChangeAspect="1"/>
          </p:cNvPicPr>
          <p:nvPr/>
        </p:nvPicPr>
        <p:blipFill>
          <a:blip r:embed="rId4"/>
          <a:stretch>
            <a:fillRect/>
          </a:stretch>
        </p:blipFill>
        <p:spPr>
          <a:xfrm>
            <a:off x="930275" y="2114533"/>
            <a:ext cx="190500" cy="190500"/>
          </a:xfrm>
          <a:prstGeom prst="rect">
            <a:avLst/>
          </a:prstGeom>
        </p:spPr>
      </p:pic>
      <p:pic>
        <p:nvPicPr>
          <p:cNvPr id="8" name="Picture 7"/>
          <p:cNvPicPr>
            <a:picLocks noChangeAspect="1"/>
          </p:cNvPicPr>
          <p:nvPr/>
        </p:nvPicPr>
        <p:blipFill>
          <a:blip r:embed="rId5"/>
          <a:stretch>
            <a:fillRect/>
          </a:stretch>
        </p:blipFill>
        <p:spPr>
          <a:xfrm>
            <a:off x="930275" y="2536802"/>
            <a:ext cx="219075" cy="190500"/>
          </a:xfrm>
          <a:prstGeom prst="rect">
            <a:avLst/>
          </a:prstGeom>
        </p:spPr>
      </p:pic>
      <p:pic>
        <p:nvPicPr>
          <p:cNvPr id="10" name="Picture 9"/>
          <p:cNvPicPr>
            <a:picLocks noChangeAspect="1"/>
          </p:cNvPicPr>
          <p:nvPr/>
        </p:nvPicPr>
        <p:blipFill>
          <a:blip r:embed="rId6"/>
          <a:stretch>
            <a:fillRect/>
          </a:stretch>
        </p:blipFill>
        <p:spPr>
          <a:xfrm>
            <a:off x="930275" y="3821596"/>
            <a:ext cx="6681063" cy="1831107"/>
          </a:xfrm>
          <a:prstGeom prst="rect">
            <a:avLst/>
          </a:prstGeom>
        </p:spPr>
      </p:pic>
      <p:sp>
        <p:nvSpPr>
          <p:cNvPr id="11" name="Up Arrow 10"/>
          <p:cNvSpPr/>
          <p:nvPr/>
        </p:nvSpPr>
        <p:spPr>
          <a:xfrm>
            <a:off x="2887134" y="4826001"/>
            <a:ext cx="237067" cy="228600"/>
          </a:xfrm>
          <a:prstGeom prst="up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Up Arrow 11"/>
          <p:cNvSpPr/>
          <p:nvPr/>
        </p:nvSpPr>
        <p:spPr>
          <a:xfrm>
            <a:off x="4961470" y="4825997"/>
            <a:ext cx="237067" cy="228600"/>
          </a:xfrm>
          <a:prstGeom prst="up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 Arrow 12"/>
          <p:cNvSpPr/>
          <p:nvPr/>
        </p:nvSpPr>
        <p:spPr>
          <a:xfrm>
            <a:off x="3920065" y="4834464"/>
            <a:ext cx="237067" cy="228600"/>
          </a:xfrm>
          <a:prstGeom prst="upArrow">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524537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Tabulatori</a:t>
            </a:r>
            <a:endParaRPr lang="en-US" dirty="0"/>
          </a:p>
        </p:txBody>
      </p:sp>
      <p:sp>
        <p:nvSpPr>
          <p:cNvPr id="3" name="Content Placeholder 2"/>
          <p:cNvSpPr>
            <a:spLocks noGrp="1"/>
          </p:cNvSpPr>
          <p:nvPr>
            <p:ph idx="1"/>
          </p:nvPr>
        </p:nvSpPr>
        <p:spPr>
          <a:xfrm>
            <a:off x="389468" y="1154417"/>
            <a:ext cx="7315200" cy="2257648"/>
          </a:xfrm>
        </p:spPr>
        <p:txBody>
          <a:bodyPr>
            <a:normAutofit/>
          </a:bodyPr>
          <a:lstStyle/>
          <a:p>
            <a:r>
              <a:rPr lang="ro-RO" sz="1800" dirty="0" smtClean="0"/>
              <a:t>Pseudo-tabelul se completează cu texxt folosind tasta Tab</a:t>
            </a:r>
          </a:p>
          <a:p>
            <a:r>
              <a:rPr lang="ro-RO" sz="1800" dirty="0" smtClean="0"/>
              <a:t>Cursorul Tab nu va mai respecta pasul implicit (1.27 cm), ci va sări între tabulatori</a:t>
            </a:r>
          </a:p>
          <a:p>
            <a:r>
              <a:rPr lang="ro-RO" sz="1800" dirty="0" smtClean="0"/>
              <a:t>Se poate observa tipul diferit de aliniere pentru fiecare coloană a tabelului, în funcţie de tipul de tabulator ales (al treilea este de tip aliniere la prima zecimală).</a:t>
            </a:r>
          </a:p>
        </p:txBody>
      </p:sp>
      <p:pic>
        <p:nvPicPr>
          <p:cNvPr id="14" name="Picture 13"/>
          <p:cNvPicPr>
            <a:picLocks noChangeAspect="1"/>
          </p:cNvPicPr>
          <p:nvPr/>
        </p:nvPicPr>
        <p:blipFill>
          <a:blip r:embed="rId2"/>
          <a:stretch>
            <a:fillRect/>
          </a:stretch>
        </p:blipFill>
        <p:spPr>
          <a:xfrm>
            <a:off x="770466" y="3192409"/>
            <a:ext cx="7795503" cy="3174523"/>
          </a:xfrm>
          <a:prstGeom prst="rect">
            <a:avLst/>
          </a:prstGeom>
        </p:spPr>
      </p:pic>
    </p:spTree>
    <p:extLst>
      <p:ext uri="{BB962C8B-B14F-4D97-AF65-F5344CB8AC3E}">
        <p14:creationId xmlns:p14="http://schemas.microsoft.com/office/powerpoint/2010/main" val="267947416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Tabulatori</a:t>
            </a:r>
            <a:endParaRPr lang="en-US" dirty="0"/>
          </a:p>
        </p:txBody>
      </p:sp>
      <p:sp>
        <p:nvSpPr>
          <p:cNvPr id="3" name="Content Placeholder 2"/>
          <p:cNvSpPr>
            <a:spLocks noGrp="1"/>
          </p:cNvSpPr>
          <p:nvPr>
            <p:ph idx="1"/>
          </p:nvPr>
        </p:nvSpPr>
        <p:spPr>
          <a:xfrm>
            <a:off x="389468" y="1154416"/>
            <a:ext cx="7403904" cy="4408183"/>
          </a:xfrm>
        </p:spPr>
        <p:txBody>
          <a:bodyPr>
            <a:normAutofit lnSpcReduction="10000"/>
          </a:bodyPr>
          <a:lstStyle/>
          <a:p>
            <a:r>
              <a:rPr lang="ro-RO" sz="1800" dirty="0" smtClean="0"/>
              <a:t>Textul formatat astfel poate fi transformat rapid în tabel folosind comanda Convert Text to Table de sub butonul Table din fila Insert:</a:t>
            </a:r>
          </a:p>
          <a:p>
            <a:endParaRPr lang="ro-RO" sz="1800" dirty="0"/>
          </a:p>
          <a:p>
            <a:endParaRPr lang="ro-RO" sz="1800" dirty="0" smtClean="0"/>
          </a:p>
          <a:p>
            <a:endParaRPr lang="ro-RO" sz="1800" dirty="0"/>
          </a:p>
          <a:p>
            <a:endParaRPr lang="ro-RO" sz="1800" dirty="0" smtClean="0"/>
          </a:p>
          <a:p>
            <a:endParaRPr lang="ro-RO" sz="1800" dirty="0"/>
          </a:p>
          <a:p>
            <a:endParaRPr lang="ro-RO" sz="1800" dirty="0" smtClean="0"/>
          </a:p>
          <a:p>
            <a:endParaRPr lang="ro-RO" sz="1800" dirty="0"/>
          </a:p>
          <a:p>
            <a:endParaRPr lang="ro-RO" sz="1800" dirty="0" smtClean="0"/>
          </a:p>
          <a:p>
            <a:endParaRPr lang="ro-RO" sz="1800" dirty="0"/>
          </a:p>
          <a:p>
            <a:r>
              <a:rPr lang="ro-RO" sz="1800" dirty="0" smtClean="0"/>
              <a:t>Word identifică automat numărul de linii şi de coloane şi transformă textul în tabel:</a:t>
            </a:r>
          </a:p>
        </p:txBody>
      </p:sp>
      <p:pic>
        <p:nvPicPr>
          <p:cNvPr id="4" name="Picture 3"/>
          <p:cNvPicPr>
            <a:picLocks noChangeAspect="1"/>
          </p:cNvPicPr>
          <p:nvPr/>
        </p:nvPicPr>
        <p:blipFill>
          <a:blip r:embed="rId2"/>
          <a:stretch>
            <a:fillRect/>
          </a:stretch>
        </p:blipFill>
        <p:spPr>
          <a:xfrm>
            <a:off x="3175000" y="1913333"/>
            <a:ext cx="4445001" cy="2448866"/>
          </a:xfrm>
          <a:prstGeom prst="rect">
            <a:avLst/>
          </a:prstGeom>
        </p:spPr>
      </p:pic>
      <p:pic>
        <p:nvPicPr>
          <p:cNvPr id="5" name="Picture 4"/>
          <p:cNvPicPr>
            <a:picLocks noChangeAspect="1"/>
          </p:cNvPicPr>
          <p:nvPr/>
        </p:nvPicPr>
        <p:blipFill>
          <a:blip r:embed="rId3"/>
          <a:stretch>
            <a:fillRect/>
          </a:stretch>
        </p:blipFill>
        <p:spPr>
          <a:xfrm>
            <a:off x="6861969" y="2841432"/>
            <a:ext cx="1516063" cy="1881379"/>
          </a:xfrm>
          <a:prstGeom prst="rect">
            <a:avLst/>
          </a:prstGeom>
        </p:spPr>
      </p:pic>
      <p:pic>
        <p:nvPicPr>
          <p:cNvPr id="7" name="Picture 6"/>
          <p:cNvPicPr>
            <a:picLocks noChangeAspect="1"/>
          </p:cNvPicPr>
          <p:nvPr/>
        </p:nvPicPr>
        <p:blipFill>
          <a:blip r:embed="rId4"/>
          <a:stretch>
            <a:fillRect/>
          </a:stretch>
        </p:blipFill>
        <p:spPr>
          <a:xfrm>
            <a:off x="3081865" y="5208029"/>
            <a:ext cx="5779559" cy="1616660"/>
          </a:xfrm>
          <a:prstGeom prst="rect">
            <a:avLst/>
          </a:prstGeom>
        </p:spPr>
      </p:pic>
    </p:spTree>
    <p:extLst>
      <p:ext uri="{BB962C8B-B14F-4D97-AF65-F5344CB8AC3E}">
        <p14:creationId xmlns:p14="http://schemas.microsoft.com/office/powerpoint/2010/main" val="354496496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smtClean="0"/>
              <a:t>va urma…</a:t>
            </a:r>
            <a:endParaRPr lang="en-US" dirty="0"/>
          </a:p>
        </p:txBody>
      </p:sp>
      <p:sp>
        <p:nvSpPr>
          <p:cNvPr id="3" name="Content Placeholder 2"/>
          <p:cNvSpPr>
            <a:spLocks noGrp="1"/>
          </p:cNvSpPr>
          <p:nvPr>
            <p:ph idx="1"/>
          </p:nvPr>
        </p:nvSpPr>
        <p:spPr>
          <a:xfrm>
            <a:off x="916516" y="1436693"/>
            <a:ext cx="7888817" cy="1154108"/>
          </a:xfr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r="100000" b="100000"/>
            </a:path>
            <a:tileRect l="-100000" t="-100000"/>
          </a:gradFill>
        </p:spPr>
        <p:txBody>
          <a:bodyPr/>
          <a:lstStyle/>
          <a:p>
            <a:pPr marL="0" indent="0" algn="r">
              <a:buNone/>
            </a:pPr>
            <a:r>
              <a:rPr lang="ro-RO" sz="3600" dirty="0" smtClean="0"/>
              <a:t>Fila </a:t>
            </a:r>
            <a:r>
              <a:rPr lang="ro-RO" sz="3600" dirty="0" smtClean="0">
                <a:solidFill>
                  <a:schemeClr val="accent5"/>
                </a:solidFill>
              </a:rPr>
              <a:t>Insert </a:t>
            </a:r>
            <a:r>
              <a:rPr lang="ro-RO" sz="3600" dirty="0" smtClean="0"/>
              <a:t>– partea a II-a</a:t>
            </a:r>
          </a:p>
          <a:p>
            <a:pPr marL="0" indent="0" algn="r">
              <a:buNone/>
            </a:pPr>
            <a:r>
              <a:rPr lang="ro-RO" dirty="0" smtClean="0"/>
              <a:t>Forme desenate şi imagini</a:t>
            </a:r>
            <a:endParaRPr lang="en-US" dirty="0"/>
          </a:p>
        </p:txBody>
      </p:sp>
    </p:spTree>
    <p:extLst>
      <p:ext uri="{BB962C8B-B14F-4D97-AF65-F5344CB8AC3E}">
        <p14:creationId xmlns:p14="http://schemas.microsoft.com/office/powerpoint/2010/main" val="4272748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2291</TotalTime>
  <Words>4248</Words>
  <Application>Microsoft Office PowerPoint</Application>
  <PresentationFormat>On-screen Show (4:3)</PresentationFormat>
  <Paragraphs>595</Paragraphs>
  <Slides>99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99</vt:i4>
      </vt:variant>
    </vt:vector>
  </HeadingPairs>
  <TitlesOfParts>
    <vt:vector size="104" baseType="lpstr">
      <vt:lpstr>Arial</vt:lpstr>
      <vt:lpstr>Calibri</vt:lpstr>
      <vt:lpstr>Calibri Light</vt:lpstr>
      <vt:lpstr>Courier New</vt:lpstr>
      <vt:lpstr>Office Theme</vt:lpstr>
      <vt:lpstr>Informatică Aplicată</vt:lpstr>
      <vt:lpstr>Cuprins</vt:lpstr>
      <vt:lpstr>Fila Insert</vt:lpstr>
      <vt:lpstr>1</vt:lpstr>
      <vt:lpstr>Grupul Pages</vt:lpstr>
      <vt:lpstr>Copertă (Cover Page)</vt:lpstr>
      <vt:lpstr>Copertă (Cover Page)</vt:lpstr>
      <vt:lpstr>Copertă (Cover Page)</vt:lpstr>
      <vt:lpstr>Crearea sau modificarea unui şablon</vt:lpstr>
      <vt:lpstr>Crearea sau modificarea unui şablon</vt:lpstr>
      <vt:lpstr>Crearea sau modificarea unui şablon</vt:lpstr>
      <vt:lpstr>Crearea sau modificarea unui şablon</vt:lpstr>
      <vt:lpstr>Salvarea unui şablon nou sau modificat</vt:lpstr>
      <vt:lpstr>Folosirea unui şablon propriu într-un document </vt:lpstr>
      <vt:lpstr>Inserarea unei pagini noi</vt:lpstr>
      <vt:lpstr>Secţiune sfârşit de pagină (Page Break)</vt:lpstr>
      <vt:lpstr>Exemplu de utilizare Page Break</vt:lpstr>
      <vt:lpstr>Exemplu de utilizare Page Break</vt:lpstr>
      <vt:lpstr>Exemplu de utilizare Page Break</vt:lpstr>
      <vt:lpstr>Exemplu de utilizare Page Break</vt:lpstr>
      <vt:lpstr>1</vt:lpstr>
      <vt:lpstr>Tabele</vt:lpstr>
      <vt:lpstr>Inserarea Tabelelor -  Metoda 1</vt:lpstr>
      <vt:lpstr>Inserarea Tabelelor -  Metoda 2</vt:lpstr>
      <vt:lpstr>Inserarea Tabelelor -  Metoda 3</vt:lpstr>
      <vt:lpstr>Inserarea tabelelor - Metoda 4</vt:lpstr>
      <vt:lpstr>Inserarea tabelelor - metoda 5</vt:lpstr>
      <vt:lpstr>Inserarea tabelelor - metoda 6</vt:lpstr>
      <vt:lpstr>Formatarea tabelelor</vt:lpstr>
      <vt:lpstr>Fila Table Tools - Design</vt:lpstr>
      <vt:lpstr>Grupul Tables Styles Options</vt:lpstr>
      <vt:lpstr>Table Styles</vt:lpstr>
      <vt:lpstr>Table Styles</vt:lpstr>
      <vt:lpstr>Modificarea stilurilor pentru tabele</vt:lpstr>
      <vt:lpstr>Modificarea stilurilor pentru tabele</vt:lpstr>
      <vt:lpstr>Table Style Options</vt:lpstr>
      <vt:lpstr>Table Style Options</vt:lpstr>
      <vt:lpstr>Selecţia în tabele</vt:lpstr>
      <vt:lpstr>Selecţia în tabele</vt:lpstr>
      <vt:lpstr>Shading (Umbrire)</vt:lpstr>
      <vt:lpstr>Grupul Borders (Borduri)</vt:lpstr>
      <vt:lpstr>Borduri</vt:lpstr>
      <vt:lpstr>Borduri</vt:lpstr>
      <vt:lpstr>Borduri</vt:lpstr>
      <vt:lpstr>Borduri</vt:lpstr>
      <vt:lpstr>Opţiuni suplimentare pentru butonul Borders</vt:lpstr>
      <vt:lpstr>Fereastra Borders and Shading</vt:lpstr>
      <vt:lpstr>Fereastra Borders and Shading  -  filele Borders şi Page Borders</vt:lpstr>
      <vt:lpstr>Fereastra Borders and Shading  -  fila Shading</vt:lpstr>
      <vt:lpstr>Fila Table Tools - Layout</vt:lpstr>
      <vt:lpstr>Grupul Table (tabel)</vt:lpstr>
      <vt:lpstr>Grupul Table (tabel)</vt:lpstr>
      <vt:lpstr>Grupul Table (tabel)</vt:lpstr>
      <vt:lpstr>Grupul Draw (Desenare)</vt:lpstr>
      <vt:lpstr>Grupul Draw (Desenare)</vt:lpstr>
      <vt:lpstr>Grupul Draw (Desenare)</vt:lpstr>
      <vt:lpstr>Grupul Draw (Desenare)</vt:lpstr>
      <vt:lpstr>Grupul Rows &amp; Columns</vt:lpstr>
      <vt:lpstr>Grupul Rows &amp; Columns</vt:lpstr>
      <vt:lpstr>Grupul Rows &amp; Columns</vt:lpstr>
      <vt:lpstr>Grupul Rows &amp; Columns</vt:lpstr>
      <vt:lpstr>Adăugarea de linii și coloane în tabele</vt:lpstr>
      <vt:lpstr>Grupul Merge (Îmbinare)</vt:lpstr>
      <vt:lpstr>Grupul Merge (Îmbinare)</vt:lpstr>
      <vt:lpstr>Grupul Merge (Îmbinare)</vt:lpstr>
      <vt:lpstr>Grupul Cell Size (Dimensiuni celulă)</vt:lpstr>
      <vt:lpstr>Grupul Cell Size</vt:lpstr>
      <vt:lpstr>Grupul Cell Size</vt:lpstr>
      <vt:lpstr>Grupul Cell Size</vt:lpstr>
      <vt:lpstr>Grupul Cell Size</vt:lpstr>
      <vt:lpstr>Grupul Alignment (Aliniere)</vt:lpstr>
      <vt:lpstr>Grupul Alignment</vt:lpstr>
      <vt:lpstr>Grupul Alignment</vt:lpstr>
      <vt:lpstr>Grupul Cell Alignment</vt:lpstr>
      <vt:lpstr>Grupul Cell Alignment</vt:lpstr>
      <vt:lpstr>Grupul Data (Date)</vt:lpstr>
      <vt:lpstr>Grupul Data (Date)</vt:lpstr>
      <vt:lpstr>Grupul Data (Date)</vt:lpstr>
      <vt:lpstr>Grupul Data (Date)</vt:lpstr>
      <vt:lpstr>Grupul Data (Date)</vt:lpstr>
      <vt:lpstr>Fereastra Table Properties</vt:lpstr>
      <vt:lpstr>Fereastra Table Properties</vt:lpstr>
      <vt:lpstr>Fereastra Table Properties</vt:lpstr>
      <vt:lpstr>Fereastra Table Properties</vt:lpstr>
      <vt:lpstr>Fereastra Table Properties</vt:lpstr>
      <vt:lpstr>Exemplu de utilizare al ferestrei Table Properties</vt:lpstr>
      <vt:lpstr>Exemplu de utilizare al ferestrei Table Properties</vt:lpstr>
      <vt:lpstr>Exemplu de utilizare al ferestrei Table Properties</vt:lpstr>
      <vt:lpstr>Exemplu de utilizare al ferestrei Table Properties</vt:lpstr>
      <vt:lpstr>Exemplu de utilizare al ferestrei Table Properties</vt:lpstr>
      <vt:lpstr>Exemplu de utilizare al ferestrei Table Properties</vt:lpstr>
      <vt:lpstr>Exemplu de utilizare al ferestrei Table Properties</vt:lpstr>
      <vt:lpstr>Accesarea rapidă a proprietăţilor pentru formatarea tabelelor</vt:lpstr>
      <vt:lpstr>3</vt:lpstr>
      <vt:lpstr>Tabulatori</vt:lpstr>
      <vt:lpstr>Tabulatori</vt:lpstr>
      <vt:lpstr>Tabulatori</vt:lpstr>
      <vt:lpstr>Tabulatori</vt:lpstr>
      <vt:lpstr>va urma…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Informatică Aplicată</dc:title>
  <dc:creator>Flyer</dc:creator>
  <cp:lastModifiedBy>Voyager II</cp:lastModifiedBy>
  <cp:revision>243</cp:revision>
  <dcterms:created xsi:type="dcterms:W3CDTF">2015-12-26T06:14:49Z</dcterms:created>
  <dcterms:modified xsi:type="dcterms:W3CDTF">2016-02-12T10:38:49Z</dcterms:modified>
</cp:coreProperties>
</file>