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6" r:id="rId2"/>
    <p:sldId id="284" r:id="rId3"/>
    <p:sldId id="311" r:id="rId4"/>
    <p:sldId id="312" r:id="rId5"/>
    <p:sldId id="313" r:id="rId6"/>
    <p:sldId id="314" r:id="rId7"/>
    <p:sldId id="315" r:id="rId8"/>
    <p:sldId id="316" r:id="rId9"/>
    <p:sldId id="317" r:id="rId10"/>
    <p:sldId id="318" r:id="rId11"/>
    <p:sldId id="320" r:id="rId12"/>
    <p:sldId id="319" r:id="rId13"/>
    <p:sldId id="321" r:id="rId14"/>
    <p:sldId id="322" r:id="rId15"/>
    <p:sldId id="323" r:id="rId16"/>
    <p:sldId id="324" r:id="rId17"/>
    <p:sldId id="325" r:id="rId18"/>
    <p:sldId id="326" r:id="rId19"/>
    <p:sldId id="327" r:id="rId20"/>
    <p:sldId id="328" r:id="rId21"/>
    <p:sldId id="329" r:id="rId22"/>
    <p:sldId id="330" r:id="rId23"/>
    <p:sldId id="331" r:id="rId24"/>
    <p:sldId id="332" r:id="rId25"/>
    <p:sldId id="333" r:id="rId26"/>
    <p:sldId id="334" r:id="rId27"/>
    <p:sldId id="335" r:id="rId28"/>
    <p:sldId id="336" r:id="rId29"/>
    <p:sldId id="310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7245"/>
    <a:srgbClr val="0070C0"/>
    <a:srgbClr val="17CB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11" autoAdjust="0"/>
    <p:restoredTop sz="86437" autoAdjust="0"/>
  </p:normalViewPr>
  <p:slideViewPr>
    <p:cSldViewPr snapToGrid="0">
      <p:cViewPr varScale="1">
        <p:scale>
          <a:sx n="96" d="100"/>
          <a:sy n="96" d="100"/>
        </p:scale>
        <p:origin x="2034" y="90"/>
      </p:cViewPr>
      <p:guideLst/>
    </p:cSldViewPr>
  </p:slideViewPr>
  <p:outlineViewPr>
    <p:cViewPr>
      <p:scale>
        <a:sx n="33" d="100"/>
        <a:sy n="33" d="100"/>
      </p:scale>
      <p:origin x="0" y="-2055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C9FED9-7F12-4049-A2E6-0404CC3A9FC4}" type="datetimeFigureOut">
              <a:rPr lang="en-US" smtClean="0"/>
              <a:t>1/10/2017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16CEBC-81F1-4E28-9C91-B8B36FD41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715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6CEBC-81F1-4E28-9C91-B8B36FD41A3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4800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6CEBC-81F1-4E28-9C91-B8B36FD41A36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868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793482"/>
            <a:ext cx="7772400" cy="2387600"/>
          </a:xfrm>
        </p:spPr>
        <p:txBody>
          <a:bodyPr anchor="b">
            <a:normAutofit/>
          </a:bodyPr>
          <a:lstStyle>
            <a:lvl1pPr algn="r">
              <a:defRPr sz="4400" b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7350" y="4390603"/>
            <a:ext cx="6858000" cy="651180"/>
          </a:xfrm>
        </p:spPr>
        <p:txBody>
          <a:bodyPr/>
          <a:lstStyle>
            <a:lvl1pPr marL="0" indent="0" algn="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979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408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074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9" y="365127"/>
            <a:ext cx="7164723" cy="655112"/>
          </a:xfrm>
        </p:spPr>
        <p:txBody>
          <a:bodyPr>
            <a:normAutofit/>
          </a:bodyPr>
          <a:lstStyle>
            <a:lvl1pPr algn="r">
              <a:defRPr sz="3200" b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7886700" cy="5101221"/>
          </a:xfrm>
        </p:spPr>
        <p:txBody>
          <a:bodyPr>
            <a:normAutofit/>
          </a:bodyPr>
          <a:lstStyle>
            <a:lvl1pPr algn="just">
              <a:defRPr sz="2400"/>
            </a:lvl1pPr>
            <a:lvl2pPr marL="685800" indent="-228600" algn="just">
              <a:buSzPct val="80000"/>
              <a:buFont typeface="Courier New" panose="02070309020205020404" pitchFamily="49" charset="0"/>
              <a:buChar char="o"/>
              <a:defRPr sz="2000"/>
            </a:lvl2pPr>
            <a:lvl3pPr algn="just">
              <a:defRPr sz="1800"/>
            </a:lvl3pPr>
            <a:lvl4pPr algn="just">
              <a:defRPr sz="1600"/>
            </a:lvl4pPr>
            <a:lvl5pPr algn="just">
              <a:defRPr sz="16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480234"/>
            <a:ext cx="4898646" cy="241242"/>
          </a:xfrm>
        </p:spPr>
        <p:txBody>
          <a:bodyPr/>
          <a:lstStyle>
            <a:lvl1pPr algn="r">
              <a:defRPr/>
            </a:lvl1pPr>
          </a:lstStyle>
          <a:p>
            <a:r>
              <a:rPr lang="ro-RO" dirty="0"/>
              <a:t>Informatică Aplicată 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● Word 2016 ● Formatarea textului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11486" y="6480234"/>
            <a:ext cx="503864" cy="241242"/>
          </a:xfrm>
        </p:spPr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AutoShape 2" descr="Image result for word 2016 logo"/>
          <p:cNvSpPr>
            <a:spLocks noChangeAspect="1" noChangeArrowheads="1"/>
          </p:cNvSpPr>
          <p:nvPr userDrawn="1"/>
        </p:nvSpPr>
        <p:spPr bwMode="auto">
          <a:xfrm>
            <a:off x="7730833" y="451155"/>
            <a:ext cx="708492" cy="708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Image result for word 2016 logo"/>
          <p:cNvSpPr>
            <a:spLocks noChangeAspect="1" noChangeArrowheads="1"/>
          </p:cNvSpPr>
          <p:nvPr userDrawn="1"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7596" y="228725"/>
            <a:ext cx="796954" cy="791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020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580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517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933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41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620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747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264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44C26-0C15-4649-BC82-FCCFC34566CF}" type="datetimeFigureOut">
              <a:rPr lang="en-US" smtClean="0"/>
              <a:t>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720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Informatic</a:t>
            </a:r>
            <a:r>
              <a:rPr lang="ro-RO" dirty="0"/>
              <a:t>ă</a:t>
            </a:r>
            <a:r>
              <a:rPr lang="en-US" dirty="0"/>
              <a:t> </a:t>
            </a:r>
            <a:r>
              <a:rPr lang="en-US" dirty="0" err="1"/>
              <a:t>Aplicat</a:t>
            </a:r>
            <a:r>
              <a:rPr lang="ro-RO" dirty="0"/>
              <a:t>ă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9401" y="4181081"/>
            <a:ext cx="8235950" cy="890451"/>
          </a:xfrm>
        </p:spPr>
        <p:txBody>
          <a:bodyPr>
            <a:normAutofit/>
          </a:bodyPr>
          <a:lstStyle/>
          <a:p>
            <a:r>
              <a:rPr lang="ro-RO" sz="1800" dirty="0">
                <a:solidFill>
                  <a:schemeClr val="accent5">
                    <a:lumMod val="75000"/>
                  </a:schemeClr>
                </a:solidFill>
              </a:rPr>
              <a:t>Microsoft Word 2016 </a:t>
            </a:r>
            <a:r>
              <a:rPr lang="ro-RO" sz="1800" dirty="0">
                <a:latin typeface="Arial" panose="020B0604020202020204" pitchFamily="34" charset="0"/>
                <a:cs typeface="Arial" panose="020B0604020202020204" pitchFamily="34" charset="0"/>
              </a:rPr>
              <a:t>○ Fila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View </a:t>
            </a:r>
            <a:r>
              <a:rPr lang="ro-RO" sz="1800" dirty="0">
                <a:latin typeface="Arial" panose="020B0604020202020204" pitchFamily="34" charset="0"/>
                <a:cs typeface="Arial" panose="020B0604020202020204" pitchFamily="34" charset="0"/>
              </a:rPr>
              <a:t>○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/>
              <a:t>Op</a:t>
            </a:r>
            <a:r>
              <a:rPr lang="ro-RO" sz="1800" dirty="0" err="1"/>
              <a:t>ţ</a:t>
            </a:r>
            <a:r>
              <a:rPr lang="en-US" sz="1800" dirty="0" err="1"/>
              <a:t>iuni</a:t>
            </a:r>
            <a:r>
              <a:rPr lang="en-US" sz="1800" dirty="0"/>
              <a:t> </a:t>
            </a:r>
            <a:r>
              <a:rPr lang="ro-RO" sz="1800" dirty="0"/>
              <a:t>pentru vizualizarea documentelor</a:t>
            </a:r>
            <a:endParaRPr lang="en-US" sz="1800" dirty="0"/>
          </a:p>
          <a:p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400" y="4908462"/>
            <a:ext cx="1758950" cy="175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5667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Draft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Un alt mod de </a:t>
            </a:r>
            <a:r>
              <a:rPr lang="ro-RO" dirty="0" err="1"/>
              <a:t>afişare</a:t>
            </a:r>
            <a:r>
              <a:rPr lang="ro-RO" dirty="0"/>
              <a:t> doar ca text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7162" y="1876710"/>
            <a:ext cx="4839768" cy="3747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5686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Afişarea</a:t>
            </a:r>
            <a:r>
              <a:rPr lang="ro-RO" dirty="0"/>
              <a:t> documentelor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Modurile de </a:t>
            </a:r>
            <a:r>
              <a:rPr lang="ro-RO" dirty="0" err="1"/>
              <a:t>afişare</a:t>
            </a:r>
            <a:r>
              <a:rPr lang="ro-RO" dirty="0"/>
              <a:t>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Read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Mode</a:t>
            </a:r>
            <a:r>
              <a:rPr lang="ro-RO" dirty="0"/>
              <a:t>,</a:t>
            </a:r>
            <a:r>
              <a:rPr lang="ro-RO" dirty="0"/>
              <a:t>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Print Layout </a:t>
            </a:r>
            <a:r>
              <a:rPr lang="ro-RO" dirty="0" err="1"/>
              <a:t>şi</a:t>
            </a:r>
            <a:r>
              <a:rPr lang="ro-RO" dirty="0"/>
              <a:t>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Web Layout </a:t>
            </a:r>
            <a:r>
              <a:rPr lang="ro-RO" dirty="0"/>
              <a:t>pot fi accesate </a:t>
            </a:r>
            <a:r>
              <a:rPr lang="ro-RO" dirty="0" err="1"/>
              <a:t>şi</a:t>
            </a:r>
            <a:r>
              <a:rPr lang="ro-RO" dirty="0"/>
              <a:t> din bara de stare.</a:t>
            </a:r>
            <a:endParaRPr lang="ro-R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751" y="2015930"/>
            <a:ext cx="5116551" cy="34553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9481" y="5616944"/>
            <a:ext cx="3333750" cy="1095375"/>
          </a:xfrm>
          <a:prstGeom prst="rect">
            <a:avLst/>
          </a:prstGeom>
        </p:spPr>
      </p:pic>
      <p:sp>
        <p:nvSpPr>
          <p:cNvPr id="6" name="Speech Bubble: Rectangle 5"/>
          <p:cNvSpPr/>
          <p:nvPr/>
        </p:nvSpPr>
        <p:spPr>
          <a:xfrm>
            <a:off x="5476461" y="5595730"/>
            <a:ext cx="3309730" cy="1103244"/>
          </a:xfrm>
          <a:prstGeom prst="wedgeRectCallout">
            <a:avLst>
              <a:gd name="adj1" fmla="val -70683"/>
              <a:gd name="adj2" fmla="val -60022"/>
            </a:avLst>
          </a:prstGeom>
          <a:noFill/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7" name="Oval 6"/>
          <p:cNvSpPr/>
          <p:nvPr/>
        </p:nvSpPr>
        <p:spPr>
          <a:xfrm>
            <a:off x="5744817" y="6390861"/>
            <a:ext cx="1381539" cy="46713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212345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Grupul de comenzi Show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Grupul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Show</a:t>
            </a:r>
            <a:r>
              <a:rPr lang="ro-RO" dirty="0"/>
              <a:t> (</a:t>
            </a:r>
            <a:r>
              <a:rPr lang="ro-RO" dirty="0" err="1"/>
              <a:t>Afişare</a:t>
            </a:r>
            <a:r>
              <a:rPr lang="ro-RO" dirty="0"/>
              <a:t>) permite </a:t>
            </a:r>
            <a:r>
              <a:rPr lang="ro-RO" dirty="0" err="1"/>
              <a:t>afişarea</a:t>
            </a:r>
            <a:r>
              <a:rPr lang="ro-RO" dirty="0"/>
              <a:t> sau ascunderea </a:t>
            </a:r>
            <a:r>
              <a:rPr lang="ro-RO" dirty="0" err="1"/>
              <a:t>opţională</a:t>
            </a:r>
            <a:r>
              <a:rPr lang="ro-RO" dirty="0"/>
              <a:t> a trei elemente vizuale:</a:t>
            </a:r>
          </a:p>
          <a:p>
            <a:pPr lvl="1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Ruler</a:t>
            </a:r>
            <a:r>
              <a:rPr lang="ro-RO" dirty="0"/>
              <a:t> – riglele</a:t>
            </a:r>
          </a:p>
          <a:p>
            <a:pPr lvl="1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Gridlines</a:t>
            </a:r>
            <a:r>
              <a:rPr lang="ro-RO" dirty="0"/>
              <a:t> – liniile de grilă</a:t>
            </a:r>
          </a:p>
          <a:p>
            <a:pPr lvl="1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Navigation</a:t>
            </a:r>
            <a:r>
              <a:rPr lang="ro-RO" dirty="0"/>
              <a:t>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Pane</a:t>
            </a:r>
            <a:r>
              <a:rPr lang="ro-RO" dirty="0"/>
              <a:t> - Panoul de navigare</a:t>
            </a:r>
          </a:p>
          <a:p>
            <a:pPr lvl="1"/>
            <a:endParaRPr lang="ro-RO" dirty="0"/>
          </a:p>
          <a:p>
            <a:pPr lvl="1"/>
            <a:endParaRPr lang="ro-RO" dirty="0"/>
          </a:p>
          <a:p>
            <a:r>
              <a:rPr lang="ro-RO" dirty="0"/>
              <a:t>Elementele bifate sunt vizibile.</a:t>
            </a:r>
          </a:p>
          <a:p>
            <a:endParaRPr lang="ro-R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8059" y="2042284"/>
            <a:ext cx="1190625" cy="90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8969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Ruler</a:t>
            </a:r>
            <a:endParaRPr lang="ro-R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0594" y="1566751"/>
            <a:ext cx="6132778" cy="4217824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>
            <a:off x="1749286" y="2072309"/>
            <a:ext cx="1212574" cy="1162878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3050552" y="2072309"/>
            <a:ext cx="805831" cy="511865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48071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Gridlines</a:t>
            </a:r>
            <a:endParaRPr lang="ro-R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3819" y="1536963"/>
            <a:ext cx="6349553" cy="4366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4397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Navigation</a:t>
            </a:r>
            <a:r>
              <a:rPr lang="ro-RO" dirty="0"/>
              <a:t> Pane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6012" y="1407724"/>
            <a:ext cx="6407360" cy="4406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9446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Grupul de comenzi </a:t>
            </a:r>
            <a:r>
              <a:rPr lang="ro-RO" dirty="0" err="1"/>
              <a:t>Zoom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Grupul de comenzi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Zoom</a:t>
            </a:r>
            <a:r>
              <a:rPr lang="ro-RO" dirty="0"/>
              <a:t> (Mărire-</a:t>
            </a:r>
            <a:r>
              <a:rPr lang="ro-RO" dirty="0" err="1"/>
              <a:t>micşorare</a:t>
            </a:r>
            <a:r>
              <a:rPr lang="ro-RO" dirty="0"/>
              <a:t>, panoramare) oferă </a:t>
            </a:r>
            <a:r>
              <a:rPr lang="ro-RO" dirty="0" err="1"/>
              <a:t>opţiuni</a:t>
            </a:r>
            <a:r>
              <a:rPr lang="ro-RO" dirty="0"/>
              <a:t> de reglare a dimensiunii paginii </a:t>
            </a:r>
            <a:r>
              <a:rPr lang="ro-RO" dirty="0" err="1"/>
              <a:t>afişate</a:t>
            </a:r>
            <a:r>
              <a:rPr lang="ro-RO" dirty="0"/>
              <a:t> pe ecran.</a:t>
            </a:r>
          </a:p>
          <a:p>
            <a:r>
              <a:rPr lang="ro-RO" dirty="0"/>
              <a:t>Este un reglaj exclusiv vizual, nu modifică dimensiunea reală a paginii care va fi tipărită.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1678" y="3896139"/>
            <a:ext cx="191452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557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Zoom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Comanda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Zoom</a:t>
            </a:r>
            <a:r>
              <a:rPr lang="ro-RO" dirty="0"/>
              <a:t> modifică dimensiunile paginii </a:t>
            </a:r>
            <a:r>
              <a:rPr lang="ro-RO" dirty="0" err="1"/>
              <a:t>afişate</a:t>
            </a:r>
            <a:r>
              <a:rPr lang="ro-RO" dirty="0"/>
              <a:t> pe ecran.</a:t>
            </a:r>
          </a:p>
          <a:p>
            <a:r>
              <a:rPr lang="ro-RO" dirty="0"/>
              <a:t>Este un reglaj exclusiv vizual, nu modifică dimensiunea reală a paginii care va fi tipărită.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6474" y="2924046"/>
            <a:ext cx="4350896" cy="3456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7372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Zoom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Comanda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Zoom</a:t>
            </a:r>
            <a:r>
              <a:rPr lang="ro-RO" dirty="0"/>
              <a:t> modifică dimensiunile paginii </a:t>
            </a:r>
            <a:r>
              <a:rPr lang="ro-RO" dirty="0" err="1"/>
              <a:t>afişate</a:t>
            </a:r>
            <a:r>
              <a:rPr lang="ro-RO" dirty="0"/>
              <a:t> pe ecran.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1629" y="3175059"/>
            <a:ext cx="3571875" cy="3305175"/>
          </a:xfrm>
          <a:prstGeom prst="rect">
            <a:avLst/>
          </a:prstGeom>
        </p:spPr>
      </p:pic>
      <p:sp>
        <p:nvSpPr>
          <p:cNvPr id="7" name="Speech Bubble: Rectangle 6"/>
          <p:cNvSpPr/>
          <p:nvPr/>
        </p:nvSpPr>
        <p:spPr>
          <a:xfrm>
            <a:off x="444778" y="3080892"/>
            <a:ext cx="2146851" cy="516834"/>
          </a:xfrm>
          <a:prstGeom prst="wedgeRectCallout">
            <a:avLst>
              <a:gd name="adj1" fmla="val 53484"/>
              <a:gd name="adj2" fmla="val 92448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o-RO" sz="1400" dirty="0">
                <a:solidFill>
                  <a:schemeClr val="tx1"/>
                </a:solidFill>
              </a:rPr>
              <a:t>Diverse scalări, în procente din mărimea reală a paginii</a:t>
            </a:r>
            <a:endParaRPr lang="ro-RO" dirty="0">
              <a:solidFill>
                <a:schemeClr val="tx1"/>
              </a:solidFill>
            </a:endParaRPr>
          </a:p>
        </p:txBody>
      </p:sp>
      <p:sp>
        <p:nvSpPr>
          <p:cNvPr id="8" name="Speech Bubble: Rectangle 7"/>
          <p:cNvSpPr/>
          <p:nvPr/>
        </p:nvSpPr>
        <p:spPr>
          <a:xfrm>
            <a:off x="444777" y="4174035"/>
            <a:ext cx="2146851" cy="516834"/>
          </a:xfrm>
          <a:prstGeom prst="wedgeRectCallout">
            <a:avLst>
              <a:gd name="adj1" fmla="val 74780"/>
              <a:gd name="adj2" fmla="val 5910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o-RO" sz="1400" dirty="0">
                <a:solidFill>
                  <a:schemeClr val="tx1"/>
                </a:solidFill>
              </a:rPr>
              <a:t>valoare ce poate fi fixată de utilizator</a:t>
            </a:r>
            <a:endParaRPr lang="ro-RO" dirty="0">
              <a:solidFill>
                <a:schemeClr val="tx1"/>
              </a:solidFill>
            </a:endParaRPr>
          </a:p>
        </p:txBody>
      </p:sp>
      <p:sp>
        <p:nvSpPr>
          <p:cNvPr id="9" name="Speech Bubble: Rectangle 8"/>
          <p:cNvSpPr/>
          <p:nvPr/>
        </p:nvSpPr>
        <p:spPr>
          <a:xfrm>
            <a:off x="3046344" y="2554357"/>
            <a:ext cx="2146851" cy="312114"/>
          </a:xfrm>
          <a:prstGeom prst="wedgeRectCallout">
            <a:avLst>
              <a:gd name="adj1" fmla="val 5336"/>
              <a:gd name="adj2" fmla="val 321936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o-RO" sz="1400" dirty="0" err="1">
                <a:solidFill>
                  <a:schemeClr val="tx1"/>
                </a:solidFill>
              </a:rPr>
              <a:t>Lăţimea</a:t>
            </a:r>
            <a:r>
              <a:rPr lang="ro-RO" sz="1400" dirty="0">
                <a:solidFill>
                  <a:schemeClr val="tx1"/>
                </a:solidFill>
              </a:rPr>
              <a:t> paginii</a:t>
            </a:r>
            <a:endParaRPr lang="ro-RO" dirty="0">
              <a:solidFill>
                <a:schemeClr val="tx1"/>
              </a:solidFill>
            </a:endParaRPr>
          </a:p>
        </p:txBody>
      </p:sp>
      <p:sp>
        <p:nvSpPr>
          <p:cNvPr id="10" name="Speech Bubble: Rectangle 9"/>
          <p:cNvSpPr/>
          <p:nvPr/>
        </p:nvSpPr>
        <p:spPr>
          <a:xfrm>
            <a:off x="239783" y="5111328"/>
            <a:ext cx="2146851" cy="367664"/>
          </a:xfrm>
          <a:prstGeom prst="wedgeRectCallout">
            <a:avLst>
              <a:gd name="adj1" fmla="val 128021"/>
              <a:gd name="adj2" fmla="val -242695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o-RO" sz="1400" dirty="0">
                <a:solidFill>
                  <a:schemeClr val="tx1"/>
                </a:solidFill>
              </a:rPr>
              <a:t>Pagina întreagă</a:t>
            </a:r>
            <a:endParaRPr lang="ro-RO" dirty="0">
              <a:solidFill>
                <a:schemeClr val="tx1"/>
              </a:solidFill>
            </a:endParaRPr>
          </a:p>
        </p:txBody>
      </p:sp>
      <p:sp>
        <p:nvSpPr>
          <p:cNvPr id="11" name="Speech Bubble: Rectangle 10"/>
          <p:cNvSpPr/>
          <p:nvPr/>
        </p:nvSpPr>
        <p:spPr>
          <a:xfrm>
            <a:off x="6368499" y="3438122"/>
            <a:ext cx="2146851" cy="312114"/>
          </a:xfrm>
          <a:prstGeom prst="wedgeRectCallout">
            <a:avLst>
              <a:gd name="adj1" fmla="val -77534"/>
              <a:gd name="adj2" fmla="val 38519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o-RO" sz="1400" dirty="0">
                <a:solidFill>
                  <a:schemeClr val="tx1"/>
                </a:solidFill>
              </a:rPr>
              <a:t>Mai multe pagini</a:t>
            </a:r>
            <a:endParaRPr lang="ro-RO" dirty="0">
              <a:solidFill>
                <a:schemeClr val="tx1"/>
              </a:solidFill>
            </a:endParaRPr>
          </a:p>
        </p:txBody>
      </p:sp>
      <p:sp>
        <p:nvSpPr>
          <p:cNvPr id="12" name="Speech Bubble: Rectangle 11"/>
          <p:cNvSpPr/>
          <p:nvPr/>
        </p:nvSpPr>
        <p:spPr>
          <a:xfrm>
            <a:off x="6334956" y="4276395"/>
            <a:ext cx="2146851" cy="312114"/>
          </a:xfrm>
          <a:prstGeom prst="wedgeRectCallout">
            <a:avLst>
              <a:gd name="adj1" fmla="val -130775"/>
              <a:gd name="adj2" fmla="val -136626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o-RO" sz="1400" dirty="0">
                <a:solidFill>
                  <a:schemeClr val="tx1"/>
                </a:solidFill>
              </a:rPr>
              <a:t>Cât </a:t>
            </a:r>
            <a:r>
              <a:rPr lang="ro-RO" sz="1400" dirty="0" err="1">
                <a:solidFill>
                  <a:schemeClr val="tx1"/>
                </a:solidFill>
              </a:rPr>
              <a:t>lăţimea</a:t>
            </a:r>
            <a:r>
              <a:rPr lang="ro-RO" sz="1400" dirty="0">
                <a:solidFill>
                  <a:schemeClr val="tx1"/>
                </a:solidFill>
              </a:rPr>
              <a:t> textului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5179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Zoom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Comanda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Zoom</a:t>
            </a:r>
            <a:r>
              <a:rPr lang="ro-RO" dirty="0"/>
              <a:t> modifică dimensiunile paginii </a:t>
            </a:r>
            <a:r>
              <a:rPr lang="ro-RO" dirty="0" err="1"/>
              <a:t>afişate</a:t>
            </a:r>
            <a:r>
              <a:rPr lang="ro-RO" dirty="0"/>
              <a:t> pe ecran.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078" y="1984820"/>
            <a:ext cx="4572001" cy="243809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1401" y="3203867"/>
            <a:ext cx="4638505" cy="246143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7190" y="4106021"/>
            <a:ext cx="5019732" cy="256294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09330" y="1984820"/>
            <a:ext cx="12125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/>
              <a:t>Page </a:t>
            </a:r>
            <a:r>
              <a:rPr lang="ro-RO" dirty="0" err="1"/>
              <a:t>Width</a:t>
            </a:r>
            <a:endParaRPr lang="ro-RO" dirty="0"/>
          </a:p>
        </p:txBody>
      </p:sp>
      <p:sp>
        <p:nvSpPr>
          <p:cNvPr id="15" name="TextBox 14"/>
          <p:cNvSpPr txBox="1"/>
          <p:nvPr/>
        </p:nvSpPr>
        <p:spPr>
          <a:xfrm>
            <a:off x="1045454" y="4876862"/>
            <a:ext cx="1212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/>
              <a:t>Text </a:t>
            </a:r>
            <a:r>
              <a:rPr lang="ro-RO" dirty="0" err="1"/>
              <a:t>Width</a:t>
            </a:r>
            <a:endParaRPr lang="ro-RO" dirty="0"/>
          </a:p>
        </p:txBody>
      </p:sp>
      <p:sp>
        <p:nvSpPr>
          <p:cNvPr id="16" name="TextBox 15"/>
          <p:cNvSpPr txBox="1"/>
          <p:nvPr/>
        </p:nvSpPr>
        <p:spPr>
          <a:xfrm>
            <a:off x="3233305" y="5937116"/>
            <a:ext cx="12125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err="1"/>
              <a:t>Whole</a:t>
            </a:r>
            <a:r>
              <a:rPr lang="ro-RO" dirty="0"/>
              <a:t> Page</a:t>
            </a:r>
          </a:p>
        </p:txBody>
      </p:sp>
    </p:spTree>
    <p:extLst>
      <p:ext uri="{BB962C8B-B14F-4D97-AF65-F5344CB8AC3E}">
        <p14:creationId xmlns:p14="http://schemas.microsoft.com/office/powerpoint/2010/main" val="1983101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Cuprins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Fila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View</a:t>
            </a:r>
            <a:r>
              <a:rPr lang="ro-RO" dirty="0"/>
              <a:t> (Vizualizare) </a:t>
            </a:r>
            <a:r>
              <a:rPr lang="ro-RO" dirty="0" err="1"/>
              <a:t>conţine</a:t>
            </a:r>
            <a:r>
              <a:rPr lang="ro-RO" dirty="0"/>
              <a:t> comenzi care particularizează aspectul vizual al ferestrei de lucru </a:t>
            </a:r>
            <a:r>
              <a:rPr lang="ro-RO" dirty="0" err="1"/>
              <a:t>şi</a:t>
            </a:r>
            <a:r>
              <a:rPr lang="ro-RO" dirty="0"/>
              <a:t> modul de </a:t>
            </a:r>
            <a:r>
              <a:rPr lang="ro-RO" dirty="0" err="1"/>
              <a:t>afişare</a:t>
            </a:r>
            <a:r>
              <a:rPr lang="ro-RO" dirty="0"/>
              <a:t> al documentelor.</a:t>
            </a:r>
          </a:p>
          <a:p>
            <a:r>
              <a:rPr lang="ro-RO" dirty="0"/>
              <a:t>Aceste comenzi nu </a:t>
            </a:r>
            <a:r>
              <a:rPr lang="ro-RO" dirty="0" err="1"/>
              <a:t>influenţează</a:t>
            </a:r>
            <a:r>
              <a:rPr lang="ro-RO" dirty="0"/>
              <a:t> în nici un fel </a:t>
            </a:r>
            <a:r>
              <a:rPr lang="ro-RO" dirty="0" err="1"/>
              <a:t>conţinutul</a:t>
            </a:r>
            <a:r>
              <a:rPr lang="ro-RO" dirty="0"/>
              <a:t> documentelor.</a:t>
            </a:r>
          </a:p>
          <a:p>
            <a:endParaRPr lang="ro-RO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341" y="4380508"/>
            <a:ext cx="7673009" cy="1705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8602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Zoom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Comanda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Zoom</a:t>
            </a:r>
            <a:r>
              <a:rPr lang="ro-RO" dirty="0"/>
              <a:t> modifică dimensiunile paginii </a:t>
            </a:r>
            <a:r>
              <a:rPr lang="ro-RO" dirty="0" err="1"/>
              <a:t>afişate</a:t>
            </a:r>
            <a:r>
              <a:rPr lang="ro-RO" dirty="0"/>
              <a:t> pe ecran.</a:t>
            </a:r>
          </a:p>
          <a:p>
            <a:pPr lvl="1"/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100% </a:t>
            </a:r>
            <a:r>
              <a:rPr lang="ro-RO" dirty="0"/>
              <a:t>- Mărimea reală a paginii</a:t>
            </a:r>
          </a:p>
          <a:p>
            <a:pPr lvl="1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One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Page </a:t>
            </a:r>
            <a:r>
              <a:rPr lang="ro-RO" dirty="0"/>
              <a:t>– Afișează o singură pagină pe ecran pagină pe ecran</a:t>
            </a:r>
          </a:p>
          <a:p>
            <a:pPr lvl="1"/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Multiple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Pages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/>
              <a:t>-  </a:t>
            </a:r>
            <a:r>
              <a:rPr lang="ro-RO" dirty="0" err="1"/>
              <a:t>afişează</a:t>
            </a:r>
            <a:r>
              <a:rPr lang="ro-RO" dirty="0"/>
              <a:t> mai multe pagini pe ecran</a:t>
            </a:r>
          </a:p>
          <a:p>
            <a:pPr lvl="1"/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Page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Width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/>
              <a:t>– cât </a:t>
            </a:r>
            <a:r>
              <a:rPr lang="ro-RO" dirty="0" err="1"/>
              <a:t>lăţimea</a:t>
            </a:r>
            <a:r>
              <a:rPr lang="ro-RO" dirty="0"/>
              <a:t> paginii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543" y="176483"/>
            <a:ext cx="1952625" cy="9334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3855" y="3959260"/>
            <a:ext cx="3083482" cy="212066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6401" y="3959260"/>
            <a:ext cx="3144924" cy="216292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853855" y="6280407"/>
            <a:ext cx="1351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err="1"/>
              <a:t>One</a:t>
            </a:r>
            <a:r>
              <a:rPr lang="ro-RO" dirty="0"/>
              <a:t> Page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486401" y="6280407"/>
            <a:ext cx="1639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/>
              <a:t>Multiple </a:t>
            </a:r>
            <a:r>
              <a:rPr lang="ro-RO" dirty="0" err="1"/>
              <a:t>Pages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0942657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Zoom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Comanda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Zoom</a:t>
            </a:r>
            <a:r>
              <a:rPr lang="ro-RO" dirty="0"/>
              <a:t> este disponibilă </a:t>
            </a:r>
            <a:r>
              <a:rPr lang="ro-RO" dirty="0" err="1"/>
              <a:t>şi</a:t>
            </a:r>
            <a:r>
              <a:rPr lang="ro-RO" dirty="0"/>
              <a:t> în bara de stare: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751" y="2015930"/>
            <a:ext cx="5116551" cy="34553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9481" y="5616944"/>
            <a:ext cx="3333750" cy="1095375"/>
          </a:xfrm>
          <a:prstGeom prst="rect">
            <a:avLst/>
          </a:prstGeom>
        </p:spPr>
      </p:pic>
      <p:sp>
        <p:nvSpPr>
          <p:cNvPr id="6" name="Speech Bubble: Rectangle 5"/>
          <p:cNvSpPr/>
          <p:nvPr/>
        </p:nvSpPr>
        <p:spPr>
          <a:xfrm>
            <a:off x="5476461" y="5595730"/>
            <a:ext cx="3309730" cy="1103244"/>
          </a:xfrm>
          <a:prstGeom prst="wedgeRectCallout">
            <a:avLst>
              <a:gd name="adj1" fmla="val -70683"/>
              <a:gd name="adj2" fmla="val -60022"/>
            </a:avLst>
          </a:prstGeom>
          <a:noFill/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7" name="Oval 6"/>
          <p:cNvSpPr/>
          <p:nvPr/>
        </p:nvSpPr>
        <p:spPr>
          <a:xfrm>
            <a:off x="6917634" y="6356302"/>
            <a:ext cx="1381539" cy="46713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6167024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Grupul de comenzi </a:t>
            </a:r>
            <a:r>
              <a:rPr lang="ro-RO" dirty="0" err="1"/>
              <a:t>Window</a:t>
            </a:r>
            <a:r>
              <a:rPr lang="ro-RO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Grupul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Window</a:t>
            </a:r>
            <a:r>
              <a:rPr lang="ro-RO" dirty="0"/>
              <a:t> </a:t>
            </a:r>
            <a:r>
              <a:rPr lang="ro-RO" dirty="0" err="1"/>
              <a:t>conţine</a:t>
            </a:r>
            <a:r>
              <a:rPr lang="ro-RO" dirty="0"/>
              <a:t> comenzi pentru </a:t>
            </a:r>
            <a:r>
              <a:rPr lang="ro-RO" dirty="0" err="1"/>
              <a:t>afişarea</a:t>
            </a:r>
            <a:r>
              <a:rPr lang="ro-RO" dirty="0"/>
              <a:t> </a:t>
            </a:r>
            <a:r>
              <a:rPr lang="ro-RO" dirty="0" err="1"/>
              <a:t>şi</a:t>
            </a:r>
            <a:r>
              <a:rPr lang="ro-RO" dirty="0"/>
              <a:t> aranjarea ferestrelor pe ecran:</a:t>
            </a:r>
          </a:p>
          <a:p>
            <a:pPr lvl="1"/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New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Window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/>
              <a:t>- fereastră nouă</a:t>
            </a:r>
          </a:p>
          <a:p>
            <a:pPr lvl="1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Arrange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All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/>
              <a:t>-  aranjează toate ferestrele</a:t>
            </a:r>
          </a:p>
          <a:p>
            <a:pPr lvl="1"/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Split</a:t>
            </a:r>
            <a:r>
              <a:rPr lang="ro-RO" dirty="0"/>
              <a:t> – </a:t>
            </a:r>
            <a:r>
              <a:rPr lang="ro-RO" dirty="0" err="1"/>
              <a:t>împărţire</a:t>
            </a:r>
            <a:endParaRPr lang="ro-RO" dirty="0"/>
          </a:p>
          <a:p>
            <a:pPr lvl="1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View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Side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by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Side </a:t>
            </a:r>
            <a:r>
              <a:rPr lang="ro-RO" dirty="0"/>
              <a:t>- </a:t>
            </a:r>
            <a:r>
              <a:rPr lang="ro-RO" dirty="0" err="1"/>
              <a:t>afişează</a:t>
            </a:r>
            <a:r>
              <a:rPr lang="ro-RO" dirty="0"/>
              <a:t> una lângă alta</a:t>
            </a:r>
          </a:p>
          <a:p>
            <a:pPr lvl="1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Synchronous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Scrolling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/>
              <a:t>-  deplasare simultană</a:t>
            </a:r>
          </a:p>
          <a:p>
            <a:pPr lvl="1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Reset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Window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Position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/>
              <a:t>– Revine la </a:t>
            </a:r>
            <a:r>
              <a:rPr lang="ro-RO" dirty="0" err="1"/>
              <a:t>poziţia</a:t>
            </a:r>
            <a:r>
              <a:rPr lang="ro-RO" dirty="0"/>
              <a:t> </a:t>
            </a:r>
            <a:r>
              <a:rPr lang="ro-RO" dirty="0" err="1"/>
              <a:t>iniţială</a:t>
            </a:r>
            <a:endParaRPr lang="ro-RO" dirty="0"/>
          </a:p>
          <a:p>
            <a:pPr lvl="1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Switch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Windows </a:t>
            </a:r>
            <a:r>
              <a:rPr lang="ro-RO" dirty="0"/>
              <a:t>- schimbă fereastra </a:t>
            </a:r>
            <a:r>
              <a:rPr lang="ro-RO" dirty="0" err="1"/>
              <a:t>afişată</a:t>
            </a:r>
            <a:endParaRPr lang="ro-R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1077" y="5163171"/>
            <a:ext cx="3590925" cy="90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3133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New </a:t>
            </a:r>
            <a:r>
              <a:rPr lang="ro-RO" dirty="0" err="1"/>
              <a:t>Window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Comanda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New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Window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/>
              <a:t>deschide o fereastră nouă cu </a:t>
            </a:r>
            <a:r>
              <a:rPr lang="ro-RO" dirty="0" err="1"/>
              <a:t>acelaşi</a:t>
            </a:r>
            <a:r>
              <a:rPr lang="ro-RO" dirty="0"/>
              <a:t> document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4707" y="2052333"/>
            <a:ext cx="6202032" cy="3970781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4870174" y="1878496"/>
            <a:ext cx="1371600" cy="74543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6" name="TextBox 5"/>
          <p:cNvSpPr txBox="1"/>
          <p:nvPr/>
        </p:nvSpPr>
        <p:spPr>
          <a:xfrm>
            <a:off x="1302026" y="6300847"/>
            <a:ext cx="75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/>
              <a:t>Modificările făcute în una dintre din ferestre se reproduc automat în a doua</a:t>
            </a:r>
          </a:p>
        </p:txBody>
      </p:sp>
    </p:spTree>
    <p:extLst>
      <p:ext uri="{BB962C8B-B14F-4D97-AF65-F5344CB8AC3E}">
        <p14:creationId xmlns:p14="http://schemas.microsoft.com/office/powerpoint/2010/main" val="10297253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Arrange</a:t>
            </a:r>
            <a:r>
              <a:rPr lang="ro-RO" dirty="0"/>
              <a:t> </a:t>
            </a:r>
            <a:r>
              <a:rPr lang="ro-RO" dirty="0" err="1"/>
              <a:t>All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Comanda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Arrange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All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 err="1"/>
              <a:t>afişează</a:t>
            </a:r>
            <a:r>
              <a:rPr lang="ro-RO" dirty="0"/>
              <a:t> toate ferestrele Word deschise una sub alta.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8637" y="2427071"/>
            <a:ext cx="6886713" cy="3873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6081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Split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Comanda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Split</a:t>
            </a:r>
            <a:r>
              <a:rPr lang="ro-RO" dirty="0"/>
              <a:t> deschide documentul în două </a:t>
            </a:r>
            <a:r>
              <a:rPr lang="ro-RO" dirty="0" err="1"/>
              <a:t>subferestre</a:t>
            </a:r>
            <a:r>
              <a:rPr lang="ro-RO" dirty="0"/>
              <a:t> independente.</a:t>
            </a:r>
          </a:p>
          <a:p>
            <a:r>
              <a:rPr lang="ro-RO" dirty="0"/>
              <a:t>Pot fi vizualizate simultan două </a:t>
            </a:r>
            <a:r>
              <a:rPr lang="ro-RO" dirty="0" err="1"/>
              <a:t>părţi</a:t>
            </a:r>
            <a:r>
              <a:rPr lang="ro-RO" dirty="0"/>
              <a:t> din </a:t>
            </a:r>
            <a:r>
              <a:rPr lang="ro-RO" dirty="0" err="1"/>
              <a:t>acelaşi</a:t>
            </a:r>
            <a:r>
              <a:rPr lang="ro-RO" dirty="0"/>
              <a:t> document.</a:t>
            </a:r>
          </a:p>
          <a:p>
            <a:pPr lvl="1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Remove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Split </a:t>
            </a:r>
            <a:r>
              <a:rPr lang="ro-RO" dirty="0"/>
              <a:t>reduce documentul la aspectul ini8ţial.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1089" y="3035774"/>
            <a:ext cx="5254261" cy="344446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6003235" y="3312914"/>
            <a:ext cx="397565" cy="43732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6178202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View</a:t>
            </a:r>
            <a:r>
              <a:rPr lang="ro-RO" dirty="0"/>
              <a:t> Side </a:t>
            </a:r>
            <a:r>
              <a:rPr lang="ro-RO" dirty="0" err="1"/>
              <a:t>by</a:t>
            </a:r>
            <a:r>
              <a:rPr lang="ro-RO" dirty="0"/>
              <a:t> Side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Comanda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View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Side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by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Side </a:t>
            </a:r>
            <a:r>
              <a:rPr lang="ro-RO" dirty="0" err="1"/>
              <a:t>aşază</a:t>
            </a:r>
            <a:r>
              <a:rPr lang="ro-RO" dirty="0"/>
              <a:t> două ferestre deschise pe verticală.</a:t>
            </a:r>
          </a:p>
          <a:p>
            <a:r>
              <a:rPr lang="ro-RO" dirty="0"/>
              <a:t>Se activează automat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Synchronous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Scrolling</a:t>
            </a:r>
            <a:r>
              <a:rPr lang="ro-RO" dirty="0"/>
              <a:t> – derularea sincronă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5002" y="3222763"/>
            <a:ext cx="4660348" cy="2621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0916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Reset</a:t>
            </a:r>
            <a:r>
              <a:rPr lang="ro-RO" dirty="0"/>
              <a:t> </a:t>
            </a:r>
            <a:r>
              <a:rPr lang="ro-RO" dirty="0" err="1"/>
              <a:t>Window</a:t>
            </a:r>
            <a:r>
              <a:rPr lang="ro-RO" dirty="0"/>
              <a:t> </a:t>
            </a:r>
            <a:r>
              <a:rPr lang="ro-RO" dirty="0" err="1"/>
              <a:t>Position</a:t>
            </a:r>
            <a:r>
              <a:rPr lang="ro-RO" dirty="0"/>
              <a:t> </a:t>
            </a:r>
            <a:r>
              <a:rPr lang="en-US" dirty="0"/>
              <a:t>/</a:t>
            </a:r>
            <a:r>
              <a:rPr lang="ro-RO" dirty="0"/>
              <a:t> </a:t>
            </a:r>
            <a:r>
              <a:rPr lang="ro-RO" dirty="0" err="1"/>
              <a:t>Swit</a:t>
            </a:r>
            <a:r>
              <a:rPr lang="en-US" dirty="0" err="1"/>
              <a:t>ch</a:t>
            </a:r>
            <a:r>
              <a:rPr lang="en-US" dirty="0"/>
              <a:t> Windows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Reset Window Position </a:t>
            </a:r>
            <a:r>
              <a:rPr lang="en-US" dirty="0" err="1"/>
              <a:t>aduce</a:t>
            </a:r>
            <a:r>
              <a:rPr lang="en-US" dirty="0"/>
              <a:t> </a:t>
            </a:r>
            <a:r>
              <a:rPr lang="en-US" dirty="0" err="1"/>
              <a:t>fereastra</a:t>
            </a:r>
            <a:r>
              <a:rPr lang="en-US" dirty="0"/>
              <a:t> </a:t>
            </a:r>
            <a:r>
              <a:rPr lang="ro-RO" dirty="0"/>
              <a:t>în </a:t>
            </a:r>
            <a:r>
              <a:rPr lang="ro-RO" dirty="0" err="1"/>
              <a:t>poziţia</a:t>
            </a:r>
            <a:r>
              <a:rPr lang="ro-RO" dirty="0"/>
              <a:t> </a:t>
            </a:r>
            <a:r>
              <a:rPr lang="ro-RO" dirty="0" err="1"/>
              <a:t>şi</a:t>
            </a:r>
            <a:r>
              <a:rPr lang="ro-RO" dirty="0"/>
              <a:t> la dimensiunea implicită, dacă</a:t>
            </a:r>
            <a:r>
              <a:rPr lang="en-US" dirty="0"/>
              <a:t> </a:t>
            </a:r>
            <a:r>
              <a:rPr lang="ro-RO" dirty="0"/>
              <a:t>acestea au</a:t>
            </a:r>
            <a:r>
              <a:rPr lang="en-US" dirty="0"/>
              <a:t> </a:t>
            </a:r>
            <a:r>
              <a:rPr lang="en-US" dirty="0" err="1"/>
              <a:t>fost</a:t>
            </a:r>
            <a:r>
              <a:rPr lang="en-US" dirty="0"/>
              <a:t> </a:t>
            </a:r>
            <a:r>
              <a:rPr lang="en-US" dirty="0" err="1"/>
              <a:t>modificat</a:t>
            </a:r>
            <a:r>
              <a:rPr lang="ro-RO" dirty="0"/>
              <a:t>e.</a:t>
            </a:r>
          </a:p>
          <a:p>
            <a:endParaRPr lang="ro-RO" dirty="0"/>
          </a:p>
          <a:p>
            <a:r>
              <a:rPr lang="ro-RO" dirty="0"/>
              <a:t>Comanda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Switch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Windows </a:t>
            </a:r>
            <a:r>
              <a:rPr lang="ro-RO" dirty="0"/>
              <a:t>aduce în prim-plan una dintre ferestrele deschise, la alegere.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8503" y="3670773"/>
            <a:ext cx="3936847" cy="2551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2861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Macros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3963228" cy="5101221"/>
          </a:xfrm>
        </p:spPr>
        <p:txBody>
          <a:bodyPr/>
          <a:lstStyle/>
          <a:p>
            <a:r>
              <a:rPr lang="ro-RO" dirty="0"/>
              <a:t>Comanda </a:t>
            </a:r>
            <a:r>
              <a:rPr lang="ro-RO" dirty="0" err="1"/>
              <a:t>Macros</a:t>
            </a:r>
            <a:r>
              <a:rPr lang="ro-RO" dirty="0"/>
              <a:t> </a:t>
            </a:r>
            <a:r>
              <a:rPr lang="ro-RO" dirty="0" err="1"/>
              <a:t>afişează</a:t>
            </a:r>
            <a:r>
              <a:rPr lang="ro-RO" dirty="0"/>
              <a:t> </a:t>
            </a:r>
            <a:r>
              <a:rPr lang="ro-RO" dirty="0" err="1"/>
              <a:t>opţiuni</a:t>
            </a:r>
            <a:r>
              <a:rPr lang="ro-RO" dirty="0"/>
              <a:t> referitoare la </a:t>
            </a:r>
            <a:r>
              <a:rPr lang="ro-RO" dirty="0" err="1"/>
              <a:t>macrocomenzi</a:t>
            </a:r>
            <a:r>
              <a:rPr lang="ro-RO" dirty="0"/>
              <a:t>.</a:t>
            </a:r>
          </a:p>
          <a:p>
            <a:r>
              <a:rPr lang="ro-RO" dirty="0" err="1"/>
              <a:t>Macrocomenzile</a:t>
            </a:r>
            <a:r>
              <a:rPr lang="ro-RO" dirty="0"/>
              <a:t> sunt comenzi complexe, care automatizează sarcini succesive în Word.</a:t>
            </a:r>
          </a:p>
          <a:p>
            <a:endParaRPr lang="ro-RO" dirty="0"/>
          </a:p>
          <a:p>
            <a:r>
              <a:rPr lang="ro-RO" dirty="0"/>
              <a:t>Pentru scrierea </a:t>
            </a:r>
            <a:r>
              <a:rPr lang="ro-RO" dirty="0" err="1"/>
              <a:t>şi</a:t>
            </a:r>
            <a:r>
              <a:rPr lang="ro-RO" dirty="0"/>
              <a:t> folosirea </a:t>
            </a:r>
            <a:r>
              <a:rPr lang="ro-RO" dirty="0" err="1"/>
              <a:t>macrocomenzilor</a:t>
            </a:r>
            <a:r>
              <a:rPr lang="ro-RO" dirty="0"/>
              <a:t> sunt necesare </a:t>
            </a:r>
            <a:r>
              <a:rPr lang="ro-RO" dirty="0" err="1"/>
              <a:t>cunoştinţe</a:t>
            </a:r>
            <a:r>
              <a:rPr lang="ro-RO" dirty="0"/>
              <a:t> de programarea calculatoarelor în limbajul Visual C.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352" y="3117574"/>
            <a:ext cx="3886200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3914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La revedere…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1245" y="1283018"/>
            <a:ext cx="740605" cy="727140"/>
          </a:xfr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28649" y="1355046"/>
            <a:ext cx="7164723" cy="655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o-RO" dirty="0">
                <a:solidFill>
                  <a:srgbClr val="207245"/>
                </a:solidFill>
              </a:rPr>
              <a:t>Urmează…</a:t>
            </a:r>
          </a:p>
        </p:txBody>
      </p:sp>
    </p:spTree>
    <p:extLst>
      <p:ext uri="{BB962C8B-B14F-4D97-AF65-F5344CB8AC3E}">
        <p14:creationId xmlns:p14="http://schemas.microsoft.com/office/powerpoint/2010/main" val="1953837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Cuprins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Fila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View</a:t>
            </a:r>
            <a:r>
              <a:rPr lang="ro-RO" dirty="0"/>
              <a:t> </a:t>
            </a:r>
            <a:r>
              <a:rPr lang="ro-RO" dirty="0" err="1"/>
              <a:t>conţine</a:t>
            </a:r>
            <a:r>
              <a:rPr lang="ro-RO" dirty="0"/>
              <a:t> următoarele grupuri de comenzi:</a:t>
            </a:r>
          </a:p>
          <a:p>
            <a:pPr lvl="1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Views</a:t>
            </a:r>
            <a:r>
              <a:rPr lang="ro-RO" dirty="0"/>
              <a:t> – moduri de vizualizare a paginii</a:t>
            </a:r>
          </a:p>
          <a:p>
            <a:pPr lvl="1"/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Show</a:t>
            </a:r>
            <a:r>
              <a:rPr lang="ro-RO" dirty="0"/>
              <a:t> – </a:t>
            </a:r>
            <a:r>
              <a:rPr lang="ro-RO" dirty="0" err="1"/>
              <a:t>afişează</a:t>
            </a:r>
            <a:r>
              <a:rPr lang="ro-RO" dirty="0"/>
              <a:t> anumite elemente</a:t>
            </a:r>
          </a:p>
          <a:p>
            <a:pPr lvl="1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Zoom</a:t>
            </a:r>
            <a:r>
              <a:rPr lang="ro-RO" dirty="0"/>
              <a:t> – mărire</a:t>
            </a:r>
            <a:r>
              <a:rPr lang="en-US" dirty="0"/>
              <a:t>/mic</a:t>
            </a:r>
            <a:r>
              <a:rPr lang="ro-RO" dirty="0" err="1"/>
              <a:t>ş</a:t>
            </a:r>
            <a:r>
              <a:rPr lang="en-US" dirty="0" err="1"/>
              <a:t>orare</a:t>
            </a:r>
            <a:endParaRPr lang="ro-RO" dirty="0"/>
          </a:p>
          <a:p>
            <a:pPr lvl="1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Window</a:t>
            </a:r>
            <a:r>
              <a:rPr lang="ro-RO" dirty="0"/>
              <a:t> – modul de </a:t>
            </a:r>
            <a:r>
              <a:rPr lang="ro-RO" dirty="0" err="1"/>
              <a:t>afişare</a:t>
            </a:r>
            <a:r>
              <a:rPr lang="ro-RO" dirty="0"/>
              <a:t> al ferestrelor</a:t>
            </a:r>
          </a:p>
          <a:p>
            <a:pPr lvl="1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Macros</a:t>
            </a:r>
            <a:r>
              <a:rPr lang="ro-RO" dirty="0"/>
              <a:t> - </a:t>
            </a:r>
            <a:r>
              <a:rPr lang="ro-RO" dirty="0" err="1"/>
              <a:t>macrocomenzi</a:t>
            </a:r>
            <a:endParaRPr lang="ro-RO" dirty="0"/>
          </a:p>
          <a:p>
            <a:endParaRPr lang="ro-RO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341" y="4380508"/>
            <a:ext cx="7673009" cy="1705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0710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Grupul de comenzi </a:t>
            </a:r>
            <a:r>
              <a:rPr lang="ro-RO" dirty="0" err="1"/>
              <a:t>Views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err="1"/>
              <a:t>Conţine</a:t>
            </a:r>
            <a:r>
              <a:rPr lang="ro-RO" dirty="0"/>
              <a:t> cinci comenzi, pentru cinci moduri de </a:t>
            </a:r>
            <a:r>
              <a:rPr lang="ro-RO" dirty="0" err="1"/>
              <a:t>afişare</a:t>
            </a:r>
            <a:r>
              <a:rPr lang="ro-RO" dirty="0"/>
              <a:t> a paginii pe ecran</a:t>
            </a:r>
          </a:p>
          <a:p>
            <a:endParaRPr lang="ro-RO" dirty="0"/>
          </a:p>
          <a:p>
            <a:pPr lvl="1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Read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Mode </a:t>
            </a:r>
            <a:r>
              <a:rPr lang="ro-RO" dirty="0"/>
              <a:t>– modul de </a:t>
            </a:r>
            <a:r>
              <a:rPr lang="ro-RO" dirty="0" err="1"/>
              <a:t>afişare</a:t>
            </a:r>
            <a:r>
              <a:rPr lang="ro-RO" dirty="0"/>
              <a:t> pentru citire</a:t>
            </a:r>
          </a:p>
          <a:p>
            <a:pPr lvl="1"/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Print Layout </a:t>
            </a:r>
            <a:r>
              <a:rPr lang="ro-RO" dirty="0"/>
              <a:t>-  modul </a:t>
            </a:r>
            <a:r>
              <a:rPr lang="ro-RO" dirty="0"/>
              <a:t>de </a:t>
            </a:r>
            <a:r>
              <a:rPr lang="ro-RO" dirty="0" err="1"/>
              <a:t>afişare</a:t>
            </a:r>
            <a:r>
              <a:rPr lang="ro-RO" dirty="0"/>
              <a:t> pentru </a:t>
            </a:r>
            <a:r>
              <a:rPr lang="ro-RO" dirty="0"/>
              <a:t>imprimare</a:t>
            </a:r>
          </a:p>
          <a:p>
            <a:pPr lvl="1"/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Web Layout </a:t>
            </a:r>
            <a:r>
              <a:rPr lang="ro-RO" dirty="0"/>
              <a:t>– modul </a:t>
            </a:r>
            <a:r>
              <a:rPr lang="ro-RO" dirty="0"/>
              <a:t>de </a:t>
            </a:r>
            <a:r>
              <a:rPr lang="ro-RO" dirty="0" err="1"/>
              <a:t>afişare</a:t>
            </a:r>
            <a:r>
              <a:rPr lang="ro-RO" dirty="0"/>
              <a:t> tip </a:t>
            </a:r>
            <a:r>
              <a:rPr lang="ro-RO" dirty="0"/>
              <a:t>pagină web (</a:t>
            </a:r>
            <a:r>
              <a:rPr lang="ro-RO" dirty="0" err="1"/>
              <a:t>html</a:t>
            </a:r>
            <a:r>
              <a:rPr lang="ro-RO" dirty="0"/>
              <a:t>)</a:t>
            </a:r>
          </a:p>
          <a:p>
            <a:pPr lvl="1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Outline</a:t>
            </a:r>
            <a:r>
              <a:rPr lang="ro-RO" dirty="0"/>
              <a:t> – sumar</a:t>
            </a:r>
          </a:p>
          <a:p>
            <a:pPr lvl="1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Draft</a:t>
            </a:r>
            <a:r>
              <a:rPr lang="ro-RO" dirty="0"/>
              <a:t> - ciornă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2250" y="2111444"/>
            <a:ext cx="1943100" cy="88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7907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Print Layout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Print Layout </a:t>
            </a:r>
            <a:r>
              <a:rPr lang="ro-RO" dirty="0"/>
              <a:t>– mod de </a:t>
            </a:r>
            <a:r>
              <a:rPr lang="ro-RO" dirty="0" err="1"/>
              <a:t>afişare</a:t>
            </a:r>
            <a:r>
              <a:rPr lang="ro-RO" dirty="0"/>
              <a:t> pentru imprimare</a:t>
            </a:r>
          </a:p>
          <a:p>
            <a:r>
              <a:rPr lang="ro-RO" dirty="0"/>
              <a:t>Este modul cel mai comod de lucru, pagina arată cel mai aproape de aspectul ei real, sunt individualizate marginile pentru imprimare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6230" y="2886991"/>
            <a:ext cx="5459120" cy="3792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6137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Print Layout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Dacă se dă dublu click între pagini, </a:t>
            </a:r>
            <a:r>
              <a:rPr lang="ro-RO" dirty="0" err="1"/>
              <a:t>spaţiul</a:t>
            </a:r>
            <a:r>
              <a:rPr lang="ro-RO" dirty="0"/>
              <a:t> alb  din marginile de jos </a:t>
            </a:r>
            <a:r>
              <a:rPr lang="ro-RO" dirty="0" err="1"/>
              <a:t>şi</a:t>
            </a:r>
            <a:r>
              <a:rPr lang="ro-RO" dirty="0"/>
              <a:t> de sus se ascunde</a:t>
            </a:r>
          </a:p>
          <a:p>
            <a:r>
              <a:rPr lang="ro-RO" dirty="0"/>
              <a:t>Se poate reveni la </a:t>
            </a:r>
            <a:r>
              <a:rPr lang="ro-RO" dirty="0" err="1"/>
              <a:t>afişarea</a:t>
            </a:r>
            <a:r>
              <a:rPr lang="ro-RO" dirty="0"/>
              <a:t> normală cu încă un dublu click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7304" y="2692966"/>
            <a:ext cx="4385198" cy="23331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8077" y="4283343"/>
            <a:ext cx="4572001" cy="2432336"/>
          </a:xfrm>
          <a:prstGeom prst="rect">
            <a:avLst/>
          </a:prstGeom>
        </p:spPr>
      </p:pic>
      <p:sp>
        <p:nvSpPr>
          <p:cNvPr id="7" name="Arrow: Right 6"/>
          <p:cNvSpPr/>
          <p:nvPr/>
        </p:nvSpPr>
        <p:spPr>
          <a:xfrm>
            <a:off x="2216426" y="3975652"/>
            <a:ext cx="347870" cy="307691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0" name="Arrow: Right 9"/>
          <p:cNvSpPr/>
          <p:nvPr/>
        </p:nvSpPr>
        <p:spPr>
          <a:xfrm>
            <a:off x="4721087" y="5345665"/>
            <a:ext cx="347870" cy="307691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6667945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Read</a:t>
            </a:r>
            <a:r>
              <a:rPr lang="ro-RO" dirty="0"/>
              <a:t> Mode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Modul pentru citire,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Read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Mode</a:t>
            </a:r>
            <a:r>
              <a:rPr lang="ro-RO" dirty="0"/>
              <a:t>, ascunde panglica </a:t>
            </a:r>
            <a:r>
              <a:rPr lang="ro-RO" dirty="0" err="1"/>
              <a:t>şi</a:t>
            </a:r>
            <a:r>
              <a:rPr lang="ro-RO" dirty="0"/>
              <a:t> maximizează </a:t>
            </a:r>
            <a:r>
              <a:rPr lang="ro-RO" dirty="0" err="1"/>
              <a:t>spaţiul</a:t>
            </a:r>
            <a:r>
              <a:rPr lang="ro-RO" dirty="0"/>
              <a:t> alocat paginii pe ecran.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6701" y="2246243"/>
            <a:ext cx="4364777" cy="33793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6816" y="3445952"/>
            <a:ext cx="5074427" cy="3312656"/>
          </a:xfrm>
          <a:prstGeom prst="rect">
            <a:avLst/>
          </a:prstGeom>
        </p:spPr>
      </p:pic>
      <p:sp>
        <p:nvSpPr>
          <p:cNvPr id="8" name="Arrow: Right 7"/>
          <p:cNvSpPr/>
          <p:nvPr/>
        </p:nvSpPr>
        <p:spPr>
          <a:xfrm>
            <a:off x="22944" y="5967886"/>
            <a:ext cx="3605172" cy="665921"/>
          </a:xfrm>
          <a:prstGeom prst="rightArrow">
            <a:avLst>
              <a:gd name="adj1" fmla="val 100000"/>
              <a:gd name="adj2" fmla="val 55970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o-RO" dirty="0">
                <a:solidFill>
                  <a:schemeClr val="tx1"/>
                </a:solidFill>
              </a:rPr>
              <a:t>Se poate comuta din modul „tabletă” în modul „pagină”</a:t>
            </a:r>
          </a:p>
        </p:txBody>
      </p:sp>
      <p:sp>
        <p:nvSpPr>
          <p:cNvPr id="9" name="Speech Bubble: Rectangle 8"/>
          <p:cNvSpPr/>
          <p:nvPr/>
        </p:nvSpPr>
        <p:spPr>
          <a:xfrm>
            <a:off x="5844209" y="1963579"/>
            <a:ext cx="2954948" cy="1020322"/>
          </a:xfrm>
          <a:prstGeom prst="wedgeRectCallout">
            <a:avLst>
              <a:gd name="adj1" fmla="val -107708"/>
              <a:gd name="adj2" fmla="val 117051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o-RO" dirty="0">
                <a:solidFill>
                  <a:schemeClr val="tx1"/>
                </a:solidFill>
              </a:rPr>
              <a:t>Comanda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Edit Document </a:t>
            </a:r>
            <a:r>
              <a:rPr lang="ro-RO" dirty="0">
                <a:solidFill>
                  <a:schemeClr val="tx1"/>
                </a:solidFill>
              </a:rPr>
              <a:t>închide modul de vizualizare </a:t>
            </a:r>
            <a:r>
              <a:rPr lang="ro-RO" dirty="0" err="1">
                <a:solidFill>
                  <a:schemeClr val="tx1"/>
                </a:solidFill>
              </a:rPr>
              <a:t>Read</a:t>
            </a:r>
            <a:r>
              <a:rPr lang="ro-RO" dirty="0">
                <a:solidFill>
                  <a:schemeClr val="tx1"/>
                </a:solidFill>
              </a:rPr>
              <a:t> Mode </a:t>
            </a:r>
          </a:p>
        </p:txBody>
      </p:sp>
      <p:sp>
        <p:nvSpPr>
          <p:cNvPr id="12" name="Arrow: Right 11"/>
          <p:cNvSpPr/>
          <p:nvPr/>
        </p:nvSpPr>
        <p:spPr>
          <a:xfrm>
            <a:off x="22944" y="2495180"/>
            <a:ext cx="1533653" cy="1391019"/>
          </a:xfrm>
          <a:prstGeom prst="rightArrow">
            <a:avLst>
              <a:gd name="adj1" fmla="val 100000"/>
              <a:gd name="adj2" fmla="val 19267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o-RO" dirty="0">
                <a:solidFill>
                  <a:schemeClr val="tx1"/>
                </a:solidFill>
              </a:rPr>
              <a:t>Implicit, se deschide modul „tabletă”</a:t>
            </a:r>
          </a:p>
        </p:txBody>
      </p:sp>
    </p:spTree>
    <p:extLst>
      <p:ext uri="{BB962C8B-B14F-4D97-AF65-F5344CB8AC3E}">
        <p14:creationId xmlns:p14="http://schemas.microsoft.com/office/powerpoint/2010/main" val="41807205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Web Layout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Documentul poate fi vizualizat ca o pagină de internet (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Web Layout</a:t>
            </a:r>
            <a:r>
              <a:rPr lang="ro-RO" dirty="0"/>
              <a:t>), în formă continuă, fără </a:t>
            </a:r>
            <a:r>
              <a:rPr lang="ro-RO" dirty="0" err="1"/>
              <a:t>separaţie</a:t>
            </a:r>
            <a:r>
              <a:rPr lang="ro-RO" dirty="0"/>
              <a:t> în pagini </a:t>
            </a:r>
            <a:r>
              <a:rPr lang="ro-RO" dirty="0" err="1"/>
              <a:t>şi</a:t>
            </a:r>
            <a:r>
              <a:rPr lang="ro-RO" dirty="0"/>
              <a:t> fără margini de pagină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7195" y="2514600"/>
            <a:ext cx="5404622" cy="4184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8028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Outline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În modul de </a:t>
            </a:r>
            <a:r>
              <a:rPr lang="ro-RO" dirty="0" err="1"/>
              <a:t>afişare</a:t>
            </a:r>
            <a:r>
              <a:rPr lang="ro-RO" dirty="0"/>
              <a:t> </a:t>
            </a:r>
            <a:r>
              <a:rPr lang="ro-RO" dirty="0" err="1"/>
              <a:t>schiţă</a:t>
            </a:r>
            <a:r>
              <a:rPr lang="ro-RO" dirty="0"/>
              <a:t> (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Outline</a:t>
            </a:r>
            <a:r>
              <a:rPr lang="ro-RO" dirty="0"/>
              <a:t>), se </a:t>
            </a:r>
            <a:r>
              <a:rPr lang="ro-RO" dirty="0" err="1"/>
              <a:t>afişează</a:t>
            </a:r>
            <a:r>
              <a:rPr lang="ro-RO" dirty="0"/>
              <a:t> doar textul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8052" y="2365513"/>
            <a:ext cx="4826930" cy="3737113"/>
          </a:xfrm>
          <a:prstGeom prst="rect">
            <a:avLst/>
          </a:prstGeom>
        </p:spPr>
      </p:pic>
      <p:sp>
        <p:nvSpPr>
          <p:cNvPr id="5" name="Speech Bubble: Rectangle 4"/>
          <p:cNvSpPr/>
          <p:nvPr/>
        </p:nvSpPr>
        <p:spPr>
          <a:xfrm>
            <a:off x="6450495" y="3279913"/>
            <a:ext cx="1242392" cy="526774"/>
          </a:xfrm>
          <a:prstGeom prst="wedgeRectCallout">
            <a:avLst>
              <a:gd name="adj1" fmla="val -85851"/>
              <a:gd name="adj2" fmla="val -133726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o-RO" sz="1600" dirty="0">
                <a:solidFill>
                  <a:schemeClr val="tx1"/>
                </a:solidFill>
              </a:rPr>
              <a:t>Închide mod </a:t>
            </a:r>
            <a:r>
              <a:rPr lang="ro-RO" sz="1600" dirty="0" err="1">
                <a:solidFill>
                  <a:schemeClr val="tx1"/>
                </a:solidFill>
              </a:rPr>
              <a:t>Outline</a:t>
            </a:r>
            <a:endParaRPr lang="ro-RO" sz="1600" dirty="0">
              <a:solidFill>
                <a:schemeClr val="tx1"/>
              </a:solidFill>
            </a:endParaRPr>
          </a:p>
        </p:txBody>
      </p:sp>
      <p:sp>
        <p:nvSpPr>
          <p:cNvPr id="6" name="Speech Bubble: Rectangle 5"/>
          <p:cNvSpPr/>
          <p:nvPr/>
        </p:nvSpPr>
        <p:spPr>
          <a:xfrm>
            <a:off x="1828800" y="3279913"/>
            <a:ext cx="1518884" cy="526774"/>
          </a:xfrm>
          <a:prstGeom prst="wedgeRectCallout">
            <a:avLst>
              <a:gd name="adj1" fmla="val 105281"/>
              <a:gd name="adj2" fmla="val -139387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o-RO" sz="1600" dirty="0">
                <a:solidFill>
                  <a:schemeClr val="tx1"/>
                </a:solidFill>
              </a:rPr>
              <a:t>Diverse </a:t>
            </a:r>
            <a:r>
              <a:rPr lang="ro-RO" sz="1600" dirty="0" err="1">
                <a:solidFill>
                  <a:schemeClr val="tx1"/>
                </a:solidFill>
              </a:rPr>
              <a:t>opţiuni</a:t>
            </a:r>
            <a:r>
              <a:rPr lang="ro-RO" sz="1600" dirty="0">
                <a:solidFill>
                  <a:schemeClr val="tx1"/>
                </a:solidFill>
              </a:rPr>
              <a:t> de </a:t>
            </a:r>
            <a:r>
              <a:rPr lang="ro-RO" sz="1600" dirty="0" err="1">
                <a:solidFill>
                  <a:schemeClr val="tx1"/>
                </a:solidFill>
              </a:rPr>
              <a:t>afişare</a:t>
            </a:r>
            <a:endParaRPr lang="ro-RO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17491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8575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prstDash val="sysDash"/>
          <a:headEnd type="none"/>
          <a:tailEnd type="none"/>
        </a:ln>
      </a:spPr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5550</TotalTime>
  <Words>787</Words>
  <Application>Microsoft Office PowerPoint</Application>
  <PresentationFormat>On-screen Show (4:3)</PresentationFormat>
  <Paragraphs>115</Paragraphs>
  <Slides>29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Arial</vt:lpstr>
      <vt:lpstr>Calibri</vt:lpstr>
      <vt:lpstr>Calibri Light</vt:lpstr>
      <vt:lpstr>Courier New</vt:lpstr>
      <vt:lpstr>Office Theme</vt:lpstr>
      <vt:lpstr>Informatică Aplicată</vt:lpstr>
      <vt:lpstr>Cuprins</vt:lpstr>
      <vt:lpstr>Cuprins</vt:lpstr>
      <vt:lpstr>Grupul de comenzi Views</vt:lpstr>
      <vt:lpstr>Print Layout</vt:lpstr>
      <vt:lpstr>Print Layout</vt:lpstr>
      <vt:lpstr>Read Mode</vt:lpstr>
      <vt:lpstr>Web Layout</vt:lpstr>
      <vt:lpstr>Outline</vt:lpstr>
      <vt:lpstr>Draft</vt:lpstr>
      <vt:lpstr>Afişarea documentelor</vt:lpstr>
      <vt:lpstr>Grupul de comenzi Show</vt:lpstr>
      <vt:lpstr>Ruler</vt:lpstr>
      <vt:lpstr>Gridlines</vt:lpstr>
      <vt:lpstr>Navigation Pane</vt:lpstr>
      <vt:lpstr>Grupul de comenzi Zoom</vt:lpstr>
      <vt:lpstr>Zoom</vt:lpstr>
      <vt:lpstr>Zoom</vt:lpstr>
      <vt:lpstr>Zoom</vt:lpstr>
      <vt:lpstr>Zoom</vt:lpstr>
      <vt:lpstr>Zoom</vt:lpstr>
      <vt:lpstr>Grupul de comenzi Window </vt:lpstr>
      <vt:lpstr>New Window</vt:lpstr>
      <vt:lpstr>Arrange All</vt:lpstr>
      <vt:lpstr>Split</vt:lpstr>
      <vt:lpstr>View Side by Side</vt:lpstr>
      <vt:lpstr>Reset Window Position / Switch Windows</vt:lpstr>
      <vt:lpstr>Macros</vt:lpstr>
      <vt:lpstr>La revedere…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Informatică Aplicată</dc:title>
  <dc:creator>Flyer</dc:creator>
  <cp:lastModifiedBy>Flyer</cp:lastModifiedBy>
  <cp:revision>571</cp:revision>
  <dcterms:created xsi:type="dcterms:W3CDTF">2015-12-26T06:14:49Z</dcterms:created>
  <dcterms:modified xsi:type="dcterms:W3CDTF">2017-01-10T19:08:17Z</dcterms:modified>
</cp:coreProperties>
</file>