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3"/>
  </p:notesMasterIdLst>
  <p:sldIdLst>
    <p:sldId id="256" r:id="rId2"/>
    <p:sldId id="262" r:id="rId3"/>
    <p:sldId id="279" r:id="rId4"/>
    <p:sldId id="280" r:id="rId5"/>
    <p:sldId id="282" r:id="rId6"/>
    <p:sldId id="284" r:id="rId7"/>
    <p:sldId id="283" r:id="rId8"/>
    <p:sldId id="285" r:id="rId9"/>
    <p:sldId id="287" r:id="rId10"/>
    <p:sldId id="286" r:id="rId11"/>
    <p:sldId id="293" r:id="rId12"/>
    <p:sldId id="281" r:id="rId13"/>
    <p:sldId id="289" r:id="rId14"/>
    <p:sldId id="290" r:id="rId15"/>
    <p:sldId id="291" r:id="rId16"/>
    <p:sldId id="294" r:id="rId17"/>
    <p:sldId id="292" r:id="rId18"/>
    <p:sldId id="295" r:id="rId19"/>
    <p:sldId id="296" r:id="rId20"/>
    <p:sldId id="298" r:id="rId21"/>
    <p:sldId id="299" r:id="rId22"/>
    <p:sldId id="300" r:id="rId23"/>
    <p:sldId id="301" r:id="rId24"/>
    <p:sldId id="302" r:id="rId25"/>
    <p:sldId id="303" r:id="rId26"/>
    <p:sldId id="304" r:id="rId27"/>
    <p:sldId id="330" r:id="rId28"/>
    <p:sldId id="305" r:id="rId29"/>
    <p:sldId id="306" r:id="rId30"/>
    <p:sldId id="307" r:id="rId31"/>
    <p:sldId id="308" r:id="rId32"/>
    <p:sldId id="309" r:id="rId33"/>
    <p:sldId id="310" r:id="rId34"/>
    <p:sldId id="311" r:id="rId35"/>
    <p:sldId id="312" r:id="rId36"/>
    <p:sldId id="313" r:id="rId37"/>
    <p:sldId id="338" r:id="rId38"/>
    <p:sldId id="314" r:id="rId39"/>
    <p:sldId id="315" r:id="rId40"/>
    <p:sldId id="317" r:id="rId41"/>
    <p:sldId id="318" r:id="rId42"/>
    <p:sldId id="316" r:id="rId43"/>
    <p:sldId id="319" r:id="rId44"/>
    <p:sldId id="320" r:id="rId45"/>
    <p:sldId id="321" r:id="rId46"/>
    <p:sldId id="322" r:id="rId47"/>
    <p:sldId id="323" r:id="rId48"/>
    <p:sldId id="324" r:id="rId49"/>
    <p:sldId id="325" r:id="rId50"/>
    <p:sldId id="326" r:id="rId51"/>
    <p:sldId id="327" r:id="rId52"/>
    <p:sldId id="328" r:id="rId53"/>
    <p:sldId id="329" r:id="rId54"/>
    <p:sldId id="331" r:id="rId55"/>
    <p:sldId id="333" r:id="rId56"/>
    <p:sldId id="332" r:id="rId57"/>
    <p:sldId id="334" r:id="rId58"/>
    <p:sldId id="335" r:id="rId59"/>
    <p:sldId id="336" r:id="rId60"/>
    <p:sldId id="337" r:id="rId61"/>
    <p:sldId id="339" r:id="rId62"/>
    <p:sldId id="340" r:id="rId63"/>
    <p:sldId id="341" r:id="rId64"/>
    <p:sldId id="343" r:id="rId65"/>
    <p:sldId id="344" r:id="rId66"/>
    <p:sldId id="346" r:id="rId67"/>
    <p:sldId id="347" r:id="rId68"/>
    <p:sldId id="348" r:id="rId69"/>
    <p:sldId id="345" r:id="rId70"/>
    <p:sldId id="349" r:id="rId71"/>
    <p:sldId id="351" r:id="rId72"/>
    <p:sldId id="350" r:id="rId73"/>
    <p:sldId id="352" r:id="rId74"/>
    <p:sldId id="356" r:id="rId75"/>
    <p:sldId id="353" r:id="rId76"/>
    <p:sldId id="354" r:id="rId77"/>
    <p:sldId id="355" r:id="rId78"/>
    <p:sldId id="357" r:id="rId79"/>
    <p:sldId id="358" r:id="rId80"/>
    <p:sldId id="359" r:id="rId81"/>
    <p:sldId id="362" r:id="rId82"/>
    <p:sldId id="360" r:id="rId83"/>
    <p:sldId id="361" r:id="rId84"/>
    <p:sldId id="363" r:id="rId85"/>
    <p:sldId id="364" r:id="rId86"/>
    <p:sldId id="365" r:id="rId87"/>
    <p:sldId id="366" r:id="rId88"/>
    <p:sldId id="367" r:id="rId89"/>
    <p:sldId id="368" r:id="rId90"/>
    <p:sldId id="369" r:id="rId91"/>
    <p:sldId id="370" r:id="rId92"/>
    <p:sldId id="371" r:id="rId93"/>
    <p:sldId id="373" r:id="rId94"/>
    <p:sldId id="372" r:id="rId95"/>
    <p:sldId id="376" r:id="rId96"/>
    <p:sldId id="377" r:id="rId97"/>
    <p:sldId id="378" r:id="rId98"/>
    <p:sldId id="380" r:id="rId99"/>
    <p:sldId id="390" r:id="rId100"/>
    <p:sldId id="391" r:id="rId101"/>
    <p:sldId id="381" r:id="rId102"/>
    <p:sldId id="382" r:id="rId103"/>
    <p:sldId id="375" r:id="rId104"/>
    <p:sldId id="374" r:id="rId105"/>
    <p:sldId id="383" r:id="rId106"/>
    <p:sldId id="384" r:id="rId107"/>
    <p:sldId id="385" r:id="rId108"/>
    <p:sldId id="386" r:id="rId109"/>
    <p:sldId id="387" r:id="rId110"/>
    <p:sldId id="388" r:id="rId111"/>
    <p:sldId id="389" r:id="rId112"/>
    <p:sldId id="392" r:id="rId113"/>
    <p:sldId id="393" r:id="rId114"/>
    <p:sldId id="400" r:id="rId115"/>
    <p:sldId id="401" r:id="rId116"/>
    <p:sldId id="394" r:id="rId117"/>
    <p:sldId id="395" r:id="rId118"/>
    <p:sldId id="396" r:id="rId119"/>
    <p:sldId id="397" r:id="rId120"/>
    <p:sldId id="398" r:id="rId121"/>
    <p:sldId id="399" r:id="rId1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7CBCF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838" autoAdjust="0"/>
    <p:restoredTop sz="84174" autoAdjust="0"/>
  </p:normalViewPr>
  <p:slideViewPr>
    <p:cSldViewPr snapToGrid="0">
      <p:cViewPr varScale="1">
        <p:scale>
          <a:sx n="113" d="100"/>
          <a:sy n="113" d="100"/>
        </p:scale>
        <p:origin x="146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6" d="100"/>
          <a:sy n="86" d="100"/>
        </p:scale>
        <p:origin x="3786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2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61" Type="http://schemas.openxmlformats.org/officeDocument/2006/relationships/slide" Target="slides/slide60.xml"/><Relationship Id="rId82" Type="http://schemas.openxmlformats.org/officeDocument/2006/relationships/slide" Target="slides/slide8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C9FED9-7F12-4049-A2E6-0404CC3A9FC4}" type="datetimeFigureOut">
              <a:rPr lang="en-US" smtClean="0"/>
              <a:t>1/6/2016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16CEBC-81F1-4E28-9C91-B8B36FD41A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7153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793482"/>
            <a:ext cx="7772400" cy="2387600"/>
          </a:xfrm>
        </p:spPr>
        <p:txBody>
          <a:bodyPr anchor="b">
            <a:normAutofit/>
          </a:bodyPr>
          <a:lstStyle>
            <a:lvl1pPr algn="r">
              <a:defRPr sz="4400" b="1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57350" y="4390603"/>
            <a:ext cx="6858000" cy="651180"/>
          </a:xfrm>
        </p:spPr>
        <p:txBody>
          <a:bodyPr/>
          <a:lstStyle>
            <a:lvl1pPr marL="0" indent="0" algn="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44C26-0C15-4649-BC82-FCCFC34566CF}" type="datetimeFigureOut">
              <a:rPr lang="en-US" smtClean="0"/>
              <a:t>1/6/2016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46FED-305C-4574-97BA-3C5857F11F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39796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44C26-0C15-4649-BC82-FCCFC34566CF}" type="datetimeFigureOut">
              <a:rPr lang="en-US" smtClean="0"/>
              <a:t>1/6/2016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46FED-305C-4574-97BA-3C5857F11F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44081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44C26-0C15-4649-BC82-FCCFC34566CF}" type="datetimeFigureOut">
              <a:rPr lang="en-US" smtClean="0"/>
              <a:t>1/6/2016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46FED-305C-4574-97BA-3C5857F11F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10748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49" y="365127"/>
            <a:ext cx="7164723" cy="655112"/>
          </a:xfrm>
        </p:spPr>
        <p:txBody>
          <a:bodyPr>
            <a:normAutofit/>
          </a:bodyPr>
          <a:lstStyle>
            <a:lvl1pPr algn="r">
              <a:defRPr sz="3200" b="1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199626"/>
            <a:ext cx="7886700" cy="5101221"/>
          </a:xfrm>
        </p:spPr>
        <p:txBody>
          <a:bodyPr>
            <a:normAutofit/>
          </a:bodyPr>
          <a:lstStyle>
            <a:lvl1pPr>
              <a:defRPr sz="2400"/>
            </a:lvl1pPr>
            <a:lvl2pPr marL="685800" indent="-228600">
              <a:buSzPct val="80000"/>
              <a:buFont typeface="Courier New" panose="02070309020205020404" pitchFamily="49" charset="0"/>
              <a:buChar char="o"/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44C26-0C15-4649-BC82-FCCFC34566CF}" type="datetimeFigureOut">
              <a:rPr lang="en-US" smtClean="0"/>
              <a:t>1/6/2016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480234"/>
            <a:ext cx="4898646" cy="241242"/>
          </a:xfrm>
        </p:spPr>
        <p:txBody>
          <a:bodyPr/>
          <a:lstStyle>
            <a:lvl1pPr algn="r">
              <a:defRPr/>
            </a:lvl1pPr>
          </a:lstStyle>
          <a:p>
            <a:r>
              <a:rPr lang="ro-RO" dirty="0" smtClean="0"/>
              <a:t>Informatică Aplicată </a:t>
            </a:r>
            <a:r>
              <a:rPr lang="ro-RO" dirty="0" smtClean="0">
                <a:latin typeface="Arial" panose="020B0604020202020204" pitchFamily="34" charset="0"/>
                <a:cs typeface="Arial" panose="020B0604020202020204" pitchFamily="34" charset="0"/>
              </a:rPr>
              <a:t>● Word 2016 ● Formatarea textului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11486" y="6480234"/>
            <a:ext cx="503864" cy="241242"/>
          </a:xfrm>
        </p:spPr>
        <p:txBody>
          <a:bodyPr/>
          <a:lstStyle/>
          <a:p>
            <a:fld id="{89C46FED-305C-4574-97BA-3C5857F11F4B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AutoShape 2" descr="Image result for word 2016 logo"/>
          <p:cNvSpPr>
            <a:spLocks noChangeAspect="1" noChangeArrowheads="1"/>
          </p:cNvSpPr>
          <p:nvPr userDrawn="1"/>
        </p:nvSpPr>
        <p:spPr bwMode="auto">
          <a:xfrm>
            <a:off x="7730833" y="451155"/>
            <a:ext cx="708492" cy="708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AutoShape 4" descr="Image result for word 2016 logo"/>
          <p:cNvSpPr>
            <a:spLocks noChangeAspect="1" noChangeArrowheads="1"/>
          </p:cNvSpPr>
          <p:nvPr userDrawn="1"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7596" y="228725"/>
            <a:ext cx="796954" cy="791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50206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>
            <a:normAutofit/>
          </a:bodyPr>
          <a:lstStyle>
            <a:lvl1pPr>
              <a:defRPr sz="4800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accent5">
                    <a:lumMod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44C26-0C15-4649-BC82-FCCFC34566CF}" type="datetimeFigureOut">
              <a:rPr lang="en-US" smtClean="0"/>
              <a:t>1/6/2016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46FED-305C-4574-97BA-3C5857F11F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8580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44C26-0C15-4649-BC82-FCCFC34566CF}" type="datetimeFigureOut">
              <a:rPr lang="en-US" smtClean="0"/>
              <a:t>1/6/2016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46FED-305C-4574-97BA-3C5857F11F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45176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44C26-0C15-4649-BC82-FCCFC34566CF}" type="datetimeFigureOut">
              <a:rPr lang="en-US" smtClean="0"/>
              <a:t>1/6/2016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46FED-305C-4574-97BA-3C5857F11F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6933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44C26-0C15-4649-BC82-FCCFC34566CF}" type="datetimeFigureOut">
              <a:rPr lang="en-US" smtClean="0"/>
              <a:t>1/6/2016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46FED-305C-4574-97BA-3C5857F11F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3412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44C26-0C15-4649-BC82-FCCFC34566CF}" type="datetimeFigureOut">
              <a:rPr lang="en-US" smtClean="0"/>
              <a:t>1/6/2016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46FED-305C-4574-97BA-3C5857F11F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66207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44C26-0C15-4649-BC82-FCCFC34566CF}" type="datetimeFigureOut">
              <a:rPr lang="en-US" smtClean="0"/>
              <a:t>1/6/2016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46FED-305C-4574-97BA-3C5857F11F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87473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44C26-0C15-4649-BC82-FCCFC34566CF}" type="datetimeFigureOut">
              <a:rPr lang="en-US" smtClean="0"/>
              <a:t>1/6/2016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46FED-305C-4574-97BA-3C5857F11F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42648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644C26-0C15-4649-BC82-FCCFC34566CF}" type="datetimeFigureOut">
              <a:rPr lang="en-US" smtClean="0"/>
              <a:t>1/6/2016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C46FED-305C-4574-97BA-3C5857F11F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97209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2.png"/><Relationship Id="rId2" Type="http://schemas.openxmlformats.org/officeDocument/2006/relationships/image" Target="../media/image16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3.pn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png"/><Relationship Id="rId2" Type="http://schemas.openxmlformats.org/officeDocument/2006/relationships/image" Target="../media/image16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5.png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6.png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7.png"/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8.png"/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9.png"/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0.png"/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1.png"/><Relationship Id="rId2" Type="http://schemas.openxmlformats.org/officeDocument/2006/relationships/image" Target="../media/image170.png"/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3.png"/><Relationship Id="rId2" Type="http://schemas.openxmlformats.org/officeDocument/2006/relationships/image" Target="../media/image17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7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5.png"/><Relationship Id="rId4" Type="http://schemas.openxmlformats.org/officeDocument/2006/relationships/image" Target="../media/image18.png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7.png"/><Relationship Id="rId2" Type="http://schemas.openxmlformats.org/officeDocument/2006/relationships/image" Target="../media/image176.png"/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9.png"/><Relationship Id="rId2" Type="http://schemas.openxmlformats.org/officeDocument/2006/relationships/image" Target="../media/image178.png"/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1.png"/><Relationship Id="rId2" Type="http://schemas.openxmlformats.org/officeDocument/2006/relationships/image" Target="../media/image180.png"/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3.png"/><Relationship Id="rId4" Type="http://schemas.openxmlformats.org/officeDocument/2006/relationships/image" Target="../media/image18.png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5.png"/><Relationship Id="rId2" Type="http://schemas.openxmlformats.org/officeDocument/2006/relationships/image" Target="../media/image18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6.png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7.png"/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8.png"/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0.jpeg"/><Relationship Id="rId2" Type="http://schemas.openxmlformats.org/officeDocument/2006/relationships/image" Target="../media/image18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1.png"/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13" Type="http://schemas.openxmlformats.org/officeDocument/2006/relationships/image" Target="../media/image46.pn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12" Type="http://schemas.openxmlformats.org/officeDocument/2006/relationships/image" Target="../media/image4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11" Type="http://schemas.openxmlformats.org/officeDocument/2006/relationships/image" Target="../media/image44.png"/><Relationship Id="rId5" Type="http://schemas.openxmlformats.org/officeDocument/2006/relationships/image" Target="../media/image38.png"/><Relationship Id="rId10" Type="http://schemas.openxmlformats.org/officeDocument/2006/relationships/image" Target="../media/image43.png"/><Relationship Id="rId4" Type="http://schemas.openxmlformats.org/officeDocument/2006/relationships/image" Target="../media/image37.png"/><Relationship Id="rId9" Type="http://schemas.openxmlformats.org/officeDocument/2006/relationships/image" Target="../media/image4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2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8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6.png"/><Relationship Id="rId4" Type="http://schemas.openxmlformats.org/officeDocument/2006/relationships/image" Target="../media/image95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3.png"/><Relationship Id="rId3" Type="http://schemas.openxmlformats.org/officeDocument/2006/relationships/image" Target="../media/image98.png"/><Relationship Id="rId7" Type="http://schemas.openxmlformats.org/officeDocument/2006/relationships/image" Target="../media/image10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1.png"/><Relationship Id="rId11" Type="http://schemas.openxmlformats.org/officeDocument/2006/relationships/image" Target="../media/image106.png"/><Relationship Id="rId5" Type="http://schemas.openxmlformats.org/officeDocument/2006/relationships/image" Target="../media/image100.png"/><Relationship Id="rId10" Type="http://schemas.openxmlformats.org/officeDocument/2006/relationships/image" Target="../media/image105.png"/><Relationship Id="rId4" Type="http://schemas.openxmlformats.org/officeDocument/2006/relationships/image" Target="../media/image99.png"/><Relationship Id="rId9" Type="http://schemas.openxmlformats.org/officeDocument/2006/relationships/image" Target="../media/image10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3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7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6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png"/><Relationship Id="rId2" Type="http://schemas.openxmlformats.org/officeDocument/2006/relationships/image" Target="../media/image127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1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3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4.pn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png"/><Relationship Id="rId2" Type="http://schemas.openxmlformats.org/officeDocument/2006/relationships/image" Target="../media/image13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8.png"/><Relationship Id="rId4" Type="http://schemas.openxmlformats.org/officeDocument/2006/relationships/image" Target="../media/image13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2" Type="http://schemas.openxmlformats.org/officeDocument/2006/relationships/image" Target="../media/image139.pn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1.pn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2.pn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1.pn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3.pn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png"/><Relationship Id="rId2" Type="http://schemas.openxmlformats.org/officeDocument/2006/relationships/image" Target="../media/image144.pn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6.pn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7.pn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8.pn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png"/><Relationship Id="rId2" Type="http://schemas.openxmlformats.org/officeDocument/2006/relationships/image" Target="../media/image13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png"/><Relationship Id="rId2" Type="http://schemas.openxmlformats.org/officeDocument/2006/relationships/image" Target="../media/image139.pn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1.pn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2.png"/><Relationship Id="rId2" Type="http://schemas.openxmlformats.org/officeDocument/2006/relationships/image" Target="../media/image139.png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4.png"/><Relationship Id="rId2" Type="http://schemas.openxmlformats.org/officeDocument/2006/relationships/image" Target="../media/image153.png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6.png"/><Relationship Id="rId2" Type="http://schemas.openxmlformats.org/officeDocument/2006/relationships/image" Target="../media/image155.png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8.png"/><Relationship Id="rId2" Type="http://schemas.openxmlformats.org/officeDocument/2006/relationships/image" Target="../media/image157.png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9.png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0.png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Informatic</a:t>
            </a:r>
            <a:r>
              <a:rPr lang="ro-RO" dirty="0" smtClean="0"/>
              <a:t>ă</a:t>
            </a:r>
            <a:r>
              <a:rPr lang="en-US" dirty="0" smtClean="0"/>
              <a:t> </a:t>
            </a:r>
            <a:r>
              <a:rPr lang="en-US" dirty="0" err="1" smtClean="0"/>
              <a:t>Aplicat</a:t>
            </a:r>
            <a:r>
              <a:rPr lang="ro-RO" dirty="0"/>
              <a:t>ă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8267" y="4181081"/>
            <a:ext cx="7567083" cy="890451"/>
          </a:xfrm>
        </p:spPr>
        <p:txBody>
          <a:bodyPr>
            <a:normAutofit/>
          </a:bodyPr>
          <a:lstStyle/>
          <a:p>
            <a:r>
              <a:rPr lang="ro-RO" dirty="0" smtClean="0">
                <a:solidFill>
                  <a:schemeClr val="accent5">
                    <a:lumMod val="75000"/>
                  </a:schemeClr>
                </a:solidFill>
              </a:rPr>
              <a:t>Microsoft Word 2016 </a:t>
            </a:r>
            <a:r>
              <a:rPr lang="ro-RO" dirty="0" smtClean="0">
                <a:latin typeface="Arial" panose="020B0604020202020204" pitchFamily="34" charset="0"/>
                <a:cs typeface="Arial" panose="020B0604020202020204" pitchFamily="34" charset="0"/>
              </a:rPr>
              <a:t>○ Fila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Insert </a:t>
            </a:r>
            <a:r>
              <a:rPr lang="ro-RO" dirty="0" smtClean="0">
                <a:latin typeface="Arial" panose="020B0604020202020204" pitchFamily="34" charset="0"/>
                <a:cs typeface="Arial" panose="020B0604020202020204" pitchFamily="34" charset="0"/>
              </a:rPr>
              <a:t>○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r>
              <a:rPr lang="ro-RO" dirty="0" smtClean="0">
                <a:latin typeface="Arial" panose="020B0604020202020204" pitchFamily="34" charset="0"/>
                <a:cs typeface="Arial" panose="020B0604020202020204" pitchFamily="34" charset="0"/>
              </a:rPr>
              <a:t>ormatarea textului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6400" y="4908462"/>
            <a:ext cx="1758950" cy="1758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15667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773" y="4252779"/>
            <a:ext cx="8162454" cy="240023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dirty="0" smtClean="0"/>
              <a:t>Paragrafe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Show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/H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ide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 ¶ </a:t>
            </a:r>
            <a:r>
              <a:rPr lang="en-US" dirty="0" smtClean="0"/>
              <a:t>de</a:t>
            </a:r>
            <a:r>
              <a:rPr lang="ro-RO" dirty="0" smtClean="0"/>
              <a:t>zvăluie caractere </a:t>
            </a:r>
            <a:r>
              <a:rPr lang="en-US" dirty="0" err="1" smtClean="0"/>
              <a:t>i</a:t>
            </a:r>
            <a:r>
              <a:rPr lang="ro-RO" dirty="0" smtClean="0"/>
              <a:t>nvizibile la imprimare: sfârşit de paragraf (paragraph mark), Tab (tabulator, obţinut prin apăsarea tastei Tab) şi spaţiu (space)</a:t>
            </a:r>
            <a:endParaRPr lang="en-US" dirty="0" smtClean="0"/>
          </a:p>
          <a:p>
            <a:r>
              <a:rPr lang="en-US" dirty="0" err="1" smtClean="0"/>
              <a:t>Astfel</a:t>
            </a:r>
            <a:r>
              <a:rPr lang="en-US" dirty="0" smtClean="0"/>
              <a:t>, pot fi </a:t>
            </a:r>
            <a:r>
              <a:rPr lang="en-US" dirty="0" err="1" smtClean="0"/>
              <a:t>corectate</a:t>
            </a:r>
            <a:r>
              <a:rPr lang="en-US" dirty="0" smtClean="0"/>
              <a:t> </a:t>
            </a:r>
            <a:r>
              <a:rPr lang="ro-RO" dirty="0" smtClean="0"/>
              <a:t>mai uşor multe </a:t>
            </a:r>
            <a:r>
              <a:rPr lang="en-US" dirty="0" err="1" smtClean="0"/>
              <a:t>gre</a:t>
            </a:r>
            <a:r>
              <a:rPr lang="ro-RO" dirty="0"/>
              <a:t>ş</a:t>
            </a:r>
            <a:r>
              <a:rPr lang="en-US" dirty="0" err="1" smtClean="0"/>
              <a:t>eli</a:t>
            </a:r>
            <a:r>
              <a:rPr lang="en-US" dirty="0" smtClean="0"/>
              <a:t> de </a:t>
            </a:r>
            <a:r>
              <a:rPr lang="en-US" dirty="0" err="1" smtClean="0"/>
              <a:t>editare</a:t>
            </a:r>
            <a:r>
              <a:rPr lang="ro-RO" dirty="0" smtClean="0"/>
              <a:t>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r="47906" b="69552"/>
          <a:stretch/>
        </p:blipFill>
        <p:spPr>
          <a:xfrm>
            <a:off x="658706" y="2902284"/>
            <a:ext cx="2194560" cy="84795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057400" y="3266528"/>
            <a:ext cx="279400" cy="24553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4572000" y="2902284"/>
            <a:ext cx="372533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¶</a:t>
            </a:r>
            <a:r>
              <a:rPr lang="ro-RO" dirty="0" smtClean="0"/>
              <a:t> 	paragraf</a:t>
            </a:r>
          </a:p>
          <a:p>
            <a:r>
              <a:rPr lang="ro-RO" dirty="0" smtClean="0"/>
              <a:t>→ 	tab</a:t>
            </a:r>
          </a:p>
          <a:p>
            <a:r>
              <a:rPr lang="ro-RO" dirty="0" smtClean="0"/>
              <a:t>∙ 	spaţiu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8971316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o-RO" dirty="0" smtClean="0"/>
              <a:t>Mai multe opţiuni pentru formatarea fonturilor şi a paragrafelor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 smtClean="0"/>
              <a:t>Opţiunile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Font…</a:t>
            </a:r>
            <a:r>
              <a:rPr lang="ro-RO" dirty="0" smtClean="0"/>
              <a:t> şi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Paragraph… </a:t>
            </a:r>
            <a:r>
              <a:rPr lang="ro-RO" dirty="0" smtClean="0"/>
              <a:t>deschid ferestele corespunzătoare de formatare avansată: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0132" y="2556930"/>
            <a:ext cx="4753618" cy="3172883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5731933" y="4639733"/>
            <a:ext cx="905934" cy="28786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1066" y="4085226"/>
            <a:ext cx="1953575" cy="239500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82225" y="4068293"/>
            <a:ext cx="1854308" cy="2446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9847270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3912" y="4910934"/>
            <a:ext cx="4031192" cy="142347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o-RO" dirty="0" smtClean="0"/>
              <a:t>Butonul Tabs din fereastra Paragraph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199626"/>
            <a:ext cx="7914217" cy="1789107"/>
          </a:xfrm>
        </p:spPr>
        <p:txBody>
          <a:bodyPr>
            <a:normAutofit/>
          </a:bodyPr>
          <a:lstStyle/>
          <a:p>
            <a:r>
              <a:rPr lang="ro-RO" dirty="0" smtClean="0"/>
              <a:t>Butonul Tabs… Permite modificarea pasului tastei Tab (implicit, acesta este setat la 1,27 cm)</a:t>
            </a:r>
          </a:p>
          <a:p>
            <a:endParaRPr lang="ro-RO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t="49511"/>
          <a:stretch/>
        </p:blipFill>
        <p:spPr>
          <a:xfrm>
            <a:off x="3418044" y="2671103"/>
            <a:ext cx="3044286" cy="2028295"/>
          </a:xfrm>
          <a:prstGeom prst="rect">
            <a:avLst/>
          </a:prstGeom>
        </p:spPr>
      </p:pic>
      <p:sp>
        <p:nvSpPr>
          <p:cNvPr id="5" name="Up Arrow 4"/>
          <p:cNvSpPr/>
          <p:nvPr/>
        </p:nvSpPr>
        <p:spPr>
          <a:xfrm>
            <a:off x="3581469" y="4648467"/>
            <a:ext cx="338667" cy="262467"/>
          </a:xfrm>
          <a:prstGeom prst="upArrow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58879" y="3685250"/>
            <a:ext cx="2134493" cy="2515396"/>
          </a:xfrm>
          <a:prstGeom prst="rect">
            <a:avLst/>
          </a:prstGeom>
        </p:spPr>
      </p:pic>
      <p:sp>
        <p:nvSpPr>
          <p:cNvPr id="8" name="Left-Right Arrow 7"/>
          <p:cNvSpPr/>
          <p:nvPr/>
        </p:nvSpPr>
        <p:spPr>
          <a:xfrm>
            <a:off x="3418044" y="5909734"/>
            <a:ext cx="256558" cy="84666"/>
          </a:xfrm>
          <a:prstGeom prst="leftRightArrow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3217403" y="6009618"/>
            <a:ext cx="76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200" dirty="0" smtClean="0"/>
              <a:t>1,27 cm</a:t>
            </a:r>
            <a:endParaRPr lang="en-US" sz="1200" dirty="0"/>
          </a:p>
        </p:txBody>
      </p:sp>
      <p:sp>
        <p:nvSpPr>
          <p:cNvPr id="10" name="Rectangle 9"/>
          <p:cNvSpPr/>
          <p:nvPr/>
        </p:nvSpPr>
        <p:spPr>
          <a:xfrm>
            <a:off x="6561667" y="5909734"/>
            <a:ext cx="601133" cy="29091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8006760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dirty="0" smtClean="0"/>
              <a:t>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71700" y="1359964"/>
            <a:ext cx="6648450" cy="5101221"/>
          </a:xfrm>
        </p:spPr>
        <p:txBody>
          <a:bodyPr>
            <a:normAutofit/>
          </a:bodyPr>
          <a:lstStyle/>
          <a:p>
            <a:pPr marL="457200" lvl="1" indent="0" algn="r">
              <a:buNone/>
            </a:pPr>
            <a:r>
              <a:rPr lang="ro-RO" sz="3200" b="1" dirty="0" smtClean="0">
                <a:solidFill>
                  <a:schemeClr val="accent5">
                    <a:lumMod val="75000"/>
                  </a:schemeClr>
                </a:solidFill>
              </a:rPr>
              <a:t>FORMATAREA</a:t>
            </a:r>
            <a:r>
              <a:rPr lang="en-US" sz="3200" b="1" dirty="0" smtClean="0">
                <a:solidFill>
                  <a:schemeClr val="accent5">
                    <a:lumMod val="75000"/>
                  </a:schemeClr>
                </a:solidFill>
              </a:rPr>
              <a:t> TEXTULUI</a:t>
            </a:r>
            <a:endParaRPr lang="ro-RO" sz="3200" b="1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marL="457200" lvl="1" indent="0" algn="r">
              <a:buNone/>
            </a:pPr>
            <a:r>
              <a:rPr lang="ro-RO" sz="3200" b="1" dirty="0" smtClean="0">
                <a:solidFill>
                  <a:schemeClr val="accent5">
                    <a:lumMod val="75000"/>
                  </a:schemeClr>
                </a:solidFill>
              </a:rPr>
              <a:t>Î</a:t>
            </a:r>
            <a:r>
              <a:rPr lang="en-US" sz="3200" b="1" dirty="0" smtClean="0">
                <a:solidFill>
                  <a:schemeClr val="accent5">
                    <a:lumMod val="75000"/>
                  </a:schemeClr>
                </a:solidFill>
              </a:rPr>
              <a:t>N MICROSOFT WORD</a:t>
            </a:r>
            <a:r>
              <a:rPr lang="ro-RO" sz="3200" b="1" dirty="0" smtClean="0">
                <a:solidFill>
                  <a:schemeClr val="accent5">
                    <a:lumMod val="75000"/>
                  </a:schemeClr>
                </a:solidFill>
              </a:rPr>
              <a:t> -  Stiluri</a:t>
            </a:r>
            <a:endParaRPr lang="en-US" sz="32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2838450" y="1190101"/>
            <a:ext cx="5848350" cy="0"/>
          </a:xfrm>
          <a:prstGeom prst="line">
            <a:avLst/>
          </a:prstGeom>
          <a:ln w="381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4667" y="4343401"/>
            <a:ext cx="3677818" cy="962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3315436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dirty="0" smtClean="0"/>
              <a:t>Grupul de comenzi </a:t>
            </a:r>
            <a:r>
              <a:rPr lang="ro-RO" dirty="0"/>
              <a:t>S</a:t>
            </a:r>
            <a:r>
              <a:rPr lang="ro-RO" dirty="0" smtClean="0"/>
              <a:t>tyles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49" y="1402826"/>
            <a:ext cx="7668683" cy="1210144"/>
          </a:xfrm>
        </p:spPr>
        <p:txBody>
          <a:bodyPr>
            <a:normAutofit/>
          </a:bodyPr>
          <a:lstStyle/>
          <a:p>
            <a:r>
              <a:rPr lang="ro-RO" dirty="0" smtClean="0"/>
              <a:t>Permite salvarea şi folosirea stilurilor de formatare (styles) predefinite</a:t>
            </a:r>
            <a:endParaRPr lang="ro-RO" dirty="0"/>
          </a:p>
          <a:p>
            <a:endParaRPr lang="ro-RO" dirty="0" smtClean="0"/>
          </a:p>
          <a:p>
            <a:endParaRPr lang="ro-RO" dirty="0" smtClean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2550" y="2471537"/>
            <a:ext cx="7040880" cy="1178755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4301067" y="2785533"/>
            <a:ext cx="2844800" cy="49953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7715244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Stiluri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 smtClean="0"/>
              <a:t>Un stil este o formatare a textului predefinită</a:t>
            </a:r>
          </a:p>
          <a:p>
            <a:pPr lvl="1"/>
            <a:r>
              <a:rPr lang="ro-RO" dirty="0" smtClean="0"/>
              <a:t>Word oferă câteva stiluri predefinite</a:t>
            </a:r>
          </a:p>
          <a:p>
            <a:pPr lvl="1"/>
            <a:r>
              <a:rPr lang="ro-RO" dirty="0" smtClean="0"/>
              <a:t>Ultilizatorul poate defini şi salva stiluri proprii</a:t>
            </a:r>
          </a:p>
          <a:p>
            <a:endParaRPr lang="ro-RO" dirty="0"/>
          </a:p>
          <a:p>
            <a:r>
              <a:rPr lang="ro-RO" dirty="0" smtClean="0"/>
              <a:t>Paşi de folosire:</a:t>
            </a:r>
          </a:p>
          <a:p>
            <a:pPr lvl="1"/>
            <a:r>
              <a:rPr lang="ro-RO" dirty="0" smtClean="0"/>
              <a:t>Se selectează textul care va fi modificat</a:t>
            </a:r>
          </a:p>
          <a:p>
            <a:pPr lvl="1"/>
            <a:r>
              <a:rPr lang="ro-RO" dirty="0" smtClean="0"/>
              <a:t>Se alege stilul dorit</a:t>
            </a:r>
          </a:p>
          <a:p>
            <a:pPr lvl="1"/>
            <a:r>
              <a:rPr lang="ro-RO" dirty="0" smtClean="0"/>
              <a:t>Se aplică stilul dorit</a:t>
            </a:r>
          </a:p>
          <a:p>
            <a:pPr lvl="1"/>
            <a:r>
              <a:rPr lang="ro-RO" dirty="0" smtClean="0"/>
              <a:t>Modificările se vor produce în tot documentul, pentru porţiunile de text cărora le-a fost aplicat stilul respectiv</a:t>
            </a:r>
          </a:p>
        </p:txBody>
      </p:sp>
    </p:spTree>
    <p:extLst>
      <p:ext uri="{BB962C8B-B14F-4D97-AF65-F5344CB8AC3E}">
        <p14:creationId xmlns:p14="http://schemas.microsoft.com/office/powerpoint/2010/main" val="2427196743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Alegerea stilurilor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49" y="1285911"/>
            <a:ext cx="7617883" cy="595307"/>
          </a:xfrm>
        </p:spPr>
        <p:txBody>
          <a:bodyPr/>
          <a:lstStyle/>
          <a:p>
            <a:r>
              <a:rPr lang="ro-RO" dirty="0" smtClean="0"/>
              <a:t>Alegerea unui stil se face din grupul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Styles</a:t>
            </a:r>
            <a:r>
              <a:rPr lang="ro-RO" dirty="0" smtClean="0"/>
              <a:t> (Stiluri):</a:t>
            </a:r>
          </a:p>
          <a:p>
            <a:endParaRPr lang="ro-RO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3770" y="2046312"/>
            <a:ext cx="7498080" cy="318903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4851400" y="2472267"/>
            <a:ext cx="474133" cy="44873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6925733" y="2743200"/>
            <a:ext cx="237067" cy="186267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2822565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Aplicarea stilurilor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49" y="1285911"/>
            <a:ext cx="7711018" cy="1423422"/>
          </a:xfrm>
        </p:spPr>
        <p:txBody>
          <a:bodyPr>
            <a:normAutofit fontScale="92500" lnSpcReduction="10000"/>
          </a:bodyPr>
          <a:lstStyle/>
          <a:p>
            <a:r>
              <a:rPr lang="ro-RO" dirty="0" smtClean="0"/>
              <a:t>Dacă se schimbă stilul, textul căruia i se aplică schimbarea trebuie să fie selectat în prealabil</a:t>
            </a:r>
          </a:p>
          <a:p>
            <a:r>
              <a:rPr lang="ro-RO" dirty="0" smtClean="0"/>
              <a:t>Prin selectarea noului stil, formatarea textului se modifică conform formatărilor definite în stilul respectiv</a:t>
            </a:r>
          </a:p>
          <a:p>
            <a:endParaRPr lang="ro-RO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2561" y="3294337"/>
            <a:ext cx="6463971" cy="2423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3238162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Modificarea stilurilor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49" y="1285911"/>
            <a:ext cx="8108951" cy="1804422"/>
          </a:xfrm>
        </p:spPr>
        <p:txBody>
          <a:bodyPr>
            <a:normAutofit fontScale="85000" lnSpcReduction="10000"/>
          </a:bodyPr>
          <a:lstStyle/>
          <a:p>
            <a:r>
              <a:rPr lang="ro-RO" dirty="0" smtClean="0"/>
              <a:t>Într-un stil predefinit, se pot modifica toate opţiunile referitoare la text: font, dimensiune, culoare, fundal, subliniere, spaţiere, aliniere.</a:t>
            </a:r>
          </a:p>
          <a:p>
            <a:r>
              <a:rPr lang="ro-RO" dirty="0" smtClean="0"/>
              <a:t>Un stil poate fi şters</a:t>
            </a:r>
          </a:p>
          <a:p>
            <a:pPr lvl="1"/>
            <a:r>
              <a:rPr lang="ro-RO" dirty="0" smtClean="0"/>
              <a:t>Se face click dreapta pe numele stilului şi se alege opţiunea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Modify</a:t>
            </a:r>
            <a:r>
              <a:rPr lang="ro-RO" dirty="0" smtClean="0"/>
              <a:t> (modifică)</a:t>
            </a:r>
          </a:p>
          <a:p>
            <a:pPr lvl="1"/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Rename</a:t>
            </a:r>
            <a:r>
              <a:rPr lang="ro-RO" dirty="0" smtClean="0"/>
              <a:t> (Redenumire) - redenumeşte stilul</a:t>
            </a:r>
          </a:p>
          <a:p>
            <a:pPr lvl="1"/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Remove from Style Gallery </a:t>
            </a:r>
            <a:r>
              <a:rPr lang="ro-RO" dirty="0" smtClean="0"/>
              <a:t>(Elimină din galeria de stiluri)– şterge stilul</a:t>
            </a:r>
          </a:p>
          <a:p>
            <a:endParaRPr lang="ro-RO" dirty="0" smtClean="0"/>
          </a:p>
          <a:p>
            <a:endParaRPr lang="ro-RO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1175" y="3433371"/>
            <a:ext cx="3916892" cy="2658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3847088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Modificarea stilurilor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49" y="1285911"/>
            <a:ext cx="6965951" cy="1804422"/>
          </a:xfrm>
        </p:spPr>
        <p:txBody>
          <a:bodyPr>
            <a:normAutofit/>
          </a:bodyPr>
          <a:lstStyle/>
          <a:p>
            <a:pPr algn="just"/>
            <a:r>
              <a:rPr lang="ro-RO" sz="2000" dirty="0" smtClean="0"/>
              <a:t>Într-un stil predefinit, se pot modifica toate opţiunile referitoare la text: font, dimensiune, culoare, fundal, subliniere, spaţiere, aliniere.</a:t>
            </a:r>
          </a:p>
          <a:p>
            <a:pPr algn="just"/>
            <a:r>
              <a:rPr lang="ro-RO" sz="2000" dirty="0" smtClean="0"/>
              <a:t>Modificările care nu sunt permise la nivelul unui stil  sunt gri şi nu se pot activa</a:t>
            </a:r>
          </a:p>
          <a:p>
            <a:endParaRPr lang="ro-RO" dirty="0" smtClean="0"/>
          </a:p>
          <a:p>
            <a:endParaRPr lang="ro-RO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0699" y="2965198"/>
            <a:ext cx="3099791" cy="210382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18125" y="3473200"/>
            <a:ext cx="3114675" cy="3191654"/>
          </a:xfrm>
          <a:prstGeom prst="rect">
            <a:avLst/>
          </a:prstGeom>
        </p:spPr>
      </p:pic>
      <p:sp>
        <p:nvSpPr>
          <p:cNvPr id="7" name="Right Arrow 6"/>
          <p:cNvSpPr/>
          <p:nvPr/>
        </p:nvSpPr>
        <p:spPr>
          <a:xfrm rot="10800000">
            <a:off x="7793372" y="4529667"/>
            <a:ext cx="424392" cy="347133"/>
          </a:xfrm>
          <a:prstGeom prst="rightArrow">
            <a:avLst/>
          </a:prstGeom>
          <a:noFill/>
          <a:ln w="2857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366000" y="6417733"/>
            <a:ext cx="567267" cy="24712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8199788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Modificarea stilurilor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49" y="1285911"/>
            <a:ext cx="8108951" cy="1804422"/>
          </a:xfrm>
        </p:spPr>
        <p:txBody>
          <a:bodyPr>
            <a:normAutofit/>
          </a:bodyPr>
          <a:lstStyle/>
          <a:p>
            <a:r>
              <a:rPr lang="ro-RO" dirty="0" smtClean="0"/>
              <a:t>Butonul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Format</a:t>
            </a:r>
            <a:r>
              <a:rPr lang="ro-RO" dirty="0" smtClean="0"/>
              <a:t> permite afişarea opţiunilor complete de modificare a unui stil.</a:t>
            </a:r>
          </a:p>
          <a:p>
            <a:pPr lvl="1"/>
            <a:r>
              <a:rPr lang="ro-RO" dirty="0" smtClean="0"/>
              <a:t>Opţiunea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Font</a:t>
            </a:r>
            <a:r>
              <a:rPr lang="ro-RO" dirty="0" smtClean="0"/>
              <a:t> va deschide fereastra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Font, </a:t>
            </a:r>
            <a:r>
              <a:rPr lang="ro-RO" dirty="0" smtClean="0"/>
              <a:t>unde se pot efectua formatările avansate.</a:t>
            </a:r>
          </a:p>
          <a:p>
            <a:endParaRPr lang="ro-RO" dirty="0" smtClean="0"/>
          </a:p>
          <a:p>
            <a:endParaRPr lang="ro-RO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9392" y="2837573"/>
            <a:ext cx="3140075" cy="321768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5666" y="3431075"/>
            <a:ext cx="2683933" cy="3290399"/>
          </a:xfrm>
          <a:prstGeom prst="rect">
            <a:avLst/>
          </a:prstGeom>
        </p:spPr>
      </p:pic>
      <p:sp>
        <p:nvSpPr>
          <p:cNvPr id="8" name="Right Arrow 7"/>
          <p:cNvSpPr/>
          <p:nvPr/>
        </p:nvSpPr>
        <p:spPr>
          <a:xfrm>
            <a:off x="2015067" y="5884333"/>
            <a:ext cx="314325" cy="170921"/>
          </a:xfrm>
          <a:prstGeom prst="rightArrow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Arrow 9"/>
          <p:cNvSpPr/>
          <p:nvPr/>
        </p:nvSpPr>
        <p:spPr>
          <a:xfrm>
            <a:off x="1930400" y="4597400"/>
            <a:ext cx="314325" cy="170921"/>
          </a:xfrm>
          <a:prstGeom prst="rightArrow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5765800" y="6451600"/>
            <a:ext cx="668867" cy="26987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16984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dirty="0" smtClean="0"/>
              <a:t>Grupul de comenzi Clipboard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4491" y="3948877"/>
            <a:ext cx="7886700" cy="1567980"/>
          </a:xfrm>
        </p:spPr>
        <p:txBody>
          <a:bodyPr>
            <a:normAutofit fontScale="92500" lnSpcReduction="10000"/>
          </a:bodyPr>
          <a:lstStyle/>
          <a:p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Paste</a:t>
            </a:r>
            <a:r>
              <a:rPr lang="ro-RO" dirty="0" smtClean="0"/>
              <a:t> – Lipire (cu comenzi ascunse)</a:t>
            </a:r>
          </a:p>
          <a:p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Cut</a:t>
            </a:r>
            <a:r>
              <a:rPr lang="ro-RO" dirty="0" smtClean="0"/>
              <a:t> – Decupare</a:t>
            </a:r>
          </a:p>
          <a:p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Copy</a:t>
            </a:r>
            <a:r>
              <a:rPr lang="ro-RO" dirty="0" smtClean="0"/>
              <a:t> - Copiere</a:t>
            </a:r>
          </a:p>
          <a:p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Format Painter </a:t>
            </a:r>
            <a:r>
              <a:rPr lang="ro-RO" dirty="0" smtClean="0"/>
              <a:t>– Descriptor de formate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r="23683"/>
          <a:stretch/>
        </p:blipFill>
        <p:spPr>
          <a:xfrm>
            <a:off x="494491" y="2141648"/>
            <a:ext cx="8020859" cy="146981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14867" y="2565400"/>
            <a:ext cx="1413933" cy="8636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182944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Stiluri definite de utilizator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199626"/>
            <a:ext cx="7886700" cy="1408107"/>
          </a:xfrm>
        </p:spPr>
        <p:txBody>
          <a:bodyPr/>
          <a:lstStyle/>
          <a:p>
            <a:r>
              <a:rPr lang="ro-RO" dirty="0" smtClean="0"/>
              <a:t>Cea mai simplă metodă de definire a unui stil este aceea de a formata un text, apoi de a-l salva sub formă de stil.</a:t>
            </a:r>
          </a:p>
          <a:p>
            <a:pPr lvl="1"/>
            <a:r>
              <a:rPr lang="ro-RO" dirty="0" smtClean="0"/>
              <a:t>Se face click dreapta cu mouse-ul pe textul formatat şi se alege opţiunea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Styles</a:t>
            </a:r>
            <a:r>
              <a:rPr lang="ro-RO" dirty="0" smtClean="0"/>
              <a:t>, apoi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Create</a:t>
            </a:r>
            <a:r>
              <a:rPr lang="ro-RO" dirty="0" smtClean="0"/>
              <a:t>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a</a:t>
            </a:r>
            <a:r>
              <a:rPr lang="ro-RO" dirty="0" smtClean="0"/>
              <a:t>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Style</a:t>
            </a:r>
            <a:r>
              <a:rPr lang="ro-RO" dirty="0" smtClean="0"/>
              <a:t> (Creează un stil).</a:t>
            </a:r>
            <a:endParaRPr lang="en-US" dirty="0"/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267660" y="4378330"/>
            <a:ext cx="7886700" cy="1408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80000"/>
              <a:buFont typeface="Courier New" panose="02070309020205020404" pitchFamily="49" charset="0"/>
              <a:buChar char="o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ro-RO" dirty="0" smtClean="0"/>
              <a:t>Se dă un nume stilului</a:t>
            </a:r>
          </a:p>
          <a:p>
            <a:pPr lvl="1"/>
            <a:r>
              <a:rPr lang="ro-RO" dirty="0" smtClean="0"/>
              <a:t>Se apasă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OK.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2132" y="2795238"/>
            <a:ext cx="4955117" cy="2991199"/>
          </a:xfrm>
          <a:prstGeom prst="rect">
            <a:avLst/>
          </a:prstGeom>
        </p:spPr>
      </p:pic>
      <p:pic>
        <p:nvPicPr>
          <p:cNvPr id="5" name="Picture 1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664005" y="3324212"/>
            <a:ext cx="388297" cy="50964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" name="Content Placeholder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878198" y="2960555"/>
            <a:ext cx="386577" cy="44415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58959" y="4884199"/>
            <a:ext cx="1856846" cy="978968"/>
          </a:xfrm>
          <a:prstGeom prst="rect">
            <a:avLst/>
          </a:prstGeom>
        </p:spPr>
      </p:pic>
      <p:sp>
        <p:nvSpPr>
          <p:cNvPr id="16" name="Right Arrow 15"/>
          <p:cNvSpPr/>
          <p:nvPr/>
        </p:nvSpPr>
        <p:spPr>
          <a:xfrm>
            <a:off x="6138333" y="5147733"/>
            <a:ext cx="270934" cy="186267"/>
          </a:xfrm>
          <a:prstGeom prst="rightArrow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ight Arrow 20"/>
          <p:cNvSpPr/>
          <p:nvPr/>
        </p:nvSpPr>
        <p:spPr>
          <a:xfrm>
            <a:off x="5342468" y="4842932"/>
            <a:ext cx="270934" cy="186267"/>
          </a:xfrm>
          <a:prstGeom prst="rightArrow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6925733" y="5681133"/>
            <a:ext cx="465667" cy="18203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1731877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Stiluri definite de utilizator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 smtClean="0"/>
              <a:t>Stilul nou creat poate fi aplicat apoi tuturor titlurilor din document:</a:t>
            </a:r>
          </a:p>
          <a:p>
            <a:pPr lvl="1"/>
            <a:r>
              <a:rPr lang="ro-RO" dirty="0" smtClean="0"/>
              <a:t>Se selectează un alt titlu</a:t>
            </a:r>
          </a:p>
          <a:p>
            <a:pPr lvl="1"/>
            <a:r>
              <a:rPr lang="ro-RO" dirty="0" smtClean="0"/>
              <a:t>Se aplică reformatarea cu un singur click de mouse pe stilul salvat în grupul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Styles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4546" y="3598084"/>
            <a:ext cx="3627821" cy="2292709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908800" y="3784601"/>
            <a:ext cx="254000" cy="21067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Arrow 8"/>
          <p:cNvSpPr/>
          <p:nvPr/>
        </p:nvSpPr>
        <p:spPr>
          <a:xfrm>
            <a:off x="5190065" y="4461935"/>
            <a:ext cx="279400" cy="186266"/>
          </a:xfrm>
          <a:prstGeom prst="rightArrow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Arrow 9"/>
          <p:cNvSpPr/>
          <p:nvPr/>
        </p:nvSpPr>
        <p:spPr>
          <a:xfrm>
            <a:off x="5190065" y="5596468"/>
            <a:ext cx="279400" cy="186266"/>
          </a:xfrm>
          <a:prstGeom prst="rightArrow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/>
          <a:srcRect b="3594"/>
          <a:stretch/>
        </p:blipFill>
        <p:spPr>
          <a:xfrm>
            <a:off x="466219" y="3598084"/>
            <a:ext cx="3953182" cy="2497916"/>
          </a:xfrm>
          <a:prstGeom prst="rect">
            <a:avLst/>
          </a:prstGeom>
        </p:spPr>
      </p:pic>
      <p:sp>
        <p:nvSpPr>
          <p:cNvPr id="12" name="Down Arrow 11"/>
          <p:cNvSpPr/>
          <p:nvPr/>
        </p:nvSpPr>
        <p:spPr>
          <a:xfrm>
            <a:off x="2870199" y="3477654"/>
            <a:ext cx="270933" cy="374430"/>
          </a:xfrm>
          <a:prstGeom prst="downArrow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ight Arrow 12"/>
          <p:cNvSpPr/>
          <p:nvPr/>
        </p:nvSpPr>
        <p:spPr>
          <a:xfrm>
            <a:off x="1032920" y="4555068"/>
            <a:ext cx="279400" cy="186266"/>
          </a:xfrm>
          <a:prstGeom prst="rightArrow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ight Arrow 13"/>
          <p:cNvSpPr/>
          <p:nvPr/>
        </p:nvSpPr>
        <p:spPr>
          <a:xfrm>
            <a:off x="1024452" y="5791207"/>
            <a:ext cx="279400" cy="186266"/>
          </a:xfrm>
          <a:prstGeom prst="rightArrow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4787942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Stiluri definite de utilizator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o-RO" sz="2000" dirty="0" smtClean="0"/>
              <a:t>Stilurile definite de utilizator pot fi modificate.</a:t>
            </a:r>
          </a:p>
          <a:p>
            <a:r>
              <a:rPr lang="ro-RO" sz="2000" dirty="0" smtClean="0"/>
              <a:t>Pentru aceste stiluri, sunt disponibile toate formatările posibile.</a:t>
            </a:r>
            <a:endParaRPr lang="en-US" sz="20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4358" y="2427984"/>
            <a:ext cx="5641975" cy="312773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27146" y="3510946"/>
            <a:ext cx="2615142" cy="2679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83545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Folosirea stilurilor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sz="2000" dirty="0" smtClean="0"/>
              <a:t>Stilurile definite de utilizator sunt valabile doar la nivelul documentului în care au fost create.</a:t>
            </a:r>
          </a:p>
          <a:p>
            <a:r>
              <a:rPr lang="ro-RO" sz="2000" dirty="0" smtClean="0"/>
              <a:t>Pentru a se aplica un stil nou unui fragment de text,  textul respectiv trebuie mai întâi selectat.</a:t>
            </a:r>
          </a:p>
          <a:p>
            <a:r>
              <a:rPr lang="ro-RO" sz="2000" dirty="0" smtClean="0"/>
              <a:t>Stilurile se pot accesa sau modifica din fereastra </a:t>
            </a:r>
            <a:r>
              <a:rPr lang="ro-RO" sz="2000" dirty="0" smtClean="0">
                <a:solidFill>
                  <a:schemeClr val="accent1">
                    <a:lumMod val="50000"/>
                  </a:schemeClr>
                </a:solidFill>
              </a:rPr>
              <a:t>Styles</a:t>
            </a:r>
          </a:p>
          <a:p>
            <a:pPr lvl="1"/>
            <a:r>
              <a:rPr lang="ro-RO" sz="1600" dirty="0" smtClean="0"/>
              <a:t>În Word 2016, fereastra </a:t>
            </a:r>
            <a:r>
              <a:rPr lang="ro-RO" sz="1600" dirty="0" smtClean="0">
                <a:solidFill>
                  <a:schemeClr val="accent1">
                    <a:lumMod val="50000"/>
                  </a:schemeClr>
                </a:solidFill>
              </a:rPr>
              <a:t>Styles</a:t>
            </a:r>
            <a:r>
              <a:rPr lang="ro-RO" sz="1600" dirty="0" smtClean="0"/>
              <a:t> arată implicit doar stilurile şi formatările definite de utilizator</a:t>
            </a:r>
            <a:r>
              <a:rPr lang="ro-RO" sz="1600" dirty="0" smtClean="0">
                <a:solidFill>
                  <a:schemeClr val="accent1">
                    <a:lumMod val="50000"/>
                  </a:schemeClr>
                </a:solidFill>
              </a:rPr>
              <a:t>.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6200" y="3381376"/>
            <a:ext cx="4874683" cy="3195032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8030439" y="3903133"/>
            <a:ext cx="173761" cy="1524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81000" y="4055533"/>
            <a:ext cx="31326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dirty="0" smtClean="0"/>
              <a:t>Pentru a arăta toate stilurile, se foloseşte Comanda Options: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49" y="4831861"/>
            <a:ext cx="2209800" cy="1617370"/>
          </a:xfrm>
          <a:prstGeom prst="rect">
            <a:avLst/>
          </a:prstGeom>
        </p:spPr>
      </p:pic>
      <p:sp>
        <p:nvSpPr>
          <p:cNvPr id="8" name="Oval 7"/>
          <p:cNvSpPr/>
          <p:nvPr/>
        </p:nvSpPr>
        <p:spPr>
          <a:xfrm>
            <a:off x="2455333" y="5985933"/>
            <a:ext cx="321734" cy="19473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813114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Exportarea stilurilor în Word – metoda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o-RO" sz="2000" dirty="0" smtClean="0"/>
              <a:t>Un stil definit într-un document poate fi exportat, pentru a fi disponibil la nivelul programului Word, în toate documentele.</a:t>
            </a:r>
          </a:p>
          <a:p>
            <a:pPr lvl="1"/>
            <a:r>
              <a:rPr lang="ro-RO" sz="1600" dirty="0" smtClean="0"/>
              <a:t>Se </a:t>
            </a:r>
            <a:r>
              <a:rPr lang="ro-RO" sz="1600" dirty="0"/>
              <a:t>face click dreapta cu mouse-ul pe textul formatat şi se alege opţiunea </a:t>
            </a:r>
            <a:r>
              <a:rPr lang="ro-RO" sz="1600" dirty="0">
                <a:solidFill>
                  <a:schemeClr val="accent1">
                    <a:lumMod val="50000"/>
                  </a:schemeClr>
                </a:solidFill>
              </a:rPr>
              <a:t>Styles</a:t>
            </a:r>
            <a:r>
              <a:rPr lang="ro-RO" sz="1600" dirty="0"/>
              <a:t>, apoi </a:t>
            </a:r>
            <a:r>
              <a:rPr lang="ro-RO" sz="1600" dirty="0">
                <a:solidFill>
                  <a:schemeClr val="accent1">
                    <a:lumMod val="50000"/>
                  </a:schemeClr>
                </a:solidFill>
              </a:rPr>
              <a:t>Create</a:t>
            </a:r>
            <a:r>
              <a:rPr lang="ro-RO" sz="1600" dirty="0"/>
              <a:t> </a:t>
            </a:r>
            <a:r>
              <a:rPr lang="ro-RO" sz="1600" dirty="0">
                <a:solidFill>
                  <a:schemeClr val="accent1">
                    <a:lumMod val="50000"/>
                  </a:schemeClr>
                </a:solidFill>
              </a:rPr>
              <a:t>a</a:t>
            </a:r>
            <a:r>
              <a:rPr lang="ro-RO" sz="1600" dirty="0"/>
              <a:t> </a:t>
            </a:r>
            <a:r>
              <a:rPr lang="ro-RO" sz="1600" dirty="0">
                <a:solidFill>
                  <a:schemeClr val="accent1">
                    <a:lumMod val="50000"/>
                  </a:schemeClr>
                </a:solidFill>
              </a:rPr>
              <a:t>Style</a:t>
            </a:r>
            <a:r>
              <a:rPr lang="ro-RO" sz="1600" dirty="0"/>
              <a:t> (Creează un stil</a:t>
            </a:r>
            <a:r>
              <a:rPr lang="ro-RO" sz="1600" dirty="0" smtClean="0"/>
              <a:t>).</a:t>
            </a:r>
          </a:p>
          <a:p>
            <a:pPr lvl="1"/>
            <a:r>
              <a:rPr lang="ro-RO" sz="1600" dirty="0" smtClean="0"/>
              <a:t>În fereastra nouă, e </a:t>
            </a:r>
            <a:r>
              <a:rPr lang="ro-RO" sz="1600" dirty="0"/>
              <a:t>dă un nume </a:t>
            </a:r>
            <a:r>
              <a:rPr lang="ro-RO" sz="1600" dirty="0" smtClean="0"/>
              <a:t>stilului (de exemplu, Text, pentru textul normal formatat cu Times New Roman negru, 12 pt, la un rând)</a:t>
            </a:r>
          </a:p>
          <a:p>
            <a:pPr lvl="1"/>
            <a:r>
              <a:rPr lang="ro-RO" sz="1600" dirty="0" smtClean="0"/>
              <a:t>Se apasă pe butonul </a:t>
            </a:r>
            <a:r>
              <a:rPr lang="ro-RO" sz="1600" dirty="0" smtClean="0">
                <a:solidFill>
                  <a:schemeClr val="accent1">
                    <a:lumMod val="50000"/>
                  </a:schemeClr>
                </a:solidFill>
              </a:rPr>
              <a:t>Modify</a:t>
            </a:r>
            <a:r>
              <a:rPr lang="ro-RO" sz="1600" dirty="0" smtClean="0"/>
              <a:t> (Modifică)</a:t>
            </a:r>
          </a:p>
          <a:p>
            <a:pPr lvl="1"/>
            <a:r>
              <a:rPr lang="ro-RO" sz="1600" dirty="0" smtClean="0"/>
              <a:t>În fereastra nouă, se alege opţiunea New documents based on this template (documente noi care folosesc acest şablon) – de obicei se foloseşte şablonul Normal, un şablon general implicit</a:t>
            </a:r>
            <a:endParaRPr lang="ro-RO" sz="1600" dirty="0"/>
          </a:p>
          <a:p>
            <a:pPr lvl="1"/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701452696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559" y="1131137"/>
            <a:ext cx="5671608" cy="320137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Exportarea stilurilor în Word – metoda 1</a:t>
            </a:r>
            <a:endParaRPr lang="en-US" dirty="0"/>
          </a:p>
        </p:txBody>
      </p:sp>
      <p:pic>
        <p:nvPicPr>
          <p:cNvPr id="5" name="Picture 1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28649" y="2062678"/>
            <a:ext cx="388297" cy="50964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" name="Content Placeholder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82759" y="2709266"/>
            <a:ext cx="386577" cy="44415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7" name="Rectangle 6"/>
          <p:cNvSpPr/>
          <p:nvPr/>
        </p:nvSpPr>
        <p:spPr>
          <a:xfrm>
            <a:off x="4292600" y="3996267"/>
            <a:ext cx="443343" cy="19473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69429" y="3454400"/>
            <a:ext cx="3089275" cy="3165626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5990167" y="6223000"/>
            <a:ext cx="1447800" cy="1778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ight Arrow 10"/>
          <p:cNvSpPr/>
          <p:nvPr/>
        </p:nvSpPr>
        <p:spPr>
          <a:xfrm>
            <a:off x="2235200" y="3208867"/>
            <a:ext cx="389467" cy="245533"/>
          </a:xfrm>
          <a:prstGeom prst="rightArrow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ight Arrow 12"/>
          <p:cNvSpPr/>
          <p:nvPr/>
        </p:nvSpPr>
        <p:spPr>
          <a:xfrm>
            <a:off x="2912534" y="3454400"/>
            <a:ext cx="389467" cy="245533"/>
          </a:xfrm>
          <a:prstGeom prst="rightArrow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7247467" y="6400799"/>
            <a:ext cx="491067" cy="19382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6030542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Exportarea stilurilor în Word – metoda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o-RO" sz="2000" dirty="0" smtClean="0"/>
              <a:t>Un stil definit într-un document poate fi exportat, pentru a fi disponibil în toate documentele.</a:t>
            </a:r>
          </a:p>
          <a:p>
            <a:pPr lvl="1" algn="just"/>
            <a:r>
              <a:rPr lang="ro-RO" sz="1600" dirty="0" smtClean="0"/>
              <a:t>Se accesează fereastra </a:t>
            </a:r>
            <a:r>
              <a:rPr lang="ro-RO" sz="1600" dirty="0" smtClean="0">
                <a:solidFill>
                  <a:schemeClr val="accent1">
                    <a:lumMod val="50000"/>
                  </a:schemeClr>
                </a:solidFill>
              </a:rPr>
              <a:t>Manage Styles </a:t>
            </a:r>
            <a:r>
              <a:rPr lang="ro-RO" sz="1600" dirty="0" smtClean="0"/>
              <a:t>(Administrează stiluri)</a:t>
            </a:r>
          </a:p>
          <a:p>
            <a:pPr lvl="1" algn="just"/>
            <a:r>
              <a:rPr lang="ro-RO" sz="1600" dirty="0" smtClean="0"/>
              <a:t>Se apasă pe butonul </a:t>
            </a:r>
            <a:r>
              <a:rPr lang="ro-RO" sz="1600" dirty="0" smtClean="0">
                <a:solidFill>
                  <a:schemeClr val="accent1">
                    <a:lumMod val="50000"/>
                  </a:schemeClr>
                </a:solidFill>
              </a:rPr>
              <a:t>Import</a:t>
            </a:r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</a:rPr>
              <a:t>/</a:t>
            </a:r>
            <a:r>
              <a:rPr lang="ro-RO" sz="1600" dirty="0" smtClean="0">
                <a:solidFill>
                  <a:schemeClr val="accent1">
                    <a:lumMod val="50000"/>
                  </a:schemeClr>
                </a:solidFill>
              </a:rPr>
              <a:t>Export</a:t>
            </a:r>
            <a:endParaRPr lang="en-US" sz="16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lvl="1" algn="just"/>
            <a:r>
              <a:rPr lang="en-US" sz="1600" dirty="0" smtClean="0"/>
              <a:t>Se </a:t>
            </a:r>
            <a:r>
              <a:rPr lang="en-US" sz="1600" dirty="0" err="1" smtClean="0"/>
              <a:t>copia</a:t>
            </a:r>
            <a:r>
              <a:rPr lang="ro-RO" sz="1600" dirty="0" smtClean="0"/>
              <a:t>ză</a:t>
            </a:r>
            <a:r>
              <a:rPr lang="en-US" sz="1600" dirty="0" smtClean="0"/>
              <a:t> </a:t>
            </a:r>
            <a:r>
              <a:rPr lang="ro-RO" sz="1600" dirty="0" smtClean="0"/>
              <a:t>s</a:t>
            </a:r>
            <a:r>
              <a:rPr lang="en-US" sz="1600" dirty="0" err="1" smtClean="0"/>
              <a:t>tilul</a:t>
            </a:r>
            <a:r>
              <a:rPr lang="en-US" sz="1600" dirty="0" smtClean="0"/>
              <a:t> din document </a:t>
            </a:r>
            <a:r>
              <a:rPr lang="ro-RO" sz="1600" dirty="0" smtClean="0"/>
              <a:t>în şablonul </a:t>
            </a:r>
            <a:r>
              <a:rPr lang="ro-RO" sz="1600" dirty="0" smtClean="0">
                <a:solidFill>
                  <a:schemeClr val="accent1">
                    <a:lumMod val="50000"/>
                  </a:schemeClr>
                </a:solidFill>
              </a:rPr>
              <a:t>Normal, </a:t>
            </a:r>
            <a:r>
              <a:rPr lang="ro-RO" sz="1600" dirty="0" smtClean="0"/>
              <a:t>folosind butonul </a:t>
            </a:r>
            <a:r>
              <a:rPr lang="ro-RO" sz="1600" dirty="0" smtClean="0">
                <a:solidFill>
                  <a:schemeClr val="accent1">
                    <a:lumMod val="50000"/>
                  </a:schemeClr>
                </a:solidFill>
              </a:rPr>
              <a:t>Copy</a:t>
            </a:r>
          </a:p>
          <a:p>
            <a:pPr lvl="1" algn="just"/>
            <a:r>
              <a:rPr lang="ro-RO" sz="1600" dirty="0" smtClean="0"/>
              <a:t>Se apasă </a:t>
            </a:r>
            <a:r>
              <a:rPr lang="ro-RO" sz="1600" dirty="0" smtClean="0">
                <a:solidFill>
                  <a:schemeClr val="accent1">
                    <a:lumMod val="50000"/>
                  </a:schemeClr>
                </a:solidFill>
              </a:rPr>
              <a:t>Close.</a:t>
            </a:r>
            <a:endParaRPr lang="en-US" sz="16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49" y="3197559"/>
            <a:ext cx="1466008" cy="3282675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1397000" y="5867400"/>
            <a:ext cx="245533" cy="237067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0225" y="3646023"/>
            <a:ext cx="1942042" cy="222137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49839" y="4287755"/>
            <a:ext cx="3928005" cy="2121454"/>
          </a:xfrm>
          <a:prstGeom prst="rect">
            <a:avLst/>
          </a:prstGeom>
        </p:spPr>
      </p:pic>
      <p:sp>
        <p:nvSpPr>
          <p:cNvPr id="8" name="Up Arrow 7"/>
          <p:cNvSpPr/>
          <p:nvPr/>
        </p:nvSpPr>
        <p:spPr>
          <a:xfrm>
            <a:off x="1962522" y="5847056"/>
            <a:ext cx="316226" cy="237067"/>
          </a:xfrm>
          <a:prstGeom prst="upArrow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Down Arrow 8"/>
          <p:cNvSpPr/>
          <p:nvPr/>
        </p:nvSpPr>
        <p:spPr>
          <a:xfrm>
            <a:off x="4699000" y="4495800"/>
            <a:ext cx="287867" cy="260911"/>
          </a:xfrm>
          <a:prstGeom prst="downArrow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375400" y="6172200"/>
            <a:ext cx="502444" cy="237009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678297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Exportarea stilurilor în Word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422400"/>
            <a:ext cx="7880350" cy="4878447"/>
          </a:xfrm>
        </p:spPr>
        <p:txBody>
          <a:bodyPr>
            <a:normAutofit/>
          </a:bodyPr>
          <a:lstStyle/>
          <a:p>
            <a:pPr algn="just"/>
            <a:r>
              <a:rPr lang="ro-RO" sz="2000" dirty="0" smtClean="0"/>
              <a:t>Stilurile vor fi disponibile în orice document nou-creat sau deschis.</a:t>
            </a:r>
            <a:endParaRPr lang="en-US" sz="16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7587" y="2042991"/>
            <a:ext cx="5840413" cy="3154483"/>
          </a:xfrm>
          <a:prstGeom prst="rect">
            <a:avLst/>
          </a:prstGeom>
        </p:spPr>
      </p:pic>
      <p:sp>
        <p:nvSpPr>
          <p:cNvPr id="12" name="Up Arrow 11"/>
          <p:cNvSpPr/>
          <p:nvPr/>
        </p:nvSpPr>
        <p:spPr>
          <a:xfrm>
            <a:off x="2810738" y="2921731"/>
            <a:ext cx="397934" cy="262467"/>
          </a:xfrm>
          <a:prstGeom prst="upArrow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Up Arrow 7"/>
          <p:cNvSpPr/>
          <p:nvPr/>
        </p:nvSpPr>
        <p:spPr>
          <a:xfrm>
            <a:off x="3310271" y="2921731"/>
            <a:ext cx="397934" cy="262467"/>
          </a:xfrm>
          <a:prstGeom prst="upArrow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9654842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Utilizarea stilurilor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199627"/>
            <a:ext cx="7609417" cy="1518174"/>
          </a:xfrm>
        </p:spPr>
        <p:txBody>
          <a:bodyPr>
            <a:normAutofit/>
          </a:bodyPr>
          <a:lstStyle/>
          <a:p>
            <a:pPr algn="just"/>
            <a:r>
              <a:rPr lang="ro-RO" sz="2000" dirty="0" smtClean="0"/>
              <a:t>Şabloanele folosite pentru scrierea lucrărilor ştiinţifice folosesc stiluri pentru a obţine acelaşi aspect tipărit indiferent din ce colţ al lumii ar proveni lucrarea şi de cine ar fi fost scrisă.</a:t>
            </a:r>
          </a:p>
          <a:p>
            <a:pPr lvl="1"/>
            <a:r>
              <a:rPr lang="ro-RO" sz="1600" dirty="0"/>
              <a:t>Exemplu: şablonul IEEE (</a:t>
            </a:r>
            <a:r>
              <a:rPr lang="ro-RO" sz="1400" dirty="0"/>
              <a:t>http://www.ieee.org/conferences_events/conferences/publishing/templates.html</a:t>
            </a:r>
            <a:r>
              <a:rPr lang="ro-RO" sz="1600" dirty="0"/>
              <a:t>)</a:t>
            </a:r>
            <a:endParaRPr lang="en-US" sz="1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665" y="2656469"/>
            <a:ext cx="7095386" cy="3991155"/>
          </a:xfrm>
          <a:prstGeom prst="rect">
            <a:avLst/>
          </a:prstGeom>
        </p:spPr>
      </p:pic>
      <p:sp>
        <p:nvSpPr>
          <p:cNvPr id="5" name="Rectangular Callout 4"/>
          <p:cNvSpPr/>
          <p:nvPr/>
        </p:nvSpPr>
        <p:spPr>
          <a:xfrm>
            <a:off x="7275592" y="3742266"/>
            <a:ext cx="1667934" cy="1430867"/>
          </a:xfrm>
          <a:prstGeom prst="wedgeRectCallout">
            <a:avLst>
              <a:gd name="adj1" fmla="val -65163"/>
              <a:gd name="adj2" fmla="val -24114"/>
            </a:avLst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o-RO" sz="1200" dirty="0" smtClean="0">
                <a:solidFill>
                  <a:schemeClr val="tx1"/>
                </a:solidFill>
              </a:rPr>
              <a:t>Există stiluri predefinite pentru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o-RO" sz="900" dirty="0" smtClean="0">
                <a:solidFill>
                  <a:schemeClr val="tx1"/>
                </a:solidFill>
              </a:rPr>
              <a:t>Titlul lucrării (paper title)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o-RO" sz="900" dirty="0" smtClean="0">
                <a:solidFill>
                  <a:schemeClr val="tx1"/>
                </a:solidFill>
              </a:rPr>
              <a:t>Rezumat (Abstract)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o-RO" sz="900" dirty="0" smtClean="0">
                <a:solidFill>
                  <a:schemeClr val="tx1"/>
                </a:solidFill>
              </a:rPr>
              <a:t>Text (Body text)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o-RO" sz="900" dirty="0" smtClean="0">
                <a:solidFill>
                  <a:schemeClr val="tx1"/>
                </a:solidFill>
              </a:rPr>
              <a:t>Legendă tabel (table head)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o-RO" sz="900" dirty="0">
                <a:solidFill>
                  <a:schemeClr val="tx1"/>
                </a:solidFill>
              </a:rPr>
              <a:t>e</a:t>
            </a:r>
            <a:r>
              <a:rPr lang="ro-RO" sz="900" dirty="0" smtClean="0">
                <a:solidFill>
                  <a:schemeClr val="tx1"/>
                </a:solidFill>
              </a:rPr>
              <a:t>tc.</a:t>
            </a:r>
            <a:endParaRPr lang="en-US" sz="9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196143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Exemple de lucrări scrise cu şablonul IEEE</a:t>
            </a:r>
            <a:endParaRPr lang="en-US" dirty="0"/>
          </a:p>
        </p:txBody>
      </p:sp>
      <p:pic>
        <p:nvPicPr>
          <p:cNvPr id="1026" name="Picture 2" descr="http://img.docstoccdn.com/thumb/orig/1988709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050" y="1340921"/>
            <a:ext cx="3653630" cy="472556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www.yumpu.com/en/image/facebook/2453738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7775" y="1340921"/>
            <a:ext cx="3485092" cy="494011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58487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o-RO" sz="3200" dirty="0" smtClean="0"/>
              <a:t>Copy, Cut, Paste - Copiere, Decupare, Lipire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o-RO" sz="2000" dirty="0" smtClean="0"/>
              <a:t>Copierea, decuparea şi lipirea se fac astfel:</a:t>
            </a:r>
          </a:p>
          <a:p>
            <a:pPr lvl="1"/>
            <a:r>
              <a:rPr lang="ro-RO" sz="1600" dirty="0" smtClean="0"/>
              <a:t>Se selectează textul ce se doreşte a fi copiat sau decupat</a:t>
            </a:r>
          </a:p>
          <a:p>
            <a:pPr lvl="1"/>
            <a:r>
              <a:rPr lang="ro-RO" sz="1600" dirty="0" smtClean="0"/>
              <a:t>Se dă comanda de copiere sau decupare</a:t>
            </a:r>
          </a:p>
          <a:p>
            <a:pPr lvl="1"/>
            <a:r>
              <a:rPr lang="ro-RO" sz="1600" dirty="0" smtClean="0"/>
              <a:t>Se navighează la locul unde se va face lipirea</a:t>
            </a:r>
          </a:p>
          <a:p>
            <a:pPr lvl="1"/>
            <a:r>
              <a:rPr lang="ro-RO" sz="1600" dirty="0" smtClean="0"/>
              <a:t>Se dă comanda de lipire</a:t>
            </a:r>
          </a:p>
          <a:p>
            <a:pPr lvl="1"/>
            <a:endParaRPr lang="ro-RO" sz="1600" dirty="0"/>
          </a:p>
          <a:p>
            <a:r>
              <a:rPr lang="ro-RO" sz="2000" dirty="0" smtClean="0"/>
              <a:t>Comenzile de copiere (copy), decupare (cut) şi lipire (paste) se pot accesa în trei moduri:</a:t>
            </a:r>
          </a:p>
          <a:p>
            <a:pPr lvl="1"/>
            <a:r>
              <a:rPr lang="ro-RO" sz="1600" dirty="0" smtClean="0"/>
              <a:t>Din grupul </a:t>
            </a:r>
            <a:r>
              <a:rPr lang="ro-RO" sz="1600" dirty="0" smtClean="0">
                <a:solidFill>
                  <a:schemeClr val="accent1">
                    <a:lumMod val="50000"/>
                  </a:schemeClr>
                </a:solidFill>
              </a:rPr>
              <a:t>Clipboard</a:t>
            </a:r>
            <a:r>
              <a:rPr lang="ro-RO" sz="1600" dirty="0" smtClean="0"/>
              <a:t> al filei </a:t>
            </a:r>
            <a:r>
              <a:rPr lang="ro-RO" sz="1600" dirty="0" smtClean="0">
                <a:solidFill>
                  <a:schemeClr val="accent1">
                    <a:lumMod val="50000"/>
                  </a:schemeClr>
                </a:solidFill>
              </a:rPr>
              <a:t>Home</a:t>
            </a:r>
          </a:p>
          <a:p>
            <a:pPr lvl="1"/>
            <a:r>
              <a:rPr lang="ro-RO" sz="1600" dirty="0" smtClean="0"/>
              <a:t>Din meniul contextual care apare la click dreapta de mouse</a:t>
            </a:r>
          </a:p>
          <a:p>
            <a:pPr lvl="1"/>
            <a:r>
              <a:rPr lang="ro-RO" sz="1600" dirty="0" smtClean="0"/>
              <a:t>Folosind combinaţiile de taste Ctrl şi C (copy), Ctrl şi X (cut), Ctrl şi V (paste)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4181851950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Utilizarea stilurilor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49" y="1512893"/>
            <a:ext cx="7886700" cy="5101221"/>
          </a:xfrm>
        </p:spPr>
        <p:txBody>
          <a:bodyPr/>
          <a:lstStyle/>
          <a:p>
            <a:pPr algn="just"/>
            <a:r>
              <a:rPr lang="ro-RO" sz="2000" dirty="0" smtClean="0"/>
              <a:t>În documentele mari, de zeci sau sute de pagini, folosirea stilurilor poate reduce timpul de lucru consumat cu formatarea cu ore întregi.</a:t>
            </a:r>
          </a:p>
          <a:p>
            <a:pPr algn="just"/>
            <a:endParaRPr lang="ro-RO" sz="2000" dirty="0" smtClean="0"/>
          </a:p>
          <a:p>
            <a:pPr algn="just"/>
            <a:r>
              <a:rPr lang="ro-RO" sz="2000" dirty="0" smtClean="0"/>
              <a:t>Dacă se folosesc stiluri pentru titluri de capitole, subtitluri legende de figuri şi de tabele în întreg documentul, acestea pot fi folosite pentru generarea automată  şi apoi actualizarea rapidă a cuprinsului sau a unor liste de figuri, tabele, algoritme etc, inclusiv cu numere de pagină.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2050" name="Picture 2" descr="http://www.andy-roberts.net/res/writing/latex/original_toc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3241" y="4063503"/>
            <a:ext cx="3197225" cy="26141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9821483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dirty="0" smtClean="0"/>
              <a:t>va urma…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6516" y="1436693"/>
            <a:ext cx="7888817" cy="1154108"/>
          </a:xfrm>
          <a:gradFill flip="none" rotWithShape="1">
            <a:gsLst>
              <a:gs pos="0">
                <a:schemeClr val="accent3">
                  <a:lumMod val="0"/>
                  <a:lumOff val="100000"/>
                </a:schemeClr>
              </a:gs>
              <a:gs pos="35000">
                <a:schemeClr val="accent3">
                  <a:lumMod val="0"/>
                  <a:lumOff val="100000"/>
                </a:schemeClr>
              </a:gs>
              <a:gs pos="100000">
                <a:schemeClr val="accent3">
                  <a:lumMod val="100000"/>
                </a:schemeClr>
              </a:gs>
            </a:gsLst>
            <a:path path="circle">
              <a:fillToRect r="100000" b="100000"/>
            </a:path>
            <a:tileRect l="-100000" t="-100000"/>
          </a:gradFill>
        </p:spPr>
        <p:txBody>
          <a:bodyPr/>
          <a:lstStyle/>
          <a:p>
            <a:pPr marL="0" indent="0" algn="r">
              <a:buNone/>
            </a:pPr>
            <a:r>
              <a:rPr lang="ro-RO" sz="3600" dirty="0" smtClean="0"/>
              <a:t>Fila </a:t>
            </a:r>
            <a:r>
              <a:rPr lang="ro-RO" sz="3600" dirty="0" smtClean="0">
                <a:solidFill>
                  <a:schemeClr val="accent5"/>
                </a:solidFill>
              </a:rPr>
              <a:t>Insert </a:t>
            </a:r>
            <a:r>
              <a:rPr lang="ro-RO" sz="3600" dirty="0" smtClean="0"/>
              <a:t>-</a:t>
            </a:r>
            <a:r>
              <a:rPr lang="ro-RO" sz="3600" dirty="0" smtClean="0">
                <a:solidFill>
                  <a:schemeClr val="accent5"/>
                </a:solidFill>
              </a:rPr>
              <a:t> </a:t>
            </a:r>
            <a:r>
              <a:rPr lang="ro-RO" sz="3600" dirty="0" smtClean="0"/>
              <a:t>partea I</a:t>
            </a:r>
          </a:p>
          <a:p>
            <a:pPr marL="0" indent="0" algn="r">
              <a:buNone/>
            </a:pPr>
            <a:r>
              <a:rPr lang="ro-RO" dirty="0" smtClean="0"/>
              <a:t>Pagini predefinite. Tabele şi  tabulatori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23967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o-RO" sz="3200" dirty="0" smtClean="0"/>
              <a:t>Copy, Cut, Paste - Copiere, Decupare, Lipire</a:t>
            </a:r>
            <a:endParaRPr lang="en-US" sz="3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4115" y="1612703"/>
            <a:ext cx="6247992" cy="449614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28649" y="1998133"/>
            <a:ext cx="1369484" cy="7874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4211010" y="3970867"/>
            <a:ext cx="1487057" cy="8636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19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07218" y="3784678"/>
            <a:ext cx="388297" cy="50964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9" name="Content Placeholder 8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20102" y="2908445"/>
            <a:ext cx="386577" cy="44415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329074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dirty="0" smtClean="0"/>
              <a:t>Paste special (lipire specială)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 smtClean="0"/>
              <a:t>Făcând click pe săgeata orientată în jos de sub comanda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Paste</a:t>
            </a:r>
            <a:r>
              <a:rPr lang="ro-RO" dirty="0" smtClean="0"/>
              <a:t>, se deschide meniul de lipire specială (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Paste Special</a:t>
            </a:r>
            <a:r>
              <a:rPr lang="ro-RO" dirty="0" smtClean="0"/>
              <a:t>).</a:t>
            </a:r>
          </a:p>
          <a:p>
            <a:r>
              <a:rPr lang="ro-RO" dirty="0" smtClean="0"/>
              <a:t>Acesta este folosită mai mult în Excel şi va fi explicată pe larg într-un tutorial dedicat acestui program.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9650" y="3311993"/>
            <a:ext cx="3695700" cy="2752725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732867" y="4309533"/>
            <a:ext cx="584200" cy="27093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07445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o-RO" sz="3200" dirty="0" smtClean="0"/>
              <a:t>Format Painter (Descriptor de formate)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199626"/>
            <a:ext cx="7886700" cy="544507"/>
          </a:xfrm>
        </p:spPr>
        <p:txBody>
          <a:bodyPr/>
          <a:lstStyle/>
          <a:p>
            <a:r>
              <a:rPr lang="ro-RO" dirty="0" smtClean="0"/>
              <a:t>Traducerea explicaţiei oferită în context: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1929" y="1977829"/>
            <a:ext cx="3201177" cy="3408182"/>
          </a:xfrm>
          <a:prstGeom prst="rect">
            <a:avLst/>
          </a:prstGeom>
        </p:spPr>
      </p:pic>
      <p:sp>
        <p:nvSpPr>
          <p:cNvPr id="8" name="Content Placeholder 2"/>
          <p:cNvSpPr txBox="1">
            <a:spLocks/>
          </p:cNvSpPr>
          <p:nvPr/>
        </p:nvSpPr>
        <p:spPr>
          <a:xfrm>
            <a:off x="560917" y="1923520"/>
            <a:ext cx="4637616" cy="436721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80000"/>
              <a:buFont typeface="Courier New" panose="02070309020205020404" pitchFamily="49" charset="0"/>
              <a:buChar char="o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o-RO" sz="1800" dirty="0" smtClean="0"/>
              <a:t>Vă place cum arată formatarea unei porţiuni selectate? Puteţi aplica acelaşi aspect şi altor porţiuni din document.</a:t>
            </a:r>
          </a:p>
          <a:p>
            <a:pPr marL="0" indent="0">
              <a:buNone/>
            </a:pPr>
            <a:r>
              <a:rPr lang="ro-RO" sz="1800" dirty="0" smtClean="0"/>
              <a:t>Ca să începeţi:</a:t>
            </a:r>
          </a:p>
          <a:p>
            <a:pPr marL="457200" indent="-457200">
              <a:buAutoNum type="arabicPeriod"/>
            </a:pPr>
            <a:r>
              <a:rPr lang="ro-RO" sz="1800" dirty="0" smtClean="0"/>
              <a:t>Selectaţi ceva deja formatat după cum vă place</a:t>
            </a:r>
          </a:p>
          <a:p>
            <a:pPr marL="457200" indent="-457200">
              <a:buAutoNum type="arabicPeriod"/>
            </a:pPr>
            <a:r>
              <a:rPr lang="ro-RO" sz="1800" dirty="0" smtClean="0"/>
              <a:t>Apăsaţi pe Format Painter</a:t>
            </a:r>
          </a:p>
          <a:p>
            <a:pPr marL="457200" indent="-457200">
              <a:buAutoNum type="arabicPeriod"/>
            </a:pPr>
            <a:r>
              <a:rPr lang="ro-RO" sz="1800" dirty="0" smtClean="0"/>
              <a:t>Selectați altceva pentru a-i aplica automat formatarea aleasă</a:t>
            </a:r>
          </a:p>
          <a:p>
            <a:pPr marL="0" indent="0">
              <a:buNone/>
            </a:pPr>
            <a:r>
              <a:rPr lang="ro-RO" sz="1800" dirty="0" smtClean="0"/>
              <a:t>N.B. Pentru a aplica acea formatare în mai multe locuri, faceți dublu click pe Format Painter.</a:t>
            </a:r>
          </a:p>
          <a:p>
            <a:pPr marL="0" indent="0">
              <a:buNone/>
            </a:pPr>
            <a:endParaRPr lang="ro-RO" dirty="0" smtClean="0"/>
          </a:p>
          <a:p>
            <a:pPr marL="0" indent="0" algn="just">
              <a:buNone/>
            </a:pPr>
            <a:r>
              <a:rPr lang="ro-RO" dirty="0" smtClean="0"/>
              <a:t>Linkul albastru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Tell me more </a:t>
            </a:r>
            <a:r>
              <a:rPr lang="ro-RO" dirty="0" smtClean="0"/>
              <a:t>(Spune-mi mai mult) oferă ajutor suplimentar pentru comanda Format Painter.</a:t>
            </a:r>
          </a:p>
          <a:p>
            <a:pPr marL="457200" indent="-457200"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07953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sz="3200" dirty="0" smtClean="0"/>
              <a:t>Clipboard (Istoricul obiectelor copiate)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o-RO" sz="2000" dirty="0" smtClean="0"/>
              <a:t>În grupul </a:t>
            </a:r>
            <a:r>
              <a:rPr lang="ro-RO" sz="2000" dirty="0" smtClean="0">
                <a:solidFill>
                  <a:schemeClr val="accent1">
                    <a:lumMod val="50000"/>
                  </a:schemeClr>
                </a:solidFill>
              </a:rPr>
              <a:t>Clipboard</a:t>
            </a:r>
            <a:r>
              <a:rPr lang="ro-RO" sz="2000" dirty="0" smtClean="0"/>
              <a:t>, folosirea săgeții din dreapta jos afișea</a:t>
            </a:r>
            <a:r>
              <a:rPr lang="ro-RO" sz="2000" dirty="0"/>
              <a:t>z</a:t>
            </a:r>
            <a:r>
              <a:rPr lang="ro-RO" sz="2000" dirty="0" smtClean="0"/>
              <a:t>ă istoricul ultimelor elemente de text sau grafice care au fost copiate sau decupate. </a:t>
            </a:r>
          </a:p>
          <a:p>
            <a:r>
              <a:rPr lang="ro-RO" sz="2000" dirty="0" smtClean="0"/>
              <a:t>Lipirea poate fi repetată (</a:t>
            </a:r>
            <a:r>
              <a:rPr lang="ro-RO" sz="2000" dirty="0" smtClean="0">
                <a:solidFill>
                  <a:schemeClr val="accent1">
                    <a:lumMod val="50000"/>
                  </a:schemeClr>
                </a:solidFill>
              </a:rPr>
              <a:t>Paste</a:t>
            </a:r>
            <a:r>
              <a:rPr lang="ro-RO" sz="2000" dirty="0" smtClean="0"/>
              <a:t>) sau, când nu mai sunt necesare, comenzile pot fi şterse din memoria temporară (</a:t>
            </a:r>
            <a:r>
              <a:rPr lang="ro-RO" sz="2000" dirty="0" smtClean="0">
                <a:solidFill>
                  <a:schemeClr val="accent1">
                    <a:lumMod val="50000"/>
                  </a:schemeClr>
                </a:solidFill>
              </a:rPr>
              <a:t>Delete</a:t>
            </a:r>
            <a:r>
              <a:rPr lang="ro-RO" sz="2000" dirty="0" smtClean="0"/>
              <a:t>).</a:t>
            </a:r>
            <a:endParaRPr lang="en-US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r="42655"/>
          <a:stretch/>
        </p:blipFill>
        <p:spPr>
          <a:xfrm>
            <a:off x="1244600" y="2976526"/>
            <a:ext cx="3868208" cy="3648640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1981200" y="3716371"/>
            <a:ext cx="203200" cy="169333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2872" y="2976526"/>
            <a:ext cx="1444594" cy="3493558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>
          <a:xfrm>
            <a:off x="6747933" y="4334933"/>
            <a:ext cx="584200" cy="5588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ular Callout 7"/>
          <p:cNvSpPr/>
          <p:nvPr/>
        </p:nvSpPr>
        <p:spPr>
          <a:xfrm>
            <a:off x="7332133" y="2659519"/>
            <a:ext cx="1276350" cy="317007"/>
          </a:xfrm>
          <a:prstGeom prst="wedgeRectCallout">
            <a:avLst>
              <a:gd name="adj1" fmla="val -58644"/>
              <a:gd name="adj2" fmla="val 105233"/>
            </a:avLst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dirty="0" smtClean="0">
                <a:solidFill>
                  <a:schemeClr val="tx1"/>
                </a:solidFill>
              </a:rPr>
              <a:t>Închidere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221519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533" y="365127"/>
            <a:ext cx="7674839" cy="655112"/>
          </a:xfrm>
        </p:spPr>
        <p:txBody>
          <a:bodyPr>
            <a:normAutofit/>
          </a:bodyPr>
          <a:lstStyle/>
          <a:p>
            <a:r>
              <a:rPr lang="ro-RO" dirty="0" smtClean="0"/>
              <a:t>Grupul de comenzi Editing (Editare)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3488267"/>
            <a:ext cx="7886700" cy="2812580"/>
          </a:xfrm>
        </p:spPr>
        <p:txBody>
          <a:bodyPr/>
          <a:lstStyle/>
          <a:p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Find</a:t>
            </a:r>
            <a:r>
              <a:rPr lang="ro-RO" dirty="0" smtClean="0"/>
              <a:t> – Găsire (cu comenzi ascunse)</a:t>
            </a:r>
          </a:p>
          <a:p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Replace</a:t>
            </a:r>
            <a:r>
              <a:rPr lang="ro-RO" dirty="0" smtClean="0"/>
              <a:t> – Înlocuire</a:t>
            </a:r>
          </a:p>
          <a:p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Select</a:t>
            </a:r>
            <a:r>
              <a:rPr lang="ro-RO" dirty="0" smtClean="0"/>
              <a:t> – Selecţie (cu comenzi ascunse)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49" y="1847471"/>
            <a:ext cx="8015318" cy="1120939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7721600" y="2201333"/>
            <a:ext cx="567267" cy="60113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767134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dirty="0" smtClean="0"/>
              <a:t>Find (Găsire)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 smtClean="0"/>
              <a:t>Are trei subcomenzi:</a:t>
            </a:r>
          </a:p>
          <a:p>
            <a:pPr lvl="1"/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Find</a:t>
            </a:r>
            <a:r>
              <a:rPr lang="ro-RO" dirty="0" smtClean="0"/>
              <a:t> (Găsire simplă)</a:t>
            </a:r>
          </a:p>
          <a:p>
            <a:pPr lvl="1"/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Advanced Find </a:t>
            </a:r>
            <a:r>
              <a:rPr lang="ro-RO" dirty="0" smtClean="0"/>
              <a:t>(Găsire cu opţiuni avansate)</a:t>
            </a:r>
          </a:p>
          <a:p>
            <a:pPr lvl="1"/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Go To </a:t>
            </a:r>
            <a:r>
              <a:rPr lang="ro-RO" dirty="0" smtClean="0"/>
              <a:t>(Salt la…)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6517" y="3167122"/>
            <a:ext cx="3619500" cy="3133725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883400" y="4165600"/>
            <a:ext cx="203200" cy="21166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48950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dirty="0" smtClean="0"/>
              <a:t>Find (Găsire)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 smtClean="0"/>
              <a:t>Găsirea simplă cere de la utilizator o secvenţă de caractere de găsit şi va returna toate locurile din document în care acea secvenţă poate fi găsită:</a:t>
            </a:r>
          </a:p>
          <a:p>
            <a:pPr lvl="1"/>
            <a:r>
              <a:rPr lang="ro-RO" dirty="0" smtClean="0"/>
              <a:t>Cuvântul „Franklin” a fost găsit de 7 ori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7950" y="3082801"/>
            <a:ext cx="6145422" cy="3298419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6959600" y="3420533"/>
            <a:ext cx="389467" cy="9313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647950" y="4063999"/>
            <a:ext cx="1340783" cy="33866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3071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dirty="0" smtClean="0"/>
              <a:t>Cuprins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49" y="1440787"/>
            <a:ext cx="7886700" cy="5101221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ro-RO" dirty="0" smtClean="0"/>
              <a:t>Pagini speciale</a:t>
            </a:r>
          </a:p>
          <a:p>
            <a:pPr marL="457200" indent="-457200">
              <a:buFont typeface="+mj-lt"/>
              <a:buAutoNum type="arabicPeriod"/>
            </a:pPr>
            <a:endParaRPr lang="ro-RO" dirty="0" smtClean="0"/>
          </a:p>
          <a:p>
            <a:pPr marL="457200" indent="-457200">
              <a:buFont typeface="+mj-lt"/>
              <a:buAutoNum type="arabicPeriod"/>
            </a:pPr>
            <a:r>
              <a:rPr lang="en-US" dirty="0" err="1" smtClean="0"/>
              <a:t>Formatarea</a:t>
            </a:r>
            <a:r>
              <a:rPr lang="en-US" dirty="0" smtClean="0"/>
              <a:t> </a:t>
            </a:r>
            <a:r>
              <a:rPr lang="en-US" dirty="0" err="1" smtClean="0"/>
              <a:t>textului</a:t>
            </a:r>
            <a:endParaRPr lang="en-US" dirty="0" smtClean="0"/>
          </a:p>
          <a:p>
            <a:pPr lvl="1"/>
            <a:r>
              <a:rPr lang="en-US" dirty="0" err="1" smtClean="0"/>
              <a:t>Fonturi</a:t>
            </a:r>
            <a:endParaRPr lang="en-US" dirty="0" smtClean="0"/>
          </a:p>
          <a:p>
            <a:pPr lvl="1"/>
            <a:r>
              <a:rPr lang="en-US" dirty="0" err="1" smtClean="0"/>
              <a:t>Paragrafe</a:t>
            </a:r>
            <a:endParaRPr lang="ro-RO" dirty="0" smtClean="0"/>
          </a:p>
          <a:p>
            <a:pPr lvl="1"/>
            <a:endParaRPr lang="ro-RO" dirty="0"/>
          </a:p>
          <a:p>
            <a:pPr marL="457200" indent="-457200">
              <a:buFont typeface="+mj-lt"/>
              <a:buAutoNum type="arabicPeriod" startAt="3"/>
            </a:pPr>
            <a:r>
              <a:rPr lang="en-US" dirty="0" err="1" smtClean="0"/>
              <a:t>Stiluri</a:t>
            </a:r>
            <a:r>
              <a:rPr lang="ro-RO" dirty="0" smtClean="0"/>
              <a:t> </a:t>
            </a:r>
          </a:p>
          <a:p>
            <a:pPr marL="457200" indent="-457200">
              <a:buFont typeface="+mj-lt"/>
              <a:buAutoNum type="arabicPeriod" startAt="3"/>
            </a:pPr>
            <a:endParaRPr lang="ro-RO" dirty="0" smtClean="0"/>
          </a:p>
        </p:txBody>
      </p:sp>
    </p:spTree>
    <p:extLst>
      <p:ext uri="{BB962C8B-B14F-4D97-AF65-F5344CB8AC3E}">
        <p14:creationId xmlns:p14="http://schemas.microsoft.com/office/powerpoint/2010/main" val="152724239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dirty="0" smtClean="0"/>
              <a:t>Advanced Find (Găsire avansată)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o-RO" sz="2000" dirty="0" smtClean="0"/>
              <a:t>Comanda </a:t>
            </a:r>
            <a:r>
              <a:rPr lang="ro-RO" sz="2000" dirty="0" smtClean="0">
                <a:solidFill>
                  <a:schemeClr val="accent1">
                    <a:lumMod val="50000"/>
                  </a:schemeClr>
                </a:solidFill>
              </a:rPr>
              <a:t>Advanced Find </a:t>
            </a:r>
            <a:r>
              <a:rPr lang="ro-RO" sz="2000" dirty="0" smtClean="0"/>
              <a:t>(Găsire cu opţiuni avansate) deschide o nouă fereastă, cu trei file:</a:t>
            </a:r>
          </a:p>
          <a:p>
            <a:pPr lvl="1"/>
            <a:r>
              <a:rPr lang="ro-RO" sz="1800" dirty="0" smtClean="0">
                <a:solidFill>
                  <a:schemeClr val="accent1">
                    <a:lumMod val="50000"/>
                  </a:schemeClr>
                </a:solidFill>
              </a:rPr>
              <a:t>Find </a:t>
            </a:r>
            <a:r>
              <a:rPr lang="ro-RO" sz="1800" dirty="0" smtClean="0"/>
              <a:t>(Găsire)</a:t>
            </a:r>
          </a:p>
          <a:p>
            <a:pPr lvl="1"/>
            <a:r>
              <a:rPr lang="ro-RO" sz="1800" dirty="0" smtClean="0">
                <a:solidFill>
                  <a:schemeClr val="accent1">
                    <a:lumMod val="50000"/>
                  </a:schemeClr>
                </a:solidFill>
              </a:rPr>
              <a:t>Replace</a:t>
            </a:r>
            <a:r>
              <a:rPr lang="ro-RO" sz="1800" dirty="0" smtClean="0"/>
              <a:t> (Înlocuire)</a:t>
            </a:r>
          </a:p>
          <a:p>
            <a:pPr lvl="1"/>
            <a:r>
              <a:rPr lang="ro-RO" sz="1800" dirty="0" smtClean="0">
                <a:solidFill>
                  <a:schemeClr val="accent1">
                    <a:lumMod val="50000"/>
                  </a:schemeClr>
                </a:solidFill>
              </a:rPr>
              <a:t>Go To </a:t>
            </a:r>
            <a:r>
              <a:rPr lang="ro-RO" sz="1800" dirty="0" smtClean="0"/>
              <a:t>(Salt la…)</a:t>
            </a:r>
          </a:p>
          <a:p>
            <a:r>
              <a:rPr lang="ro-RO" sz="2000" dirty="0" smtClean="0"/>
              <a:t>Butonul </a:t>
            </a:r>
            <a:r>
              <a:rPr lang="ro-RO" sz="2000" dirty="0" smtClean="0">
                <a:solidFill>
                  <a:schemeClr val="accent1">
                    <a:lumMod val="50000"/>
                  </a:schemeClr>
                </a:solidFill>
              </a:rPr>
              <a:t>More</a:t>
            </a:r>
            <a:r>
              <a:rPr lang="ro-RO" sz="2000" dirty="0" smtClean="0"/>
              <a:t> oferă mai multe opţiuni de căutare.</a:t>
            </a:r>
          </a:p>
          <a:p>
            <a:r>
              <a:rPr lang="ro-RO" sz="2000" dirty="0" smtClean="0"/>
              <a:t>Fila </a:t>
            </a:r>
            <a:r>
              <a:rPr lang="ro-RO" sz="2000" dirty="0" smtClean="0">
                <a:solidFill>
                  <a:schemeClr val="accent1">
                    <a:lumMod val="50000"/>
                  </a:schemeClr>
                </a:solidFill>
              </a:rPr>
              <a:t>Replace</a:t>
            </a:r>
            <a:r>
              <a:rPr lang="ro-RO" sz="2000" dirty="0" smtClean="0"/>
              <a:t> poate fi folosită pentru înlocuire.</a:t>
            </a:r>
          </a:p>
          <a:p>
            <a:r>
              <a:rPr lang="ro-RO" sz="2000" dirty="0" smtClean="0"/>
              <a:t>Găsirea se realizează apăsând butonul </a:t>
            </a:r>
            <a:r>
              <a:rPr lang="ro-RO" sz="2000" dirty="0" smtClean="0">
                <a:solidFill>
                  <a:schemeClr val="accent1">
                    <a:lumMod val="50000"/>
                  </a:schemeClr>
                </a:solidFill>
              </a:rPr>
              <a:t>Find Next </a:t>
            </a:r>
            <a:r>
              <a:rPr lang="ro-RO" sz="2000" dirty="0" smtClean="0"/>
              <a:t>(Găseşte pe următorul).</a:t>
            </a:r>
            <a:endParaRPr lang="en-US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0785" y="4393703"/>
            <a:ext cx="4371482" cy="179543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450785" y="4665133"/>
            <a:ext cx="1357348" cy="2286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4450786" y="5841999"/>
            <a:ext cx="671548" cy="23789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097" y="4206340"/>
            <a:ext cx="2723903" cy="1982793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7433733" y="5841999"/>
            <a:ext cx="626534" cy="23789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48884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dirty="0" smtClean="0"/>
              <a:t>Advanced Find (Găsire avansată)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o-RO" sz="2000" dirty="0" smtClean="0">
                <a:solidFill>
                  <a:schemeClr val="accent1">
                    <a:lumMod val="50000"/>
                  </a:schemeClr>
                </a:solidFill>
              </a:rPr>
              <a:t>Match case </a:t>
            </a:r>
            <a:r>
              <a:rPr lang="ro-RO" sz="2000" dirty="0" smtClean="0"/>
              <a:t>(potrivire litere mari şi mici): comanda „soare” va găsi cuvântul „soare”, dar va omite „Soare” sau „SOARE”</a:t>
            </a:r>
          </a:p>
          <a:p>
            <a:r>
              <a:rPr lang="ro-RO" sz="2000" dirty="0" smtClean="0">
                <a:solidFill>
                  <a:schemeClr val="accent1">
                    <a:lumMod val="50000"/>
                  </a:schemeClr>
                </a:solidFill>
              </a:rPr>
              <a:t>Find whole words only </a:t>
            </a:r>
            <a:r>
              <a:rPr lang="ro-RO" sz="2000" dirty="0" smtClean="0"/>
              <a:t>(găseşte doar cuvintele întregi): va găsi „soare”, dar va omite din rezultate „soarelui”</a:t>
            </a:r>
          </a:p>
          <a:p>
            <a:r>
              <a:rPr lang="ro-RO" sz="2000" dirty="0" smtClean="0">
                <a:solidFill>
                  <a:schemeClr val="accent1">
                    <a:lumMod val="50000"/>
                  </a:schemeClr>
                </a:solidFill>
              </a:rPr>
              <a:t>Use wildcards </a:t>
            </a:r>
            <a:r>
              <a:rPr lang="ro-RO" sz="2000" dirty="0" smtClean="0"/>
              <a:t>(foloseşte metacaractere): comanda </a:t>
            </a:r>
            <a:r>
              <a:rPr lang="ro-RO" sz="2000" dirty="0" smtClean="0">
                <a:solidFill>
                  <a:schemeClr val="accent1">
                    <a:lumMod val="50000"/>
                  </a:schemeClr>
                </a:solidFill>
              </a:rPr>
              <a:t>so*</a:t>
            </a:r>
            <a:r>
              <a:rPr lang="ro-RO" sz="2000" dirty="0" smtClean="0"/>
              <a:t> va găsi toate cuvintele care încep cu „so”: „soare”, „sobă”, „sonerie”.</a:t>
            </a:r>
            <a:endParaRPr lang="en-US" sz="20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1700" y="3318933"/>
            <a:ext cx="4119798" cy="3416241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4711700" y="3575846"/>
            <a:ext cx="452967" cy="19473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4817533" y="5173133"/>
            <a:ext cx="1354667" cy="7874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7509933" y="4639733"/>
            <a:ext cx="609600" cy="2540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642612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dirty="0" smtClean="0"/>
              <a:t>Advanced Find (Găsire avansată)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o-RO" sz="2000" dirty="0" smtClean="0"/>
              <a:t>Folosind butonul </a:t>
            </a:r>
            <a:r>
              <a:rPr lang="ro-RO" sz="2000" dirty="0" smtClean="0">
                <a:solidFill>
                  <a:schemeClr val="accent1">
                    <a:lumMod val="50000"/>
                  </a:schemeClr>
                </a:solidFill>
              </a:rPr>
              <a:t>Special</a:t>
            </a:r>
            <a:r>
              <a:rPr lang="ro-RO" sz="2000" dirty="0" smtClean="0"/>
              <a:t>, pot fi găsite caractere speciale, precum sfârşit de paragraf (</a:t>
            </a:r>
            <a:r>
              <a:rPr lang="ro-RO" sz="2000" dirty="0" smtClean="0">
                <a:solidFill>
                  <a:schemeClr val="accent1">
                    <a:lumMod val="50000"/>
                  </a:schemeClr>
                </a:solidFill>
              </a:rPr>
              <a:t>Paragraph Mark</a:t>
            </a:r>
            <a:r>
              <a:rPr lang="ro-RO" sz="2000" dirty="0" smtClean="0"/>
              <a:t>):</a:t>
            </a:r>
            <a:endParaRPr lang="en-US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6944" y="2145770"/>
            <a:ext cx="4374793" cy="4221163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715933" y="5901267"/>
            <a:ext cx="609600" cy="2286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212021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dirty="0" smtClean="0"/>
              <a:t>Go to (Salt la…)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o-RO" sz="2000" dirty="0" smtClean="0"/>
              <a:t>Comanda </a:t>
            </a:r>
            <a:r>
              <a:rPr lang="ro-RO" sz="2000" dirty="0" smtClean="0">
                <a:solidFill>
                  <a:schemeClr val="accent1">
                    <a:lumMod val="50000"/>
                  </a:schemeClr>
                </a:solidFill>
              </a:rPr>
              <a:t>Go To </a:t>
            </a:r>
            <a:r>
              <a:rPr lang="ro-RO" sz="2000" dirty="0" smtClean="0"/>
              <a:t>permite găsirea rapidă a unui element special sau numerotat din document: </a:t>
            </a:r>
            <a:r>
              <a:rPr lang="ro-RO" sz="2000" dirty="0" smtClean="0">
                <a:solidFill>
                  <a:schemeClr val="accent1">
                    <a:lumMod val="50000"/>
                  </a:schemeClr>
                </a:solidFill>
              </a:rPr>
              <a:t>page</a:t>
            </a:r>
            <a:r>
              <a:rPr lang="ro-RO" sz="2000" dirty="0" smtClean="0"/>
              <a:t> (pagină), </a:t>
            </a:r>
            <a:r>
              <a:rPr lang="ro-RO" sz="2000" dirty="0" smtClean="0">
                <a:solidFill>
                  <a:schemeClr val="accent1">
                    <a:lumMod val="50000"/>
                  </a:schemeClr>
                </a:solidFill>
              </a:rPr>
              <a:t>bookmark</a:t>
            </a:r>
            <a:r>
              <a:rPr lang="ro-RO" sz="2000" dirty="0" smtClean="0"/>
              <a:t> (semn de carte), </a:t>
            </a:r>
            <a:r>
              <a:rPr lang="ro-RO" sz="2000" dirty="0" smtClean="0">
                <a:solidFill>
                  <a:schemeClr val="accent1">
                    <a:lumMod val="50000"/>
                  </a:schemeClr>
                </a:solidFill>
              </a:rPr>
              <a:t>hyperlink</a:t>
            </a:r>
            <a:r>
              <a:rPr lang="ro-RO" sz="2000" dirty="0" smtClean="0"/>
              <a:t> (legătură), </a:t>
            </a:r>
            <a:r>
              <a:rPr lang="ro-RO" sz="2000" dirty="0" smtClean="0">
                <a:solidFill>
                  <a:schemeClr val="accent1">
                    <a:lumMod val="50000"/>
                  </a:schemeClr>
                </a:solidFill>
              </a:rPr>
              <a:t>footnote</a:t>
            </a:r>
            <a:r>
              <a:rPr lang="ro-RO" sz="2000" dirty="0" smtClean="0"/>
              <a:t> (notă de subsol) ş.a.</a:t>
            </a:r>
          </a:p>
          <a:p>
            <a:pPr algn="just"/>
            <a:r>
              <a:rPr lang="ro-RO" sz="2000" dirty="0" smtClean="0"/>
              <a:t>Comanda se execută apăsând pe butonul </a:t>
            </a:r>
            <a:r>
              <a:rPr lang="ro-RO" sz="2000" dirty="0" smtClean="0">
                <a:solidFill>
                  <a:schemeClr val="accent1">
                    <a:lumMod val="50000"/>
                  </a:schemeClr>
                </a:solidFill>
              </a:rPr>
              <a:t>Go To </a:t>
            </a:r>
            <a:r>
              <a:rPr lang="ro-RO" sz="2000" dirty="0" smtClean="0"/>
              <a:t>din fereastra </a:t>
            </a:r>
            <a:r>
              <a:rPr lang="ro-RO" sz="2000" dirty="0" smtClean="0">
                <a:solidFill>
                  <a:schemeClr val="accent1">
                    <a:lumMod val="50000"/>
                  </a:schemeClr>
                </a:solidFill>
              </a:rPr>
              <a:t>Find and Replace.</a:t>
            </a:r>
            <a:endParaRPr lang="en-US" sz="20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417" y="2707819"/>
            <a:ext cx="3581400" cy="27241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5199" y="3817970"/>
            <a:ext cx="5334000" cy="219075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452533" y="6129867"/>
            <a:ext cx="3429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dirty="0" smtClean="0"/>
              <a:t>Găseşte pagina 5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4572000" y="4148667"/>
            <a:ext cx="635000" cy="28786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167033" y="5562600"/>
            <a:ext cx="740834" cy="3302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435654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dirty="0" smtClean="0"/>
              <a:t>Replace (Înlocuire)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 smtClean="0"/>
              <a:t>Comanda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Replace</a:t>
            </a:r>
            <a:r>
              <a:rPr lang="ro-RO" dirty="0" smtClean="0"/>
              <a:t> deschide tot fereastra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Find</a:t>
            </a:r>
            <a:r>
              <a:rPr lang="ro-RO" dirty="0" smtClean="0"/>
              <a:t>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and</a:t>
            </a:r>
            <a:r>
              <a:rPr lang="ro-RO" dirty="0" smtClean="0"/>
              <a:t>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Replace</a:t>
            </a:r>
            <a:r>
              <a:rPr lang="ro-RO" dirty="0" smtClean="0"/>
              <a:t>, însă pe fila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Replace</a:t>
            </a:r>
            <a:r>
              <a:rPr lang="ro-RO" dirty="0" smtClean="0"/>
              <a:t> (Înlocuire)</a:t>
            </a:r>
          </a:p>
          <a:p>
            <a:pPr lvl="1"/>
            <a:r>
              <a:rPr lang="ro-RO" dirty="0">
                <a:solidFill>
                  <a:schemeClr val="accent1">
                    <a:lumMod val="50000"/>
                  </a:schemeClr>
                </a:solidFill>
              </a:rPr>
              <a:t>Replace</a:t>
            </a:r>
            <a:r>
              <a:rPr lang="ro-RO" dirty="0"/>
              <a:t> înlocuieşte fiecare cuvânt pe rând, </a:t>
            </a:r>
            <a:r>
              <a:rPr lang="ro-RO" dirty="0">
                <a:solidFill>
                  <a:schemeClr val="accent1">
                    <a:lumMod val="50000"/>
                  </a:schemeClr>
                </a:solidFill>
              </a:rPr>
              <a:t>Replace</a:t>
            </a:r>
            <a:r>
              <a:rPr lang="ro-RO" dirty="0"/>
              <a:t> </a:t>
            </a:r>
            <a:r>
              <a:rPr lang="ro-RO" dirty="0">
                <a:solidFill>
                  <a:schemeClr val="accent1">
                    <a:lumMod val="50000"/>
                  </a:schemeClr>
                </a:solidFill>
              </a:rPr>
              <a:t>All</a:t>
            </a:r>
            <a:r>
              <a:rPr lang="ro-RO" dirty="0"/>
              <a:t> înlocuieşte toate cuvintele dintr-o dată.</a:t>
            </a:r>
            <a:endParaRPr lang="en-US" dirty="0"/>
          </a:p>
          <a:p>
            <a:pPr lvl="1"/>
            <a:endParaRPr lang="ro-RO" dirty="0" smtClean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8366" y="3427957"/>
            <a:ext cx="3977217" cy="2933744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7450667" y="3869267"/>
            <a:ext cx="406400" cy="1270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5122333" y="5071533"/>
            <a:ext cx="330200" cy="11006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6426200" y="5884333"/>
            <a:ext cx="431800" cy="13546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1015999" y="4071035"/>
            <a:ext cx="30226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ro-RO" dirty="0"/>
              <a:t>Exemplu: </a:t>
            </a:r>
            <a:r>
              <a:rPr lang="ro-RO" dirty="0" smtClean="0"/>
              <a:t>înlocuieşte peste tot în document  </a:t>
            </a:r>
            <a:r>
              <a:rPr lang="ro-RO" dirty="0"/>
              <a:t>cuvântul „Franklin” cu numele complet „Benjamin Franklin”</a:t>
            </a:r>
          </a:p>
        </p:txBody>
      </p:sp>
    </p:spTree>
    <p:extLst>
      <p:ext uri="{BB962C8B-B14F-4D97-AF65-F5344CB8AC3E}">
        <p14:creationId xmlns:p14="http://schemas.microsoft.com/office/powerpoint/2010/main" val="314842612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dirty="0" smtClean="0"/>
              <a:t>Select (Selecţie)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 smtClean="0"/>
              <a:t>Comanda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Select</a:t>
            </a:r>
            <a:r>
              <a:rPr lang="ro-RO" dirty="0" smtClean="0"/>
              <a:t> are patru subcomenzi</a:t>
            </a:r>
          </a:p>
          <a:p>
            <a:pPr lvl="1"/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Select All  </a:t>
            </a:r>
            <a:r>
              <a:rPr lang="ro-RO" dirty="0" smtClean="0"/>
              <a:t>(Selectează tot)</a:t>
            </a:r>
          </a:p>
          <a:p>
            <a:pPr lvl="1"/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Select Objects </a:t>
            </a:r>
            <a:r>
              <a:rPr lang="ro-RO" dirty="0" smtClean="0"/>
              <a:t>(Selectează obiecte)</a:t>
            </a:r>
          </a:p>
          <a:p>
            <a:pPr lvl="1"/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Select Text With Similar Formatting </a:t>
            </a:r>
            <a:r>
              <a:rPr lang="ro-RO" dirty="0" smtClean="0"/>
              <a:t>(Selectează text cu formatare asemănătoare)</a:t>
            </a:r>
          </a:p>
          <a:p>
            <a:pPr lvl="1"/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Selection Pane </a:t>
            </a:r>
            <a:r>
              <a:rPr lang="ro-RO" dirty="0" smtClean="0"/>
              <a:t>(Afilează panou obiecte selectate)</a:t>
            </a:r>
          </a:p>
          <a:p>
            <a:r>
              <a:rPr lang="ro-RO" dirty="0" smtClean="0"/>
              <a:t>Comenzile se activează doar când are sens să fie folosite. Cele indisponibile sunt gri şi neselectabile.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0387" y="4124476"/>
            <a:ext cx="4291014" cy="245200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28649" y="5053671"/>
            <a:ext cx="33760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dirty="0" smtClean="0"/>
              <a:t>!!! Comanda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Select All </a:t>
            </a:r>
            <a:r>
              <a:rPr lang="ro-RO" dirty="0" smtClean="0"/>
              <a:t>(Selectează tot) a fost deja exemplificată </a:t>
            </a:r>
            <a:r>
              <a:rPr lang="ro-RO" dirty="0" smtClean="0">
                <a:hlinkClick r:id="rId3" action="ppaction://hlinksldjump"/>
              </a:rPr>
              <a:t>aici</a:t>
            </a:r>
            <a:r>
              <a:rPr lang="ro-RO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086687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dirty="0" smtClean="0"/>
              <a:t>Select text with similar formatting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 smtClean="0"/>
              <a:t>Comanda permite selecţia rapidă a textului cu aceeaşi formatare</a:t>
            </a:r>
          </a:p>
          <a:p>
            <a:r>
              <a:rPr lang="ro-RO" dirty="0" smtClean="0"/>
              <a:t>Folosire:</a:t>
            </a:r>
          </a:p>
          <a:p>
            <a:pPr lvl="1"/>
            <a:r>
              <a:rPr lang="ro-RO" dirty="0" smtClean="0"/>
              <a:t>Selectează formatul de plecare</a:t>
            </a:r>
          </a:p>
          <a:p>
            <a:pPr lvl="1"/>
            <a:r>
              <a:rPr lang="ro-RO" dirty="0" smtClean="0"/>
              <a:t>Execută comanda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Select Text With Similar Formatting 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499" y="3559581"/>
            <a:ext cx="3017520" cy="203591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6170" y="3948112"/>
            <a:ext cx="1700464" cy="137742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73428" y="3559581"/>
            <a:ext cx="3017520" cy="224173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07112" y="5917390"/>
            <a:ext cx="31638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400" dirty="0" smtClean="0"/>
              <a:t>Selecţie cuvânt „Franklin” dintr-un titlu</a:t>
            </a:r>
            <a:endParaRPr lang="en-US" sz="1400" dirty="0"/>
          </a:p>
        </p:txBody>
      </p:sp>
      <p:sp>
        <p:nvSpPr>
          <p:cNvPr id="8" name="TextBox 7"/>
          <p:cNvSpPr txBox="1"/>
          <p:nvPr/>
        </p:nvSpPr>
        <p:spPr>
          <a:xfrm>
            <a:off x="4060529" y="5908953"/>
            <a:ext cx="106098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400" dirty="0" smtClean="0"/>
              <a:t>Comandă</a:t>
            </a:r>
            <a:endParaRPr lang="en-US" sz="1400" dirty="0"/>
          </a:p>
        </p:txBody>
      </p:sp>
      <p:sp>
        <p:nvSpPr>
          <p:cNvPr id="9" name="TextBox 8"/>
          <p:cNvSpPr txBox="1"/>
          <p:nvPr/>
        </p:nvSpPr>
        <p:spPr>
          <a:xfrm>
            <a:off x="5799912" y="5881906"/>
            <a:ext cx="25645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400" dirty="0" smtClean="0"/>
              <a:t>Se selectează automat titlurile cu aceeaşi formatare</a:t>
            </a:r>
            <a:endParaRPr lang="en-US" sz="1400" dirty="0"/>
          </a:p>
        </p:txBody>
      </p:sp>
      <p:sp>
        <p:nvSpPr>
          <p:cNvPr id="10" name="Right Arrow 9"/>
          <p:cNvSpPr/>
          <p:nvPr/>
        </p:nvSpPr>
        <p:spPr>
          <a:xfrm>
            <a:off x="3508819" y="5919067"/>
            <a:ext cx="355063" cy="307777"/>
          </a:xfrm>
          <a:prstGeom prst="rightArrow">
            <a:avLst/>
          </a:prstGeom>
          <a:noFill/>
          <a:ln w="28575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ight Arrow 10"/>
          <p:cNvSpPr/>
          <p:nvPr/>
        </p:nvSpPr>
        <p:spPr>
          <a:xfrm>
            <a:off x="5369251" y="5906366"/>
            <a:ext cx="355063" cy="307777"/>
          </a:xfrm>
          <a:prstGeom prst="rightArrow">
            <a:avLst/>
          </a:prstGeom>
          <a:noFill/>
          <a:ln w="28575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32757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dirty="0" smtClean="0"/>
              <a:t>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71700" y="1359964"/>
            <a:ext cx="6648450" cy="5101221"/>
          </a:xfrm>
        </p:spPr>
        <p:txBody>
          <a:bodyPr>
            <a:normAutofit/>
          </a:bodyPr>
          <a:lstStyle/>
          <a:p>
            <a:pPr marL="457200" lvl="1" indent="0" algn="r">
              <a:buNone/>
            </a:pPr>
            <a:r>
              <a:rPr lang="ro-RO" sz="3200" b="1" dirty="0" smtClean="0">
                <a:solidFill>
                  <a:schemeClr val="accent5">
                    <a:lumMod val="75000"/>
                  </a:schemeClr>
                </a:solidFill>
              </a:rPr>
              <a:t>FORMATAREA</a:t>
            </a:r>
            <a:r>
              <a:rPr lang="en-US" sz="3200" b="1" dirty="0" smtClean="0">
                <a:solidFill>
                  <a:schemeClr val="accent5">
                    <a:lumMod val="75000"/>
                  </a:schemeClr>
                </a:solidFill>
              </a:rPr>
              <a:t> TEXTULUI</a:t>
            </a:r>
            <a:endParaRPr lang="ro-RO" sz="3200" b="1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marL="457200" lvl="1" indent="0" algn="r">
              <a:buNone/>
            </a:pPr>
            <a:r>
              <a:rPr lang="ro-RO" sz="3200" b="1" dirty="0" smtClean="0">
                <a:solidFill>
                  <a:schemeClr val="accent5">
                    <a:lumMod val="75000"/>
                  </a:schemeClr>
                </a:solidFill>
              </a:rPr>
              <a:t>Î</a:t>
            </a:r>
            <a:r>
              <a:rPr lang="en-US" sz="3200" b="1" dirty="0" smtClean="0">
                <a:solidFill>
                  <a:schemeClr val="accent5">
                    <a:lumMod val="75000"/>
                  </a:schemeClr>
                </a:solidFill>
              </a:rPr>
              <a:t>N MICROSOFT WORD</a:t>
            </a:r>
            <a:r>
              <a:rPr lang="ro-RO" sz="3200" b="1" dirty="0" smtClean="0">
                <a:solidFill>
                  <a:schemeClr val="accent5">
                    <a:lumMod val="75000"/>
                  </a:schemeClr>
                </a:solidFill>
              </a:rPr>
              <a:t> -  FONTURI</a:t>
            </a:r>
            <a:endParaRPr lang="en-US" sz="32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2838450" y="1190101"/>
            <a:ext cx="5848350" cy="0"/>
          </a:xfrm>
          <a:prstGeom prst="line">
            <a:avLst/>
          </a:prstGeom>
          <a:ln w="381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2838450" y="3641095"/>
            <a:ext cx="36660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dirty="0" smtClean="0">
                <a:latin typeface="Arial" panose="020B0604020202020204" pitchFamily="34" charset="0"/>
                <a:cs typeface="Arial" panose="020B0604020202020204" pitchFamily="34" charset="0"/>
              </a:rPr>
              <a:t>I love you !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195009" y="4126720"/>
            <a:ext cx="20320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4000" dirty="0" smtClean="0">
                <a:solidFill>
                  <a:srgbClr val="FF0000"/>
                </a:solidFill>
                <a:latin typeface="Freestyle Script" panose="030804020302050B0404" pitchFamily="66" charset="0"/>
                <a:ea typeface="Always In My Heart" panose="02000603000000000000" pitchFamily="2" charset="0"/>
              </a:rPr>
              <a:t>I love you!</a:t>
            </a:r>
            <a:endParaRPr lang="en-US" sz="4000" dirty="0">
              <a:solidFill>
                <a:srgbClr val="FF0000"/>
              </a:solidFill>
              <a:latin typeface="Freestyle Script" panose="030804020302050B0404" pitchFamily="66" charset="0"/>
              <a:ea typeface="Always In My Heart" panose="02000603000000000000" pitchFamily="2" charset="0"/>
            </a:endParaRPr>
          </a:p>
        </p:txBody>
      </p:sp>
      <p:sp>
        <p:nvSpPr>
          <p:cNvPr id="10" name="TextBox 7"/>
          <p:cNvSpPr txBox="1"/>
          <p:nvPr/>
        </p:nvSpPr>
        <p:spPr>
          <a:xfrm>
            <a:off x="3647015" y="4834606"/>
            <a:ext cx="49720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ro-RO" sz="6600" b="1" kern="1200" dirty="0">
                <a:ln w="9525" cap="flat" cmpd="sng" algn="ctr">
                  <a:solidFill>
                    <a:srgbClr val="FFFFFF"/>
                  </a:solidFill>
                  <a:prstDash val="solid"/>
                  <a:round/>
                </a:ln>
                <a:solidFill>
                  <a:srgbClr val="FF0000"/>
                </a:solidFill>
                <a:effectLst>
                  <a:outerShdw blurRad="50800" dist="38100" algn="l">
                    <a:srgbClr val="000000">
                      <a:alpha val="40000"/>
                    </a:srgbClr>
                  </a:outerShdw>
                </a:effectLst>
                <a:latin typeface="Always In My Heart" panose="02000603000000000000" pitchFamily="2" charset="0"/>
                <a:ea typeface="Always In My Heart" panose="02000603000000000000" pitchFamily="2" charset="0"/>
                <a:cs typeface="Times New Roman" panose="02020603050405020304" pitchFamily="18" charset="0"/>
              </a:rPr>
              <a:t>I </a:t>
            </a:r>
            <a:r>
              <a:rPr lang="ro-RO" sz="6600" b="1" kern="1200" dirty="0" smtClean="0">
                <a:ln w="9525" cap="flat" cmpd="sng" algn="ctr">
                  <a:solidFill>
                    <a:srgbClr val="FFFFFF"/>
                  </a:solidFill>
                  <a:prstDash val="solid"/>
                  <a:round/>
                </a:ln>
                <a:solidFill>
                  <a:srgbClr val="FF0000"/>
                </a:solidFill>
                <a:effectLst>
                  <a:outerShdw blurRad="50800" dist="38100" algn="l">
                    <a:srgbClr val="000000">
                      <a:alpha val="40000"/>
                    </a:srgbClr>
                  </a:outerShdw>
                </a:effectLst>
                <a:latin typeface="Always In My Heart" panose="02000603000000000000" pitchFamily="2" charset="0"/>
                <a:ea typeface="Always In My Heart" panose="02000603000000000000" pitchFamily="2" charset="0"/>
                <a:cs typeface="Times New Roman" panose="02020603050405020304" pitchFamily="18" charset="0"/>
              </a:rPr>
              <a:t>really love you!</a:t>
            </a:r>
            <a:endParaRPr lang="en-US" sz="2400" dirty="0">
              <a:effectLst/>
              <a:latin typeface="Always In My Heart" panose="02000603000000000000" pitchFamily="2" charset="0"/>
              <a:ea typeface="Always In My Heart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24566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dirty="0" smtClean="0"/>
              <a:t>Grupul de comenzi Font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199626"/>
            <a:ext cx="7668683" cy="840841"/>
          </a:xfrm>
        </p:spPr>
        <p:txBody>
          <a:bodyPr>
            <a:normAutofit/>
          </a:bodyPr>
          <a:lstStyle/>
          <a:p>
            <a:r>
              <a:rPr lang="ro-RO" dirty="0" smtClean="0"/>
              <a:t>Permite formatarea (schimbarea aspectului, dimensiunii culorii, fundalului) textului dintr-un document.</a:t>
            </a:r>
          </a:p>
          <a:p>
            <a:endParaRPr lang="ro-RO" dirty="0"/>
          </a:p>
          <a:p>
            <a:endParaRPr lang="ro-RO" dirty="0" smtClean="0"/>
          </a:p>
          <a:p>
            <a:endParaRPr lang="ro-RO" dirty="0"/>
          </a:p>
          <a:p>
            <a:endParaRPr lang="ro-RO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r="27564"/>
          <a:stretch/>
        </p:blipFill>
        <p:spPr>
          <a:xfrm>
            <a:off x="766134" y="2203871"/>
            <a:ext cx="6889751" cy="133017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845735" y="2624667"/>
            <a:ext cx="1955800" cy="6858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766134" y="4191904"/>
            <a:ext cx="3426883" cy="20962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80000"/>
              <a:buFont typeface="Courier New" panose="02070309020205020404" pitchFamily="49" charset="0"/>
              <a:buChar char="o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400" dirty="0" smtClean="0"/>
              <a:t>Nume font</a:t>
            </a:r>
          </a:p>
          <a:p>
            <a:r>
              <a:rPr lang="ro-RO" sz="1400" dirty="0" smtClean="0"/>
              <a:t>Dimensiune font</a:t>
            </a:r>
          </a:p>
          <a:p>
            <a:r>
              <a:rPr lang="ro-RO" sz="1400" dirty="0" smtClean="0"/>
              <a:t>Litere mari</a:t>
            </a:r>
            <a:r>
              <a:rPr lang="en-US" sz="1400" dirty="0" smtClean="0"/>
              <a:t>/</a:t>
            </a:r>
            <a:r>
              <a:rPr lang="ro-RO" sz="1400" dirty="0" smtClean="0"/>
              <a:t>mici (majuscule</a:t>
            </a:r>
            <a:r>
              <a:rPr lang="en-US" sz="1400" dirty="0" smtClean="0"/>
              <a:t>/minuscule</a:t>
            </a:r>
            <a:r>
              <a:rPr lang="ro-RO" sz="1400" dirty="0" smtClean="0"/>
              <a:t>)</a:t>
            </a:r>
            <a:endParaRPr lang="en-US" sz="1400" dirty="0" smtClean="0"/>
          </a:p>
          <a:p>
            <a:r>
              <a:rPr lang="en-US" sz="1400" dirty="0" err="1" smtClean="0"/>
              <a:t>Eliminare</a:t>
            </a:r>
            <a:r>
              <a:rPr lang="en-US" sz="1400" dirty="0" smtClean="0"/>
              <a:t> </a:t>
            </a:r>
            <a:r>
              <a:rPr lang="en-US" sz="1400" dirty="0" err="1" smtClean="0"/>
              <a:t>formatare</a:t>
            </a:r>
            <a:endParaRPr lang="en-US" sz="1400" dirty="0" smtClean="0"/>
          </a:p>
          <a:p>
            <a:r>
              <a:rPr lang="en-US" sz="1400" dirty="0" smtClean="0"/>
              <a:t>Bold </a:t>
            </a:r>
            <a:r>
              <a:rPr lang="ro-RO" sz="1400" dirty="0" smtClean="0"/>
              <a:t>(Îngroşat), Italic (cursiv), Subliniat</a:t>
            </a: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5056717" y="4191904"/>
            <a:ext cx="3426883" cy="21891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80000"/>
              <a:buFont typeface="Courier New" panose="02070309020205020404" pitchFamily="49" charset="0"/>
              <a:buChar char="o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400" dirty="0"/>
              <a:t>Text tăiat</a:t>
            </a:r>
          </a:p>
          <a:p>
            <a:r>
              <a:rPr lang="ro-RO" sz="1400" dirty="0"/>
              <a:t>Indici sus şi jos</a:t>
            </a:r>
          </a:p>
          <a:p>
            <a:r>
              <a:rPr lang="ro-RO" sz="1400" dirty="0"/>
              <a:t>Formatare </a:t>
            </a:r>
            <a:r>
              <a:rPr lang="ro-RO" sz="1400" dirty="0" smtClean="0"/>
              <a:t>grafică pentru text</a:t>
            </a:r>
            <a:endParaRPr lang="ro-RO" sz="1400" dirty="0"/>
          </a:p>
          <a:p>
            <a:r>
              <a:rPr lang="ro-RO" sz="1400" dirty="0"/>
              <a:t>Culoare fundal </a:t>
            </a:r>
            <a:r>
              <a:rPr lang="ro-RO" sz="1400" dirty="0" smtClean="0"/>
              <a:t>text (creion evidenţiator)</a:t>
            </a:r>
            <a:endParaRPr lang="ro-RO" sz="1400" dirty="0"/>
          </a:p>
          <a:p>
            <a:r>
              <a:rPr lang="ro-RO" sz="1400" dirty="0"/>
              <a:t>Culoare text</a:t>
            </a:r>
            <a:endParaRPr lang="en-US" sz="14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1320" y="4166504"/>
            <a:ext cx="962025" cy="25717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79575" y="4516437"/>
            <a:ext cx="876300" cy="31432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24792" y="4830762"/>
            <a:ext cx="400050" cy="27622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90285" y="5143582"/>
            <a:ext cx="266700" cy="28575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24792" y="5448123"/>
            <a:ext cx="752475" cy="276225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171671" y="4191904"/>
            <a:ext cx="238125" cy="24765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546320" y="4516437"/>
            <a:ext cx="447675" cy="26670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655885" y="4859337"/>
            <a:ext cx="333375" cy="24765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302625" y="5181682"/>
            <a:ext cx="361950" cy="24765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359523" y="5448123"/>
            <a:ext cx="352425" cy="276225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493310" y="6242897"/>
            <a:ext cx="352425" cy="276225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1920713" y="6196288"/>
            <a:ext cx="65628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o-RO" dirty="0" smtClean="0"/>
              <a:t>Săgeţile din dreapta butoanelor indică opţiuni de formatare ascunse</a:t>
            </a:r>
            <a:endParaRPr lang="en-US" dirty="0"/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486150" y="2981325"/>
            <a:ext cx="2171700" cy="89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124250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dirty="0" smtClean="0"/>
              <a:t>Schimbarea fontului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109134"/>
            <a:ext cx="8252883" cy="5191714"/>
          </a:xfrm>
        </p:spPr>
        <p:txBody>
          <a:bodyPr/>
          <a:lstStyle/>
          <a:p>
            <a:r>
              <a:rPr lang="ro-RO" dirty="0" smtClean="0"/>
              <a:t>Fontul preferat se alege din lista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Font</a:t>
            </a:r>
            <a:r>
              <a:rPr lang="ro-RO" dirty="0" smtClean="0"/>
              <a:t>.</a:t>
            </a:r>
          </a:p>
          <a:p>
            <a:r>
              <a:rPr lang="ro-RO" dirty="0" smtClean="0"/>
              <a:t>Dacă se doreşte schimbarea fontului, textul căruia i se aplică formatarea trebuie să fie mai întâi selectat</a:t>
            </a:r>
          </a:p>
          <a:p>
            <a:r>
              <a:rPr lang="ro-RO" dirty="0" smtClean="0"/>
              <a:t>Word permite previzualizarea schimbării în timp real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133" y="3086705"/>
            <a:ext cx="6142566" cy="339352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23333" y="3454400"/>
            <a:ext cx="194733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dirty="0" smtClean="0"/>
              <a:t>Exemplu: schimbare font Times New Roman în Arial Black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3158067" y="3361267"/>
            <a:ext cx="381000" cy="11853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6829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dirty="0" smtClean="0"/>
              <a:t>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71700" y="1359964"/>
            <a:ext cx="6648450" cy="5101221"/>
          </a:xfrm>
        </p:spPr>
        <p:txBody>
          <a:bodyPr>
            <a:normAutofit/>
          </a:bodyPr>
          <a:lstStyle/>
          <a:p>
            <a:pPr marL="457200" lvl="1" indent="0" algn="r">
              <a:buNone/>
            </a:pPr>
            <a:r>
              <a:rPr lang="ro-RO" sz="3200" b="1" dirty="0" smtClean="0">
                <a:solidFill>
                  <a:schemeClr val="accent5">
                    <a:lumMod val="75000"/>
                  </a:schemeClr>
                </a:solidFill>
              </a:rPr>
              <a:t>MANIPULAREA</a:t>
            </a:r>
            <a:r>
              <a:rPr lang="en-US" sz="3200" b="1" dirty="0" smtClean="0">
                <a:solidFill>
                  <a:schemeClr val="accent5">
                    <a:lumMod val="75000"/>
                  </a:schemeClr>
                </a:solidFill>
              </a:rPr>
              <a:t> TEXTULUI</a:t>
            </a:r>
            <a:endParaRPr lang="ro-RO" sz="3200" b="1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marL="457200" lvl="1" indent="0" algn="r">
              <a:buNone/>
            </a:pPr>
            <a:r>
              <a:rPr lang="ro-RO" sz="3200" b="1" dirty="0" smtClean="0">
                <a:solidFill>
                  <a:schemeClr val="accent5">
                    <a:lumMod val="75000"/>
                  </a:schemeClr>
                </a:solidFill>
              </a:rPr>
              <a:t>Î</a:t>
            </a:r>
            <a:r>
              <a:rPr lang="en-US" sz="3200" b="1" dirty="0" smtClean="0">
                <a:solidFill>
                  <a:schemeClr val="accent5">
                    <a:lumMod val="75000"/>
                  </a:schemeClr>
                </a:solidFill>
              </a:rPr>
              <a:t>N MICROSOFT WORD</a:t>
            </a:r>
            <a:endParaRPr lang="en-US" sz="32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2838450" y="1190101"/>
            <a:ext cx="5848350" cy="0"/>
          </a:xfrm>
          <a:prstGeom prst="line">
            <a:avLst/>
          </a:prstGeom>
          <a:ln w="381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026" name="Picture 2" descr="http://www.produse-papetarie.ro/userfiles/productlargeimages/product_25473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9226" y="2886604"/>
            <a:ext cx="3371850" cy="3324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440182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365127"/>
            <a:ext cx="7793372" cy="655112"/>
          </a:xfrm>
        </p:spPr>
        <p:txBody>
          <a:bodyPr>
            <a:normAutofit/>
          </a:bodyPr>
          <a:lstStyle/>
          <a:p>
            <a:r>
              <a:rPr lang="ro-RO" sz="3600" dirty="0" smtClean="0"/>
              <a:t>Fonturi noi pentru documente speciale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 smtClean="0"/>
              <a:t>Internetul este o sursă bogată de fonturi</a:t>
            </a:r>
          </a:p>
          <a:p>
            <a:pPr lvl="1"/>
            <a:r>
              <a:rPr lang="ro-RO" dirty="0" smtClean="0"/>
              <a:t>Atenţie la copyright, pot fi folosite liber doar acele fonturi care au specificaţia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freeware</a:t>
            </a:r>
            <a:r>
              <a:rPr lang="ro-RO" dirty="0" smtClean="0"/>
              <a:t> (gratuit)</a:t>
            </a:r>
          </a:p>
          <a:p>
            <a:pPr lvl="1"/>
            <a:r>
              <a:rPr lang="ro-RO" dirty="0" smtClean="0"/>
              <a:t>Fonturile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Free for personal use </a:t>
            </a:r>
            <a:r>
              <a:rPr lang="ro-RO" dirty="0" smtClean="0"/>
              <a:t>(Gratis pentru uz personal) pot fi folosite liber doar în scopuri non-profit</a:t>
            </a:r>
          </a:p>
          <a:p>
            <a:r>
              <a:rPr lang="ro-RO" dirty="0" smtClean="0"/>
              <a:t>Multe fonturi gratuite nu au diacriticele româneşti ş şi ţ.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5333" y="3480429"/>
            <a:ext cx="4563534" cy="299980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508750" y="6488668"/>
            <a:ext cx="2006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dirty="0" smtClean="0"/>
              <a:t>www.dafont.com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992716" y="3750236"/>
            <a:ext cx="222144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dirty="0" smtClean="0"/>
              <a:t>Fonturile se descarcă de obicei arhivate. Pentru Windows, ele au extensia .ttf (True Type Font) sau .otf (OpenType Font).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44867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dirty="0" smtClean="0"/>
              <a:t>Fonturi noi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 smtClean="0"/>
              <a:t>Pentru a putea fi folosit, un font descărcat de pe internet trebuie instalat în Windows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993" y="2186836"/>
            <a:ext cx="2784758" cy="287969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0" y="3249599"/>
            <a:ext cx="4892928" cy="3462305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251200" y="3064933"/>
            <a:ext cx="55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dirty="0" smtClean="0"/>
              <a:t>sau</a:t>
            </a:r>
            <a:endParaRPr lang="en-US" dirty="0"/>
          </a:p>
        </p:txBody>
      </p:sp>
      <p:pic>
        <p:nvPicPr>
          <p:cNvPr id="12" name="Picture 1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28649" y="2924625"/>
            <a:ext cx="388297" cy="50964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3" name="Rectangle 12"/>
          <p:cNvSpPr/>
          <p:nvPr/>
        </p:nvSpPr>
        <p:spPr>
          <a:xfrm>
            <a:off x="1084298" y="2823024"/>
            <a:ext cx="1988721" cy="16933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211010" y="3420519"/>
            <a:ext cx="530323" cy="18628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180341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dirty="0" smtClean="0"/>
              <a:t>Fonturi noi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 smtClean="0"/>
              <a:t>Un font nou instalat poate fi folosit în Word: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1083733" y="2362200"/>
            <a:ext cx="660400" cy="27093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49" y="1738911"/>
            <a:ext cx="5354108" cy="3420993"/>
          </a:xfrm>
          <a:prstGeom prst="rect">
            <a:avLst/>
          </a:prstGeom>
        </p:spPr>
      </p:pic>
      <p:sp>
        <p:nvSpPr>
          <p:cNvPr id="5" name="Right Arrow 4"/>
          <p:cNvSpPr/>
          <p:nvPr/>
        </p:nvSpPr>
        <p:spPr>
          <a:xfrm>
            <a:off x="1083733" y="3048000"/>
            <a:ext cx="330200" cy="211667"/>
          </a:xfrm>
          <a:prstGeom prst="rightArrow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Arrow 6"/>
          <p:cNvSpPr/>
          <p:nvPr/>
        </p:nvSpPr>
        <p:spPr>
          <a:xfrm>
            <a:off x="3305703" y="4241800"/>
            <a:ext cx="555097" cy="287867"/>
          </a:xfrm>
          <a:prstGeom prst="rightArrow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552449" y="5290356"/>
            <a:ext cx="76686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dirty="0" smtClean="0"/>
              <a:t>Am introdus un font nou în Word: Always in my Heart</a:t>
            </a:r>
          </a:p>
          <a:p>
            <a:r>
              <a:rPr lang="ro-RO" dirty="0" smtClean="0"/>
              <a:t>Acelaşi text este scris cu două fonturi diferite: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Calibri</a:t>
            </a:r>
            <a:r>
              <a:rPr lang="ro-RO" dirty="0" smtClean="0"/>
              <a:t> şi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Always in my Heart.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110070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dirty="0" smtClean="0"/>
              <a:t>Modificarea dimensiunii fontului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 smtClean="0"/>
              <a:t>Dacă mărimea dorită nu există în listă (de exemplu, 13) ea se scrie direct în caseta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Font Size</a:t>
            </a:r>
            <a:r>
              <a:rPr lang="ro-RO" dirty="0" smtClean="0"/>
              <a:t>.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505883" y="2402358"/>
            <a:ext cx="220345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dirty="0"/>
              <a:t>Exemplu: </a:t>
            </a:r>
            <a:r>
              <a:rPr lang="ro-RO" dirty="0" smtClean="0"/>
              <a:t>acelaşi text scris cu font Calibri de 10 pt, 13 pt, 18 pt şi 36 pt</a:t>
            </a:r>
          </a:p>
          <a:p>
            <a:endParaRPr lang="ro-RO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7795" y="2402358"/>
            <a:ext cx="5299605" cy="4143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900409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dirty="0" smtClean="0"/>
              <a:t>Modificarea dimensiunii fontului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o-RO" dirty="0" smtClean="0"/>
              <a:t>Mărimea fontului poate fi crescută sau descrescută rapid folosind butoanele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Increase Font Size </a:t>
            </a:r>
            <a:r>
              <a:rPr lang="ro-RO" dirty="0" smtClean="0"/>
              <a:t>şi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Decrease Font Size </a:t>
            </a:r>
            <a:r>
              <a:rPr lang="ro-RO" dirty="0" smtClean="0"/>
              <a:t>(Creştere Font, Reducere Font).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026" y="2502429"/>
            <a:ext cx="3347508" cy="199954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81700" y="2502429"/>
            <a:ext cx="2533650" cy="904875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7327705" y="2573865"/>
            <a:ext cx="465667" cy="24553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8026" y="4627061"/>
            <a:ext cx="3347508" cy="2134519"/>
          </a:xfrm>
          <a:prstGeom prst="rect">
            <a:avLst/>
          </a:prstGeom>
        </p:spPr>
      </p:pic>
      <p:sp>
        <p:nvSpPr>
          <p:cNvPr id="12" name="Content Placeholder 2"/>
          <p:cNvSpPr txBox="1">
            <a:spLocks/>
          </p:cNvSpPr>
          <p:nvPr/>
        </p:nvSpPr>
        <p:spPr>
          <a:xfrm>
            <a:off x="4758266" y="4937336"/>
            <a:ext cx="3943350" cy="15938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80000"/>
              <a:buFont typeface="Courier New" panose="02070309020205020404" pitchFamily="49" charset="0"/>
              <a:buChar char="o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o-RO" dirty="0" smtClean="0"/>
              <a:t>în informaţiile de context sunt indicate combinaţiile de taste care realizează acealeaşi comenzi.</a:t>
            </a:r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1278467" y="2768598"/>
            <a:ext cx="143933" cy="13546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1481669" y="4910667"/>
            <a:ext cx="143933" cy="13546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039530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sz="3600" dirty="0" smtClean="0"/>
              <a:t>Conversia majuscule-minuscule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o-RO" dirty="0" smtClean="0"/>
              <a:t>Un text gata scris poate fi transformat în majuscule sau minuscule cu ajutorul butonului 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C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hange 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C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ase </a:t>
            </a:r>
            <a:r>
              <a:rPr lang="ro-RO" dirty="0" smtClean="0"/>
              <a:t>(Modificare majuscule</a:t>
            </a:r>
            <a:r>
              <a:rPr lang="en-US" dirty="0" smtClean="0"/>
              <a:t>/minuscule</a:t>
            </a:r>
            <a:r>
              <a:rPr lang="ro-RO" dirty="0" smtClean="0"/>
              <a:t>)</a:t>
            </a:r>
            <a:endParaRPr lang="en-US" dirty="0" smtClean="0"/>
          </a:p>
          <a:p>
            <a:pPr lvl="1"/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Sentence case</a:t>
            </a:r>
            <a:r>
              <a:rPr lang="en-US" dirty="0" smtClean="0"/>
              <a:t>: </a:t>
            </a:r>
            <a:r>
              <a:rPr lang="en-US" dirty="0" err="1" smtClean="0"/>
              <a:t>propo</a:t>
            </a:r>
            <a:r>
              <a:rPr lang="ro-RO" dirty="0" smtClean="0"/>
              <a:t>ziţie normală. </a:t>
            </a:r>
            <a:r>
              <a:rPr lang="ro-RO" dirty="0" smtClean="0">
                <a:solidFill>
                  <a:srgbClr val="7030A0"/>
                </a:solidFill>
              </a:rPr>
              <a:t>Primul cuvânt începe cu majusculă, restul încep cu minuscule.</a:t>
            </a:r>
          </a:p>
          <a:p>
            <a:pPr lvl="1"/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Lowercase</a:t>
            </a:r>
            <a:r>
              <a:rPr lang="ro-RO" dirty="0" smtClean="0"/>
              <a:t>: </a:t>
            </a:r>
            <a:r>
              <a:rPr lang="ro-RO" dirty="0" smtClean="0">
                <a:solidFill>
                  <a:srgbClr val="7030A0"/>
                </a:solidFill>
              </a:rPr>
              <a:t>doar litere minuscule</a:t>
            </a:r>
            <a:r>
              <a:rPr lang="ro-RO" dirty="0" smtClean="0"/>
              <a:t>.</a:t>
            </a:r>
          </a:p>
          <a:p>
            <a:pPr lvl="1"/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Uppercase</a:t>
            </a:r>
            <a:r>
              <a:rPr lang="ro-RO" dirty="0" smtClean="0"/>
              <a:t>: DOAR LITERE MAJUSCULE.</a:t>
            </a:r>
          </a:p>
          <a:p>
            <a:pPr lvl="1"/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Capitalize Each Word</a:t>
            </a:r>
            <a:r>
              <a:rPr lang="ro-RO" dirty="0" smtClean="0"/>
              <a:t>: </a:t>
            </a:r>
            <a:r>
              <a:rPr lang="ro-RO" dirty="0" smtClean="0">
                <a:solidFill>
                  <a:srgbClr val="7030A0"/>
                </a:solidFill>
              </a:rPr>
              <a:t>Fiecare Cuvânt Începe Cu Literă Mare</a:t>
            </a:r>
            <a:r>
              <a:rPr lang="ro-RO" dirty="0" smtClean="0"/>
              <a:t>.</a:t>
            </a:r>
          </a:p>
          <a:p>
            <a:pPr lvl="1"/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Toggle case</a:t>
            </a:r>
            <a:r>
              <a:rPr lang="ro-RO" dirty="0" smtClean="0"/>
              <a:t>: inversează majusculele cu minusculele: </a:t>
            </a:r>
            <a:r>
              <a:rPr lang="ro-RO" dirty="0" smtClean="0">
                <a:solidFill>
                  <a:srgbClr val="7030A0"/>
                </a:solidFill>
              </a:rPr>
              <a:t>AsA</a:t>
            </a:r>
            <a:r>
              <a:rPr lang="ro-RO" dirty="0" smtClean="0"/>
              <a:t> devine </a:t>
            </a:r>
            <a:r>
              <a:rPr lang="ro-RO" dirty="0" smtClean="0">
                <a:solidFill>
                  <a:srgbClr val="7030A0"/>
                </a:solidFill>
              </a:rPr>
              <a:t>aSa</a:t>
            </a:r>
            <a:r>
              <a:rPr lang="ro-RO" dirty="0" smtClean="0"/>
              <a:t>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68926" y="4757797"/>
            <a:ext cx="3333750" cy="154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10959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dirty="0" smtClean="0"/>
              <a:t>Formatarea textului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 smtClean="0"/>
              <a:t>Textul poate fi scris</a:t>
            </a:r>
          </a:p>
          <a:p>
            <a:pPr marL="0" indent="0">
              <a:buNone/>
            </a:pPr>
            <a:r>
              <a:rPr lang="ro-RO" dirty="0" smtClean="0"/>
              <a:t> </a:t>
            </a:r>
          </a:p>
          <a:p>
            <a:pPr lvl="1"/>
            <a:r>
              <a:rPr lang="ro-RO" dirty="0" smtClean="0"/>
              <a:t>îngroşat (bold), </a:t>
            </a:r>
          </a:p>
          <a:p>
            <a:pPr lvl="1"/>
            <a:endParaRPr lang="ro-RO" dirty="0" smtClean="0"/>
          </a:p>
          <a:p>
            <a:pPr lvl="1"/>
            <a:endParaRPr lang="ro-RO" dirty="0" smtClean="0"/>
          </a:p>
          <a:p>
            <a:pPr lvl="1"/>
            <a:r>
              <a:rPr lang="ro-RO" dirty="0" smtClean="0"/>
              <a:t>cursiv (înclinat, italic) </a:t>
            </a:r>
          </a:p>
          <a:p>
            <a:pPr lvl="1"/>
            <a:endParaRPr lang="ro-RO" dirty="0" smtClean="0"/>
          </a:p>
          <a:p>
            <a:pPr lvl="1"/>
            <a:endParaRPr lang="ro-RO" dirty="0" smtClean="0"/>
          </a:p>
          <a:p>
            <a:pPr lvl="1"/>
            <a:r>
              <a:rPr lang="ro-RO" dirty="0" smtClean="0"/>
              <a:t> subliniat (underline).</a:t>
            </a:r>
          </a:p>
          <a:p>
            <a:pPr lvl="1"/>
            <a:endParaRPr lang="ro-RO" dirty="0" smtClean="0"/>
          </a:p>
          <a:p>
            <a:pPr lvl="1"/>
            <a:endParaRPr lang="ro-RO" dirty="0"/>
          </a:p>
          <a:p>
            <a:pPr lvl="1"/>
            <a:r>
              <a:rPr lang="ro-RO" dirty="0" smtClean="0"/>
              <a:t>tăiat</a:t>
            </a: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1010" y="5256773"/>
            <a:ext cx="2194560" cy="122499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1010" y="1182481"/>
            <a:ext cx="2194560" cy="1175653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11010" y="3880233"/>
            <a:ext cx="2194560" cy="119562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11010" y="2564916"/>
            <a:ext cx="2194560" cy="116274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324675" y="2358134"/>
            <a:ext cx="17949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dirty="0"/>
              <a:t>(</a:t>
            </a:r>
            <a:r>
              <a:rPr lang="ro-RO" dirty="0" smtClean="0"/>
              <a:t>Ctrl şi B)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324675" y="3380904"/>
            <a:ext cx="17949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dirty="0"/>
              <a:t>(</a:t>
            </a:r>
            <a:r>
              <a:rPr lang="ro-RO" dirty="0" smtClean="0"/>
              <a:t>Ctrl şi I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1324675" y="4538911"/>
            <a:ext cx="17949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dirty="0" smtClean="0"/>
              <a:t>Ctrl şi 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826003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dirty="0" smtClean="0"/>
              <a:t>Bold, Italic, Underline - din taste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 smtClean="0"/>
              <a:t>Formatările textului pot fi comandate şi folosind combinaţii de taste:</a:t>
            </a:r>
          </a:p>
          <a:p>
            <a:pPr lvl="1"/>
            <a:r>
              <a:rPr lang="ro-RO" dirty="0" smtClean="0"/>
              <a:t>Ctrl şi B pentru bold (îngroşat)</a:t>
            </a:r>
          </a:p>
          <a:p>
            <a:pPr lvl="1"/>
            <a:r>
              <a:rPr lang="ro-RO" dirty="0" smtClean="0"/>
              <a:t>Ctrl şi I pentru italic  (cursiv)</a:t>
            </a:r>
          </a:p>
          <a:p>
            <a:pPr lvl="1"/>
            <a:r>
              <a:rPr lang="ro-RO" dirty="0" smtClean="0"/>
              <a:t>Ctrl şi U pentru underline (subliniat)</a:t>
            </a:r>
          </a:p>
          <a:p>
            <a:endParaRPr lang="ro-RO" dirty="0" smtClean="0"/>
          </a:p>
          <a:p>
            <a:pPr algn="just"/>
            <a:r>
              <a:rPr lang="ro-RO" dirty="0" smtClean="0"/>
              <a:t>Multe comenzi din Word au combinaţii din tastatură, dezvăluite atunci când mouse-ul este plimbat peste butonul din panglică al comenzii: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79" b="17508"/>
          <a:stretch/>
        </p:blipFill>
        <p:spPr>
          <a:xfrm>
            <a:off x="4891788" y="1849702"/>
            <a:ext cx="3998212" cy="146473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t="2088"/>
          <a:stretch/>
        </p:blipFill>
        <p:spPr>
          <a:xfrm>
            <a:off x="2125133" y="4749800"/>
            <a:ext cx="1653732" cy="96787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91788" y="4729163"/>
            <a:ext cx="2309283" cy="19651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clrChange>
              <a:clrFrom>
                <a:srgbClr val="F1F1F1"/>
              </a:clrFrom>
              <a:clrTo>
                <a:srgbClr val="F1F1F1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25133" y="5024186"/>
            <a:ext cx="200025" cy="20955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clrChange>
              <a:clrFrom>
                <a:srgbClr val="F1F1F1"/>
              </a:clrFrom>
              <a:clrTo>
                <a:srgbClr val="F1F1F1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86400" y="5128961"/>
            <a:ext cx="200025" cy="20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195285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dirty="0" smtClean="0"/>
              <a:t>Formatarea textului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 smtClean="0"/>
              <a:t>Se permit şi combinaţii:</a:t>
            </a:r>
          </a:p>
          <a:p>
            <a:pPr marL="0" indent="0">
              <a:buNone/>
            </a:pPr>
            <a:r>
              <a:rPr lang="ro-RO" dirty="0" smtClean="0"/>
              <a:t> </a:t>
            </a:r>
          </a:p>
          <a:p>
            <a:pPr lvl="1"/>
            <a:r>
              <a:rPr lang="ro-RO" dirty="0" smtClean="0"/>
              <a:t>Îngroşat şi cursiv</a:t>
            </a:r>
          </a:p>
          <a:p>
            <a:pPr lvl="1"/>
            <a:endParaRPr lang="ro-RO" dirty="0"/>
          </a:p>
          <a:p>
            <a:pPr lvl="1"/>
            <a:endParaRPr lang="ro-RO" dirty="0" smtClean="0"/>
          </a:p>
          <a:p>
            <a:pPr lvl="1"/>
            <a:endParaRPr lang="ro-RO" dirty="0"/>
          </a:p>
          <a:p>
            <a:pPr lvl="1"/>
            <a:endParaRPr lang="ro-RO" dirty="0" smtClean="0"/>
          </a:p>
          <a:p>
            <a:pPr lvl="1"/>
            <a:r>
              <a:rPr lang="ro-RO" dirty="0" smtClean="0"/>
              <a:t>Cursiv şi subliniat cu linie dublă</a:t>
            </a:r>
          </a:p>
          <a:p>
            <a:pPr lvl="1"/>
            <a:endParaRPr lang="ro-RO" dirty="0"/>
          </a:p>
          <a:p>
            <a:pPr lvl="1"/>
            <a:endParaRPr lang="ro-RO" dirty="0" smtClean="0"/>
          </a:p>
          <a:p>
            <a:pPr lvl="1"/>
            <a:endParaRPr lang="ro-RO" dirty="0"/>
          </a:p>
          <a:p>
            <a:pPr lvl="1"/>
            <a:r>
              <a:rPr lang="ro-RO" dirty="0" smtClean="0"/>
              <a:t>Opţiunea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None</a:t>
            </a:r>
            <a:r>
              <a:rPr lang="ro-RO" dirty="0" smtClean="0"/>
              <a:t> înseamnă </a:t>
            </a:r>
          </a:p>
          <a:p>
            <a:pPr marL="457200" lvl="1" indent="0">
              <a:buNone/>
            </a:pPr>
            <a:r>
              <a:rPr lang="ro-RO" dirty="0" smtClean="0"/>
              <a:t>scriere fără subliniere.</a:t>
            </a:r>
            <a:endParaRPr lang="ro-RO" dirty="0"/>
          </a:p>
          <a:p>
            <a:pPr lvl="1"/>
            <a:endParaRPr lang="ro-RO" dirty="0" smtClean="0"/>
          </a:p>
          <a:p>
            <a:pPr lvl="1"/>
            <a:endParaRPr lang="ro-RO" dirty="0" smtClean="0"/>
          </a:p>
          <a:p>
            <a:pPr lvl="1"/>
            <a:endParaRPr lang="ro-RO" dirty="0" smtClean="0"/>
          </a:p>
          <a:p>
            <a:pPr lvl="1"/>
            <a:endParaRPr lang="ro-RO" dirty="0"/>
          </a:p>
          <a:p>
            <a:pPr lvl="1"/>
            <a:endParaRPr lang="ro-RO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9143" y="1724569"/>
            <a:ext cx="2194560" cy="118739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3480" y="3828236"/>
            <a:ext cx="3196458" cy="2582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169322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dirty="0" smtClean="0"/>
              <a:t>Formatarea textului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199626"/>
            <a:ext cx="7886700" cy="671507"/>
          </a:xfrm>
        </p:spPr>
        <p:txBody>
          <a:bodyPr/>
          <a:lstStyle/>
          <a:p>
            <a:pPr marL="228600" lvl="1">
              <a:spcBef>
                <a:spcPts val="1000"/>
              </a:spcBef>
              <a:buSzTx/>
              <a:buFont typeface="Arial" panose="020B0604020202020204" pitchFamily="34" charset="0"/>
              <a:buChar char="•"/>
            </a:pPr>
            <a:r>
              <a:rPr lang="ro-RO" dirty="0"/>
              <a:t>Pentru subliniere, poate fi ales un tip de linie diferit (de exemplu, punctat) şi de culoare diferită de text (de exemplu, roşu)</a:t>
            </a:r>
          </a:p>
          <a:p>
            <a:endParaRPr lang="ro-RO" dirty="0" smtClean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692" y="2081741"/>
            <a:ext cx="3545318" cy="3480858"/>
          </a:xfrm>
          <a:prstGeom prst="rect">
            <a:avLst/>
          </a:prstGeom>
        </p:spPr>
      </p:pic>
      <p:sp>
        <p:nvSpPr>
          <p:cNvPr id="10" name="Content Placeholder 2"/>
          <p:cNvSpPr txBox="1">
            <a:spLocks/>
          </p:cNvSpPr>
          <p:nvPr/>
        </p:nvSpPr>
        <p:spPr>
          <a:xfrm>
            <a:off x="4557184" y="2164825"/>
            <a:ext cx="4451350" cy="16113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80000"/>
              <a:buFont typeface="Courier New" panose="02070309020205020404" pitchFamily="49" charset="0"/>
              <a:buChar char="o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lvl="1">
              <a:spcBef>
                <a:spcPts val="1000"/>
              </a:spcBef>
              <a:buSzTx/>
              <a:buFont typeface="Arial" panose="020B0604020202020204" pitchFamily="34" charset="0"/>
              <a:buChar char="•"/>
            </a:pPr>
            <a:r>
              <a:rPr lang="ro-RO" dirty="0" smtClean="0"/>
              <a:t>Dacă culoarea dorită nu se găseşte în variantele afişate, opţiunea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Underline Colors</a:t>
            </a:r>
            <a:r>
              <a:rPr lang="ro-RO" dirty="0" smtClean="0"/>
              <a:t> (culori pentru subliniere) permite diversificarea paletei de culori şi adăugarea unei nuanţe noi:</a:t>
            </a:r>
          </a:p>
          <a:p>
            <a:endParaRPr lang="ro-RO" dirty="0" smtClean="0"/>
          </a:p>
        </p:txBody>
      </p:sp>
      <p:sp>
        <p:nvSpPr>
          <p:cNvPr id="12" name="Rectangular Callout 11"/>
          <p:cNvSpPr/>
          <p:nvPr/>
        </p:nvSpPr>
        <p:spPr>
          <a:xfrm>
            <a:off x="2048934" y="6002867"/>
            <a:ext cx="1439333" cy="457200"/>
          </a:xfrm>
          <a:prstGeom prst="wedgeRectCallout">
            <a:avLst>
              <a:gd name="adj1" fmla="val 37402"/>
              <a:gd name="adj2" fmla="val -154167"/>
            </a:avLst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sz="1400" dirty="0" smtClean="0">
                <a:solidFill>
                  <a:schemeClr val="tx1"/>
                </a:solidFill>
              </a:rPr>
              <a:t>Mai multe culori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15" name="Rectangular Callout 14"/>
          <p:cNvSpPr/>
          <p:nvPr/>
        </p:nvSpPr>
        <p:spPr>
          <a:xfrm>
            <a:off x="2048933" y="5994401"/>
            <a:ext cx="1439333" cy="457200"/>
          </a:xfrm>
          <a:prstGeom prst="wedgeRectCallout">
            <a:avLst>
              <a:gd name="adj1" fmla="val -34951"/>
              <a:gd name="adj2" fmla="val -391204"/>
            </a:avLst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solidFill>
                <a:schemeClr val="tx1"/>
              </a:solidFill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9001" y="4068234"/>
            <a:ext cx="1882256" cy="207856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59910" y="4086757"/>
            <a:ext cx="1866923" cy="2061633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4699001" y="6146799"/>
            <a:ext cx="19896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200" dirty="0" smtClean="0"/>
              <a:t>Alegerea culorii standard roz</a:t>
            </a:r>
            <a:endParaRPr lang="en-US" sz="1200" dirty="0"/>
          </a:p>
        </p:txBody>
      </p:sp>
      <p:sp>
        <p:nvSpPr>
          <p:cNvPr id="19" name="TextBox 18"/>
          <p:cNvSpPr txBox="1"/>
          <p:nvPr/>
        </p:nvSpPr>
        <p:spPr>
          <a:xfrm>
            <a:off x="6859910" y="6253832"/>
            <a:ext cx="19896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200" dirty="0" smtClean="0"/>
              <a:t>Alegerea unei nuanţe speciale de turcoaz</a:t>
            </a:r>
            <a:endParaRPr lang="en-US" sz="1200" dirty="0"/>
          </a:p>
        </p:txBody>
      </p:sp>
      <p:sp>
        <p:nvSpPr>
          <p:cNvPr id="20" name="Rectangle 19"/>
          <p:cNvSpPr/>
          <p:nvPr/>
        </p:nvSpPr>
        <p:spPr>
          <a:xfrm>
            <a:off x="4758265" y="4267200"/>
            <a:ext cx="355600" cy="1778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7281334" y="4267200"/>
            <a:ext cx="355600" cy="1778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88323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dirty="0" smtClean="0"/>
              <a:t>Fila Home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38717" y="3400959"/>
            <a:ext cx="8083550" cy="2678107"/>
          </a:xfrm>
        </p:spPr>
        <p:txBody>
          <a:bodyPr/>
          <a:lstStyle/>
          <a:p>
            <a:r>
              <a:rPr lang="ro-RO" dirty="0" smtClean="0"/>
              <a:t>Fila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Home</a:t>
            </a:r>
            <a:r>
              <a:rPr lang="ro-RO" dirty="0" smtClean="0"/>
              <a:t> conţine comenzi dedicate formatării şi manipulării textului.</a:t>
            </a:r>
          </a:p>
          <a:p>
            <a:pPr lvl="1"/>
            <a:r>
              <a:rPr lang="ro-RO" dirty="0" smtClean="0"/>
              <a:t>Grupul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Clipboard</a:t>
            </a:r>
            <a:r>
              <a:rPr lang="ro-RO" dirty="0" smtClean="0"/>
              <a:t> – comenzi pentru copiere, decupare şi lipire</a:t>
            </a:r>
          </a:p>
          <a:p>
            <a:pPr lvl="1"/>
            <a:r>
              <a:rPr lang="ro-RO" dirty="0" smtClean="0"/>
              <a:t>Grupul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Font</a:t>
            </a:r>
            <a:r>
              <a:rPr lang="ro-RO" dirty="0" smtClean="0"/>
              <a:t> – </a:t>
            </a:r>
            <a:r>
              <a:rPr lang="en-US" dirty="0"/>
              <a:t>f</a:t>
            </a:r>
            <a:r>
              <a:rPr lang="ro-RO" dirty="0" smtClean="0"/>
              <a:t>ormatarea textului scris</a:t>
            </a:r>
          </a:p>
          <a:p>
            <a:pPr lvl="1"/>
            <a:r>
              <a:rPr lang="ro-RO" dirty="0" smtClean="0"/>
              <a:t>Grupul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 Paragraph</a:t>
            </a:r>
            <a:r>
              <a:rPr lang="ro-RO" dirty="0" smtClean="0"/>
              <a:t> – opţiuni de aliniere şi spaţiere</a:t>
            </a:r>
          </a:p>
          <a:p>
            <a:pPr lvl="1"/>
            <a:r>
              <a:rPr lang="ro-RO" dirty="0" smtClean="0"/>
              <a:t>Grupul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Styles</a:t>
            </a:r>
            <a:r>
              <a:rPr lang="ro-RO" dirty="0" smtClean="0"/>
              <a:t> - </a:t>
            </a:r>
            <a:r>
              <a:rPr lang="en-US" dirty="0" smtClean="0"/>
              <a:t>s</a:t>
            </a:r>
            <a:r>
              <a:rPr lang="ro-RO" dirty="0" smtClean="0"/>
              <a:t>tiluri</a:t>
            </a:r>
          </a:p>
          <a:p>
            <a:pPr lvl="1"/>
            <a:r>
              <a:rPr lang="ro-RO" dirty="0" smtClean="0"/>
              <a:t>Grupul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Editing</a:t>
            </a:r>
            <a:r>
              <a:rPr lang="ro-RO" dirty="0" smtClean="0"/>
              <a:t>  </a:t>
            </a:r>
            <a:r>
              <a:rPr lang="en-US" dirty="0" smtClean="0"/>
              <a:t>- </a:t>
            </a:r>
            <a:r>
              <a:rPr lang="ro-RO" dirty="0" smtClean="0"/>
              <a:t>găsire şi modificare text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49" y="1847471"/>
            <a:ext cx="8015318" cy="1120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79903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dirty="0" smtClean="0"/>
              <a:t>More colors…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o-RO" sz="1800" dirty="0" smtClean="0"/>
              <a:t>Opţiunea </a:t>
            </a:r>
            <a:r>
              <a:rPr lang="ro-RO" sz="1800" dirty="0" smtClean="0">
                <a:solidFill>
                  <a:srgbClr val="0070C0"/>
                </a:solidFill>
              </a:rPr>
              <a:t>More colors… </a:t>
            </a:r>
            <a:r>
              <a:rPr lang="ro-RO" sz="1800" dirty="0" smtClean="0"/>
              <a:t>(Mai multe culori) se foloseşte la fel pentru toate obiectele care pot fi colorate (de exemplu, forme desenate, borduri, culoare text, culoare fundal text,  culoare fundal celule tabele, Word Art)</a:t>
            </a:r>
          </a:p>
          <a:p>
            <a:pPr lvl="1"/>
            <a:r>
              <a:rPr lang="ro-RO" sz="1600" dirty="0" smtClean="0"/>
              <a:t>Culorile pot fi alese din paleta </a:t>
            </a:r>
            <a:r>
              <a:rPr lang="ro-RO" sz="1600" dirty="0" smtClean="0">
                <a:solidFill>
                  <a:schemeClr val="accent1">
                    <a:lumMod val="50000"/>
                  </a:schemeClr>
                </a:solidFill>
              </a:rPr>
              <a:t>Standard</a:t>
            </a:r>
            <a:r>
              <a:rPr lang="ro-RO" sz="1600" dirty="0" smtClean="0"/>
              <a:t>, care oferă culorile de bază, sau din paleta </a:t>
            </a:r>
            <a:r>
              <a:rPr lang="ro-RO" sz="1600" dirty="0" smtClean="0">
                <a:solidFill>
                  <a:schemeClr val="accent1">
                    <a:lumMod val="50000"/>
                  </a:schemeClr>
                </a:solidFill>
              </a:rPr>
              <a:t>Custom</a:t>
            </a:r>
            <a:r>
              <a:rPr lang="ro-RO" sz="1600" dirty="0" smtClean="0"/>
              <a:t>, care permite alegerea tuturor nunaţelor posibile din spectrul RGB (Red-Green-Blue, Roşu-Verde-Albastru)</a:t>
            </a:r>
          </a:p>
          <a:p>
            <a:pPr lvl="1"/>
            <a:r>
              <a:rPr lang="ro-RO" sz="1600" dirty="0" smtClean="0"/>
              <a:t>De exemplu, o nunaţă de </a:t>
            </a:r>
            <a:r>
              <a:rPr lang="ro-RO" sz="1600" dirty="0" smtClean="0">
                <a:solidFill>
                  <a:srgbClr val="17CBCF"/>
                </a:solidFill>
              </a:rPr>
              <a:t>turcoaz</a:t>
            </a:r>
            <a:r>
              <a:rPr lang="ro-RO" sz="1600" dirty="0" smtClean="0"/>
              <a:t> se obţine Din Red 23, Green 203 şi Blue 207</a:t>
            </a:r>
          </a:p>
          <a:p>
            <a:pPr lvl="1"/>
            <a:r>
              <a:rPr lang="ro-RO" sz="1600" dirty="0" smtClean="0"/>
              <a:t>Se poate alege şi alt spectru de culori (Color Model – RGB sau HSL)</a:t>
            </a:r>
            <a:endParaRPr lang="en-US" sz="1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6900" y="3481091"/>
            <a:ext cx="2715891" cy="299914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9042" y="3481090"/>
            <a:ext cx="2715891" cy="2999144"/>
          </a:xfrm>
          <a:prstGeom prst="rect">
            <a:avLst/>
          </a:prstGeom>
        </p:spPr>
      </p:pic>
      <p:sp>
        <p:nvSpPr>
          <p:cNvPr id="6" name="Rectangular Callout 5"/>
          <p:cNvSpPr/>
          <p:nvPr/>
        </p:nvSpPr>
        <p:spPr>
          <a:xfrm>
            <a:off x="5058625" y="5063067"/>
            <a:ext cx="1452242" cy="347133"/>
          </a:xfrm>
          <a:prstGeom prst="wedgeRectCallout">
            <a:avLst>
              <a:gd name="adj1" fmla="val 36236"/>
              <a:gd name="adj2" fmla="val -195630"/>
            </a:avLst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sz="1400" dirty="0" smtClean="0">
                <a:solidFill>
                  <a:schemeClr val="tx1"/>
                </a:solidFill>
              </a:rPr>
              <a:t>Mai multe culori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8" name="Rectangular Callout 7"/>
          <p:cNvSpPr/>
          <p:nvPr/>
        </p:nvSpPr>
        <p:spPr>
          <a:xfrm>
            <a:off x="5058624" y="5063067"/>
            <a:ext cx="1668493" cy="347133"/>
          </a:xfrm>
          <a:prstGeom prst="wedgeRectCallout">
            <a:avLst>
              <a:gd name="adj1" fmla="val 77489"/>
              <a:gd name="adj2" fmla="val -112704"/>
            </a:avLst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sz="1400" dirty="0" smtClean="0">
                <a:solidFill>
                  <a:schemeClr val="tx1"/>
                </a:solidFill>
              </a:rPr>
              <a:t>Modifică culoarea</a:t>
            </a:r>
            <a:endParaRPr lang="en-US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675204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dirty="0" smtClean="0"/>
              <a:t>Mai multe culori…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o-RO" sz="2000" dirty="0" smtClean="0"/>
              <a:t>O nuanţă definită de utilizator va rămâne memorată în zona </a:t>
            </a:r>
            <a:r>
              <a:rPr lang="ro-RO" sz="2000" dirty="0" smtClean="0">
                <a:solidFill>
                  <a:schemeClr val="accent1">
                    <a:lumMod val="50000"/>
                  </a:schemeClr>
                </a:solidFill>
              </a:rPr>
              <a:t>Recent Colors </a:t>
            </a:r>
            <a:r>
              <a:rPr lang="ro-RO" sz="2000" dirty="0" smtClean="0"/>
              <a:t>(culori folosite recent) pentru utilizare ulterioară în acelaşi document:</a:t>
            </a:r>
            <a:endParaRPr lang="en-US" sz="1800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8337" y="2217433"/>
            <a:ext cx="3992670" cy="4262801"/>
          </a:xfrm>
          <a:prstGeom prst="rect">
            <a:avLst/>
          </a:prstGeom>
        </p:spPr>
      </p:pic>
      <p:sp>
        <p:nvSpPr>
          <p:cNvPr id="10" name="Right Arrow 9"/>
          <p:cNvSpPr/>
          <p:nvPr/>
        </p:nvSpPr>
        <p:spPr>
          <a:xfrm>
            <a:off x="5797037" y="5792023"/>
            <a:ext cx="465666" cy="372534"/>
          </a:xfrm>
          <a:prstGeom prst="rightArrow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Arrow Connector 12"/>
          <p:cNvCxnSpPr/>
          <p:nvPr/>
        </p:nvCxnSpPr>
        <p:spPr>
          <a:xfrm flipH="1" flipV="1">
            <a:off x="4445000" y="4047067"/>
            <a:ext cx="194733" cy="64346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4707467" y="4809067"/>
            <a:ext cx="465666" cy="5926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4080933" y="4749800"/>
            <a:ext cx="6265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900" dirty="0" smtClean="0"/>
              <a:t>Culoarea folosită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134958450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81370" y="2880783"/>
            <a:ext cx="2552700" cy="8953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692" y="2164825"/>
            <a:ext cx="3660072" cy="346815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dirty="0" smtClean="0"/>
              <a:t>Formatarea textului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49" y="1199626"/>
            <a:ext cx="7897283" cy="900107"/>
          </a:xfrm>
        </p:spPr>
        <p:txBody>
          <a:bodyPr>
            <a:normAutofit lnSpcReduction="10000"/>
          </a:bodyPr>
          <a:lstStyle/>
          <a:p>
            <a:pPr marL="228600" lvl="1">
              <a:spcBef>
                <a:spcPts val="1000"/>
              </a:spcBef>
              <a:buSzTx/>
              <a:buFont typeface="Arial" panose="020B0604020202020204" pitchFamily="34" charset="0"/>
              <a:buChar char="•"/>
            </a:pPr>
            <a:r>
              <a:rPr lang="ro-RO" dirty="0" smtClean="0"/>
              <a:t>Opţiunea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More Underlines </a:t>
            </a:r>
            <a:r>
              <a:rPr lang="ro-RO" dirty="0" smtClean="0"/>
              <a:t>(mai multe tipuri de linii) deschide frereastra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Font</a:t>
            </a:r>
            <a:r>
              <a:rPr lang="ro-RO" dirty="0" smtClean="0"/>
              <a:t>, care oferă setul complet de opţiuni posibile pentru fonturi, printre care şi pe cele de subliniere.</a:t>
            </a:r>
            <a:endParaRPr lang="ro-RO" dirty="0"/>
          </a:p>
          <a:p>
            <a:endParaRPr lang="ro-RO" dirty="0" smtClean="0"/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4557184" y="2164825"/>
            <a:ext cx="4451350" cy="16113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80000"/>
              <a:buFont typeface="Courier New" panose="02070309020205020404" pitchFamily="49" charset="0"/>
              <a:buChar char="o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lvl="1">
              <a:spcBef>
                <a:spcPts val="1000"/>
              </a:spcBef>
              <a:buSzTx/>
              <a:buFont typeface="Arial" panose="020B0604020202020204" pitchFamily="34" charset="0"/>
              <a:buChar char="•"/>
            </a:pPr>
            <a:r>
              <a:rPr lang="ro-RO" dirty="0" smtClean="0"/>
              <a:t>Fereastra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Font</a:t>
            </a:r>
            <a:r>
              <a:rPr lang="ro-RO" dirty="0" smtClean="0"/>
              <a:t> se deschide şi cu ajutorul săgeţii din dreapta jos a grupului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Font.</a:t>
            </a:r>
            <a:endParaRPr lang="ro-RO" dirty="0" smtClean="0"/>
          </a:p>
          <a:p>
            <a:endParaRPr lang="ro-RO" dirty="0" smtClean="0"/>
          </a:p>
        </p:txBody>
      </p:sp>
      <p:sp>
        <p:nvSpPr>
          <p:cNvPr id="13" name="Rectangular Callout 12"/>
          <p:cNvSpPr/>
          <p:nvPr/>
        </p:nvSpPr>
        <p:spPr>
          <a:xfrm>
            <a:off x="885826" y="5632983"/>
            <a:ext cx="1439333" cy="457200"/>
          </a:xfrm>
          <a:prstGeom prst="wedgeRectCallout">
            <a:avLst>
              <a:gd name="adj1" fmla="val 52108"/>
              <a:gd name="adj2" fmla="val -230093"/>
            </a:avLst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sz="1400" dirty="0" smtClean="0">
                <a:solidFill>
                  <a:schemeClr val="tx1"/>
                </a:solidFill>
              </a:rPr>
              <a:t>Mai multe tipuri de linii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5" name="Oval 4"/>
          <p:cNvSpPr/>
          <p:nvPr/>
        </p:nvSpPr>
        <p:spPr>
          <a:xfrm>
            <a:off x="8497003" y="3587226"/>
            <a:ext cx="237067" cy="237066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91262" y="3187320"/>
            <a:ext cx="2687110" cy="3294294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5862972" y="4512733"/>
            <a:ext cx="1715400" cy="28786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374759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dirty="0" smtClean="0"/>
              <a:t>Formatarea textului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 smtClean="0"/>
              <a:t>Textul poate fi scris:</a:t>
            </a:r>
          </a:p>
          <a:p>
            <a:pPr lvl="1"/>
            <a:endParaRPr lang="ro-RO" dirty="0" smtClean="0"/>
          </a:p>
          <a:p>
            <a:pPr lvl="1"/>
            <a:r>
              <a:rPr lang="ro-RO" dirty="0" smtClean="0"/>
              <a:t>Cu indice sus sau jos</a:t>
            </a:r>
            <a:endParaRPr lang="ro-RO" dirty="0"/>
          </a:p>
          <a:p>
            <a:pPr lvl="1"/>
            <a:endParaRPr lang="ro-RO" dirty="0" smtClean="0"/>
          </a:p>
          <a:p>
            <a:pPr lvl="1"/>
            <a:endParaRPr lang="ro-RO" dirty="0" smtClean="0"/>
          </a:p>
          <a:p>
            <a:pPr lvl="1"/>
            <a:endParaRPr lang="ro-RO" dirty="0" smtClean="0"/>
          </a:p>
          <a:p>
            <a:pPr lvl="1"/>
            <a:endParaRPr lang="ro-RO" dirty="0" smtClean="0"/>
          </a:p>
          <a:p>
            <a:pPr lvl="1"/>
            <a:endParaRPr lang="ro-RO" dirty="0"/>
          </a:p>
          <a:p>
            <a:pPr lvl="1"/>
            <a:endParaRPr lang="ro-RO" dirty="0" smtClean="0"/>
          </a:p>
          <a:p>
            <a:pPr lvl="1"/>
            <a:endParaRPr lang="ro-RO" dirty="0" smtClean="0"/>
          </a:p>
          <a:p>
            <a:pPr lvl="1"/>
            <a:endParaRPr lang="ro-RO" dirty="0" smtClean="0"/>
          </a:p>
          <a:p>
            <a:endParaRPr lang="ro-RO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4890" y="2008021"/>
            <a:ext cx="2194560" cy="111552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4890" y="3454994"/>
            <a:ext cx="2194560" cy="1065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275353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dirty="0" smtClean="0"/>
              <a:t>Formatarea textului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199626"/>
            <a:ext cx="2738305" cy="5101221"/>
          </a:xfrm>
        </p:spPr>
        <p:txBody>
          <a:bodyPr/>
          <a:lstStyle/>
          <a:p>
            <a:r>
              <a:rPr lang="ro-RO" dirty="0" smtClean="0"/>
              <a:t>Textul poate fi scris:</a:t>
            </a:r>
          </a:p>
          <a:p>
            <a:pPr lvl="1"/>
            <a:r>
              <a:rPr lang="ro-RO" dirty="0" smtClean="0"/>
              <a:t>Colorat</a:t>
            </a:r>
            <a:endParaRPr lang="ro-RO" dirty="0"/>
          </a:p>
          <a:p>
            <a:pPr lvl="1"/>
            <a:endParaRPr lang="ro-RO" dirty="0" smtClean="0"/>
          </a:p>
          <a:p>
            <a:pPr lvl="1"/>
            <a:endParaRPr lang="ro-RO" dirty="0" smtClean="0"/>
          </a:p>
          <a:p>
            <a:pPr lvl="1"/>
            <a:endParaRPr lang="ro-RO" dirty="0" smtClean="0"/>
          </a:p>
          <a:p>
            <a:pPr lvl="1"/>
            <a:endParaRPr lang="ro-RO" dirty="0" smtClean="0"/>
          </a:p>
          <a:p>
            <a:pPr lvl="1"/>
            <a:endParaRPr lang="ro-RO" dirty="0"/>
          </a:p>
          <a:p>
            <a:pPr lvl="1"/>
            <a:r>
              <a:rPr lang="ro-RO" dirty="0" smtClean="0"/>
              <a:t>Pe fundal colorat</a:t>
            </a:r>
          </a:p>
          <a:p>
            <a:pPr lvl="2"/>
            <a:r>
              <a:rPr lang="ro-RO" sz="1400" dirty="0" smtClean="0"/>
              <a:t>Opţiunea </a:t>
            </a:r>
            <a:r>
              <a:rPr lang="ro-RO" sz="1400" dirty="0" smtClean="0">
                <a:solidFill>
                  <a:schemeClr val="accent1">
                    <a:lumMod val="50000"/>
                  </a:schemeClr>
                </a:solidFill>
              </a:rPr>
              <a:t>No Color </a:t>
            </a:r>
            <a:r>
              <a:rPr lang="ro-RO" sz="1400" dirty="0" smtClean="0"/>
              <a:t>înseamnă fundal incolor</a:t>
            </a:r>
          </a:p>
          <a:p>
            <a:pPr lvl="1"/>
            <a:endParaRPr lang="ro-RO" dirty="0" smtClean="0"/>
          </a:p>
          <a:p>
            <a:pPr lvl="1"/>
            <a:endParaRPr lang="ro-RO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8687" y="1486507"/>
            <a:ext cx="2834640" cy="174327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8687" y="4072630"/>
            <a:ext cx="2834640" cy="1232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902967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dirty="0" smtClean="0"/>
              <a:t>Formatarea textului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199626"/>
            <a:ext cx="2738305" cy="5101221"/>
          </a:xfrm>
        </p:spPr>
        <p:txBody>
          <a:bodyPr/>
          <a:lstStyle/>
          <a:p>
            <a:r>
              <a:rPr lang="ro-RO" dirty="0" smtClean="0"/>
              <a:t>Se permit şi combinaţii</a:t>
            </a:r>
          </a:p>
          <a:p>
            <a:pPr lvl="1"/>
            <a:r>
              <a:rPr lang="ro-RO" dirty="0" smtClean="0"/>
              <a:t>Font cursiv, roşu, pe fundal galben</a:t>
            </a:r>
          </a:p>
          <a:p>
            <a:pPr lvl="1"/>
            <a:endParaRPr lang="ro-RO" dirty="0"/>
          </a:p>
          <a:p>
            <a:pPr lvl="1"/>
            <a:endParaRPr lang="ro-RO" dirty="0" smtClean="0"/>
          </a:p>
          <a:p>
            <a:r>
              <a:rPr lang="ro-RO" dirty="0" smtClean="0"/>
              <a:t>Opţiunea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More colors </a:t>
            </a:r>
            <a:r>
              <a:rPr lang="ro-RO" dirty="0" smtClean="0"/>
              <a:t>(mai multe culori) permite diversificarea culorilor</a:t>
            </a:r>
            <a:endParaRPr lang="ro-RO" dirty="0"/>
          </a:p>
          <a:p>
            <a:pPr lvl="1"/>
            <a:endParaRPr lang="ro-RO" dirty="0" smtClean="0"/>
          </a:p>
          <a:p>
            <a:pPr lvl="1"/>
            <a:endParaRPr lang="ro-RO" dirty="0" smtClean="0"/>
          </a:p>
          <a:p>
            <a:pPr lvl="1"/>
            <a:endParaRPr lang="ro-RO" dirty="0" smtClean="0"/>
          </a:p>
          <a:p>
            <a:pPr lvl="1"/>
            <a:endParaRPr lang="ro-RO" dirty="0" smtClean="0"/>
          </a:p>
          <a:p>
            <a:pPr lvl="1"/>
            <a:endParaRPr lang="ro-RO" dirty="0"/>
          </a:p>
          <a:p>
            <a:pPr lvl="1"/>
            <a:endParaRPr lang="ro-RO" dirty="0" smtClean="0"/>
          </a:p>
          <a:p>
            <a:pPr lvl="1"/>
            <a:endParaRPr lang="ro-RO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2455" y="1199626"/>
            <a:ext cx="2926080" cy="160865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66955" y="3192643"/>
            <a:ext cx="5648325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878464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dirty="0" smtClean="0"/>
              <a:t>More colors…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o-RO" sz="1800" dirty="0" smtClean="0"/>
              <a:t>Opţiunea </a:t>
            </a:r>
            <a:r>
              <a:rPr lang="ro-RO" sz="1800" dirty="0" smtClean="0">
                <a:solidFill>
                  <a:schemeClr val="accent1">
                    <a:lumMod val="50000"/>
                  </a:schemeClr>
                </a:solidFill>
              </a:rPr>
              <a:t>More colors… </a:t>
            </a:r>
            <a:r>
              <a:rPr lang="ro-RO" sz="1800" dirty="0" smtClean="0"/>
              <a:t>(Mai multe culori) se foloseşte la fel pentru toate obiectele care pot fi colorate (de exemplu, forme desenate, borduri, culoare text, culoare fundal text,  culoare fundal celule tabele, Word Art)</a:t>
            </a:r>
          </a:p>
          <a:p>
            <a:pPr lvl="1"/>
            <a:r>
              <a:rPr lang="ro-RO" sz="1600" dirty="0" smtClean="0"/>
              <a:t>Culorile pot fi alese din paleta </a:t>
            </a:r>
            <a:r>
              <a:rPr lang="ro-RO" sz="1600" dirty="0" smtClean="0">
                <a:solidFill>
                  <a:schemeClr val="accent1">
                    <a:lumMod val="50000"/>
                  </a:schemeClr>
                </a:solidFill>
              </a:rPr>
              <a:t>Standard</a:t>
            </a:r>
            <a:r>
              <a:rPr lang="ro-RO" sz="1600" dirty="0" smtClean="0"/>
              <a:t>, care oferă culorile de bază, sau din paleta </a:t>
            </a:r>
            <a:r>
              <a:rPr lang="ro-RO" sz="1600" dirty="0" smtClean="0">
                <a:solidFill>
                  <a:schemeClr val="accent1">
                    <a:lumMod val="50000"/>
                  </a:schemeClr>
                </a:solidFill>
              </a:rPr>
              <a:t>Custom</a:t>
            </a:r>
            <a:r>
              <a:rPr lang="ro-RO" sz="1600" dirty="0" smtClean="0"/>
              <a:t>, care permite alegerea tuturor nunaţelor posibile din spectrul RGB (Red-Green-Blue, Roşu-Verde-Albastru)</a:t>
            </a:r>
          </a:p>
          <a:p>
            <a:pPr lvl="1"/>
            <a:r>
              <a:rPr lang="ro-RO" sz="1600" dirty="0" smtClean="0"/>
              <a:t>De exemplu, o nunaţă de </a:t>
            </a:r>
            <a:r>
              <a:rPr lang="ro-RO" sz="1600" dirty="0" smtClean="0">
                <a:solidFill>
                  <a:srgbClr val="17CBCF"/>
                </a:solidFill>
              </a:rPr>
              <a:t>turcoaz</a:t>
            </a:r>
            <a:r>
              <a:rPr lang="ro-RO" sz="1600" dirty="0" smtClean="0"/>
              <a:t> se obţine Din Red 23, Green 203 şi Blue 207</a:t>
            </a:r>
          </a:p>
          <a:p>
            <a:pPr lvl="1"/>
            <a:r>
              <a:rPr lang="ro-RO" sz="1600" dirty="0" smtClean="0"/>
              <a:t>Se poate alege şi alt spectru de culori (Color Model – RGB sau HSL)</a:t>
            </a:r>
          </a:p>
          <a:p>
            <a:pPr lvl="1"/>
            <a:r>
              <a:rPr lang="ro-RO" sz="1600" dirty="0" smtClean="0"/>
              <a:t>Funcţionează la fel ca </a:t>
            </a:r>
            <a:r>
              <a:rPr lang="ro-RO" sz="1600" dirty="0" smtClean="0">
                <a:solidFill>
                  <a:schemeClr val="accent1">
                    <a:lumMod val="50000"/>
                  </a:schemeClr>
                </a:solidFill>
              </a:rPr>
              <a:t>Underline Color </a:t>
            </a:r>
            <a:r>
              <a:rPr lang="ro-RO" sz="1600" dirty="0" smtClean="0"/>
              <a:t>de la sublinieri</a:t>
            </a:r>
            <a:endParaRPr lang="en-US" sz="1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406" y="4123909"/>
            <a:ext cx="1900384" cy="209858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4235" y="4128144"/>
            <a:ext cx="1912934" cy="2112443"/>
          </a:xfrm>
          <a:prstGeom prst="rect">
            <a:avLst/>
          </a:prstGeom>
        </p:spPr>
      </p:pic>
      <p:sp>
        <p:nvSpPr>
          <p:cNvPr id="6" name="Rectangular Callout 5"/>
          <p:cNvSpPr/>
          <p:nvPr/>
        </p:nvSpPr>
        <p:spPr>
          <a:xfrm>
            <a:off x="6128547" y="5393267"/>
            <a:ext cx="1452242" cy="347133"/>
          </a:xfrm>
          <a:prstGeom prst="wedgeRectCallout">
            <a:avLst>
              <a:gd name="adj1" fmla="val 36236"/>
              <a:gd name="adj2" fmla="val -195630"/>
            </a:avLst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sz="1400" dirty="0" smtClean="0">
                <a:solidFill>
                  <a:schemeClr val="tx1"/>
                </a:solidFill>
              </a:rPr>
              <a:t>Mai multe culori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8" name="Rectangular Callout 7"/>
          <p:cNvSpPr/>
          <p:nvPr/>
        </p:nvSpPr>
        <p:spPr>
          <a:xfrm>
            <a:off x="5912296" y="5393267"/>
            <a:ext cx="1668493" cy="347133"/>
          </a:xfrm>
          <a:prstGeom prst="wedgeRectCallout">
            <a:avLst>
              <a:gd name="adj1" fmla="val 77489"/>
              <a:gd name="adj2" fmla="val -112704"/>
            </a:avLst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sz="1400" dirty="0" smtClean="0">
                <a:solidFill>
                  <a:schemeClr val="tx1"/>
                </a:solidFill>
              </a:rPr>
              <a:t>Modifică culoarea</a:t>
            </a:r>
            <a:endParaRPr lang="en-US" sz="1400" dirty="0">
              <a:solidFill>
                <a:schemeClr val="tx1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7025" y="3690944"/>
            <a:ext cx="4228756" cy="2531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285827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dirty="0" smtClean="0"/>
              <a:t>Gradient…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199626"/>
            <a:ext cx="3359150" cy="5101221"/>
          </a:xfrm>
        </p:spPr>
        <p:txBody>
          <a:bodyPr>
            <a:normAutofit/>
          </a:bodyPr>
          <a:lstStyle/>
          <a:p>
            <a:r>
              <a:rPr lang="ro-RO" dirty="0" smtClean="0"/>
              <a:t>Opţiunea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Gradient</a:t>
            </a:r>
            <a:r>
              <a:rPr lang="ro-RO" dirty="0" smtClean="0"/>
              <a:t> permite colorarea în gradient, plecând de la o culoare de bază către alb sau către negru</a:t>
            </a:r>
          </a:p>
          <a:p>
            <a:pPr lvl="1"/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No gradient</a:t>
            </a:r>
            <a:r>
              <a:rPr lang="ro-RO" dirty="0">
                <a:solidFill>
                  <a:schemeClr val="accent1">
                    <a:lumMod val="50000"/>
                  </a:schemeClr>
                </a:solidFill>
              </a:rPr>
              <a:t>-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o-RO" dirty="0" smtClean="0"/>
              <a:t>niciun gradient</a:t>
            </a:r>
          </a:p>
          <a:p>
            <a:pPr lvl="1"/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Light variations </a:t>
            </a:r>
            <a:r>
              <a:rPr lang="en-US" dirty="0"/>
              <a:t>-</a:t>
            </a:r>
            <a:r>
              <a:rPr lang="ro-RO" dirty="0" smtClean="0"/>
              <a:t> către alb</a:t>
            </a:r>
          </a:p>
          <a:p>
            <a:pPr lvl="1"/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Dark variations </a:t>
            </a:r>
            <a:r>
              <a:rPr lang="en-US" dirty="0" smtClean="0"/>
              <a:t>-</a:t>
            </a:r>
            <a:r>
              <a:rPr lang="ro-RO" dirty="0" smtClean="0"/>
              <a:t> către negru</a:t>
            </a:r>
            <a:endParaRPr lang="en-US" dirty="0" smtClean="0"/>
          </a:p>
          <a:p>
            <a:pPr lvl="1"/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More gradients </a:t>
            </a:r>
            <a:r>
              <a:rPr lang="ro-RO" dirty="0" smtClean="0"/>
              <a:t>-</a:t>
            </a:r>
            <a:r>
              <a:rPr lang="en-US" dirty="0" smtClean="0"/>
              <a:t> op</a:t>
            </a:r>
            <a:r>
              <a:rPr lang="ro-RO" dirty="0" smtClean="0"/>
              <a:t>ţ</a:t>
            </a:r>
            <a:r>
              <a:rPr lang="en-US" dirty="0" err="1" smtClean="0"/>
              <a:t>iuni</a:t>
            </a:r>
            <a:r>
              <a:rPr lang="en-US" dirty="0" smtClean="0"/>
              <a:t> </a:t>
            </a:r>
            <a:r>
              <a:rPr lang="en-US" dirty="0" err="1" smtClean="0"/>
              <a:t>suplimentare</a:t>
            </a:r>
            <a:endParaRPr lang="en-US" sz="1600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3399" y="2078489"/>
            <a:ext cx="4351641" cy="3968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404347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dirty="0" smtClean="0"/>
              <a:t>Gradient…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1694" y="1199626"/>
            <a:ext cx="4917016" cy="5101221"/>
          </a:xfrm>
        </p:spPr>
        <p:txBody>
          <a:bodyPr>
            <a:normAutofit/>
          </a:bodyPr>
          <a:lstStyle/>
          <a:p>
            <a:pPr algn="just"/>
            <a:r>
              <a:rPr lang="ro-RO" sz="2000" dirty="0" smtClean="0"/>
              <a:t>Opţiunea </a:t>
            </a:r>
            <a:r>
              <a:rPr lang="ro-RO" sz="2000" dirty="0" smtClean="0">
                <a:solidFill>
                  <a:schemeClr val="accent1">
                    <a:lumMod val="50000"/>
                  </a:schemeClr>
                </a:solidFill>
              </a:rPr>
              <a:t>More Gradients </a:t>
            </a:r>
            <a:r>
              <a:rPr lang="ro-RO" sz="2000" dirty="0" smtClean="0"/>
              <a:t>(Mai multe tipuri de gradient) deschide panoul Format Text Effects, unde se poate particulriza gradientul adăugându-i-se mai multe efecte de culoare, poziţie, trasparenţă etc.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1010" y="2913441"/>
            <a:ext cx="4483107" cy="375829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/>
          <a:srcRect l="33660" t="45123"/>
          <a:stretch/>
        </p:blipFill>
        <p:spPr>
          <a:xfrm>
            <a:off x="2767556" y="4122928"/>
            <a:ext cx="2886907" cy="2177919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7281333" y="4563533"/>
            <a:ext cx="914400" cy="16933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Up Arrow 7"/>
          <p:cNvSpPr/>
          <p:nvPr/>
        </p:nvSpPr>
        <p:spPr>
          <a:xfrm>
            <a:off x="3810000" y="6383867"/>
            <a:ext cx="321733" cy="194733"/>
          </a:xfrm>
          <a:prstGeom prst="upArrow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642612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dirty="0" smtClean="0"/>
              <a:t>Formatarea textului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 smtClean="0"/>
              <a:t>Textul poate fi scris cu efecte artistice de umbră, tridimensional, gradient de culoare</a:t>
            </a:r>
          </a:p>
          <a:p>
            <a:endParaRPr lang="ro-RO" dirty="0"/>
          </a:p>
          <a:p>
            <a:r>
              <a:rPr lang="ro-RO" dirty="0" smtClean="0"/>
              <a:t>Pot fi particularizate, printre altele:</a:t>
            </a:r>
          </a:p>
          <a:p>
            <a:pPr lvl="1"/>
            <a:r>
              <a:rPr lang="ro-RO" dirty="0" smtClean="0"/>
              <a:t>Conturul (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Outline</a:t>
            </a:r>
            <a:r>
              <a:rPr lang="ro-RO" dirty="0" smtClean="0"/>
              <a:t>)</a:t>
            </a:r>
          </a:p>
          <a:p>
            <a:pPr lvl="1"/>
            <a:r>
              <a:rPr lang="ro-RO" dirty="0" smtClean="0"/>
              <a:t>Umbra (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Shadow</a:t>
            </a:r>
            <a:r>
              <a:rPr lang="ro-RO" dirty="0" smtClean="0"/>
              <a:t>)</a:t>
            </a:r>
          </a:p>
          <a:p>
            <a:pPr lvl="1"/>
            <a:r>
              <a:rPr lang="ro-RO" dirty="0" smtClean="0"/>
              <a:t>Reflexia (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Reflection</a:t>
            </a:r>
            <a:r>
              <a:rPr lang="ro-RO" dirty="0" smtClean="0"/>
              <a:t>)</a:t>
            </a:r>
          </a:p>
          <a:p>
            <a:pPr lvl="1"/>
            <a:r>
              <a:rPr lang="ro-RO" dirty="0" smtClean="0"/>
              <a:t>Strălucire fundal (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Glow</a:t>
            </a:r>
            <a:r>
              <a:rPr lang="ro-RO" dirty="0" smtClean="0"/>
              <a:t>)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7018" y="3064464"/>
            <a:ext cx="4800065" cy="3310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01940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dirty="0" smtClean="0"/>
              <a:t>Selecţia textului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199626"/>
            <a:ext cx="8210550" cy="1933041"/>
          </a:xfrm>
        </p:spPr>
        <p:txBody>
          <a:bodyPr/>
          <a:lstStyle/>
          <a:p>
            <a:pPr algn="just"/>
            <a:r>
              <a:rPr lang="ro-RO" dirty="0" smtClean="0"/>
              <a:t>Acţiunile de copiere, formatare sau aliniere pot fi executate doar dacă textul sau obiectul su fost selectate în prealabil.</a:t>
            </a:r>
          </a:p>
          <a:p>
            <a:endParaRPr lang="ro-RO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53927" y="2554293"/>
            <a:ext cx="3757083" cy="51012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80000"/>
              <a:buFont typeface="Courier New" panose="02070309020205020404" pitchFamily="49" charset="0"/>
              <a:buChar char="o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o-RO" dirty="0" smtClean="0"/>
              <a:t>Pentru a selecta un cuvânt: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dublu click de mouse </a:t>
            </a:r>
            <a:r>
              <a:rPr lang="ro-RO" dirty="0" smtClean="0"/>
              <a:t>pe cuvântul respectiv</a:t>
            </a:r>
          </a:p>
          <a:p>
            <a:pPr algn="just"/>
            <a:endParaRPr lang="ro-RO" dirty="0"/>
          </a:p>
          <a:p>
            <a:pPr algn="just"/>
            <a:endParaRPr lang="ro-RO" dirty="0" smtClean="0"/>
          </a:p>
          <a:p>
            <a:pPr algn="just"/>
            <a:r>
              <a:rPr lang="ro-RO" dirty="0" smtClean="0"/>
              <a:t>Pentru a selecta doar o parte dintr-un cuvânt: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click </a:t>
            </a:r>
            <a:r>
              <a:rPr lang="ro-RO" dirty="0" smtClean="0"/>
              <a:t>pe începutul sau sfârşitul zonei de selecţie,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apoi Shift </a:t>
            </a:r>
            <a:r>
              <a:rPr lang="ro-RO" dirty="0" smtClean="0"/>
              <a:t>şi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 săgeată stânga</a:t>
            </a:r>
            <a:r>
              <a:rPr lang="ro-RO" dirty="0" smtClean="0"/>
              <a:t>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sau dreapta</a:t>
            </a:r>
            <a:r>
              <a:rPr lang="ro-RO" dirty="0" smtClean="0"/>
              <a:t>, după caz 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/>
          <a:srcRect t="5664" b="9626"/>
          <a:stretch/>
        </p:blipFill>
        <p:spPr>
          <a:xfrm>
            <a:off x="5613400" y="2458723"/>
            <a:ext cx="2761940" cy="86049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8605" y="4232490"/>
            <a:ext cx="2213503" cy="85597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3" t="26742" r="5075" b="16852"/>
          <a:stretch/>
        </p:blipFill>
        <p:spPr>
          <a:xfrm>
            <a:off x="5190068" y="5359401"/>
            <a:ext cx="3132667" cy="1234837"/>
          </a:xfrm>
          <a:prstGeom prst="rect">
            <a:avLst/>
          </a:prstGeom>
        </p:spPr>
      </p:pic>
      <p:sp>
        <p:nvSpPr>
          <p:cNvPr id="12" name="Oval 11"/>
          <p:cNvSpPr/>
          <p:nvPr/>
        </p:nvSpPr>
        <p:spPr>
          <a:xfrm>
            <a:off x="5300135" y="6036733"/>
            <a:ext cx="372533" cy="22013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7239001" y="6180667"/>
            <a:ext cx="194734" cy="220133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7518401" y="6180666"/>
            <a:ext cx="194734" cy="220133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236549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dirty="0" smtClean="0"/>
              <a:t>Formatarea textului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 smtClean="0"/>
              <a:t>Fiecare particularizare are opţiuni avansate</a:t>
            </a:r>
          </a:p>
          <a:p>
            <a:pPr lvl="1"/>
            <a:r>
              <a:rPr lang="ro-RO" dirty="0" smtClean="0"/>
              <a:t>De exemplu, umbra sau strălucirea fundalului</a:t>
            </a:r>
          </a:p>
          <a:p>
            <a:endParaRPr lang="ro-RO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825" y="2058651"/>
            <a:ext cx="3724908" cy="37832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9040" y="2058650"/>
            <a:ext cx="4001135" cy="295696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609040" y="5289380"/>
            <a:ext cx="386926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600" dirty="0" smtClean="0"/>
              <a:t>Opţiunile complete pentru umbră şi fundal se pot accesa folosind comenzile </a:t>
            </a:r>
            <a:r>
              <a:rPr lang="ro-RO" sz="1600" dirty="0" smtClean="0">
                <a:solidFill>
                  <a:schemeClr val="accent1">
                    <a:lumMod val="50000"/>
                  </a:schemeClr>
                </a:solidFill>
              </a:rPr>
              <a:t>Shadow Options</a:t>
            </a:r>
            <a:r>
              <a:rPr lang="ro-RO" sz="1600" dirty="0" smtClean="0"/>
              <a:t>, respectiv </a:t>
            </a:r>
            <a:r>
              <a:rPr lang="ro-RO" sz="1600" dirty="0" smtClean="0">
                <a:solidFill>
                  <a:schemeClr val="accent1">
                    <a:lumMod val="50000"/>
                  </a:schemeClr>
                </a:solidFill>
              </a:rPr>
              <a:t>Glow Options</a:t>
            </a:r>
            <a:r>
              <a:rPr lang="ro-RO" sz="1600" dirty="0" smtClean="0"/>
              <a:t>, care deschid panoul lateral </a:t>
            </a:r>
            <a:r>
              <a:rPr lang="ro-RO" sz="1600" dirty="0" smtClean="0">
                <a:solidFill>
                  <a:schemeClr val="accent1">
                    <a:lumMod val="50000"/>
                  </a:schemeClr>
                </a:solidFill>
              </a:rPr>
              <a:t>Format Text Effects </a:t>
            </a:r>
            <a:r>
              <a:rPr lang="ro-RO" sz="1600" dirty="0" smtClean="0"/>
              <a:t>(Opţiuni pentru formatarea textului)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22465134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dirty="0" smtClean="0"/>
              <a:t>Panoul Format Text Effects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o-RO" sz="2000" dirty="0" smtClean="0"/>
              <a:t>Opţiunile din panoul </a:t>
            </a:r>
            <a:r>
              <a:rPr lang="ro-RO" sz="2000" dirty="0" smtClean="0">
                <a:solidFill>
                  <a:schemeClr val="accent1">
                    <a:lumMod val="50000"/>
                  </a:schemeClr>
                </a:solidFill>
              </a:rPr>
              <a:t>Format Text Effects </a:t>
            </a:r>
            <a:r>
              <a:rPr lang="ro-RO" sz="2000" dirty="0" smtClean="0"/>
              <a:t>sunt </a:t>
            </a:r>
            <a:r>
              <a:rPr lang="ro-RO" sz="2000" dirty="0"/>
              <a:t>prezentate sub forma unor meniuri </a:t>
            </a:r>
            <a:r>
              <a:rPr lang="ro-RO" sz="2000" dirty="0" smtClean="0"/>
              <a:t>expandabile, din care se aleg diverse acţiuni</a:t>
            </a:r>
            <a:endParaRPr lang="en-US" sz="2000" dirty="0"/>
          </a:p>
          <a:p>
            <a:endParaRPr lang="ro-RO" sz="2000" dirty="0" smtClean="0"/>
          </a:p>
          <a:p>
            <a:r>
              <a:rPr lang="ro-RO" sz="2000" dirty="0" smtClean="0"/>
              <a:t>Are două file</a:t>
            </a:r>
          </a:p>
          <a:p>
            <a:pPr lvl="1"/>
            <a:r>
              <a:rPr lang="ro-RO" sz="1800" dirty="0" smtClean="0">
                <a:solidFill>
                  <a:schemeClr val="accent1">
                    <a:lumMod val="50000"/>
                  </a:schemeClr>
                </a:solidFill>
              </a:rPr>
              <a:t>Text Fill </a:t>
            </a:r>
            <a:r>
              <a:rPr lang="en-US" sz="1800" dirty="0" smtClean="0">
                <a:solidFill>
                  <a:schemeClr val="accent1">
                    <a:lumMod val="50000"/>
                  </a:schemeClr>
                </a:solidFill>
              </a:rPr>
              <a:t>&amp;</a:t>
            </a:r>
            <a:r>
              <a:rPr lang="ro-RO" sz="18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800" dirty="0" smtClean="0">
                <a:solidFill>
                  <a:schemeClr val="accent1">
                    <a:lumMod val="50000"/>
                  </a:schemeClr>
                </a:solidFill>
              </a:rPr>
              <a:t>O</a:t>
            </a:r>
            <a:r>
              <a:rPr lang="ro-RO" sz="1800" dirty="0" smtClean="0">
                <a:solidFill>
                  <a:schemeClr val="accent1">
                    <a:lumMod val="50000"/>
                  </a:schemeClr>
                </a:solidFill>
              </a:rPr>
              <a:t>utline</a:t>
            </a:r>
            <a:r>
              <a:rPr lang="en-US" sz="18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800" dirty="0" smtClean="0"/>
              <a:t>(</a:t>
            </a:r>
            <a:r>
              <a:rPr lang="en-US" sz="1800" dirty="0" err="1" smtClean="0"/>
              <a:t>Umplere</a:t>
            </a:r>
            <a:r>
              <a:rPr lang="en-US" sz="1800" dirty="0" smtClean="0"/>
              <a:t> </a:t>
            </a:r>
            <a:r>
              <a:rPr lang="ro-RO" sz="1800" dirty="0" smtClean="0"/>
              <a:t>şi contur text</a:t>
            </a:r>
            <a:r>
              <a:rPr lang="en-US" sz="1800" dirty="0" smtClean="0"/>
              <a:t>)</a:t>
            </a:r>
            <a:endParaRPr lang="ro-RO" sz="1800" dirty="0" smtClean="0"/>
          </a:p>
          <a:p>
            <a:pPr lvl="1"/>
            <a:r>
              <a:rPr lang="ro-RO" sz="1800" dirty="0" smtClean="0">
                <a:solidFill>
                  <a:schemeClr val="accent1">
                    <a:lumMod val="50000"/>
                  </a:schemeClr>
                </a:solidFill>
              </a:rPr>
              <a:t>Text Effects </a:t>
            </a:r>
            <a:r>
              <a:rPr lang="ro-RO" sz="1800" dirty="0" smtClean="0"/>
              <a:t>(Efecte grafice pentru text)</a:t>
            </a:r>
          </a:p>
          <a:p>
            <a:pPr lvl="1"/>
            <a:endParaRPr lang="ro-RO" sz="1800" dirty="0"/>
          </a:p>
          <a:p>
            <a:endParaRPr lang="ro-RO" sz="2200" dirty="0" smtClean="0"/>
          </a:p>
          <a:p>
            <a:endParaRPr lang="ro-RO" sz="2200" dirty="0"/>
          </a:p>
          <a:p>
            <a:endParaRPr lang="ro-RO" sz="2200" dirty="0" smtClean="0"/>
          </a:p>
          <a:p>
            <a:endParaRPr lang="ro-RO" sz="2200" dirty="0"/>
          </a:p>
          <a:p>
            <a:endParaRPr lang="ro-RO" sz="2200" dirty="0" smtClean="0"/>
          </a:p>
          <a:p>
            <a:endParaRPr lang="ro-RO" sz="2200" dirty="0"/>
          </a:p>
          <a:p>
            <a:endParaRPr lang="ro-RO" sz="2200" dirty="0" smtClean="0"/>
          </a:p>
          <a:p>
            <a:endParaRPr lang="ro-RO" sz="2200" dirty="0" smtClean="0"/>
          </a:p>
          <a:p>
            <a:r>
              <a:rPr lang="ro-RO" sz="2200" dirty="0" smtClean="0"/>
              <a:t>Opţiunile sunt prezentate sub forma unor meniuri expandabile</a:t>
            </a:r>
            <a:endParaRPr lang="en-US" sz="2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4944" y="2884473"/>
            <a:ext cx="1829887" cy="291043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0253" y="2884472"/>
            <a:ext cx="1859674" cy="2910431"/>
          </a:xfrm>
          <a:prstGeom prst="rect">
            <a:avLst/>
          </a:prstGeom>
        </p:spPr>
      </p:pic>
      <p:sp>
        <p:nvSpPr>
          <p:cNvPr id="8" name="Right Arrow 7"/>
          <p:cNvSpPr/>
          <p:nvPr/>
        </p:nvSpPr>
        <p:spPr>
          <a:xfrm>
            <a:off x="1007533" y="3610536"/>
            <a:ext cx="287867" cy="279400"/>
          </a:xfrm>
          <a:prstGeom prst="rightArrow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Left Arrow 8"/>
          <p:cNvSpPr/>
          <p:nvPr/>
        </p:nvSpPr>
        <p:spPr>
          <a:xfrm>
            <a:off x="5655732" y="3610536"/>
            <a:ext cx="220134" cy="279400"/>
          </a:xfrm>
          <a:prstGeom prst="leftArrow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2537380" y="3195037"/>
            <a:ext cx="14901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o-RO" sz="1200" dirty="0" smtClean="0">
                <a:solidFill>
                  <a:schemeClr val="accent1">
                    <a:lumMod val="50000"/>
                  </a:schemeClr>
                </a:solidFill>
              </a:rPr>
              <a:t>Text Fill</a:t>
            </a:r>
            <a:r>
              <a:rPr lang="ro-RO" sz="1200" dirty="0" smtClean="0"/>
              <a:t> (Umplere text)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o-RO" sz="1200" dirty="0" smtClean="0">
                <a:solidFill>
                  <a:schemeClr val="accent1">
                    <a:lumMod val="50000"/>
                  </a:schemeClr>
                </a:solidFill>
              </a:rPr>
              <a:t>Text Outline </a:t>
            </a:r>
            <a:r>
              <a:rPr lang="ro-RO" sz="1200" dirty="0" smtClean="0"/>
              <a:t>(Contur text)</a:t>
            </a:r>
            <a:endParaRPr lang="en-US" sz="1200" dirty="0"/>
          </a:p>
        </p:txBody>
      </p:sp>
      <p:sp>
        <p:nvSpPr>
          <p:cNvPr id="11" name="TextBox 10"/>
          <p:cNvSpPr txBox="1"/>
          <p:nvPr/>
        </p:nvSpPr>
        <p:spPr>
          <a:xfrm>
            <a:off x="6770339" y="3195037"/>
            <a:ext cx="1490133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o-RO" sz="1200" dirty="0" smtClean="0">
                <a:solidFill>
                  <a:schemeClr val="accent1">
                    <a:lumMod val="50000"/>
                  </a:schemeClr>
                </a:solidFill>
              </a:rPr>
              <a:t>Shadow</a:t>
            </a:r>
            <a:r>
              <a:rPr lang="ro-RO" sz="1200" dirty="0" smtClean="0"/>
              <a:t> (Umbră)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o-RO" sz="1200" dirty="0" smtClean="0">
                <a:solidFill>
                  <a:schemeClr val="accent1">
                    <a:lumMod val="50000"/>
                  </a:schemeClr>
                </a:solidFill>
              </a:rPr>
              <a:t>Reflection</a:t>
            </a:r>
            <a:r>
              <a:rPr lang="ro-RO" sz="1200" dirty="0" smtClean="0"/>
              <a:t> (Reflexie)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o-RO" sz="1200" dirty="0" smtClean="0">
                <a:solidFill>
                  <a:schemeClr val="accent1">
                    <a:lumMod val="50000"/>
                  </a:schemeClr>
                </a:solidFill>
              </a:rPr>
              <a:t>Glow</a:t>
            </a:r>
            <a:r>
              <a:rPr lang="ro-RO" sz="1200" dirty="0" smtClean="0"/>
              <a:t> (Strălucire fundal)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o-RO" sz="1200" dirty="0" smtClean="0">
                <a:solidFill>
                  <a:schemeClr val="accent1">
                    <a:lumMod val="50000"/>
                  </a:schemeClr>
                </a:solidFill>
              </a:rPr>
              <a:t>Soft Edges </a:t>
            </a:r>
            <a:r>
              <a:rPr lang="ro-RO" sz="1200" dirty="0" smtClean="0"/>
              <a:t>(Margini fine)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o-RO" sz="1200" dirty="0" smtClean="0">
                <a:solidFill>
                  <a:schemeClr val="accent1">
                    <a:lumMod val="50000"/>
                  </a:schemeClr>
                </a:solidFill>
              </a:rPr>
              <a:t>3-D Format </a:t>
            </a:r>
            <a:r>
              <a:rPr lang="ro-RO" sz="1200" dirty="0" smtClean="0"/>
              <a:t>(efecte tridimensionale)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875650352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dirty="0" smtClean="0"/>
              <a:t>Panoul Format Text Effects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o-RO" sz="2000" dirty="0" smtClean="0"/>
              <a:t>Panoul </a:t>
            </a:r>
            <a:r>
              <a:rPr lang="ro-RO" sz="2000" dirty="0" smtClean="0">
                <a:solidFill>
                  <a:schemeClr val="accent1">
                    <a:lumMod val="50000"/>
                  </a:schemeClr>
                </a:solidFill>
              </a:rPr>
              <a:t>Format Text Effects </a:t>
            </a:r>
            <a:r>
              <a:rPr lang="ro-RO" sz="2000" dirty="0" smtClean="0"/>
              <a:t>permite accesul la toate opţiunile de formatare pentru text</a:t>
            </a:r>
          </a:p>
          <a:p>
            <a:pPr lvl="1"/>
            <a:r>
              <a:rPr lang="ro-RO" sz="1800" dirty="0" smtClean="0"/>
              <a:t>Exemplu: opțiuni pentru umbră (</a:t>
            </a:r>
            <a:r>
              <a:rPr lang="ro-RO" sz="1800" dirty="0" smtClean="0">
                <a:solidFill>
                  <a:schemeClr val="accent1">
                    <a:lumMod val="50000"/>
                  </a:schemeClr>
                </a:solidFill>
              </a:rPr>
              <a:t>Shadow</a:t>
            </a:r>
            <a:r>
              <a:rPr lang="ro-RO" sz="1800" dirty="0" smtClean="0"/>
              <a:t>)</a:t>
            </a:r>
          </a:p>
          <a:p>
            <a:pPr lvl="2"/>
            <a:r>
              <a:rPr lang="ro-RO" sz="1600" dirty="0" smtClean="0">
                <a:solidFill>
                  <a:schemeClr val="accent1">
                    <a:lumMod val="50000"/>
                  </a:schemeClr>
                </a:solidFill>
              </a:rPr>
              <a:t>Preset</a:t>
            </a:r>
            <a:r>
              <a:rPr lang="ro-RO" sz="1600" dirty="0" smtClean="0"/>
              <a:t> – aspect</a:t>
            </a:r>
          </a:p>
          <a:p>
            <a:pPr lvl="2"/>
            <a:r>
              <a:rPr lang="ro-RO" sz="1600" dirty="0" smtClean="0">
                <a:solidFill>
                  <a:schemeClr val="accent1">
                    <a:lumMod val="50000"/>
                  </a:schemeClr>
                </a:solidFill>
              </a:rPr>
              <a:t>Color</a:t>
            </a:r>
            <a:r>
              <a:rPr lang="ro-RO" sz="1600" dirty="0" smtClean="0"/>
              <a:t> – culoare</a:t>
            </a:r>
          </a:p>
          <a:p>
            <a:pPr lvl="2"/>
            <a:r>
              <a:rPr lang="ro-RO" sz="1600" dirty="0" smtClean="0">
                <a:solidFill>
                  <a:schemeClr val="accent1">
                    <a:lumMod val="50000"/>
                  </a:schemeClr>
                </a:solidFill>
              </a:rPr>
              <a:t>Transparency</a:t>
            </a:r>
          </a:p>
          <a:p>
            <a:pPr marL="914400" lvl="2" indent="0">
              <a:buNone/>
            </a:pPr>
            <a:r>
              <a:rPr lang="ro-RO" sz="1600" dirty="0"/>
              <a:t> </a:t>
            </a:r>
            <a:r>
              <a:rPr lang="ro-RO" sz="1600" dirty="0" smtClean="0"/>
              <a:t>        - transparență</a:t>
            </a:r>
          </a:p>
          <a:p>
            <a:pPr lvl="2"/>
            <a:r>
              <a:rPr lang="ro-RO" sz="1600" dirty="0" smtClean="0">
                <a:solidFill>
                  <a:schemeClr val="accent1">
                    <a:lumMod val="50000"/>
                  </a:schemeClr>
                </a:solidFill>
              </a:rPr>
              <a:t>Blur</a:t>
            </a:r>
            <a:r>
              <a:rPr lang="ro-RO" sz="1600" dirty="0" smtClean="0"/>
              <a:t> – estompare</a:t>
            </a:r>
          </a:p>
          <a:p>
            <a:pPr lvl="2"/>
            <a:r>
              <a:rPr lang="ro-RO" sz="1600" dirty="0" smtClean="0">
                <a:solidFill>
                  <a:schemeClr val="accent1">
                    <a:lumMod val="50000"/>
                  </a:schemeClr>
                </a:solidFill>
              </a:rPr>
              <a:t>Angle</a:t>
            </a:r>
            <a:r>
              <a:rPr lang="ro-RO" sz="1600" dirty="0" smtClean="0"/>
              <a:t> – unghi</a:t>
            </a:r>
          </a:p>
          <a:p>
            <a:pPr lvl="2"/>
            <a:r>
              <a:rPr lang="ro-RO" sz="1600" dirty="0" smtClean="0">
                <a:solidFill>
                  <a:schemeClr val="accent1">
                    <a:lumMod val="50000"/>
                  </a:schemeClr>
                </a:solidFill>
              </a:rPr>
              <a:t>Distance</a:t>
            </a:r>
          </a:p>
          <a:p>
            <a:pPr marL="914400" lvl="2" indent="0">
              <a:buNone/>
            </a:pPr>
            <a:r>
              <a:rPr lang="ro-RO" sz="1600" dirty="0"/>
              <a:t> </a:t>
            </a:r>
            <a:r>
              <a:rPr lang="ro-RO" sz="1600" dirty="0" smtClean="0"/>
              <a:t>       - distanţă faţă de text</a:t>
            </a:r>
            <a:endParaRPr lang="ro-RO" sz="1600" dirty="0"/>
          </a:p>
          <a:p>
            <a:endParaRPr lang="ro-RO" sz="2200" dirty="0" smtClean="0"/>
          </a:p>
          <a:p>
            <a:endParaRPr lang="ro-RO" sz="2200" dirty="0"/>
          </a:p>
          <a:p>
            <a:endParaRPr lang="ro-RO" sz="2200" dirty="0" smtClean="0"/>
          </a:p>
          <a:p>
            <a:endParaRPr lang="ro-RO" sz="2200" dirty="0"/>
          </a:p>
          <a:p>
            <a:endParaRPr lang="ro-RO" sz="2200" dirty="0" smtClean="0"/>
          </a:p>
          <a:p>
            <a:endParaRPr lang="ro-RO" sz="2200" dirty="0"/>
          </a:p>
          <a:p>
            <a:endParaRPr lang="ro-RO" sz="2200" dirty="0" smtClean="0"/>
          </a:p>
          <a:p>
            <a:endParaRPr lang="ro-RO" sz="2200" dirty="0" smtClean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6579" y="2387396"/>
            <a:ext cx="4986882" cy="4180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274179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dirty="0" smtClean="0"/>
              <a:t>Clear All Formatting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199626"/>
            <a:ext cx="7886700" cy="5658374"/>
          </a:xfrm>
        </p:spPr>
        <p:txBody>
          <a:bodyPr>
            <a:normAutofit lnSpcReduction="10000"/>
          </a:bodyPr>
          <a:lstStyle/>
          <a:p>
            <a:r>
              <a:rPr lang="ro-RO" dirty="0" smtClean="0"/>
              <a:t>Toate formatările aplicate unui text pot fi distruse folosind butonul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Clear All Formatting </a:t>
            </a:r>
            <a:r>
              <a:rPr lang="ro-RO" dirty="0" smtClean="0"/>
              <a:t>(Elimină toate formatările)</a:t>
            </a:r>
          </a:p>
          <a:p>
            <a:endParaRPr lang="ro-RO" dirty="0"/>
          </a:p>
          <a:p>
            <a:endParaRPr lang="ro-RO" dirty="0" smtClean="0"/>
          </a:p>
          <a:p>
            <a:endParaRPr lang="ro-RO" dirty="0"/>
          </a:p>
          <a:p>
            <a:endParaRPr lang="ro-RO" dirty="0" smtClean="0"/>
          </a:p>
          <a:p>
            <a:endParaRPr lang="ro-RO" dirty="0"/>
          </a:p>
          <a:p>
            <a:endParaRPr lang="ro-RO" dirty="0" smtClean="0"/>
          </a:p>
          <a:p>
            <a:endParaRPr lang="ro-RO" dirty="0"/>
          </a:p>
          <a:p>
            <a:endParaRPr lang="ro-RO" dirty="0" smtClean="0"/>
          </a:p>
          <a:p>
            <a:endParaRPr lang="ro-RO" dirty="0" smtClean="0"/>
          </a:p>
          <a:p>
            <a:pPr algn="just"/>
            <a:r>
              <a:rPr lang="ro-RO" dirty="0" smtClean="0"/>
              <a:t>Acţiunea de curăţare a formatării este utilă, de exemplu,  când se prelucrează text adus dintr-o sursă externă cu formatare nedorită sau inutilă, care trebuie eliminată.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934" y="2463155"/>
            <a:ext cx="3657600" cy="2056986"/>
          </a:xfrm>
          <a:prstGeom prst="rect">
            <a:avLst/>
          </a:prstGeom>
        </p:spPr>
      </p:pic>
      <p:sp>
        <p:nvSpPr>
          <p:cNvPr id="5" name="Down Arrow 4"/>
          <p:cNvSpPr/>
          <p:nvPr/>
        </p:nvSpPr>
        <p:spPr>
          <a:xfrm>
            <a:off x="2463800" y="2305728"/>
            <a:ext cx="228600" cy="228600"/>
          </a:xfrm>
          <a:prstGeom prst="downArrow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2463155"/>
            <a:ext cx="3657600" cy="159112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866857" y="4531795"/>
            <a:ext cx="16510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dirty="0" smtClean="0"/>
              <a:t>înainte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960532" y="4503735"/>
            <a:ext cx="16510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dirty="0" smtClean="0"/>
              <a:t>după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4055550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o-RO" sz="2800" dirty="0" smtClean="0"/>
              <a:t>Mai multe comenzi pentru formatare fonturilor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 smtClean="0"/>
              <a:t>Grupul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Font</a:t>
            </a:r>
            <a:r>
              <a:rPr lang="ro-RO" dirty="0" smtClean="0"/>
              <a:t> include şi fereastra suplimentară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Font</a:t>
            </a:r>
            <a:r>
              <a:rPr lang="ro-RO" dirty="0" smtClean="0"/>
              <a:t>, care grupează şi extinde comezile existente pe panglică sub formă de pictograme: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1943" y="2518138"/>
            <a:ext cx="2543175" cy="93345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2631401"/>
            <a:ext cx="3139440" cy="3848833"/>
          </a:xfrm>
          <a:prstGeom prst="rect">
            <a:avLst/>
          </a:prstGeom>
        </p:spPr>
      </p:pic>
      <p:sp>
        <p:nvSpPr>
          <p:cNvPr id="9" name="Oval 8"/>
          <p:cNvSpPr/>
          <p:nvPr/>
        </p:nvSpPr>
        <p:spPr>
          <a:xfrm>
            <a:off x="3640667" y="3166533"/>
            <a:ext cx="570343" cy="37253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ular Callout 9"/>
          <p:cNvSpPr/>
          <p:nvPr/>
        </p:nvSpPr>
        <p:spPr>
          <a:xfrm>
            <a:off x="5213600" y="2164033"/>
            <a:ext cx="696133" cy="287981"/>
          </a:xfrm>
          <a:prstGeom prst="wedgeRectCallout">
            <a:avLst>
              <a:gd name="adj1" fmla="val -65834"/>
              <a:gd name="adj2" fmla="val 391782"/>
            </a:avLst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sz="1600" dirty="0" smtClean="0">
                <a:solidFill>
                  <a:schemeClr val="tx1"/>
                </a:solidFill>
              </a:rPr>
              <a:t>Font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1" name="Rectangular Callout 10"/>
          <p:cNvSpPr/>
          <p:nvPr/>
        </p:nvSpPr>
        <p:spPr>
          <a:xfrm>
            <a:off x="5999941" y="2164033"/>
            <a:ext cx="1212600" cy="287981"/>
          </a:xfrm>
          <a:prstGeom prst="wedgeRectCallout">
            <a:avLst>
              <a:gd name="adj1" fmla="val 2592"/>
              <a:gd name="adj2" fmla="val 406482"/>
            </a:avLst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sz="1600" dirty="0" smtClean="0">
                <a:solidFill>
                  <a:schemeClr val="tx1"/>
                </a:solidFill>
              </a:rPr>
              <a:t>Bold, italic…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2" name="Rectangular Callout 11"/>
          <p:cNvSpPr/>
          <p:nvPr/>
        </p:nvSpPr>
        <p:spPr>
          <a:xfrm>
            <a:off x="7392957" y="2169066"/>
            <a:ext cx="1378509" cy="287981"/>
          </a:xfrm>
          <a:prstGeom prst="wedgeRectCallout">
            <a:avLst>
              <a:gd name="adj1" fmla="val -57455"/>
              <a:gd name="adj2" fmla="val 394722"/>
            </a:avLst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sz="1600" dirty="0" smtClean="0">
                <a:solidFill>
                  <a:schemeClr val="tx1"/>
                </a:solidFill>
              </a:rPr>
              <a:t>Mărime font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3" name="Rectangular Callout 12"/>
          <p:cNvSpPr/>
          <p:nvPr/>
        </p:nvSpPr>
        <p:spPr>
          <a:xfrm>
            <a:off x="2673530" y="3810333"/>
            <a:ext cx="1313689" cy="287981"/>
          </a:xfrm>
          <a:prstGeom prst="wedgeRectCallout">
            <a:avLst>
              <a:gd name="adj1" fmla="val 148568"/>
              <a:gd name="adj2" fmla="val 147762"/>
            </a:avLst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sz="1600" dirty="0" smtClean="0">
                <a:solidFill>
                  <a:schemeClr val="tx1"/>
                </a:solidFill>
              </a:rPr>
              <a:t>Culoare font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4" name="Rectangular Callout 13"/>
          <p:cNvSpPr/>
          <p:nvPr/>
        </p:nvSpPr>
        <p:spPr>
          <a:xfrm>
            <a:off x="7786442" y="3810333"/>
            <a:ext cx="1313689" cy="287981"/>
          </a:xfrm>
          <a:prstGeom prst="wedgeRectCallout">
            <a:avLst>
              <a:gd name="adj1" fmla="val -152678"/>
              <a:gd name="adj2" fmla="val 121135"/>
            </a:avLst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sz="1600" dirty="0" smtClean="0">
                <a:solidFill>
                  <a:schemeClr val="tx1"/>
                </a:solidFill>
              </a:rPr>
              <a:t>Tip subliniere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5" name="Rectangular Callout 14"/>
          <p:cNvSpPr/>
          <p:nvPr/>
        </p:nvSpPr>
        <p:spPr>
          <a:xfrm>
            <a:off x="7786441" y="4389231"/>
            <a:ext cx="1313690" cy="493320"/>
          </a:xfrm>
          <a:prstGeom prst="wedgeRectCallout">
            <a:avLst>
              <a:gd name="adj1" fmla="val -88411"/>
              <a:gd name="adj2" fmla="val -45225"/>
            </a:avLst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sz="1600" dirty="0" smtClean="0">
                <a:solidFill>
                  <a:schemeClr val="tx1"/>
                </a:solidFill>
              </a:rPr>
              <a:t>Culoare subliniere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6" name="Rectangular Callout 15"/>
          <p:cNvSpPr/>
          <p:nvPr/>
        </p:nvSpPr>
        <p:spPr>
          <a:xfrm>
            <a:off x="2673530" y="4218317"/>
            <a:ext cx="1313689" cy="1009291"/>
          </a:xfrm>
          <a:prstGeom prst="wedgeRectCallout">
            <a:avLst>
              <a:gd name="adj1" fmla="val 103915"/>
              <a:gd name="adj2" fmla="val 23137"/>
            </a:avLst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sz="1600" dirty="0" smtClean="0">
                <a:solidFill>
                  <a:schemeClr val="tx1"/>
                </a:solidFill>
              </a:rPr>
              <a:t>Efecte de scriere</a:t>
            </a:r>
          </a:p>
          <a:p>
            <a:pPr algn="ctr"/>
            <a:r>
              <a:rPr lang="ro-RO" sz="1600" dirty="0" smtClean="0">
                <a:solidFill>
                  <a:schemeClr val="tx1"/>
                </a:solidFill>
              </a:rPr>
              <a:t>(indici, tăiere, majuscule)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7" name="Rectangular Callout 16"/>
          <p:cNvSpPr/>
          <p:nvPr/>
        </p:nvSpPr>
        <p:spPr>
          <a:xfrm>
            <a:off x="2673530" y="5347611"/>
            <a:ext cx="1313689" cy="437626"/>
          </a:xfrm>
          <a:prstGeom prst="wedgeRectCallout">
            <a:avLst>
              <a:gd name="adj1" fmla="val 170894"/>
              <a:gd name="adj2" fmla="val -18428"/>
            </a:avLst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sz="1500" dirty="0" smtClean="0">
                <a:solidFill>
                  <a:schemeClr val="tx1"/>
                </a:solidFill>
              </a:rPr>
              <a:t>Previzualizare rezultate</a:t>
            </a:r>
            <a:endParaRPr lang="en-US" sz="1500" dirty="0">
              <a:solidFill>
                <a:schemeClr val="tx1"/>
              </a:solidFill>
            </a:endParaRPr>
          </a:p>
        </p:txBody>
      </p:sp>
      <p:sp>
        <p:nvSpPr>
          <p:cNvPr id="18" name="Rectangular Callout 17"/>
          <p:cNvSpPr/>
          <p:nvPr/>
        </p:nvSpPr>
        <p:spPr>
          <a:xfrm>
            <a:off x="2631429" y="5982458"/>
            <a:ext cx="1313689" cy="437626"/>
          </a:xfrm>
          <a:prstGeom prst="wedgeRectCallout">
            <a:avLst>
              <a:gd name="adj1" fmla="val 174834"/>
              <a:gd name="adj2" fmla="val 19024"/>
            </a:avLst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sz="1500" dirty="0" smtClean="0">
                <a:solidFill>
                  <a:schemeClr val="tx1"/>
                </a:solidFill>
              </a:rPr>
              <a:t>Format Text Effects</a:t>
            </a:r>
            <a:endParaRPr lang="en-US" sz="1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7023197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o-RO" sz="2800" dirty="0" smtClean="0"/>
              <a:t>Mai multe comenzi pentru formatare fonturilor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 smtClean="0"/>
              <a:t>Prima filă a ferestrei Font permite, de exemplu, formatarea textului de tip Small Caps (Majuscule reduse)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4600" y="2237377"/>
            <a:ext cx="6210678" cy="4063469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7128933" y="4512733"/>
            <a:ext cx="829734" cy="2286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ular Callout 18"/>
          <p:cNvSpPr/>
          <p:nvPr/>
        </p:nvSpPr>
        <p:spPr>
          <a:xfrm>
            <a:off x="1200911" y="3318264"/>
            <a:ext cx="1313689" cy="287981"/>
          </a:xfrm>
          <a:prstGeom prst="wedgeRectCallout">
            <a:avLst>
              <a:gd name="adj1" fmla="val 95719"/>
              <a:gd name="adj2" fmla="val 44862"/>
            </a:avLst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sz="1600" dirty="0" smtClean="0">
                <a:solidFill>
                  <a:schemeClr val="tx1"/>
                </a:solidFill>
              </a:rPr>
              <a:t>normal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20" name="Rectangular Callout 19"/>
          <p:cNvSpPr/>
          <p:nvPr/>
        </p:nvSpPr>
        <p:spPr>
          <a:xfrm>
            <a:off x="1200911" y="4269111"/>
            <a:ext cx="1313689" cy="287981"/>
          </a:xfrm>
          <a:prstGeom prst="wedgeRectCallout">
            <a:avLst>
              <a:gd name="adj1" fmla="val 89274"/>
              <a:gd name="adj2" fmla="val -31578"/>
            </a:avLst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sz="1600" dirty="0" smtClean="0">
                <a:solidFill>
                  <a:schemeClr val="tx1"/>
                </a:solidFill>
              </a:rPr>
              <a:t>Small Caps</a:t>
            </a:r>
            <a:endParaRPr lang="en-US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016990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o-RO" sz="2800" dirty="0" smtClean="0"/>
              <a:t>Mai multe comenzi pentru formatare fonturilor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o-RO" dirty="0" smtClean="0"/>
              <a:t>A doua filă a ferestrei Font conţine opţiuni de scalare (Scale), spaţiere (Spacing) şi  Poziţionare (Position) a fontului</a:t>
            </a:r>
          </a:p>
          <a:p>
            <a:pPr lvl="1"/>
            <a:endParaRPr lang="ro-RO" dirty="0"/>
          </a:p>
          <a:p>
            <a:pPr lvl="1"/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Scale</a:t>
            </a:r>
            <a:r>
              <a:rPr lang="ro-RO" dirty="0" smtClean="0"/>
              <a:t>: 200% -33%</a:t>
            </a:r>
          </a:p>
          <a:p>
            <a:pPr lvl="1"/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Spacing</a:t>
            </a:r>
            <a:r>
              <a:rPr lang="ro-RO" dirty="0" smtClean="0"/>
              <a:t> </a:t>
            </a:r>
          </a:p>
          <a:p>
            <a:pPr lvl="2"/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Normal</a:t>
            </a:r>
          </a:p>
          <a:p>
            <a:pPr lvl="2"/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Expanded</a:t>
            </a:r>
            <a:r>
              <a:rPr lang="ro-RO" dirty="0" smtClean="0"/>
              <a:t> (lărgit)</a:t>
            </a:r>
          </a:p>
          <a:p>
            <a:pPr lvl="2"/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Condensed</a:t>
            </a:r>
            <a:r>
              <a:rPr lang="ro-RO" dirty="0" smtClean="0"/>
              <a:t> (Strâns)</a:t>
            </a:r>
          </a:p>
          <a:p>
            <a:pPr lvl="1"/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Position</a:t>
            </a:r>
          </a:p>
          <a:p>
            <a:pPr lvl="2"/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Normal</a:t>
            </a:r>
          </a:p>
          <a:p>
            <a:pPr lvl="2"/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Lowered</a:t>
            </a:r>
            <a:r>
              <a:rPr lang="ro-RO" dirty="0" smtClean="0"/>
              <a:t> (Coborât)</a:t>
            </a:r>
          </a:p>
          <a:p>
            <a:pPr lvl="2"/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Raised</a:t>
            </a:r>
            <a:r>
              <a:rPr lang="ro-RO" dirty="0" smtClean="0"/>
              <a:t> (Ridicat)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9365" y="2206457"/>
            <a:ext cx="3118741" cy="3823456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775200" y="2446867"/>
            <a:ext cx="584200" cy="2286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284332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o-RO" sz="2800" dirty="0" smtClean="0"/>
              <a:t>Exemplu – lărgirea sau condensarea fonturilor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6772" y="1781643"/>
            <a:ext cx="6582319" cy="451920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1067" y="3269554"/>
            <a:ext cx="2402417" cy="15967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1067" y="4383614"/>
            <a:ext cx="2402417" cy="18311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2976" y="5596467"/>
            <a:ext cx="2390508" cy="190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358776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dirty="0" smtClean="0"/>
              <a:t>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71700" y="1359964"/>
            <a:ext cx="6648450" cy="5101221"/>
          </a:xfrm>
        </p:spPr>
        <p:txBody>
          <a:bodyPr>
            <a:normAutofit/>
          </a:bodyPr>
          <a:lstStyle/>
          <a:p>
            <a:pPr marL="457200" lvl="1" indent="0" algn="r">
              <a:buNone/>
            </a:pPr>
            <a:r>
              <a:rPr lang="ro-RO" sz="3200" b="1" dirty="0" smtClean="0">
                <a:solidFill>
                  <a:schemeClr val="accent5">
                    <a:lumMod val="75000"/>
                  </a:schemeClr>
                </a:solidFill>
              </a:rPr>
              <a:t>FORMATAREA</a:t>
            </a:r>
            <a:r>
              <a:rPr lang="en-US" sz="3200" b="1" dirty="0" smtClean="0">
                <a:solidFill>
                  <a:schemeClr val="accent5">
                    <a:lumMod val="75000"/>
                  </a:schemeClr>
                </a:solidFill>
              </a:rPr>
              <a:t> TEXTULUI</a:t>
            </a:r>
            <a:endParaRPr lang="ro-RO" sz="3200" b="1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marL="457200" lvl="1" indent="0" algn="r">
              <a:buNone/>
            </a:pPr>
            <a:r>
              <a:rPr lang="ro-RO" sz="3200" b="1" dirty="0" smtClean="0">
                <a:solidFill>
                  <a:schemeClr val="accent5">
                    <a:lumMod val="75000"/>
                  </a:schemeClr>
                </a:solidFill>
              </a:rPr>
              <a:t>Î</a:t>
            </a:r>
            <a:r>
              <a:rPr lang="en-US" sz="3200" b="1" dirty="0" smtClean="0">
                <a:solidFill>
                  <a:schemeClr val="accent5">
                    <a:lumMod val="75000"/>
                  </a:schemeClr>
                </a:solidFill>
              </a:rPr>
              <a:t>N MICROSOFT WORD</a:t>
            </a:r>
            <a:r>
              <a:rPr lang="ro-RO" sz="3200" b="1" dirty="0" smtClean="0">
                <a:solidFill>
                  <a:schemeClr val="accent5">
                    <a:lumMod val="75000"/>
                  </a:schemeClr>
                </a:solidFill>
              </a:rPr>
              <a:t> -  Paragrafe şi aliniere</a:t>
            </a:r>
            <a:endParaRPr lang="en-US" sz="32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2838450" y="1190101"/>
            <a:ext cx="5848350" cy="0"/>
          </a:xfrm>
          <a:prstGeom prst="line">
            <a:avLst/>
          </a:prstGeom>
          <a:ln w="381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49" y="3590201"/>
            <a:ext cx="5024166" cy="3267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2954330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dirty="0" smtClean="0"/>
              <a:t>Grupul de comenzi Paragraph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199626"/>
            <a:ext cx="7668683" cy="1210144"/>
          </a:xfrm>
        </p:spPr>
        <p:txBody>
          <a:bodyPr>
            <a:normAutofit/>
          </a:bodyPr>
          <a:lstStyle/>
          <a:p>
            <a:r>
              <a:rPr lang="ro-RO" dirty="0" smtClean="0"/>
              <a:t>Permite alinierea textului, crearea de liste marcate sau numerotate automat alinierea şi spaţierea paragrafelor şi a rândurilor textului, definirea de borduri</a:t>
            </a:r>
            <a:endParaRPr lang="ro-RO" dirty="0"/>
          </a:p>
          <a:p>
            <a:endParaRPr lang="ro-RO" dirty="0" smtClean="0"/>
          </a:p>
          <a:p>
            <a:endParaRPr lang="ro-RO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r="27564"/>
          <a:stretch/>
        </p:blipFill>
        <p:spPr>
          <a:xfrm>
            <a:off x="956153" y="2350173"/>
            <a:ext cx="6889751" cy="133017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916842" y="2740389"/>
            <a:ext cx="1720850" cy="71306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766134" y="4191904"/>
            <a:ext cx="3426883" cy="20962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80000"/>
              <a:buFont typeface="Courier New" panose="02070309020205020404" pitchFamily="49" charset="0"/>
              <a:buChar char="o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400" dirty="0" smtClean="0"/>
              <a:t>Liste cu marcatori grafici</a:t>
            </a:r>
          </a:p>
          <a:p>
            <a:r>
              <a:rPr lang="ro-RO" sz="1400" dirty="0" smtClean="0"/>
              <a:t>Liste cu numerotare</a:t>
            </a:r>
            <a:endParaRPr lang="en-US" sz="1400" dirty="0" smtClean="0"/>
          </a:p>
          <a:p>
            <a:r>
              <a:rPr lang="ro-RO" sz="1400" dirty="0" smtClean="0"/>
              <a:t>Adâncimea textului faţă de marginea din stânga a foii</a:t>
            </a:r>
            <a:endParaRPr lang="en-US" sz="1400" dirty="0" smtClean="0"/>
          </a:p>
          <a:p>
            <a:r>
              <a:rPr lang="ro-RO" sz="1400" dirty="0" smtClean="0"/>
              <a:t>Sortare conţinut</a:t>
            </a: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5056717" y="4191904"/>
            <a:ext cx="3426883" cy="21891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80000"/>
              <a:buFont typeface="Courier New" panose="02070309020205020404" pitchFamily="49" charset="0"/>
              <a:buChar char="o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400" dirty="0" smtClean="0"/>
              <a:t>Afişare </a:t>
            </a:r>
            <a:r>
              <a:rPr lang="ro-RO" sz="1400" dirty="0"/>
              <a:t>spaţii, tabulatori, </a:t>
            </a:r>
            <a:r>
              <a:rPr lang="ro-RO" sz="1400" dirty="0" smtClean="0"/>
              <a:t>paragrafe</a:t>
            </a:r>
            <a:endParaRPr lang="ro-RO" sz="1400" dirty="0"/>
          </a:p>
          <a:p>
            <a:r>
              <a:rPr lang="ro-RO" sz="1400" dirty="0" smtClean="0"/>
              <a:t>Aliniere text</a:t>
            </a:r>
            <a:endParaRPr lang="ro-RO" sz="1400" dirty="0"/>
          </a:p>
          <a:p>
            <a:r>
              <a:rPr lang="ro-RO" sz="1400" dirty="0" smtClean="0"/>
              <a:t>Spaţiere rânduri text</a:t>
            </a:r>
            <a:endParaRPr lang="ro-RO" sz="1400" dirty="0"/>
          </a:p>
          <a:p>
            <a:r>
              <a:rPr lang="ro-RO" sz="1400" dirty="0" smtClean="0"/>
              <a:t>Umplere fundal text</a:t>
            </a:r>
            <a:endParaRPr lang="ro-RO" sz="1400" dirty="0"/>
          </a:p>
          <a:p>
            <a:r>
              <a:rPr lang="ro-RO" sz="1400" dirty="0" smtClean="0"/>
              <a:t>Bordură text</a:t>
            </a:r>
            <a:endParaRPr lang="en-US" sz="1400" dirty="0"/>
          </a:p>
        </p:txBody>
      </p:sp>
      <p:sp>
        <p:nvSpPr>
          <p:cNvPr id="20" name="TextBox 19"/>
          <p:cNvSpPr txBox="1"/>
          <p:nvPr/>
        </p:nvSpPr>
        <p:spPr>
          <a:xfrm>
            <a:off x="1920713" y="6196288"/>
            <a:ext cx="65628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o-RO" dirty="0" smtClean="0"/>
              <a:t>Săgeţile din dreapta butoanelor indică opţiuni de formatare ascunse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4083" y="6260820"/>
            <a:ext cx="371475" cy="30480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48925" y="4178561"/>
            <a:ext cx="336141" cy="275808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52592" y="4529060"/>
            <a:ext cx="632474" cy="289131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71051" y="5114535"/>
            <a:ext cx="450123" cy="251030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73524" y="5441211"/>
            <a:ext cx="247650" cy="276225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65546" y="4276041"/>
            <a:ext cx="257175" cy="276225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447366" y="4510486"/>
            <a:ext cx="923925" cy="304800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004049" y="4887412"/>
            <a:ext cx="361950" cy="276225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024158" y="5251934"/>
            <a:ext cx="342900" cy="247650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408208" y="5581236"/>
            <a:ext cx="361950" cy="26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16713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dirty="0" smtClean="0"/>
              <a:t>Selecţia textului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199626"/>
            <a:ext cx="8210550" cy="1933041"/>
          </a:xfrm>
        </p:spPr>
        <p:txBody>
          <a:bodyPr/>
          <a:lstStyle/>
          <a:p>
            <a:pPr algn="just"/>
            <a:endParaRPr lang="ro-RO" dirty="0" smtClean="0"/>
          </a:p>
          <a:p>
            <a:endParaRPr lang="ro-RO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09617" y="1299578"/>
            <a:ext cx="8361850" cy="51012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80000"/>
              <a:buFont typeface="Courier New" panose="02070309020205020404" pitchFamily="49" charset="0"/>
              <a:buChar char="o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o-RO" dirty="0" smtClean="0"/>
              <a:t>Pentru a selecta un rând: click cu mouse-ul în dreptul rândului, în stânga:</a:t>
            </a:r>
          </a:p>
          <a:p>
            <a:pPr algn="just"/>
            <a:endParaRPr lang="ro-RO" dirty="0"/>
          </a:p>
          <a:p>
            <a:pPr algn="just"/>
            <a:endParaRPr lang="ro-RO" dirty="0" smtClean="0"/>
          </a:p>
          <a:p>
            <a:pPr algn="just"/>
            <a:endParaRPr lang="ro-RO" dirty="0"/>
          </a:p>
          <a:p>
            <a:pPr algn="just"/>
            <a:endParaRPr lang="ro-RO" dirty="0" smtClean="0"/>
          </a:p>
          <a:p>
            <a:pPr algn="just"/>
            <a:endParaRPr lang="ro-RO" dirty="0"/>
          </a:p>
          <a:p>
            <a:pPr algn="just"/>
            <a:r>
              <a:rPr lang="ro-RO" dirty="0" smtClean="0"/>
              <a:t>Se deschide automat şi o fereastră de context, cu aceleaşi comenzi de formatare care există în grupul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Font</a:t>
            </a:r>
            <a:r>
              <a:rPr lang="ro-RO" dirty="0" smtClean="0"/>
              <a:t> de pe panglică: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4933" y="1767947"/>
            <a:ext cx="5212292" cy="193138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0476" y="5269775"/>
            <a:ext cx="3200400" cy="13525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99959" y="5165663"/>
            <a:ext cx="4162425" cy="151447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biLevel thresh="75000"/>
          </a:blip>
          <a:stretch>
            <a:fillRect/>
          </a:stretch>
        </p:blipFill>
        <p:spPr>
          <a:xfrm>
            <a:off x="3406245" y="3035829"/>
            <a:ext cx="180975" cy="27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4449725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802" y="3210737"/>
            <a:ext cx="6658838" cy="364726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Alinierea</a:t>
            </a:r>
            <a:r>
              <a:rPr lang="en-US" dirty="0" smtClean="0"/>
              <a:t> </a:t>
            </a:r>
            <a:r>
              <a:rPr lang="en-US" dirty="0" err="1" smtClean="0"/>
              <a:t>textului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Textul</a:t>
            </a:r>
            <a:r>
              <a:rPr lang="en-US" dirty="0" smtClean="0"/>
              <a:t> </a:t>
            </a:r>
            <a:r>
              <a:rPr lang="en-US" dirty="0" err="1" smtClean="0"/>
              <a:t>poate</a:t>
            </a:r>
            <a:r>
              <a:rPr lang="en-US" dirty="0" smtClean="0"/>
              <a:t> fi </a:t>
            </a:r>
            <a:r>
              <a:rPr lang="en-US" dirty="0" err="1" smtClean="0"/>
              <a:t>aliniat</a:t>
            </a:r>
            <a:r>
              <a:rPr lang="en-US" dirty="0" smtClean="0"/>
              <a:t> </a:t>
            </a:r>
            <a:r>
              <a:rPr lang="ro-RO" dirty="0" smtClean="0"/>
              <a:t>în patru feluri:</a:t>
            </a:r>
          </a:p>
          <a:p>
            <a:pPr lvl="1"/>
            <a:r>
              <a:rPr lang="ro-RO" dirty="0" smtClean="0"/>
              <a:t>La stânga (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Left</a:t>
            </a:r>
            <a:r>
              <a:rPr lang="ro-RO" dirty="0" smtClean="0"/>
              <a:t>)</a:t>
            </a:r>
          </a:p>
          <a:p>
            <a:pPr lvl="1"/>
            <a:r>
              <a:rPr lang="ro-RO" dirty="0" smtClean="0"/>
              <a:t>La centru (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Center</a:t>
            </a:r>
            <a:r>
              <a:rPr lang="ro-RO" dirty="0" smtClean="0"/>
              <a:t>)</a:t>
            </a:r>
          </a:p>
          <a:p>
            <a:pPr lvl="1"/>
            <a:r>
              <a:rPr lang="ro-RO" dirty="0" smtClean="0"/>
              <a:t>La dreapta (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Right</a:t>
            </a:r>
            <a:r>
              <a:rPr lang="ro-RO" dirty="0" smtClean="0"/>
              <a:t>)</a:t>
            </a:r>
          </a:p>
          <a:p>
            <a:pPr lvl="1"/>
            <a:r>
              <a:rPr lang="ro-RO" dirty="0" smtClean="0"/>
              <a:t>Stânga-dreapta (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Justified</a:t>
            </a:r>
            <a:r>
              <a:rPr lang="ro-RO" dirty="0" smtClean="0"/>
              <a:t>)</a:t>
            </a:r>
            <a:endParaRPr lang="en-US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2097087"/>
            <a:ext cx="933450" cy="276225"/>
          </a:xfrm>
          <a:prstGeom prst="rect">
            <a:avLst/>
          </a:prstGeom>
        </p:spPr>
      </p:pic>
      <p:sp>
        <p:nvSpPr>
          <p:cNvPr id="6" name="Rectangular Callout 5"/>
          <p:cNvSpPr/>
          <p:nvPr/>
        </p:nvSpPr>
        <p:spPr>
          <a:xfrm>
            <a:off x="4211010" y="3741272"/>
            <a:ext cx="1634066" cy="220133"/>
          </a:xfrm>
          <a:prstGeom prst="wedgeRectCallout">
            <a:avLst>
              <a:gd name="adj1" fmla="val -22906"/>
              <a:gd name="adj2" fmla="val 150962"/>
            </a:avLst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sz="1200" dirty="0">
                <a:solidFill>
                  <a:schemeClr val="tx1"/>
                </a:solidFill>
              </a:rPr>
              <a:t>t</a:t>
            </a:r>
            <a:r>
              <a:rPr lang="ro-RO" sz="1200" dirty="0" smtClean="0">
                <a:solidFill>
                  <a:schemeClr val="tx1"/>
                </a:solidFill>
              </a:rPr>
              <a:t>ext aliniat la centru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9" name="Rectangular Callout 8"/>
          <p:cNvSpPr/>
          <p:nvPr/>
        </p:nvSpPr>
        <p:spPr>
          <a:xfrm>
            <a:off x="250296" y="5993675"/>
            <a:ext cx="1634066" cy="220133"/>
          </a:xfrm>
          <a:prstGeom prst="wedgeRectCallout">
            <a:avLst>
              <a:gd name="adj1" fmla="val 68286"/>
              <a:gd name="adj2" fmla="val -33654"/>
            </a:avLst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sz="1200" dirty="0">
                <a:solidFill>
                  <a:schemeClr val="tx1"/>
                </a:solidFill>
              </a:rPr>
              <a:t>t</a:t>
            </a:r>
            <a:r>
              <a:rPr lang="ro-RO" sz="1200" dirty="0" smtClean="0">
                <a:solidFill>
                  <a:schemeClr val="tx1"/>
                </a:solidFill>
              </a:rPr>
              <a:t>ext aliniat la dreapta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10" name="Rectangular Callout 9"/>
          <p:cNvSpPr/>
          <p:nvPr/>
        </p:nvSpPr>
        <p:spPr>
          <a:xfrm>
            <a:off x="250296" y="4707575"/>
            <a:ext cx="1634066" cy="220133"/>
          </a:xfrm>
          <a:prstGeom prst="wedgeRectCallout">
            <a:avLst>
              <a:gd name="adj1" fmla="val 64659"/>
              <a:gd name="adj2" fmla="val 16346"/>
            </a:avLst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sz="1200" dirty="0">
                <a:solidFill>
                  <a:schemeClr val="tx1"/>
                </a:solidFill>
              </a:rPr>
              <a:t>t</a:t>
            </a:r>
            <a:r>
              <a:rPr lang="ro-RO" sz="1200" dirty="0" smtClean="0">
                <a:solidFill>
                  <a:schemeClr val="tx1"/>
                </a:solidFill>
              </a:rPr>
              <a:t>ext aliniat la stânga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12" name="Rectangular Callout 11"/>
          <p:cNvSpPr/>
          <p:nvPr/>
        </p:nvSpPr>
        <p:spPr>
          <a:xfrm>
            <a:off x="1" y="5435798"/>
            <a:ext cx="1884362" cy="220133"/>
          </a:xfrm>
          <a:prstGeom prst="wedgeRectCallout">
            <a:avLst>
              <a:gd name="adj1" fmla="val 68286"/>
              <a:gd name="adj2" fmla="val -33654"/>
            </a:avLst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sz="1200" dirty="0">
                <a:solidFill>
                  <a:schemeClr val="tx1"/>
                </a:solidFill>
              </a:rPr>
              <a:t>t</a:t>
            </a:r>
            <a:r>
              <a:rPr lang="ro-RO" sz="1200" dirty="0" smtClean="0">
                <a:solidFill>
                  <a:schemeClr val="tx1"/>
                </a:solidFill>
              </a:rPr>
              <a:t>ext aliniat stânga-dreapta</a:t>
            </a:r>
            <a:endParaRPr lang="en-US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0343847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o-RO" sz="2800" dirty="0" smtClean="0"/>
              <a:t>Aliniere la stânga vs. Alinere stânga-dreapta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o-RO" dirty="0" smtClean="0"/>
          </a:p>
          <a:p>
            <a:r>
              <a:rPr lang="ro-RO" dirty="0" smtClean="0"/>
              <a:t>Textul arată mai bine în pagină dacă e aliniat stânga-dreapta</a:t>
            </a:r>
          </a:p>
          <a:p>
            <a:pPr lvl="1"/>
            <a:r>
              <a:rPr lang="ro-RO" dirty="0" smtClean="0"/>
              <a:t>Alinierea la stânga lasă marginea din dreapta „zimţată”.</a:t>
            </a:r>
          </a:p>
          <a:p>
            <a:pPr lvl="1"/>
            <a:r>
              <a:rPr lang="ro-RO" dirty="0" smtClean="0"/>
              <a:t>Alinierea stânga-dreapta aliniază textul atât în marginea din stânga, cât şi în cea din dreapta, făcându-l mai plăcut la citit.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726" y="3461840"/>
            <a:ext cx="4029566" cy="225319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8216" y="3461840"/>
            <a:ext cx="3996758" cy="2257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599109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dirty="0" smtClean="0"/>
              <a:t>Alinierea textului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 smtClean="0"/>
              <a:t>Alinierea la centru e folosită frecvent la titluri de capitole, legende de figuri sau de tabele.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4129" y="2028264"/>
            <a:ext cx="3594100" cy="454134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249" y="2028264"/>
            <a:ext cx="3545418" cy="4526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1061909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sz="3600" dirty="0" smtClean="0"/>
              <a:t>Spaţierea rândurilor şi a paragrafelor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199626"/>
            <a:ext cx="6220883" cy="5101221"/>
          </a:xfrm>
        </p:spPr>
        <p:txBody>
          <a:bodyPr>
            <a:normAutofit/>
          </a:bodyPr>
          <a:lstStyle/>
          <a:p>
            <a:r>
              <a:rPr lang="ro-RO" dirty="0" smtClean="0"/>
              <a:t>Cu unele fonturi, textul scris cu spaţiere la un rând este incomod de citit.</a:t>
            </a:r>
          </a:p>
          <a:p>
            <a:r>
              <a:rPr lang="ro-RO" dirty="0" smtClean="0"/>
              <a:t>Pentru a corecta aspectul înghesuit al paginii, se poate folosi</a:t>
            </a:r>
          </a:p>
          <a:p>
            <a:pPr lvl="1"/>
            <a:r>
              <a:rPr lang="ro-RO" sz="1800" dirty="0" smtClean="0"/>
              <a:t>o spaţiere mai largă între rânduri (</a:t>
            </a:r>
            <a:r>
              <a:rPr lang="ro-RO" sz="1800" dirty="0" smtClean="0">
                <a:solidFill>
                  <a:schemeClr val="accent1">
                    <a:lumMod val="50000"/>
                  </a:schemeClr>
                </a:solidFill>
              </a:rPr>
              <a:t>line spacing</a:t>
            </a:r>
            <a:r>
              <a:rPr lang="ro-RO" sz="1800" dirty="0" smtClean="0"/>
              <a:t>)</a:t>
            </a:r>
          </a:p>
          <a:p>
            <a:pPr lvl="1"/>
            <a:r>
              <a:rPr lang="ro-RO" sz="1800" dirty="0"/>
              <a:t>s</a:t>
            </a:r>
            <a:r>
              <a:rPr lang="ro-RO" sz="1800" dirty="0" smtClean="0"/>
              <a:t>paţiere între paragrafe</a:t>
            </a:r>
          </a:p>
          <a:p>
            <a:pPr lvl="2"/>
            <a:r>
              <a:rPr lang="ro-RO" sz="1600" dirty="0"/>
              <a:t>î</a:t>
            </a:r>
            <a:r>
              <a:rPr lang="ro-RO" sz="1600" dirty="0" smtClean="0"/>
              <a:t>nainte (</a:t>
            </a:r>
            <a:r>
              <a:rPr lang="ro-RO" sz="1600" dirty="0" smtClean="0">
                <a:solidFill>
                  <a:schemeClr val="accent1">
                    <a:lumMod val="50000"/>
                  </a:schemeClr>
                </a:solidFill>
              </a:rPr>
              <a:t>space before paragraph</a:t>
            </a:r>
            <a:r>
              <a:rPr lang="ro-RO" sz="1600" dirty="0" smtClean="0"/>
              <a:t>)</a:t>
            </a:r>
          </a:p>
          <a:p>
            <a:pPr lvl="2"/>
            <a:r>
              <a:rPr lang="ro-RO" sz="1600" dirty="0" smtClean="0"/>
              <a:t>după paragraf (</a:t>
            </a:r>
            <a:r>
              <a:rPr lang="ro-RO" sz="1600" dirty="0" smtClean="0">
                <a:solidFill>
                  <a:schemeClr val="accent1">
                    <a:lumMod val="50000"/>
                  </a:schemeClr>
                </a:solidFill>
              </a:rPr>
              <a:t>space after paragraph</a:t>
            </a:r>
            <a:r>
              <a:rPr lang="ro-RO" sz="1600" dirty="0" smtClean="0"/>
              <a:t>)</a:t>
            </a:r>
            <a:endParaRPr lang="en-US" sz="1600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5133" y="3976693"/>
            <a:ext cx="2290319" cy="1959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9947118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sz="3600" dirty="0" smtClean="0"/>
              <a:t>Spaţierea rândurilor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133" y="1112736"/>
            <a:ext cx="4112683" cy="5101221"/>
          </a:xfrm>
        </p:spPr>
        <p:txBody>
          <a:bodyPr>
            <a:normAutofit/>
          </a:bodyPr>
          <a:lstStyle/>
          <a:p>
            <a:r>
              <a:rPr lang="ro-RO" sz="1800" dirty="0" smtClean="0"/>
              <a:t>Pentru a corecta aspectul înghesuit al paginii, se poate folosi o spaţiere mai largă între rânduri.</a:t>
            </a:r>
          </a:p>
          <a:p>
            <a:r>
              <a:rPr lang="ro-RO" sz="1800" dirty="0" smtClean="0"/>
              <a:t>Comanda </a:t>
            </a:r>
            <a:r>
              <a:rPr lang="ro-RO" sz="1800" dirty="0" smtClean="0">
                <a:solidFill>
                  <a:schemeClr val="accent1">
                    <a:lumMod val="50000"/>
                  </a:schemeClr>
                </a:solidFill>
              </a:rPr>
              <a:t>Line Spacing Options </a:t>
            </a:r>
            <a:r>
              <a:rPr lang="ro-RO" sz="1800" dirty="0" smtClean="0"/>
              <a:t>(opţiuni pentru spaţierea rândurilor) deschide fereastra </a:t>
            </a:r>
            <a:r>
              <a:rPr lang="ro-RO" sz="1800" dirty="0" smtClean="0">
                <a:solidFill>
                  <a:schemeClr val="accent1">
                    <a:lumMod val="50000"/>
                  </a:schemeClr>
                </a:solidFill>
              </a:rPr>
              <a:t>Paragraph</a:t>
            </a:r>
            <a:r>
              <a:rPr lang="ro-RO" sz="1800" dirty="0" smtClean="0"/>
              <a:t>, care permite particularizări avansate</a:t>
            </a:r>
            <a:endParaRPr lang="en-US" sz="1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7833" y="3222758"/>
            <a:ext cx="4114800" cy="155369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7833" y="5060836"/>
            <a:ext cx="4114800" cy="154305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76333" y="4177730"/>
            <a:ext cx="29887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dirty="0" smtClean="0"/>
              <a:t>Text spaţiat la un rând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5376333" y="6029291"/>
            <a:ext cx="29887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dirty="0" smtClean="0"/>
              <a:t>Text spaţiat la 1,5 rânduri</a:t>
            </a: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76333" y="1141683"/>
            <a:ext cx="2290319" cy="1959631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977467" y="1540931"/>
            <a:ext cx="1210733" cy="103293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6789218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sz="3600" dirty="0" smtClean="0"/>
              <a:t>Spaţierea paragrafelor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133" y="1112736"/>
            <a:ext cx="4112683" cy="5101221"/>
          </a:xfrm>
        </p:spPr>
        <p:txBody>
          <a:bodyPr>
            <a:normAutofit/>
          </a:bodyPr>
          <a:lstStyle/>
          <a:p>
            <a:r>
              <a:rPr lang="ro-RO" sz="1800" dirty="0" smtClean="0"/>
              <a:t>Pentru a corecta aspectul înghesuit al paginii, se poate folosi spaţierea paragrafelor.</a:t>
            </a:r>
          </a:p>
          <a:p>
            <a:r>
              <a:rPr lang="ro-RO" sz="1800" dirty="0" smtClean="0"/>
              <a:t>Comanda </a:t>
            </a:r>
            <a:r>
              <a:rPr lang="ro-RO" sz="1800" dirty="0" smtClean="0">
                <a:solidFill>
                  <a:schemeClr val="accent1">
                    <a:lumMod val="50000"/>
                  </a:schemeClr>
                </a:solidFill>
              </a:rPr>
              <a:t>Line Spacing Options </a:t>
            </a:r>
            <a:r>
              <a:rPr lang="ro-RO" sz="1800" dirty="0" smtClean="0"/>
              <a:t>(opţiuni pentru spaţierea rândurilor) deschide fereastra </a:t>
            </a:r>
            <a:r>
              <a:rPr lang="ro-RO" sz="1800" dirty="0" smtClean="0">
                <a:solidFill>
                  <a:schemeClr val="accent1">
                    <a:lumMod val="50000"/>
                  </a:schemeClr>
                </a:solidFill>
              </a:rPr>
              <a:t>Paragraph</a:t>
            </a:r>
            <a:r>
              <a:rPr lang="ro-RO" sz="1800" dirty="0" smtClean="0"/>
              <a:t>, care permite particularizări avansate</a:t>
            </a:r>
            <a:endParaRPr lang="en-US" sz="1800" dirty="0"/>
          </a:p>
        </p:txBody>
      </p:sp>
      <p:sp>
        <p:nvSpPr>
          <p:cNvPr id="8" name="TextBox 7"/>
          <p:cNvSpPr txBox="1"/>
          <p:nvPr/>
        </p:nvSpPr>
        <p:spPr>
          <a:xfrm>
            <a:off x="1222276" y="6398623"/>
            <a:ext cx="298873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100" dirty="0" smtClean="0"/>
              <a:t>Paragrafe normale</a:t>
            </a:r>
            <a:endParaRPr lang="en-US" sz="1100" dirty="0"/>
          </a:p>
        </p:txBody>
      </p:sp>
      <p:sp>
        <p:nvSpPr>
          <p:cNvPr id="9" name="TextBox 8"/>
          <p:cNvSpPr txBox="1"/>
          <p:nvPr/>
        </p:nvSpPr>
        <p:spPr>
          <a:xfrm>
            <a:off x="5033433" y="6398623"/>
            <a:ext cx="31157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200" dirty="0" smtClean="0"/>
              <a:t>Paragrafe spaţiate cu spaţiu după paragraf</a:t>
            </a:r>
            <a:endParaRPr lang="en-US" sz="1200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6333" y="1141683"/>
            <a:ext cx="2290319" cy="1959631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 flipV="1">
            <a:off x="5977467" y="2573864"/>
            <a:ext cx="1227666" cy="32173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6816" y="3542879"/>
            <a:ext cx="4389120" cy="285574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598" y="3549070"/>
            <a:ext cx="4389120" cy="2703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0889977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sz="3600" dirty="0" smtClean="0"/>
              <a:t>Spaţierea paragrafelor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133" y="1112736"/>
            <a:ext cx="4112683" cy="5101221"/>
          </a:xfrm>
        </p:spPr>
        <p:txBody>
          <a:bodyPr>
            <a:normAutofit/>
          </a:bodyPr>
          <a:lstStyle/>
          <a:p>
            <a:r>
              <a:rPr lang="ro-RO" sz="2000" dirty="0" smtClean="0"/>
              <a:t>Când textul este selectat, spaţierea paragrafelor devine clar vizibilă:</a:t>
            </a:r>
            <a:endParaRPr lang="en-US" sz="2000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6333" y="1141683"/>
            <a:ext cx="2290319" cy="1959631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 flipV="1">
            <a:off x="5977467" y="2726266"/>
            <a:ext cx="1227666" cy="16933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736" y="2895599"/>
            <a:ext cx="5524630" cy="3263900"/>
          </a:xfrm>
          <a:prstGeom prst="rect">
            <a:avLst/>
          </a:prstGeom>
        </p:spPr>
      </p:pic>
      <p:sp>
        <p:nvSpPr>
          <p:cNvPr id="6" name="Right Arrow 5"/>
          <p:cNvSpPr/>
          <p:nvPr/>
        </p:nvSpPr>
        <p:spPr>
          <a:xfrm>
            <a:off x="628649" y="4199467"/>
            <a:ext cx="251884" cy="169333"/>
          </a:xfrm>
          <a:prstGeom prst="rightArrow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ight Arrow 12"/>
          <p:cNvSpPr/>
          <p:nvPr/>
        </p:nvSpPr>
        <p:spPr>
          <a:xfrm flipV="1">
            <a:off x="628649" y="5317067"/>
            <a:ext cx="251884" cy="169334"/>
          </a:xfrm>
          <a:prstGeom prst="rightArrow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ight Arrow 15"/>
          <p:cNvSpPr/>
          <p:nvPr/>
        </p:nvSpPr>
        <p:spPr>
          <a:xfrm flipV="1">
            <a:off x="637116" y="5799666"/>
            <a:ext cx="251884" cy="169334"/>
          </a:xfrm>
          <a:prstGeom prst="rightArrow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>
            <a:off x="5977467" y="4368800"/>
            <a:ext cx="2425700" cy="14069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80000"/>
              <a:buFont typeface="Courier New" panose="02070309020205020404" pitchFamily="49" charset="0"/>
              <a:buChar char="o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o-RO" sz="1600" dirty="0" smtClean="0"/>
              <a:t>Text formatat cu spaţiere după paragrafe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383827045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sz="3600" dirty="0" smtClean="0"/>
              <a:t>Spaţierea paragrafelor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133" y="1366736"/>
            <a:ext cx="4419600" cy="1054731"/>
          </a:xfrm>
        </p:spPr>
        <p:txBody>
          <a:bodyPr>
            <a:normAutofit/>
          </a:bodyPr>
          <a:lstStyle/>
          <a:p>
            <a:r>
              <a:rPr lang="ro-RO" sz="1800" dirty="0" smtClean="0"/>
              <a:t>Spaţierea după a paragrafelor este utilă pentru aranjarea legendei tabelelor</a:t>
            </a:r>
            <a:endParaRPr lang="en-US" sz="1800" dirty="0"/>
          </a:p>
        </p:txBody>
      </p:sp>
      <p:sp>
        <p:nvSpPr>
          <p:cNvPr id="8" name="TextBox 7"/>
          <p:cNvSpPr txBox="1"/>
          <p:nvPr/>
        </p:nvSpPr>
        <p:spPr>
          <a:xfrm>
            <a:off x="1222276" y="6137013"/>
            <a:ext cx="298873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100" dirty="0" smtClean="0"/>
              <a:t>Legenddă fără spaţiere</a:t>
            </a:r>
            <a:endParaRPr lang="en-US" sz="1100" dirty="0"/>
          </a:p>
        </p:txBody>
      </p:sp>
      <p:sp>
        <p:nvSpPr>
          <p:cNvPr id="9" name="TextBox 8"/>
          <p:cNvSpPr txBox="1"/>
          <p:nvPr/>
        </p:nvSpPr>
        <p:spPr>
          <a:xfrm>
            <a:off x="5041899" y="6137013"/>
            <a:ext cx="31157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200" dirty="0" smtClean="0"/>
              <a:t>Legendă cu spaţiere 6p înainte</a:t>
            </a:r>
            <a:endParaRPr lang="en-US" sz="1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49" y="2421467"/>
            <a:ext cx="3383280" cy="34753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5173" y="2421467"/>
            <a:ext cx="3383280" cy="3568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7869939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sz="3600" dirty="0" smtClean="0"/>
              <a:t>Spaţierea paragrafelor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133" y="1366736"/>
            <a:ext cx="4419600" cy="1054731"/>
          </a:xfrm>
        </p:spPr>
        <p:txBody>
          <a:bodyPr>
            <a:normAutofit/>
          </a:bodyPr>
          <a:lstStyle/>
          <a:p>
            <a:pPr algn="just"/>
            <a:r>
              <a:rPr lang="ro-RO" sz="1800" dirty="0" smtClean="0"/>
              <a:t>Spaţierea după a paragrafelor este utilă pentru aranjarea titlurilor de capitole şi de subcapitole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191276" y="4016917"/>
            <a:ext cx="165639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100" dirty="0" smtClean="0"/>
              <a:t>titlu fără spaţiere</a:t>
            </a:r>
            <a:endParaRPr lang="en-US" sz="11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48" y="2467345"/>
            <a:ext cx="6400800" cy="177170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48" y="4566770"/>
            <a:ext cx="6400800" cy="163523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152981" y="5940395"/>
            <a:ext cx="165639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100" dirty="0" smtClean="0"/>
              <a:t>titlu cu spaţiere 6p după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3568268832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sz="3600" dirty="0" smtClean="0"/>
              <a:t>Spaţierea paragrafelor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133" y="1366736"/>
            <a:ext cx="4419600" cy="1054731"/>
          </a:xfrm>
        </p:spPr>
        <p:txBody>
          <a:bodyPr>
            <a:normAutofit/>
          </a:bodyPr>
          <a:lstStyle/>
          <a:p>
            <a:r>
              <a:rPr lang="ro-RO" sz="1800" dirty="0" smtClean="0"/>
              <a:t>Spaţierea după a paragrafelor este utilă pentru aranjarea legendei tabelelor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20676" y="5540917"/>
            <a:ext cx="298873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100" dirty="0" smtClean="0"/>
              <a:t>fără spaţiere</a:t>
            </a:r>
            <a:endParaRPr lang="en-US" sz="1100" dirty="0"/>
          </a:p>
        </p:txBody>
      </p:sp>
      <p:sp>
        <p:nvSpPr>
          <p:cNvPr id="9" name="TextBox 8"/>
          <p:cNvSpPr txBox="1"/>
          <p:nvPr/>
        </p:nvSpPr>
        <p:spPr>
          <a:xfrm>
            <a:off x="4880503" y="5664027"/>
            <a:ext cx="31157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200" dirty="0" smtClean="0"/>
              <a:t>cu spaţiere 6p după</a:t>
            </a:r>
            <a:endParaRPr lang="en-US" sz="12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9516" y="2958584"/>
            <a:ext cx="3657600" cy="259375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8637" y="2958584"/>
            <a:ext cx="3657600" cy="2614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1436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dirty="0" smtClean="0"/>
              <a:t>Selecţia textului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199626"/>
            <a:ext cx="8210550" cy="1933041"/>
          </a:xfrm>
        </p:spPr>
        <p:txBody>
          <a:bodyPr/>
          <a:lstStyle/>
          <a:p>
            <a:pPr algn="just"/>
            <a:endParaRPr lang="ro-RO" dirty="0" smtClean="0"/>
          </a:p>
          <a:p>
            <a:endParaRPr lang="ro-RO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09617" y="1299578"/>
            <a:ext cx="8361850" cy="51012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80000"/>
              <a:buFont typeface="Courier New" panose="02070309020205020404" pitchFamily="49" charset="0"/>
              <a:buChar char="o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o-RO" dirty="0" smtClean="0"/>
              <a:t>Pentru a selecta un paragraf: dublu click de mouse în dreptul rândului, pe marginea albă din stânga a foii, sau triplu click cu mouse-ul pe un cuvânt din paragraf:</a:t>
            </a: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3238" y="2499254"/>
            <a:ext cx="6400800" cy="4374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8339899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dirty="0" smtClean="0"/>
              <a:t>Adâncimea paragrafelor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o-RO" sz="2000" dirty="0" smtClean="0"/>
              <a:t>Adâncimea paragrafelor în pagină poate fi reglată rapid folosind cursoarele de pe rigla superioară.</a:t>
            </a:r>
          </a:p>
          <a:p>
            <a:pPr algn="just"/>
            <a:r>
              <a:rPr lang="ro-RO" sz="2000" dirty="0" smtClean="0"/>
              <a:t>Pentru ca reglajul să aibă efect, paragrafele trebuie să fie  selectate.</a:t>
            </a:r>
            <a:endParaRPr lang="en-US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7133" y="2983602"/>
            <a:ext cx="6684794" cy="3874131"/>
          </a:xfrm>
          <a:prstGeom prst="rect">
            <a:avLst/>
          </a:prstGeom>
        </p:spPr>
      </p:pic>
      <p:sp>
        <p:nvSpPr>
          <p:cNvPr id="5" name="Rectangular Callout 4"/>
          <p:cNvSpPr/>
          <p:nvPr/>
        </p:nvSpPr>
        <p:spPr>
          <a:xfrm>
            <a:off x="114828" y="2426716"/>
            <a:ext cx="4516439" cy="237175"/>
          </a:xfrm>
          <a:prstGeom prst="wedgeRectCallout">
            <a:avLst>
              <a:gd name="adj1" fmla="val 9533"/>
              <a:gd name="adj2" fmla="val 212776"/>
            </a:avLst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sz="1200" dirty="0" smtClean="0">
                <a:solidFill>
                  <a:schemeClr val="tx1"/>
                </a:solidFill>
              </a:rPr>
              <a:t>Adâncimea pentru prima linie din paragraf (First line indent)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6" name="Rectangular Callout 5"/>
          <p:cNvSpPr/>
          <p:nvPr/>
        </p:nvSpPr>
        <p:spPr>
          <a:xfrm>
            <a:off x="55561" y="3833193"/>
            <a:ext cx="4821239" cy="237175"/>
          </a:xfrm>
          <a:prstGeom prst="wedgeRectCallout">
            <a:avLst>
              <a:gd name="adj1" fmla="val -2109"/>
              <a:gd name="adj2" fmla="val -336973"/>
            </a:avLst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sz="1200" dirty="0" smtClean="0">
                <a:solidFill>
                  <a:schemeClr val="tx1"/>
                </a:solidFill>
              </a:rPr>
              <a:t>Adâncimea pentru restul liniilor din paragraf (left line indent sau hanging)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8" name="Rectangular Callout 7"/>
          <p:cNvSpPr/>
          <p:nvPr/>
        </p:nvSpPr>
        <p:spPr>
          <a:xfrm>
            <a:off x="6265333" y="2426717"/>
            <a:ext cx="1620839" cy="237174"/>
          </a:xfrm>
          <a:prstGeom prst="wedgeRectCallout">
            <a:avLst>
              <a:gd name="adj1" fmla="val 6816"/>
              <a:gd name="adj2" fmla="val 237767"/>
            </a:avLst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sz="1200" dirty="0" smtClean="0">
                <a:solidFill>
                  <a:schemeClr val="tx1"/>
                </a:solidFill>
              </a:rPr>
              <a:t>Adâncimea la dreapta</a:t>
            </a:r>
            <a:endParaRPr lang="en-US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6668646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dirty="0" smtClean="0"/>
              <a:t>Adâncimea paragrafelor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o-RO" sz="2000" dirty="0" smtClean="0"/>
              <a:t>Folosind cursorul pătrat, cursoarele triunghiulare din stânga pot fi mutate sincron.</a:t>
            </a:r>
            <a:endParaRPr lang="en-US" sz="20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2861" y="2393712"/>
            <a:ext cx="7982489" cy="2713047"/>
          </a:xfrm>
          <a:prstGeom prst="rect">
            <a:avLst/>
          </a:prstGeom>
        </p:spPr>
      </p:pic>
      <p:sp>
        <p:nvSpPr>
          <p:cNvPr id="9" name="Up Arrow 8"/>
          <p:cNvSpPr/>
          <p:nvPr/>
        </p:nvSpPr>
        <p:spPr>
          <a:xfrm>
            <a:off x="2441275" y="2570673"/>
            <a:ext cx="336430" cy="189781"/>
          </a:xfrm>
          <a:prstGeom prst="upArrow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5352823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dirty="0" smtClean="0"/>
              <a:t>Adâncimea paragrafelor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49" y="1020240"/>
            <a:ext cx="8041218" cy="1680628"/>
          </a:xfrm>
        </p:spPr>
        <p:txBody>
          <a:bodyPr>
            <a:normAutofit/>
          </a:bodyPr>
          <a:lstStyle/>
          <a:p>
            <a:pPr algn="just"/>
            <a:endParaRPr lang="ro-RO" sz="2000" dirty="0" smtClean="0"/>
          </a:p>
          <a:p>
            <a:pPr algn="just"/>
            <a:r>
              <a:rPr lang="en-US" sz="2000" dirty="0" smtClean="0"/>
              <a:t>A</a:t>
            </a:r>
            <a:r>
              <a:rPr lang="ro-RO" sz="2000" dirty="0" smtClean="0"/>
              <a:t>dâncimea textului în pagină poate fi modificată folosind şi butoanele </a:t>
            </a:r>
            <a:r>
              <a:rPr lang="ro-RO" sz="2000" dirty="0" smtClean="0">
                <a:solidFill>
                  <a:schemeClr val="accent1">
                    <a:lumMod val="50000"/>
                  </a:schemeClr>
                </a:solidFill>
              </a:rPr>
              <a:t>Increase Indent </a:t>
            </a:r>
            <a:r>
              <a:rPr lang="ro-RO" sz="2000" dirty="0" smtClean="0"/>
              <a:t>şi </a:t>
            </a:r>
            <a:r>
              <a:rPr lang="ro-RO" sz="2000" dirty="0" smtClean="0">
                <a:solidFill>
                  <a:schemeClr val="accent1">
                    <a:lumMod val="50000"/>
                  </a:schemeClr>
                </a:solidFill>
              </a:rPr>
              <a:t>Decrease Indent </a:t>
            </a:r>
            <a:r>
              <a:rPr lang="ro-RO" sz="2000" dirty="0" smtClean="0"/>
              <a:t>(Măreşte adâncime, Reduce adâncime)</a:t>
            </a:r>
          </a:p>
          <a:p>
            <a:pPr lvl="1" algn="just"/>
            <a:r>
              <a:rPr lang="ro-RO" sz="1600" dirty="0" smtClean="0"/>
              <a:t>Doar dinspre stânga paginii</a:t>
            </a:r>
            <a:endParaRPr lang="ro-RO" sz="1600" dirty="0"/>
          </a:p>
          <a:p>
            <a:pPr algn="just"/>
            <a:endParaRPr lang="ro-RO" sz="2000" dirty="0" smtClean="0"/>
          </a:p>
          <a:p>
            <a:pPr algn="just"/>
            <a:endParaRPr lang="ro-RO" sz="2000" dirty="0"/>
          </a:p>
          <a:p>
            <a:pPr algn="just"/>
            <a:endParaRPr lang="ro-RO" sz="2000" dirty="0" smtClean="0"/>
          </a:p>
          <a:p>
            <a:pPr algn="just"/>
            <a:endParaRPr lang="ro-RO" sz="2000" dirty="0"/>
          </a:p>
          <a:p>
            <a:pPr algn="just"/>
            <a:endParaRPr lang="ro-RO" sz="2000" dirty="0" smtClean="0"/>
          </a:p>
          <a:p>
            <a:pPr algn="just"/>
            <a:endParaRPr lang="ro-RO" sz="2000" dirty="0"/>
          </a:p>
          <a:p>
            <a:pPr algn="just"/>
            <a:endParaRPr lang="ro-RO" sz="2000" dirty="0" smtClean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0832" y="2261940"/>
            <a:ext cx="1640468" cy="670452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7041066" y="2261940"/>
            <a:ext cx="341867" cy="23467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2133" y="3202002"/>
            <a:ext cx="6400800" cy="3194905"/>
          </a:xfrm>
          <a:prstGeom prst="rect">
            <a:avLst/>
          </a:prstGeom>
        </p:spPr>
      </p:pic>
      <p:sp>
        <p:nvSpPr>
          <p:cNvPr id="13" name="Down Arrow 12"/>
          <p:cNvSpPr/>
          <p:nvPr/>
        </p:nvSpPr>
        <p:spPr>
          <a:xfrm>
            <a:off x="1871133" y="2932392"/>
            <a:ext cx="237067" cy="269610"/>
          </a:xfrm>
          <a:prstGeom prst="downArrow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0586407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dirty="0" smtClean="0"/>
              <a:t>Spaţiere şi sdâncire - fila Layout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 smtClean="0"/>
              <a:t>Comenzile de adâncire şi de spaţiere ale paragrafelor există şi în fila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Layout</a:t>
            </a:r>
            <a:r>
              <a:rPr lang="ro-RO" dirty="0" smtClean="0"/>
              <a:t> (Aspect pagină), situate în grupul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Paragraph</a:t>
            </a:r>
            <a:r>
              <a:rPr lang="ro-RO" dirty="0" smtClean="0"/>
              <a:t> (Paragraf)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5819" y="2773075"/>
            <a:ext cx="7172362" cy="1954322"/>
          </a:xfrm>
          <a:prstGeom prst="rect">
            <a:avLst/>
          </a:prstGeom>
        </p:spPr>
      </p:pic>
      <p:sp>
        <p:nvSpPr>
          <p:cNvPr id="8" name="Down Arrow 7"/>
          <p:cNvSpPr/>
          <p:nvPr/>
        </p:nvSpPr>
        <p:spPr>
          <a:xfrm>
            <a:off x="2590800" y="2470921"/>
            <a:ext cx="431800" cy="245534"/>
          </a:xfrm>
          <a:prstGeom prst="downArrow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081867" y="3141133"/>
            <a:ext cx="1820333" cy="60910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8693081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o-RO" sz="2800" dirty="0" smtClean="0"/>
              <a:t>Exemplu de utilizare a adâncimii paragrafelor pentru formatarea textului</a:t>
            </a:r>
            <a:endParaRPr lang="en-US" sz="28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5412" y="1354649"/>
            <a:ext cx="5826655" cy="5503351"/>
          </a:xfrm>
          <a:prstGeom prst="rect">
            <a:avLst/>
          </a:prstGeom>
        </p:spPr>
      </p:pic>
      <p:sp>
        <p:nvSpPr>
          <p:cNvPr id="6" name="Down Arrow 5"/>
          <p:cNvSpPr/>
          <p:nvPr/>
        </p:nvSpPr>
        <p:spPr>
          <a:xfrm>
            <a:off x="2556933" y="1236133"/>
            <a:ext cx="237067" cy="194734"/>
          </a:xfrm>
          <a:prstGeom prst="downArrow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Down Arrow 7"/>
          <p:cNvSpPr/>
          <p:nvPr/>
        </p:nvSpPr>
        <p:spPr>
          <a:xfrm>
            <a:off x="5528741" y="1244597"/>
            <a:ext cx="237067" cy="194734"/>
          </a:xfrm>
          <a:prstGeom prst="downArrow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Arrow 8"/>
          <p:cNvSpPr/>
          <p:nvPr/>
        </p:nvSpPr>
        <p:spPr>
          <a:xfrm>
            <a:off x="1727200" y="3285067"/>
            <a:ext cx="719667" cy="635000"/>
          </a:xfrm>
          <a:prstGeom prst="rightArrow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9642805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dirty="0" smtClean="0"/>
              <a:t>Shading (Umbrire)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 smtClean="0"/>
              <a:t>Culoarea fundalului unui paragraf poate fi modificată folosind butonul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Shading</a:t>
            </a:r>
            <a:r>
              <a:rPr lang="ro-RO" dirty="0" smtClean="0"/>
              <a:t> (Umbrire)</a:t>
            </a:r>
          </a:p>
          <a:p>
            <a:pPr lvl="1"/>
            <a:r>
              <a:rPr lang="ro-RO" dirty="0" smtClean="0"/>
              <a:t>Se selectează întreg paragraful</a:t>
            </a:r>
          </a:p>
          <a:p>
            <a:pPr lvl="1"/>
            <a:r>
              <a:rPr lang="ro-RO" dirty="0" smtClean="0"/>
              <a:t>Se aplică culoarea</a:t>
            </a:r>
          </a:p>
          <a:p>
            <a:pPr lvl="1"/>
            <a:endParaRPr lang="ro-RO" dirty="0"/>
          </a:p>
          <a:p>
            <a:pPr lvl="1"/>
            <a:r>
              <a:rPr lang="ro-RO" dirty="0" smtClean="0"/>
              <a:t>Opţiunea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More Colors… </a:t>
            </a:r>
            <a:r>
              <a:rPr lang="ro-RO" dirty="0" smtClean="0"/>
              <a:t>permite diversificarea culorilor</a:t>
            </a:r>
          </a:p>
          <a:p>
            <a:pPr lvl="1"/>
            <a:r>
              <a:rPr lang="ro-RO" dirty="0" smtClean="0"/>
              <a:t>Opţiunea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No Color </a:t>
            </a:r>
            <a:r>
              <a:rPr lang="ro-RO" dirty="0" smtClean="0"/>
              <a:t>elimină culoarea, lăsând fundalul transparent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490" y="3750236"/>
            <a:ext cx="6035040" cy="2864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5868477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dirty="0" smtClean="0"/>
              <a:t>Borders (Borduri)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199626"/>
            <a:ext cx="8152977" cy="917041"/>
          </a:xfrm>
        </p:spPr>
        <p:txBody>
          <a:bodyPr/>
          <a:lstStyle/>
          <a:p>
            <a:r>
              <a:rPr lang="ro-RO" dirty="0" smtClean="0"/>
              <a:t>O zonă din test poate fi evidenţiată cu borduri folosind butonul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Borders</a:t>
            </a:r>
            <a:r>
              <a:rPr lang="ro-RO" dirty="0" smtClean="0"/>
              <a:t> (Borduri)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4012" y="2585370"/>
            <a:ext cx="6309360" cy="3571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3284619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dirty="0" smtClean="0"/>
              <a:t>Borders (Borduri)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199626"/>
            <a:ext cx="3697817" cy="5505974"/>
          </a:xfrm>
        </p:spPr>
        <p:txBody>
          <a:bodyPr>
            <a:normAutofit/>
          </a:bodyPr>
          <a:lstStyle/>
          <a:p>
            <a:r>
              <a:rPr lang="ro-RO" sz="2000" dirty="0" smtClean="0"/>
              <a:t>Bordurile pot fi aplicate total sau parţial:</a:t>
            </a:r>
          </a:p>
          <a:p>
            <a:pPr lvl="1"/>
            <a:r>
              <a:rPr lang="ro-RO" sz="1600" dirty="0" smtClean="0"/>
              <a:t>Left Border (doar la stânga)</a:t>
            </a:r>
          </a:p>
          <a:p>
            <a:pPr lvl="1"/>
            <a:r>
              <a:rPr lang="ro-RO" sz="1600" dirty="0" smtClean="0"/>
              <a:t>Right Border (doar la dreapta)</a:t>
            </a:r>
          </a:p>
          <a:p>
            <a:pPr lvl="1"/>
            <a:r>
              <a:rPr lang="ro-RO" sz="1600" dirty="0" smtClean="0"/>
              <a:t>No Border (fără borduri)</a:t>
            </a:r>
          </a:p>
          <a:p>
            <a:pPr lvl="1"/>
            <a:r>
              <a:rPr lang="ro-RO" sz="1600" dirty="0" smtClean="0"/>
              <a:t>All Borders (toate bordurile)</a:t>
            </a:r>
          </a:p>
          <a:p>
            <a:pPr lvl="1"/>
            <a:r>
              <a:rPr lang="ro-RO" sz="1600" dirty="0" smtClean="0"/>
              <a:t>Outside Borders (doar exterioare)</a:t>
            </a:r>
          </a:p>
          <a:p>
            <a:pPr lvl="1"/>
            <a:r>
              <a:rPr lang="ro-RO" sz="1600" dirty="0" smtClean="0"/>
              <a:t>Inside Borders (doar interioare)</a:t>
            </a:r>
          </a:p>
          <a:p>
            <a:endParaRPr lang="ro-RO" sz="2000" dirty="0"/>
          </a:p>
          <a:p>
            <a:pPr algn="just"/>
            <a:r>
              <a:rPr lang="ro-RO" sz="2000" dirty="0" smtClean="0"/>
              <a:t>Opţiunile </a:t>
            </a:r>
            <a:r>
              <a:rPr lang="ro-RO" sz="2000" dirty="0" smtClean="0">
                <a:solidFill>
                  <a:schemeClr val="accent1">
                    <a:lumMod val="50000"/>
                  </a:schemeClr>
                </a:solidFill>
              </a:rPr>
              <a:t>Draw Table </a:t>
            </a:r>
            <a:r>
              <a:rPr lang="ro-RO" sz="2000" dirty="0" smtClean="0"/>
              <a:t>(desenează tabel), </a:t>
            </a:r>
            <a:r>
              <a:rPr lang="ro-RO" sz="2000" dirty="0" smtClean="0">
                <a:solidFill>
                  <a:schemeClr val="accent1">
                    <a:lumMod val="50000"/>
                  </a:schemeClr>
                </a:solidFill>
              </a:rPr>
              <a:t>View Gridlines</a:t>
            </a:r>
            <a:r>
              <a:rPr lang="ro-RO" sz="2000" dirty="0" smtClean="0"/>
              <a:t> (Afişează linii de grilă) şi </a:t>
            </a:r>
            <a:r>
              <a:rPr lang="ro-RO" sz="2000" dirty="0" smtClean="0">
                <a:solidFill>
                  <a:schemeClr val="accent1">
                    <a:lumMod val="50000"/>
                  </a:schemeClr>
                </a:solidFill>
              </a:rPr>
              <a:t>Borders and Shading </a:t>
            </a:r>
            <a:r>
              <a:rPr lang="ro-RO" sz="2000" dirty="0" smtClean="0"/>
              <a:t>(Borduri şi umbrire) se folosesc în special şi vor fi discutate într-o prezentare lulteriară, dedicată lucrului cu tabele.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5125" y="1770437"/>
            <a:ext cx="4155546" cy="3706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8250602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dirty="0" smtClean="0"/>
              <a:t>Sort (Sortare)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9250" y="1208093"/>
            <a:ext cx="3494617" cy="5101221"/>
          </a:xfrm>
        </p:spPr>
        <p:txBody>
          <a:bodyPr/>
          <a:lstStyle/>
          <a:p>
            <a:r>
              <a:rPr lang="ro-RO" dirty="0" smtClean="0"/>
              <a:t>Traducerea textului din fereastra ajutătoare:</a:t>
            </a:r>
          </a:p>
          <a:p>
            <a:pPr lvl="1"/>
            <a:r>
              <a:rPr lang="ro-RO" dirty="0" smtClean="0"/>
              <a:t>Aranjează selecţia curentă în ordine alfabetică sau numeric crescătoare</a:t>
            </a:r>
          </a:p>
          <a:p>
            <a:pPr lvl="1"/>
            <a:r>
              <a:rPr lang="ro-RO" dirty="0" smtClean="0"/>
              <a:t>Este utilă în mod special dacă doriţi să organizaţi datele într-un tabel.</a:t>
            </a:r>
          </a:p>
          <a:p>
            <a:pPr lvl="1"/>
            <a:endParaRPr lang="ro-RO" dirty="0"/>
          </a:p>
          <a:p>
            <a:r>
              <a:rPr lang="ro-RO" dirty="0" smtClean="0"/>
              <a:t>Această comandă va fi folosită şi explicată pe larg în prezentările pentru programul Excel.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1978" y="2954867"/>
            <a:ext cx="4752975" cy="32004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800600" y="3530600"/>
            <a:ext cx="347133" cy="33866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3837759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o-RO" sz="2400" dirty="0" smtClean="0"/>
              <a:t>Marcatori şi numeroatare (Bullets and numbering)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49" y="1117009"/>
            <a:ext cx="6034617" cy="5101221"/>
          </a:xfrm>
        </p:spPr>
        <p:txBody>
          <a:bodyPr>
            <a:normAutofit/>
          </a:bodyPr>
          <a:lstStyle/>
          <a:p>
            <a:r>
              <a:rPr lang="ro-RO" sz="2000" dirty="0" smtClean="0"/>
              <a:t>În Word, pot fi create liste marcate sau numerotate.</a:t>
            </a:r>
          </a:p>
          <a:p>
            <a:r>
              <a:rPr lang="ro-RO" sz="2000" dirty="0" smtClean="0"/>
              <a:t>Se folosesc butoanele </a:t>
            </a:r>
            <a:r>
              <a:rPr lang="ro-RO" sz="2000" dirty="0" smtClean="0">
                <a:solidFill>
                  <a:schemeClr val="accent1">
                    <a:lumMod val="50000"/>
                  </a:schemeClr>
                </a:solidFill>
              </a:rPr>
              <a:t>Bullets</a:t>
            </a:r>
            <a:r>
              <a:rPr lang="ro-RO" sz="2000" dirty="0" smtClean="0"/>
              <a:t> (marcatori) </a:t>
            </a:r>
            <a:r>
              <a:rPr lang="ro-RO" sz="2000" dirty="0" smtClean="0">
                <a:solidFill>
                  <a:schemeClr val="accent1">
                    <a:lumMod val="50000"/>
                  </a:schemeClr>
                </a:solidFill>
              </a:rPr>
              <a:t>Numbering</a:t>
            </a:r>
            <a:r>
              <a:rPr lang="ro-RO" sz="2000" dirty="0" smtClean="0"/>
              <a:t> (numerotare) şi </a:t>
            </a:r>
            <a:r>
              <a:rPr lang="ro-RO" sz="2000" dirty="0" smtClean="0">
                <a:solidFill>
                  <a:schemeClr val="accent1">
                    <a:lumMod val="50000"/>
                  </a:schemeClr>
                </a:solidFill>
              </a:rPr>
              <a:t>Multilevel</a:t>
            </a:r>
            <a:r>
              <a:rPr lang="ro-RO" sz="2000" dirty="0" smtClean="0"/>
              <a:t> </a:t>
            </a:r>
            <a:r>
              <a:rPr lang="ro-RO" sz="2000" dirty="0" smtClean="0">
                <a:solidFill>
                  <a:schemeClr val="accent1">
                    <a:lumMod val="50000"/>
                  </a:schemeClr>
                </a:solidFill>
              </a:rPr>
              <a:t>list</a:t>
            </a:r>
            <a:r>
              <a:rPr lang="ro-RO" sz="2000" dirty="0" smtClean="0"/>
              <a:t> (listă cu mai multe nivele)</a:t>
            </a:r>
            <a:endParaRPr lang="en-US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125" y="2540001"/>
            <a:ext cx="3753665" cy="19970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125" y="5307437"/>
            <a:ext cx="4088342" cy="106114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16992" y="2540001"/>
            <a:ext cx="3922783" cy="273638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28649" y="4656669"/>
            <a:ext cx="3062818" cy="276999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o-RO" sz="1200" dirty="0" smtClean="0"/>
              <a:t>Listă multinivel cu marcatori</a:t>
            </a:r>
            <a:endParaRPr lang="en-US" sz="1200" dirty="0"/>
          </a:p>
        </p:txBody>
      </p:sp>
      <p:sp>
        <p:nvSpPr>
          <p:cNvPr id="8" name="TextBox 7"/>
          <p:cNvSpPr txBox="1"/>
          <p:nvPr/>
        </p:nvSpPr>
        <p:spPr>
          <a:xfrm>
            <a:off x="628649" y="6465353"/>
            <a:ext cx="3062818" cy="276999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o-RO" sz="1200" dirty="0" smtClean="0"/>
              <a:t>Listă numerotată simplă</a:t>
            </a:r>
            <a:endParaRPr lang="en-US" sz="1200" dirty="0"/>
          </a:p>
        </p:txBody>
      </p:sp>
      <p:sp>
        <p:nvSpPr>
          <p:cNvPr id="9" name="TextBox 8"/>
          <p:cNvSpPr txBox="1"/>
          <p:nvPr/>
        </p:nvSpPr>
        <p:spPr>
          <a:xfrm>
            <a:off x="4952999" y="5458475"/>
            <a:ext cx="3062818" cy="276999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o-RO" sz="1200" dirty="0" smtClean="0"/>
              <a:t>Listă numerotată multinivel</a:t>
            </a:r>
            <a:endParaRPr lang="en-US" sz="1200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87066" y="1319999"/>
            <a:ext cx="1974035" cy="805198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6587067" y="1319999"/>
            <a:ext cx="939800" cy="33946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61388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dirty="0" smtClean="0"/>
              <a:t>Selecţia textului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199626"/>
            <a:ext cx="8210550" cy="1933041"/>
          </a:xfrm>
        </p:spPr>
        <p:txBody>
          <a:bodyPr/>
          <a:lstStyle/>
          <a:p>
            <a:pPr algn="just"/>
            <a:endParaRPr lang="ro-RO" dirty="0" smtClean="0"/>
          </a:p>
          <a:p>
            <a:endParaRPr lang="ro-RO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09617" y="1299578"/>
            <a:ext cx="8361850" cy="51012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80000"/>
              <a:buFont typeface="Courier New" panose="02070309020205020404" pitchFamily="49" charset="0"/>
              <a:buChar char="o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o-RO" dirty="0" smtClean="0"/>
              <a:t>Pentru a selecta textul din întregul document: combinaţia de taste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Ctrl</a:t>
            </a:r>
            <a:r>
              <a:rPr lang="ro-RO" dirty="0" smtClean="0"/>
              <a:t> şi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A</a:t>
            </a:r>
            <a:r>
              <a:rPr lang="ro-RO" dirty="0" smtClean="0"/>
              <a:t> sau triplu click oriunde în marginea albă din stânga a foii sau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Select All </a:t>
            </a:r>
            <a:r>
              <a:rPr lang="ro-RO" dirty="0" smtClean="0"/>
              <a:t>din fila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Home</a:t>
            </a:r>
            <a:r>
              <a:rPr lang="ro-RO" dirty="0" smtClean="0"/>
              <a:t>, grupul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Editing</a:t>
            </a:r>
            <a:r>
              <a:rPr lang="ro-RO" dirty="0" smtClean="0"/>
              <a:t>: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6533" y="2906889"/>
            <a:ext cx="5511800" cy="395111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516" y="2481086"/>
            <a:ext cx="3430511" cy="2401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0478381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Liste cu marcatori (Bullets)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 smtClean="0"/>
              <a:t>Se scrie textul listei, în care fiecare rând trebuie să se termine cu Enter:</a:t>
            </a:r>
          </a:p>
          <a:p>
            <a:endParaRPr lang="ro-RO" dirty="0"/>
          </a:p>
          <a:p>
            <a:endParaRPr lang="ro-RO" dirty="0" smtClean="0"/>
          </a:p>
          <a:p>
            <a:endParaRPr lang="ro-RO" dirty="0"/>
          </a:p>
          <a:p>
            <a:r>
              <a:rPr lang="ro-RO" dirty="0" smtClean="0"/>
              <a:t>Se selectează rândurile care formează lista şi se apasă pe butonul Bullets 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b="19208"/>
          <a:stretch/>
        </p:blipFill>
        <p:spPr>
          <a:xfrm>
            <a:off x="928158" y="1923520"/>
            <a:ext cx="4507442" cy="141234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0545" y="4181402"/>
            <a:ext cx="4455055" cy="2487739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548467" y="4360333"/>
            <a:ext cx="254000" cy="19473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7615208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Particularizarea marcatorilor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199626"/>
            <a:ext cx="7886700" cy="1044041"/>
          </a:xfrm>
        </p:spPr>
        <p:txBody>
          <a:bodyPr>
            <a:normAutofit lnSpcReduction="10000"/>
          </a:bodyPr>
          <a:lstStyle/>
          <a:p>
            <a:r>
              <a:rPr lang="ro-RO" dirty="0" smtClean="0"/>
              <a:t>Pentru marcatori, se pot defini</a:t>
            </a:r>
          </a:p>
          <a:p>
            <a:pPr lvl="1"/>
            <a:r>
              <a:rPr lang="ro-RO" dirty="0" smtClean="0"/>
              <a:t>Nivele suplimentare (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Change List </a:t>
            </a:r>
            <a:r>
              <a:rPr lang="ro-RO" dirty="0">
                <a:solidFill>
                  <a:schemeClr val="accent1">
                    <a:lumMod val="50000"/>
                  </a:schemeClr>
                </a:solidFill>
              </a:rPr>
              <a:t>L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evel</a:t>
            </a:r>
            <a:r>
              <a:rPr lang="ro-RO" dirty="0" smtClean="0"/>
              <a:t>)</a:t>
            </a:r>
          </a:p>
          <a:p>
            <a:pPr lvl="1"/>
            <a:r>
              <a:rPr lang="ro-RO" dirty="0" smtClean="0"/>
              <a:t>Marcatori noi (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Define New Bullet</a:t>
            </a:r>
            <a:r>
              <a:rPr lang="ro-RO" dirty="0" smtClean="0"/>
              <a:t>)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6850" y="2760989"/>
            <a:ext cx="4610100" cy="3726125"/>
          </a:xfrm>
          <a:prstGeom prst="rect">
            <a:avLst/>
          </a:prstGeom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924982" y="2648676"/>
            <a:ext cx="2292351" cy="104404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80000"/>
              <a:buFont typeface="Courier New" panose="02070309020205020404" pitchFamily="49" charset="0"/>
              <a:buChar char="o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o-RO" sz="1600" dirty="0" smtClean="0"/>
              <a:t>Opţiuni:</a:t>
            </a:r>
          </a:p>
          <a:p>
            <a:r>
              <a:rPr lang="ro-RO" sz="1600" dirty="0" smtClean="0">
                <a:solidFill>
                  <a:schemeClr val="accent1">
                    <a:lumMod val="50000"/>
                  </a:schemeClr>
                </a:solidFill>
              </a:rPr>
              <a:t>Recently Used Bullets </a:t>
            </a:r>
            <a:r>
              <a:rPr lang="ro-RO" sz="1600" dirty="0" smtClean="0"/>
              <a:t>- Istoricul marcatorilor folosiţi recent</a:t>
            </a:r>
          </a:p>
          <a:p>
            <a:r>
              <a:rPr lang="ro-RO" sz="1600" dirty="0" smtClean="0">
                <a:solidFill>
                  <a:schemeClr val="accent1">
                    <a:lumMod val="50000"/>
                  </a:schemeClr>
                </a:solidFill>
              </a:rPr>
              <a:t>Bullet Library </a:t>
            </a:r>
            <a:r>
              <a:rPr lang="ro-RO" sz="1600" dirty="0" smtClean="0"/>
              <a:t>– Galerie de marcatori</a:t>
            </a:r>
          </a:p>
          <a:p>
            <a:r>
              <a:rPr lang="ro-RO" sz="1600" dirty="0" smtClean="0">
                <a:solidFill>
                  <a:schemeClr val="accent1">
                    <a:lumMod val="50000"/>
                  </a:schemeClr>
                </a:solidFill>
              </a:rPr>
              <a:t>Document Bullets </a:t>
            </a:r>
            <a:r>
              <a:rPr lang="ro-RO" sz="1600" dirty="0" smtClean="0"/>
              <a:t>– Marcatori folosiţi în documentul deschis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128054429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Definirea unui nivel suplimentar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 smtClean="0"/>
              <a:t>Metoda 1: simplă</a:t>
            </a:r>
          </a:p>
          <a:p>
            <a:r>
              <a:rPr lang="ro-RO" dirty="0" smtClean="0"/>
              <a:t>Pentru a defini un nivel suplimentar, se selectează rândurile care vor forma nivelul şi se apasă pe butonul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Increase Indent</a:t>
            </a:r>
            <a:endParaRPr lang="ro-RO" dirty="0"/>
          </a:p>
          <a:p>
            <a:endParaRPr lang="ro-RO" dirty="0" smtClean="0"/>
          </a:p>
          <a:p>
            <a:endParaRPr lang="ro-RO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0817" y="2997200"/>
            <a:ext cx="5530849" cy="3193965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3776133" y="3208867"/>
            <a:ext cx="203200" cy="21166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260565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Definirea unui nivel suplimentar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199626"/>
            <a:ext cx="7886700" cy="2043107"/>
          </a:xfrm>
        </p:spPr>
        <p:txBody>
          <a:bodyPr/>
          <a:lstStyle/>
          <a:p>
            <a:r>
              <a:rPr lang="ro-RO" dirty="0" smtClean="0"/>
              <a:t>Metoda 2, avansată</a:t>
            </a:r>
          </a:p>
          <a:p>
            <a:r>
              <a:rPr lang="ro-RO" dirty="0" smtClean="0"/>
              <a:t>Pentru a defini un nivel suplimentar, se selectează rândurile care vor forma nivelul şi, folosind butonul Bullets, se poate schimba nivelul (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Change List Level</a:t>
            </a:r>
            <a:r>
              <a:rPr lang="ro-RO" dirty="0" smtClean="0"/>
              <a:t>)</a:t>
            </a:r>
          </a:p>
          <a:p>
            <a:endParaRPr lang="ro-RO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1168" y="2975725"/>
            <a:ext cx="4474634" cy="3616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6730099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Particularizarea marcatorilor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 smtClean="0"/>
              <a:t>Metoda 1, simplă</a:t>
            </a:r>
          </a:p>
          <a:p>
            <a:pPr lvl="1"/>
            <a:r>
              <a:rPr lang="ro-RO" dirty="0" smtClean="0"/>
              <a:t>Se selectează marcatorul sau marcatorii pentru modificare</a:t>
            </a:r>
          </a:p>
          <a:p>
            <a:pPr lvl="1"/>
            <a:r>
              <a:rPr lang="ro-RO" dirty="0" smtClean="0"/>
              <a:t>Se alege din listele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Recently Used Bullet, Bullets Library </a:t>
            </a:r>
            <a:r>
              <a:rPr lang="ro-RO" dirty="0" smtClean="0"/>
              <a:t>sau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Document Bullets </a:t>
            </a:r>
            <a:r>
              <a:rPr lang="ro-RO" dirty="0" smtClean="0"/>
              <a:t>noul marcator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9334" y="2952668"/>
            <a:ext cx="4707467" cy="2902561"/>
          </a:xfrm>
          <a:prstGeom prst="rect">
            <a:avLst/>
          </a:prstGeom>
        </p:spPr>
      </p:pic>
      <p:sp>
        <p:nvSpPr>
          <p:cNvPr id="6" name="Down Arrow 5"/>
          <p:cNvSpPr/>
          <p:nvPr/>
        </p:nvSpPr>
        <p:spPr>
          <a:xfrm>
            <a:off x="4292600" y="2794000"/>
            <a:ext cx="347133" cy="355600"/>
          </a:xfrm>
          <a:prstGeom prst="downArrow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Up Arrow 6"/>
          <p:cNvSpPr/>
          <p:nvPr/>
        </p:nvSpPr>
        <p:spPr>
          <a:xfrm>
            <a:off x="5647266" y="4140200"/>
            <a:ext cx="372534" cy="187548"/>
          </a:xfrm>
          <a:prstGeom prst="upArrow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Arrow 7"/>
          <p:cNvSpPr/>
          <p:nvPr/>
        </p:nvSpPr>
        <p:spPr>
          <a:xfrm>
            <a:off x="3403600" y="5029200"/>
            <a:ext cx="262467" cy="211667"/>
          </a:xfrm>
          <a:prstGeom prst="rightArrow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781928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Particularizarea marcatorilor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 smtClean="0"/>
              <a:t>Metoda 2, avansată</a:t>
            </a:r>
          </a:p>
          <a:p>
            <a:pPr lvl="1"/>
            <a:r>
              <a:rPr lang="ro-RO" dirty="0" smtClean="0"/>
              <a:t>Folosind opțiunea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Define New Bullet</a:t>
            </a:r>
            <a:r>
              <a:rPr lang="ro-RO" dirty="0" smtClean="0"/>
              <a:t>, se pot defini marcatori noi din</a:t>
            </a:r>
          </a:p>
          <a:p>
            <a:pPr lvl="2"/>
            <a:r>
              <a:rPr lang="ro-RO" dirty="0" smtClean="0"/>
              <a:t>Simboluri </a:t>
            </a:r>
            <a:r>
              <a:rPr lang="en-US" dirty="0" err="1" smtClean="0"/>
              <a:t>grafice</a:t>
            </a:r>
            <a:r>
              <a:rPr lang="ro-RO" dirty="0" smtClean="0"/>
              <a:t> (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Symbol</a:t>
            </a:r>
            <a:r>
              <a:rPr lang="ro-RO" dirty="0" smtClean="0"/>
              <a:t>)</a:t>
            </a:r>
            <a:endParaRPr lang="en-US" dirty="0" smtClean="0"/>
          </a:p>
          <a:p>
            <a:pPr lvl="2"/>
            <a:r>
              <a:rPr lang="en-US" dirty="0" err="1" smtClean="0"/>
              <a:t>Imagini</a:t>
            </a:r>
            <a:r>
              <a:rPr lang="ro-RO" dirty="0" smtClean="0"/>
              <a:t> (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Picture</a:t>
            </a:r>
            <a:r>
              <a:rPr lang="ro-RO" dirty="0" smtClean="0"/>
              <a:t>)</a:t>
            </a:r>
            <a:endParaRPr lang="en-US" dirty="0" smtClean="0"/>
          </a:p>
          <a:p>
            <a:pPr lvl="2"/>
            <a:r>
              <a:rPr lang="en-US" dirty="0" err="1" smtClean="0"/>
              <a:t>Caracter</a:t>
            </a:r>
            <a:r>
              <a:rPr lang="en-US" dirty="0" smtClean="0"/>
              <a:t> existent </a:t>
            </a:r>
            <a:r>
              <a:rPr lang="ro-RO" dirty="0" smtClean="0"/>
              <a:t>î</a:t>
            </a:r>
            <a:r>
              <a:rPr lang="en-US" dirty="0" smtClean="0"/>
              <a:t>n alt font</a:t>
            </a:r>
            <a:r>
              <a:rPr lang="ro-RO" dirty="0" smtClean="0"/>
              <a:t> (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Font</a:t>
            </a:r>
            <a:r>
              <a:rPr lang="ro-RO" dirty="0" smtClean="0"/>
              <a:t>)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941" y="2881204"/>
            <a:ext cx="3667125" cy="276394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4206" y="4535842"/>
            <a:ext cx="1533607" cy="2092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041561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Particularizarea marcatorilor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 smtClean="0"/>
              <a:t>Definirea unui marcator dintr-un simbol: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clrChange>
              <a:clrFrom>
                <a:srgbClr val="0063B1"/>
              </a:clrFrom>
              <a:clrTo>
                <a:srgbClr val="0063B1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31370" y="1865845"/>
            <a:ext cx="6858000" cy="4828538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3530600" y="3242733"/>
            <a:ext cx="541867" cy="22013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512733" y="3327400"/>
            <a:ext cx="1574800" cy="2032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4675187" y="5054600"/>
            <a:ext cx="277813" cy="31326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Arrow 9"/>
          <p:cNvSpPr/>
          <p:nvPr/>
        </p:nvSpPr>
        <p:spPr>
          <a:xfrm>
            <a:off x="2540000" y="4280114"/>
            <a:ext cx="254000" cy="198753"/>
          </a:xfrm>
          <a:prstGeom prst="rightArrow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883400" y="6300847"/>
            <a:ext cx="533400" cy="21002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3852043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Particularizarea marcatorilor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 smtClean="0"/>
              <a:t>Definirea unui marcator dintr-o imagine locală: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1547" y="1892009"/>
            <a:ext cx="7863840" cy="4743545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3217653" y="3148642"/>
            <a:ext cx="474453" cy="18115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ight Arrow 10"/>
          <p:cNvSpPr/>
          <p:nvPr/>
        </p:nvSpPr>
        <p:spPr>
          <a:xfrm>
            <a:off x="3700732" y="4114800"/>
            <a:ext cx="215660" cy="267419"/>
          </a:xfrm>
          <a:prstGeom prst="rightArrow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Up Arrow 11"/>
          <p:cNvSpPr/>
          <p:nvPr/>
        </p:nvSpPr>
        <p:spPr>
          <a:xfrm>
            <a:off x="7591245" y="5503653"/>
            <a:ext cx="310551" cy="319177"/>
          </a:xfrm>
          <a:prstGeom prst="upArrow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470475" y="6400800"/>
            <a:ext cx="414068" cy="146649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ight Arrow 13"/>
          <p:cNvSpPr/>
          <p:nvPr/>
        </p:nvSpPr>
        <p:spPr>
          <a:xfrm>
            <a:off x="1578634" y="4114800"/>
            <a:ext cx="319177" cy="267419"/>
          </a:xfrm>
          <a:prstGeom prst="rightArrow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6831436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Particularizarea marcatorilor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 smtClean="0"/>
              <a:t>Definirea unui marcator dintr-o imagine de pe internet: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9779" y="1951791"/>
            <a:ext cx="7315200" cy="4528443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3752491" y="3312543"/>
            <a:ext cx="458519" cy="172529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7151298" y="5900468"/>
            <a:ext cx="474453" cy="19840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Arrow 7"/>
          <p:cNvSpPr/>
          <p:nvPr/>
        </p:nvSpPr>
        <p:spPr>
          <a:xfrm>
            <a:off x="2216989" y="4302276"/>
            <a:ext cx="258792" cy="304230"/>
          </a:xfrm>
          <a:prstGeom prst="rightArrow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Down Arrow 9"/>
          <p:cNvSpPr/>
          <p:nvPr/>
        </p:nvSpPr>
        <p:spPr>
          <a:xfrm>
            <a:off x="6469811" y="3750236"/>
            <a:ext cx="500332" cy="295553"/>
          </a:xfrm>
          <a:prstGeom prst="downArrow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ight Arrow 14"/>
          <p:cNvSpPr/>
          <p:nvPr/>
        </p:nvSpPr>
        <p:spPr>
          <a:xfrm>
            <a:off x="4080294" y="4054415"/>
            <a:ext cx="396815" cy="310551"/>
          </a:xfrm>
          <a:prstGeom prst="rightArrow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4960391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Liste numerotate simple</a:t>
            </a:r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628650" y="1199626"/>
            <a:ext cx="7886700" cy="51012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80000"/>
              <a:buFont typeface="Courier New" panose="02070309020205020404" pitchFamily="49" charset="0"/>
              <a:buChar char="o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dirty="0" smtClean="0"/>
              <a:t>Se scrie textul listei, în care fiecare rând trebuie să se termine cu Enter:</a:t>
            </a:r>
          </a:p>
          <a:p>
            <a:endParaRPr lang="ro-RO" dirty="0" smtClean="0"/>
          </a:p>
          <a:p>
            <a:endParaRPr lang="ro-RO" dirty="0" smtClean="0"/>
          </a:p>
          <a:p>
            <a:endParaRPr lang="ro-RO" dirty="0" smtClean="0"/>
          </a:p>
          <a:p>
            <a:r>
              <a:rPr lang="ro-RO" dirty="0" smtClean="0"/>
              <a:t>Se selectează rândurile care formează lista şi se apasă pe butonul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Numbering</a:t>
            </a:r>
            <a:r>
              <a:rPr lang="ro-RO" dirty="0" smtClean="0"/>
              <a:t> (săgeata orientată în jos)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b="19208"/>
          <a:stretch/>
        </p:blipFill>
        <p:spPr>
          <a:xfrm>
            <a:off x="928158" y="1923520"/>
            <a:ext cx="4507442" cy="1412347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548467" y="4360333"/>
            <a:ext cx="254000" cy="19473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/>
          <a:srcRect b="24360"/>
          <a:stretch/>
        </p:blipFill>
        <p:spPr>
          <a:xfrm>
            <a:off x="928158" y="4301067"/>
            <a:ext cx="4414838" cy="2294466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2717800" y="4457700"/>
            <a:ext cx="237067" cy="25823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73491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dirty="0" smtClean="0"/>
              <a:t>Paragrafe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49" y="1199626"/>
            <a:ext cx="8219017" cy="5101221"/>
          </a:xfrm>
        </p:spPr>
        <p:txBody>
          <a:bodyPr/>
          <a:lstStyle/>
          <a:p>
            <a:r>
              <a:rPr lang="en-US" dirty="0" smtClean="0"/>
              <a:t>P</a:t>
            </a:r>
            <a:r>
              <a:rPr lang="ro-RO" dirty="0" smtClean="0"/>
              <a:t>aragraf </a:t>
            </a:r>
            <a:r>
              <a:rPr lang="en-US" dirty="0" smtClean="0"/>
              <a:t>-</a:t>
            </a:r>
            <a:r>
              <a:rPr lang="ro-RO" dirty="0" smtClean="0"/>
              <a:t> porţiune de text cuprinsă între două apăsări ale tastei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Enter</a:t>
            </a:r>
            <a:r>
              <a:rPr lang="ro-RO" dirty="0" smtClean="0"/>
              <a:t>.</a:t>
            </a:r>
          </a:p>
          <a:p>
            <a:r>
              <a:rPr lang="ro-RO" dirty="0" smtClean="0"/>
              <a:t>Paragrafele se pot vizualiza uşor apăsând butonul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Show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/H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ide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 ¶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o-RO" dirty="0" smtClean="0"/>
              <a:t>(Arată</a:t>
            </a:r>
            <a:r>
              <a:rPr lang="en-US" dirty="0" smtClean="0"/>
              <a:t>/</a:t>
            </a:r>
            <a:r>
              <a:rPr lang="en-US" dirty="0" err="1" smtClean="0"/>
              <a:t>Ascunde</a:t>
            </a:r>
            <a:r>
              <a:rPr lang="en-US" dirty="0" smtClean="0"/>
              <a:t> </a:t>
            </a:r>
            <a:r>
              <a:rPr lang="en-US" dirty="0"/>
              <a:t>¶</a:t>
            </a:r>
            <a:r>
              <a:rPr lang="ro-RO" dirty="0" smtClean="0"/>
              <a:t>)</a:t>
            </a:r>
            <a:r>
              <a:rPr lang="en-US" dirty="0" smtClean="0"/>
              <a:t> din </a:t>
            </a:r>
            <a:r>
              <a:rPr lang="en-US" dirty="0" err="1" smtClean="0"/>
              <a:t>grupul</a:t>
            </a:r>
            <a:r>
              <a:rPr lang="en-US" dirty="0" smtClean="0"/>
              <a:t> 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Font</a:t>
            </a:r>
            <a:r>
              <a:rPr lang="en-US" dirty="0" smtClean="0"/>
              <a:t>: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2308" y="3080539"/>
            <a:ext cx="4170892" cy="275722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497667" y="3412067"/>
            <a:ext cx="279400" cy="24553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8925190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Liste numerotate simple</a:t>
            </a:r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628650" y="1199626"/>
            <a:ext cx="7886700" cy="51012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80000"/>
              <a:buFont typeface="Courier New" panose="02070309020205020404" pitchFamily="49" charset="0"/>
              <a:buChar char="o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dirty="0" smtClean="0"/>
              <a:t>Se scrie textul listei, în care fiecare rând trebuie să se termine cu Enter:</a:t>
            </a:r>
          </a:p>
          <a:p>
            <a:endParaRPr lang="ro-RO" dirty="0" smtClean="0"/>
          </a:p>
          <a:p>
            <a:endParaRPr lang="ro-RO" dirty="0" smtClean="0"/>
          </a:p>
          <a:p>
            <a:endParaRPr lang="ro-RO" dirty="0" smtClean="0"/>
          </a:p>
          <a:p>
            <a:r>
              <a:rPr lang="ro-RO" dirty="0" smtClean="0"/>
              <a:t>Se selectează rândurile care formează lista şi se apasă pe butonul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Numbering</a:t>
            </a:r>
            <a:r>
              <a:rPr lang="ro-RO" dirty="0" smtClean="0"/>
              <a:t> (săgeata orientată în jos)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b="19208"/>
          <a:stretch/>
        </p:blipFill>
        <p:spPr>
          <a:xfrm>
            <a:off x="928158" y="1923520"/>
            <a:ext cx="4507442" cy="1412347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548467" y="4360333"/>
            <a:ext cx="254000" cy="19473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/>
          <a:srcRect b="24360"/>
          <a:stretch/>
        </p:blipFill>
        <p:spPr>
          <a:xfrm>
            <a:off x="928158" y="4301067"/>
            <a:ext cx="4414838" cy="2294466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2717800" y="4457700"/>
            <a:ext cx="237067" cy="25823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5694516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o-RO" dirty="0" smtClean="0"/>
              <a:t>Liste numerotate - formate noi de numerotare</a:t>
            </a:r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628650" y="1199626"/>
            <a:ext cx="7886700" cy="51012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80000"/>
              <a:buFont typeface="Courier New" panose="02070309020205020404" pitchFamily="49" charset="0"/>
              <a:buChar char="o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dirty="0" smtClean="0"/>
              <a:t>Cu ajutorul comenzii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Define New Number Format </a:t>
            </a:r>
            <a:r>
              <a:rPr lang="ro-RO" dirty="0" smtClean="0"/>
              <a:t>(Defineşte format nou de numerotare), se poate numerota cu cifre romane sau alte tipuri de numerotare:</a:t>
            </a:r>
          </a:p>
          <a:p>
            <a:endParaRPr lang="ro-RO" dirty="0" smtClean="0"/>
          </a:p>
          <a:p>
            <a:endParaRPr lang="ro-RO" dirty="0" smtClean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6376" y="2543591"/>
            <a:ext cx="4748166" cy="3936643"/>
          </a:xfrm>
          <a:prstGeom prst="rect">
            <a:avLst/>
          </a:prstGeom>
        </p:spPr>
      </p:pic>
      <p:sp>
        <p:nvSpPr>
          <p:cNvPr id="8" name="Right Arrow 7"/>
          <p:cNvSpPr/>
          <p:nvPr/>
        </p:nvSpPr>
        <p:spPr>
          <a:xfrm>
            <a:off x="4732867" y="5537198"/>
            <a:ext cx="313266" cy="270933"/>
          </a:xfrm>
          <a:prstGeom prst="rightArrow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ight Arrow 10"/>
          <p:cNvSpPr/>
          <p:nvPr/>
        </p:nvSpPr>
        <p:spPr>
          <a:xfrm>
            <a:off x="3716867" y="4240979"/>
            <a:ext cx="313266" cy="270933"/>
          </a:xfrm>
          <a:prstGeom prst="rightArrow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5122333" y="2895600"/>
            <a:ext cx="169334" cy="1270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1101286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dirty="0" smtClean="0"/>
              <a:t>Liste numerotate – numerotare specială</a:t>
            </a:r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628650" y="1199626"/>
            <a:ext cx="7886700" cy="51012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80000"/>
              <a:buFont typeface="Courier New" panose="02070309020205020404" pitchFamily="49" charset="0"/>
              <a:buChar char="o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dirty="0" smtClean="0"/>
              <a:t>Cu ajutorul comenzii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Set Numbering Value </a:t>
            </a:r>
            <a:r>
              <a:rPr lang="ro-RO" dirty="0" smtClean="0"/>
              <a:t>(Stabileşte valoarea de la care se numerotează), se poate schimba valoarea implicită de start a numerotării:</a:t>
            </a:r>
          </a:p>
          <a:p>
            <a:endParaRPr lang="ro-RO" dirty="0" smtClean="0"/>
          </a:p>
          <a:p>
            <a:endParaRPr lang="ro-RO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0667" y="2543443"/>
            <a:ext cx="4874683" cy="4026690"/>
          </a:xfrm>
          <a:prstGeom prst="rect">
            <a:avLst/>
          </a:prstGeom>
        </p:spPr>
      </p:pic>
      <p:sp>
        <p:nvSpPr>
          <p:cNvPr id="5" name="Right Arrow 4"/>
          <p:cNvSpPr/>
          <p:nvPr/>
        </p:nvSpPr>
        <p:spPr>
          <a:xfrm>
            <a:off x="5291667" y="5765797"/>
            <a:ext cx="245534" cy="220134"/>
          </a:xfrm>
          <a:prstGeom prst="rightArrow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571067" y="2844800"/>
            <a:ext cx="220133" cy="21166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6536267" y="5249333"/>
            <a:ext cx="939800" cy="28786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Arrow 9"/>
          <p:cNvSpPr/>
          <p:nvPr/>
        </p:nvSpPr>
        <p:spPr>
          <a:xfrm>
            <a:off x="4211010" y="4318000"/>
            <a:ext cx="301723" cy="321733"/>
          </a:xfrm>
          <a:prstGeom prst="rightArrow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034631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Liste numerotate multinivel</a:t>
            </a:r>
            <a:endParaRPr lang="en-US" dirty="0"/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628650" y="1199626"/>
            <a:ext cx="7886700" cy="51012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80000"/>
              <a:buFont typeface="Courier New" panose="02070309020205020404" pitchFamily="49" charset="0"/>
              <a:buChar char="o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o-RO" dirty="0" smtClean="0"/>
              <a:t>Se scrie textul listei, în care fiecare rând trebuie să se termine cu Enter:</a:t>
            </a:r>
          </a:p>
          <a:p>
            <a:pPr algn="just"/>
            <a:endParaRPr lang="ro-RO" dirty="0" smtClean="0"/>
          </a:p>
          <a:p>
            <a:pPr algn="just"/>
            <a:endParaRPr lang="ro-RO" dirty="0" smtClean="0"/>
          </a:p>
          <a:p>
            <a:pPr algn="just"/>
            <a:r>
              <a:rPr lang="ro-RO" dirty="0" smtClean="0"/>
              <a:t>Se selectează rândurile care formează lista, se apasă pe butonul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Multilevel List</a:t>
            </a:r>
            <a:r>
              <a:rPr lang="ro-RO" dirty="0" smtClean="0"/>
              <a:t> (Listă multinivel) (săgeata orientată în jos) şi se alege modelul de listă preferat</a:t>
            </a: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"/>
          <a:srcRect t="20251" b="19208"/>
          <a:stretch/>
        </p:blipFill>
        <p:spPr>
          <a:xfrm>
            <a:off x="1114425" y="1921929"/>
            <a:ext cx="4507442" cy="105833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1737" y="4149108"/>
            <a:ext cx="3505730" cy="2508036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2785269" y="4411135"/>
            <a:ext cx="143934" cy="11853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Left Arrow 15"/>
          <p:cNvSpPr/>
          <p:nvPr/>
        </p:nvSpPr>
        <p:spPr>
          <a:xfrm>
            <a:off x="4004733" y="5037667"/>
            <a:ext cx="423334" cy="237066"/>
          </a:xfrm>
          <a:prstGeom prst="leftArrow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4978929" y="4833034"/>
            <a:ext cx="25315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dirty="0" smtClean="0"/>
              <a:t>Iniţial, lista arată ca una cu numerotare simplă.</a:t>
            </a:r>
            <a:endParaRPr lang="en-US" dirty="0"/>
          </a:p>
        </p:txBody>
      </p:sp>
      <p:sp>
        <p:nvSpPr>
          <p:cNvPr id="18" name="Right Arrow 17"/>
          <p:cNvSpPr/>
          <p:nvPr/>
        </p:nvSpPr>
        <p:spPr>
          <a:xfrm>
            <a:off x="1481667" y="5494867"/>
            <a:ext cx="254000" cy="211666"/>
          </a:xfrm>
          <a:prstGeom prst="rightArrow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5960556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Liste numerotate multinivel</a:t>
            </a:r>
            <a:endParaRPr lang="en-US" dirty="0"/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628650" y="1199626"/>
            <a:ext cx="7886700" cy="51012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80000"/>
              <a:buFont typeface="Courier New" panose="02070309020205020404" pitchFamily="49" charset="0"/>
              <a:buChar char="o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dirty="0" smtClean="0"/>
              <a:t>Pentru a defini nivele, se procedează la fel ca la listele cu marcatori</a:t>
            </a:r>
          </a:p>
          <a:p>
            <a:pPr lvl="1"/>
            <a:r>
              <a:rPr lang="ro-RO" dirty="0" smtClean="0"/>
              <a:t>Se selectează elementele din listă care trebuie renumerotate</a:t>
            </a:r>
          </a:p>
          <a:p>
            <a:pPr lvl="1"/>
            <a:r>
              <a:rPr lang="ro-RO" dirty="0" smtClean="0"/>
              <a:t>Fie se folosesc butoanele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Increase Indent </a:t>
            </a:r>
            <a:r>
              <a:rPr lang="ro-RO" dirty="0" smtClean="0"/>
              <a:t>şi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Decrease Indent</a:t>
            </a:r>
          </a:p>
          <a:p>
            <a:pPr lvl="1"/>
            <a:r>
              <a:rPr lang="ro-RO" dirty="0" smtClean="0"/>
              <a:t>Fie se foloseşte comanda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Change List Level</a:t>
            </a:r>
          </a:p>
          <a:p>
            <a:endParaRPr lang="ro-RO" dirty="0" smtClean="0"/>
          </a:p>
          <a:p>
            <a:endParaRPr lang="ro-RO" dirty="0" smtClean="0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1824" y="3294182"/>
            <a:ext cx="5006975" cy="3490264"/>
          </a:xfrm>
          <a:prstGeom prst="rect">
            <a:avLst/>
          </a:prstGeom>
        </p:spPr>
      </p:pic>
      <p:sp>
        <p:nvSpPr>
          <p:cNvPr id="20" name="Right Arrow 19"/>
          <p:cNvSpPr/>
          <p:nvPr/>
        </p:nvSpPr>
        <p:spPr>
          <a:xfrm>
            <a:off x="4597401" y="5774269"/>
            <a:ext cx="296333" cy="203200"/>
          </a:xfrm>
          <a:prstGeom prst="rightArrow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767" y="3294182"/>
            <a:ext cx="2209800" cy="933450"/>
          </a:xfrm>
          <a:prstGeom prst="rect">
            <a:avLst/>
          </a:prstGeom>
        </p:spPr>
      </p:pic>
      <p:sp>
        <p:nvSpPr>
          <p:cNvPr id="23" name="Down Arrow 22"/>
          <p:cNvSpPr/>
          <p:nvPr/>
        </p:nvSpPr>
        <p:spPr>
          <a:xfrm>
            <a:off x="1498599" y="3073400"/>
            <a:ext cx="372533" cy="304800"/>
          </a:xfrm>
          <a:prstGeom prst="downArrow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5215467" y="3294182"/>
            <a:ext cx="237066" cy="20255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7139321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0201" y="365127"/>
            <a:ext cx="7463172" cy="655112"/>
          </a:xfrm>
        </p:spPr>
        <p:txBody>
          <a:bodyPr>
            <a:normAutofit fontScale="90000"/>
          </a:bodyPr>
          <a:lstStyle/>
          <a:p>
            <a:r>
              <a:rPr lang="ro-RO" dirty="0" smtClean="0"/>
              <a:t>Mai multe opţiuni pentru formatarea paragrafelor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199626"/>
            <a:ext cx="7886700" cy="849307"/>
          </a:xfrm>
        </p:spPr>
        <p:txBody>
          <a:bodyPr/>
          <a:lstStyle/>
          <a:p>
            <a:r>
              <a:rPr lang="ro-RO" dirty="0" smtClean="0"/>
              <a:t>Comenzile din grupul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Paragraph</a:t>
            </a:r>
            <a:r>
              <a:rPr lang="ro-RO" dirty="0" smtClean="0"/>
              <a:t> sunt grupate şi extinse în fereastra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Paragraph.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5554" y="2413000"/>
            <a:ext cx="2257425" cy="914400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2768600" y="3098800"/>
            <a:ext cx="431800" cy="3556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8463" y="2317506"/>
            <a:ext cx="3050647" cy="4025673"/>
          </a:xfrm>
          <a:prstGeom prst="rect">
            <a:avLst/>
          </a:prstGeom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628650" y="4013200"/>
            <a:ext cx="3367617" cy="237690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80000"/>
              <a:buFont typeface="Courier New" panose="02070309020205020404" pitchFamily="49" charset="0"/>
              <a:buChar char="o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dirty="0" smtClean="0"/>
              <a:t>Fereastra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Paragraph</a:t>
            </a:r>
            <a:r>
              <a:rPr lang="ro-RO" dirty="0" smtClean="0"/>
              <a:t> este împărţită în patru secţiuni:</a:t>
            </a:r>
          </a:p>
          <a:p>
            <a:pPr lvl="1"/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General </a:t>
            </a:r>
          </a:p>
          <a:p>
            <a:pPr lvl="1"/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Indentation </a:t>
            </a:r>
            <a:r>
              <a:rPr lang="ro-RO" dirty="0" smtClean="0"/>
              <a:t>(Indentare)</a:t>
            </a:r>
          </a:p>
          <a:p>
            <a:pPr lvl="1"/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Spacing </a:t>
            </a:r>
            <a:r>
              <a:rPr lang="ro-RO" dirty="0" smtClean="0"/>
              <a:t>(Spaţiere)</a:t>
            </a:r>
          </a:p>
          <a:p>
            <a:pPr lvl="1"/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Preview </a:t>
            </a:r>
            <a:r>
              <a:rPr lang="ro-RO" dirty="0" smtClean="0"/>
              <a:t>(Previzualizare)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9211557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o-RO" sz="2400" dirty="0" smtClean="0"/>
              <a:t>Fereastra Paragraph – secţiunile General şi Indentation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199626"/>
            <a:ext cx="3223683" cy="1450441"/>
          </a:xfrm>
        </p:spPr>
        <p:txBody>
          <a:bodyPr/>
          <a:lstStyle/>
          <a:p>
            <a:r>
              <a:rPr lang="ro-RO" dirty="0" smtClean="0"/>
              <a:t>Secţiunea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General</a:t>
            </a:r>
            <a:r>
              <a:rPr lang="ro-RO" dirty="0" smtClean="0"/>
              <a:t> oferă opţiunile de aliniere a textului.</a:t>
            </a:r>
          </a:p>
          <a:p>
            <a:endParaRPr lang="ro-RO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b="67754"/>
          <a:stretch/>
        </p:blipFill>
        <p:spPr>
          <a:xfrm>
            <a:off x="4211010" y="1199626"/>
            <a:ext cx="3177646" cy="1352167"/>
          </a:xfrm>
          <a:prstGeom prst="rect">
            <a:avLst/>
          </a:prstGeom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527049" y="2731180"/>
            <a:ext cx="8049684" cy="29565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80000"/>
              <a:buFont typeface="Courier New" panose="02070309020205020404" pitchFamily="49" charset="0"/>
              <a:buChar char="o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dirty="0" smtClean="0"/>
              <a:t>Secţiunea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Indentation</a:t>
            </a:r>
            <a:r>
              <a:rPr lang="ro-RO" dirty="0" smtClean="0"/>
              <a:t> permite definirea adâncimii textului faţă de marginile din stânga şi dreapta a paginii, precum şi definirea adâncimii primei linii din paragraf (First line) şi a celorlalte (Hanging)</a:t>
            </a:r>
          </a:p>
          <a:p>
            <a:pPr lvl="1"/>
            <a:r>
              <a:rPr lang="ro-RO" dirty="0" smtClean="0"/>
              <a:t>Se pot defini dimensiuni precise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t="28969" b="48834"/>
          <a:stretch/>
        </p:blipFill>
        <p:spPr>
          <a:xfrm>
            <a:off x="4388810" y="4995014"/>
            <a:ext cx="3179542" cy="931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765653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o-RO" sz="2400" dirty="0" smtClean="0"/>
              <a:t>Fereastra Paragraph – secţiunile General şi Indentation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199626"/>
            <a:ext cx="3223683" cy="1450441"/>
          </a:xfrm>
        </p:spPr>
        <p:txBody>
          <a:bodyPr/>
          <a:lstStyle/>
          <a:p>
            <a:r>
              <a:rPr lang="ro-RO" dirty="0" smtClean="0"/>
              <a:t>ExempluŞ Paragraf formatat Hanging 1.5 cm</a:t>
            </a:r>
          </a:p>
          <a:p>
            <a:endParaRPr lang="ro-RO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112" y="2650067"/>
            <a:ext cx="8258175" cy="234315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5562600" y="3623733"/>
            <a:ext cx="2319867" cy="77046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7928587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o-RO" sz="2400" dirty="0" smtClean="0"/>
              <a:t>Fereastra Paragraph – secţiunile Spacing şi Preview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199626"/>
            <a:ext cx="7914217" cy="1789107"/>
          </a:xfrm>
        </p:spPr>
        <p:txBody>
          <a:bodyPr>
            <a:normAutofit lnSpcReduction="10000"/>
          </a:bodyPr>
          <a:lstStyle/>
          <a:p>
            <a:r>
              <a:rPr lang="ro-RO" dirty="0" smtClean="0"/>
              <a:t>În secţiunea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Spacing</a:t>
            </a:r>
            <a:r>
              <a:rPr lang="ro-RO" dirty="0" smtClean="0"/>
              <a:t>, se pot defini precis spaţierile între paragrafe (îninte şi după,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Before</a:t>
            </a:r>
            <a:r>
              <a:rPr lang="ro-RO" dirty="0" smtClean="0"/>
              <a:t>,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After</a:t>
            </a:r>
            <a:r>
              <a:rPr lang="ro-RO" dirty="0" smtClean="0"/>
              <a:t>), respectiv între rânduri (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Line spacing</a:t>
            </a:r>
            <a:r>
              <a:rPr lang="ro-RO" dirty="0" smtClean="0"/>
              <a:t>). </a:t>
            </a:r>
          </a:p>
          <a:p>
            <a:r>
              <a:rPr lang="ro-RO" dirty="0" smtClean="0"/>
              <a:t>În secţiunea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Preview</a:t>
            </a:r>
            <a:r>
              <a:rPr lang="ro-RO" dirty="0" smtClean="0"/>
              <a:t> pot fi previzualizate rezultatele aplicării unei anumite formatări</a:t>
            </a:r>
          </a:p>
          <a:p>
            <a:endParaRPr lang="ro-RO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t="49511"/>
          <a:stretch/>
        </p:blipFill>
        <p:spPr>
          <a:xfrm>
            <a:off x="4095220" y="3462867"/>
            <a:ext cx="3933825" cy="2620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149676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o-RO" dirty="0" smtClean="0"/>
              <a:t>Mai multe opţiuni pentru formatarea fonturilor şi a paragrafelor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 smtClean="0"/>
              <a:t>Fonturile şi paragrafele dintr-un document pot fi formatate şi folosind opţiunile rapide de pe click dreapta de mouse: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1732" y="2633131"/>
            <a:ext cx="4753618" cy="3172883"/>
          </a:xfrm>
          <a:prstGeom prst="rect">
            <a:avLst/>
          </a:prstGeom>
        </p:spPr>
      </p:pic>
      <p:pic>
        <p:nvPicPr>
          <p:cNvPr id="5" name="Picture 1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283784" y="3964753"/>
            <a:ext cx="388297" cy="50964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7" name="Left Arrow 6"/>
          <p:cNvSpPr/>
          <p:nvPr/>
        </p:nvSpPr>
        <p:spPr>
          <a:xfrm>
            <a:off x="7467600" y="3667922"/>
            <a:ext cx="389467" cy="296831"/>
          </a:xfrm>
          <a:prstGeom prst="leftArrow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35748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28575">
          <a:solidFill>
            <a:srgbClr val="FF0000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1664</TotalTime>
  <Words>5065</Words>
  <Application>Microsoft Office PowerPoint</Application>
  <PresentationFormat>On-screen Show (4:3)</PresentationFormat>
  <Paragraphs>670</Paragraphs>
  <Slides>121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121</vt:i4>
      </vt:variant>
    </vt:vector>
  </HeadingPairs>
  <TitlesOfParts>
    <vt:vector size="129" baseType="lpstr">
      <vt:lpstr>Always In My Heart</vt:lpstr>
      <vt:lpstr>Arial</vt:lpstr>
      <vt:lpstr>Calibri</vt:lpstr>
      <vt:lpstr>Calibri Light</vt:lpstr>
      <vt:lpstr>Courier New</vt:lpstr>
      <vt:lpstr>Freestyle Script</vt:lpstr>
      <vt:lpstr>Times New Roman</vt:lpstr>
      <vt:lpstr>Office Theme</vt:lpstr>
      <vt:lpstr>Informatică Aplicată</vt:lpstr>
      <vt:lpstr>Cuprins</vt:lpstr>
      <vt:lpstr>1</vt:lpstr>
      <vt:lpstr>Fila Home</vt:lpstr>
      <vt:lpstr>Selecţia textului</vt:lpstr>
      <vt:lpstr>Selecţia textului</vt:lpstr>
      <vt:lpstr>Selecţia textului</vt:lpstr>
      <vt:lpstr>Selecţia textului</vt:lpstr>
      <vt:lpstr>Paragrafe</vt:lpstr>
      <vt:lpstr>Paragrafe</vt:lpstr>
      <vt:lpstr>Grupul de comenzi Clipboard</vt:lpstr>
      <vt:lpstr>Copy, Cut, Paste - Copiere, Decupare, Lipire</vt:lpstr>
      <vt:lpstr>Copy, Cut, Paste - Copiere, Decupare, Lipire</vt:lpstr>
      <vt:lpstr>Paste special (lipire specială)</vt:lpstr>
      <vt:lpstr>Format Painter (Descriptor de formate)</vt:lpstr>
      <vt:lpstr>Clipboard (Istoricul obiectelor copiate)</vt:lpstr>
      <vt:lpstr>Grupul de comenzi Editing (Editare)</vt:lpstr>
      <vt:lpstr>Find (Găsire)</vt:lpstr>
      <vt:lpstr>Find (Găsire)</vt:lpstr>
      <vt:lpstr>Advanced Find (Găsire avansată)</vt:lpstr>
      <vt:lpstr>Advanced Find (Găsire avansată)</vt:lpstr>
      <vt:lpstr>Advanced Find (Găsire avansată)</vt:lpstr>
      <vt:lpstr>Go to (Salt la…)</vt:lpstr>
      <vt:lpstr>Replace (Înlocuire)</vt:lpstr>
      <vt:lpstr>Select (Selecţie)</vt:lpstr>
      <vt:lpstr>Select text with similar formatting</vt:lpstr>
      <vt:lpstr>2</vt:lpstr>
      <vt:lpstr>Grupul de comenzi Font</vt:lpstr>
      <vt:lpstr>Schimbarea fontului</vt:lpstr>
      <vt:lpstr>Fonturi noi pentru documente speciale</vt:lpstr>
      <vt:lpstr>Fonturi noi</vt:lpstr>
      <vt:lpstr>Fonturi noi</vt:lpstr>
      <vt:lpstr>Modificarea dimensiunii fontului</vt:lpstr>
      <vt:lpstr>Modificarea dimensiunii fontului</vt:lpstr>
      <vt:lpstr>Conversia majuscule-minuscule</vt:lpstr>
      <vt:lpstr>Formatarea textului</vt:lpstr>
      <vt:lpstr>Bold, Italic, Underline - din taste</vt:lpstr>
      <vt:lpstr>Formatarea textului</vt:lpstr>
      <vt:lpstr>Formatarea textului</vt:lpstr>
      <vt:lpstr>More colors…</vt:lpstr>
      <vt:lpstr>Mai multe culori…</vt:lpstr>
      <vt:lpstr>Formatarea textului</vt:lpstr>
      <vt:lpstr>Formatarea textului</vt:lpstr>
      <vt:lpstr>Formatarea textului</vt:lpstr>
      <vt:lpstr>Formatarea textului</vt:lpstr>
      <vt:lpstr>More colors…</vt:lpstr>
      <vt:lpstr>Gradient…</vt:lpstr>
      <vt:lpstr>Gradient…</vt:lpstr>
      <vt:lpstr>Formatarea textului</vt:lpstr>
      <vt:lpstr>Formatarea textului</vt:lpstr>
      <vt:lpstr>Panoul Format Text Effects</vt:lpstr>
      <vt:lpstr>Panoul Format Text Effects</vt:lpstr>
      <vt:lpstr>Clear All Formatting</vt:lpstr>
      <vt:lpstr>Mai multe comenzi pentru formatare fonturilor</vt:lpstr>
      <vt:lpstr>Mai multe comenzi pentru formatare fonturilor</vt:lpstr>
      <vt:lpstr>Mai multe comenzi pentru formatare fonturilor</vt:lpstr>
      <vt:lpstr>Exemplu – lărgirea sau condensarea fonturilor</vt:lpstr>
      <vt:lpstr>3</vt:lpstr>
      <vt:lpstr>Grupul de comenzi Paragraph</vt:lpstr>
      <vt:lpstr>Alinierea textului</vt:lpstr>
      <vt:lpstr>Aliniere la stânga vs. Alinere stânga-dreapta</vt:lpstr>
      <vt:lpstr>Alinierea textului</vt:lpstr>
      <vt:lpstr>Spaţierea rândurilor şi a paragrafelor</vt:lpstr>
      <vt:lpstr>Spaţierea rândurilor</vt:lpstr>
      <vt:lpstr>Spaţierea paragrafelor</vt:lpstr>
      <vt:lpstr>Spaţierea paragrafelor</vt:lpstr>
      <vt:lpstr>Spaţierea paragrafelor</vt:lpstr>
      <vt:lpstr>Spaţierea paragrafelor</vt:lpstr>
      <vt:lpstr>Spaţierea paragrafelor</vt:lpstr>
      <vt:lpstr>Adâncimea paragrafelor</vt:lpstr>
      <vt:lpstr>Adâncimea paragrafelor</vt:lpstr>
      <vt:lpstr>Adâncimea paragrafelor</vt:lpstr>
      <vt:lpstr>Spaţiere şi sdâncire - fila Layout</vt:lpstr>
      <vt:lpstr>Exemplu de utilizare a adâncimii paragrafelor pentru formatarea textului</vt:lpstr>
      <vt:lpstr>Shading (Umbrire)</vt:lpstr>
      <vt:lpstr>Borders (Borduri)</vt:lpstr>
      <vt:lpstr>Borders (Borduri)</vt:lpstr>
      <vt:lpstr>Sort (Sortare)</vt:lpstr>
      <vt:lpstr>Marcatori şi numeroatare (Bullets and numbering)</vt:lpstr>
      <vt:lpstr>Liste cu marcatori (Bullets)</vt:lpstr>
      <vt:lpstr>Particularizarea marcatorilor</vt:lpstr>
      <vt:lpstr>Definirea unui nivel suplimentar</vt:lpstr>
      <vt:lpstr>Definirea unui nivel suplimentar</vt:lpstr>
      <vt:lpstr>Particularizarea marcatorilor</vt:lpstr>
      <vt:lpstr>Particularizarea marcatorilor</vt:lpstr>
      <vt:lpstr>Particularizarea marcatorilor</vt:lpstr>
      <vt:lpstr>Particularizarea marcatorilor</vt:lpstr>
      <vt:lpstr>Particularizarea marcatorilor</vt:lpstr>
      <vt:lpstr>Liste numerotate simple</vt:lpstr>
      <vt:lpstr>Liste numerotate simple</vt:lpstr>
      <vt:lpstr>Liste numerotate - formate noi de numerotare</vt:lpstr>
      <vt:lpstr>Liste numerotate – numerotare specială</vt:lpstr>
      <vt:lpstr>Liste numerotate multinivel</vt:lpstr>
      <vt:lpstr>Liste numerotate multinivel</vt:lpstr>
      <vt:lpstr>Mai multe opţiuni pentru formatarea paragrafelor</vt:lpstr>
      <vt:lpstr>Fereastra Paragraph – secţiunile General şi Indentation</vt:lpstr>
      <vt:lpstr>Fereastra Paragraph – secţiunile General şi Indentation</vt:lpstr>
      <vt:lpstr>Fereastra Paragraph – secţiunile Spacing şi Preview</vt:lpstr>
      <vt:lpstr>Mai multe opţiuni pentru formatarea fonturilor şi a paragrafelor</vt:lpstr>
      <vt:lpstr>Mai multe opţiuni pentru formatarea fonturilor şi a paragrafelor</vt:lpstr>
      <vt:lpstr>Butonul Tabs din fereastra Paragraph</vt:lpstr>
      <vt:lpstr>3</vt:lpstr>
      <vt:lpstr>Grupul de comenzi Styles</vt:lpstr>
      <vt:lpstr>Stiluri</vt:lpstr>
      <vt:lpstr>Alegerea stilurilor</vt:lpstr>
      <vt:lpstr>Aplicarea stilurilor</vt:lpstr>
      <vt:lpstr>Modificarea stilurilor</vt:lpstr>
      <vt:lpstr>Modificarea stilurilor</vt:lpstr>
      <vt:lpstr>Modificarea stilurilor</vt:lpstr>
      <vt:lpstr>Stiluri definite de utilizator</vt:lpstr>
      <vt:lpstr>Stiluri definite de utilizator</vt:lpstr>
      <vt:lpstr>Stiluri definite de utilizator</vt:lpstr>
      <vt:lpstr>Folosirea stilurilor</vt:lpstr>
      <vt:lpstr>Exportarea stilurilor în Word – metoda 1</vt:lpstr>
      <vt:lpstr>Exportarea stilurilor în Word – metoda 1</vt:lpstr>
      <vt:lpstr>Exportarea stilurilor în Word – metoda 2</vt:lpstr>
      <vt:lpstr>Exportarea stilurilor în Word</vt:lpstr>
      <vt:lpstr>Utilizarea stilurilor</vt:lpstr>
      <vt:lpstr>Exemple de lucrări scrise cu şablonul IEEE</vt:lpstr>
      <vt:lpstr>Utilizarea stilurilor</vt:lpstr>
      <vt:lpstr>va urma…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Informatică Aplicată</dc:title>
  <dc:creator>Flyer</dc:creator>
  <cp:lastModifiedBy>Flyer</cp:lastModifiedBy>
  <cp:revision>178</cp:revision>
  <dcterms:created xsi:type="dcterms:W3CDTF">2015-12-26T06:14:49Z</dcterms:created>
  <dcterms:modified xsi:type="dcterms:W3CDTF">2016-01-06T18:11:57Z</dcterms:modified>
</cp:coreProperties>
</file>