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5" r:id="rId38"/>
    <p:sldId id="296" r:id="rId39"/>
    <p:sldId id="294" r:id="rId40"/>
    <p:sldId id="297" r:id="rId41"/>
    <p:sldId id="298" r:id="rId42"/>
    <p:sldId id="29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CBC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6437" autoAdjust="0"/>
  </p:normalViewPr>
  <p:slideViewPr>
    <p:cSldViewPr snapToGrid="0">
      <p:cViewPr varScale="1">
        <p:scale>
          <a:sx n="112" d="100"/>
          <a:sy n="112" d="100"/>
        </p:scale>
        <p:origin x="15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 smtClean="0"/>
              <a:t>Informatică Aplicată 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Informatic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933" y="4181081"/>
            <a:ext cx="8117417" cy="890451"/>
          </a:xfrm>
        </p:spPr>
        <p:txBody>
          <a:bodyPr>
            <a:normAutofit/>
          </a:bodyPr>
          <a:lstStyle/>
          <a:p>
            <a:r>
              <a:rPr lang="ro-RO" sz="2000" dirty="0" smtClean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Resurse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online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legături, comentarii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Percentage</a:t>
            </a:r>
            <a:r>
              <a:rPr lang="ro-RO" dirty="0" smtClean="0"/>
              <a:t>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Exemple:</a:t>
            </a:r>
          </a:p>
          <a:p>
            <a:endParaRPr lang="ro-RO" dirty="0" smtClean="0"/>
          </a:p>
          <a:p>
            <a:r>
              <a:rPr lang="ro-RO" dirty="0" smtClean="0"/>
              <a:t>C</a:t>
            </a:r>
            <a:r>
              <a:rPr lang="ro-RO" dirty="0"/>
              <a:t>â</a:t>
            </a:r>
            <a:r>
              <a:rPr lang="ro-RO" dirty="0" smtClean="0"/>
              <a:t>t reprezintă 25% din 130.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r>
              <a:rPr lang="ro-RO" dirty="0" smtClean="0"/>
              <a:t>Adaugă 15% la 120</a:t>
            </a:r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562" y="1519365"/>
            <a:ext cx="2953997" cy="2253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562" y="4138998"/>
            <a:ext cx="2953997" cy="225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7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66" y="4279299"/>
            <a:ext cx="6343650" cy="1466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err="1" smtClean="0"/>
              <a:t>Wikipedia</a:t>
            </a:r>
            <a:r>
              <a:rPr lang="ro-RO" dirty="0" smtClean="0"/>
              <a:t> permite căutarea </a:t>
            </a:r>
            <a:r>
              <a:rPr lang="ro-RO" dirty="0" smtClean="0"/>
              <a:t>de informație </a:t>
            </a:r>
            <a:r>
              <a:rPr lang="ro-RO" dirty="0" smtClean="0"/>
              <a:t>pe site-ul </a:t>
            </a:r>
            <a:r>
              <a:rPr lang="ro-RO" dirty="0" smtClean="0">
                <a:hlinkClick r:id="rId3"/>
              </a:rPr>
              <a:t>www.wikipedia.com</a:t>
            </a:r>
            <a:r>
              <a:rPr lang="ro-RO" dirty="0" smtClean="0"/>
              <a:t> </a:t>
            </a:r>
            <a:r>
              <a:rPr lang="ro-RO" dirty="0" smtClean="0"/>
              <a:t>și </a:t>
            </a:r>
            <a:r>
              <a:rPr lang="ro-RO" dirty="0" smtClean="0"/>
              <a:t>introducerea ei rapidă în document.</a:t>
            </a:r>
          </a:p>
          <a:p>
            <a:r>
              <a:rPr lang="ro-RO" dirty="0" smtClean="0"/>
              <a:t>Necesită conexiune la internet</a:t>
            </a:r>
          </a:p>
          <a:p>
            <a:r>
              <a:rPr lang="ro-RO" dirty="0" smtClean="0"/>
              <a:t>Căutarea se face după cuvinte-cheie (de exemplu, „</a:t>
            </a:r>
            <a:r>
              <a:rPr lang="ro-RO" dirty="0" err="1" smtClean="0"/>
              <a:t>electricity</a:t>
            </a:r>
            <a:r>
              <a:rPr lang="ro-RO" dirty="0" smtClean="0"/>
              <a:t>”)</a:t>
            </a:r>
          </a:p>
        </p:txBody>
      </p:sp>
      <p:sp>
        <p:nvSpPr>
          <p:cNvPr id="5" name="Up Arrow 4"/>
          <p:cNvSpPr/>
          <p:nvPr/>
        </p:nvSpPr>
        <p:spPr>
          <a:xfrm>
            <a:off x="1952368" y="4893275"/>
            <a:ext cx="238897" cy="238897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75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poate naviga la </a:t>
            </a:r>
            <a:r>
              <a:rPr lang="ro-RO" dirty="0" smtClean="0"/>
              <a:t>secțiunile </a:t>
            </a:r>
            <a:r>
              <a:rPr lang="ro-RO" dirty="0" smtClean="0"/>
              <a:t>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sections</a:t>
            </a:r>
            <a:r>
              <a:rPr lang="ro-RO" dirty="0" smtClean="0"/>
              <a:t>), imaginile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ro-RO" dirty="0" smtClean="0"/>
              <a:t>) sau </a:t>
            </a:r>
            <a:r>
              <a:rPr lang="ro-RO" dirty="0" err="1" smtClean="0"/>
              <a:t>referinețe</a:t>
            </a:r>
            <a:r>
              <a:rPr lang="ro-RO" dirty="0" smtClean="0"/>
              <a:t> </a:t>
            </a:r>
            <a:r>
              <a:rPr lang="ro-RO" dirty="0" smtClean="0"/>
              <a:t>bibliografice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references</a:t>
            </a:r>
            <a:r>
              <a:rPr lang="ro-RO" dirty="0" smtClean="0"/>
              <a:t>) existente în pagină.</a:t>
            </a:r>
          </a:p>
          <a:p>
            <a:r>
              <a:rPr lang="ro-RO" dirty="0" smtClean="0"/>
              <a:t>Se pot copia automat </a:t>
            </a:r>
            <a:r>
              <a:rPr lang="ro-RO" dirty="0" smtClean="0"/>
              <a:t>porțiuni </a:t>
            </a:r>
            <a:r>
              <a:rPr lang="ro-RO" dirty="0" smtClean="0"/>
              <a:t>de text în </a:t>
            </a:r>
            <a:r>
              <a:rPr lang="ro-RO" dirty="0" smtClean="0"/>
              <a:t>document, </a:t>
            </a:r>
            <a:r>
              <a:rPr lang="ro-RO" dirty="0" smtClean="0"/>
              <a:t>selectând o zonă din text </a:t>
            </a:r>
            <a:r>
              <a:rPr lang="ro-RO" dirty="0" smtClean="0"/>
              <a:t>și </a:t>
            </a:r>
            <a:r>
              <a:rPr lang="ro-RO" dirty="0" smtClean="0"/>
              <a:t>făcând click cu mouse-ul pe simbolul grafic (+)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351" y="3239264"/>
            <a:ext cx="6157141" cy="346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49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Comanda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Online Video </a:t>
            </a:r>
            <a:r>
              <a:rPr lang="ro-RO" dirty="0" smtClean="0"/>
              <a:t>(</a:t>
            </a:r>
            <a:r>
              <a:rPr lang="ro-RO" dirty="0" smtClean="0"/>
              <a:t>Fișier </a:t>
            </a:r>
            <a:r>
              <a:rPr lang="ro-RO" dirty="0" smtClean="0"/>
              <a:t>video online) din grupul de comenzi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Media</a:t>
            </a:r>
            <a:r>
              <a:rPr lang="ro-RO" dirty="0" smtClean="0"/>
              <a:t> permite introducerea în document a unor resurse video de pe internet.</a:t>
            </a:r>
          </a:p>
          <a:p>
            <a:r>
              <a:rPr lang="ro-RO" dirty="0" smtClean="0"/>
              <a:t>Se pot căuta </a:t>
            </a:r>
            <a:r>
              <a:rPr lang="ro-RO" dirty="0" smtClean="0"/>
              <a:t>filmulețe </a:t>
            </a:r>
            <a:r>
              <a:rPr lang="ro-RO" dirty="0" smtClean="0"/>
              <a:t>cu motorul de căutare Bing, </a:t>
            </a:r>
            <a:r>
              <a:rPr lang="ro-RO" dirty="0" smtClean="0"/>
              <a:t>pe </a:t>
            </a:r>
            <a:r>
              <a:rPr lang="ro-RO" dirty="0" smtClean="0"/>
              <a:t>site-ul </a:t>
            </a:r>
            <a:r>
              <a:rPr lang="ro-RO" dirty="0" err="1" smtClean="0"/>
              <a:t>YouTube</a:t>
            </a:r>
            <a:r>
              <a:rPr lang="ro-RO" dirty="0" smtClean="0"/>
              <a:t> sau se poate insera direct adresa </a:t>
            </a:r>
            <a:r>
              <a:rPr lang="ro-RO" dirty="0" smtClean="0"/>
              <a:t>fișierului </a:t>
            </a:r>
            <a:r>
              <a:rPr lang="ro-RO" dirty="0" smtClean="0"/>
              <a:t>de pe internet, dacă se </a:t>
            </a:r>
            <a:r>
              <a:rPr lang="ro-RO" dirty="0" smtClean="0"/>
              <a:t>cunoaște</a:t>
            </a:r>
            <a:r>
              <a:rPr lang="ro-RO" dirty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010" y="3548577"/>
            <a:ext cx="4378609" cy="320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04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Online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Căutarea se face după cuvinte-cheie („</a:t>
            </a:r>
            <a:r>
              <a:rPr lang="ro-RO" dirty="0" err="1" smtClean="0"/>
              <a:t>electricity</a:t>
            </a:r>
            <a:r>
              <a:rPr lang="ro-RO" dirty="0" smtClean="0"/>
              <a:t>”), asemănător căutării </a:t>
            </a:r>
            <a:r>
              <a:rPr lang="ro-RO" dirty="0" smtClean="0"/>
              <a:t>imaginilor discutată anterior.</a:t>
            </a:r>
            <a:endParaRPr lang="ro-RO" dirty="0" smtClean="0"/>
          </a:p>
          <a:p>
            <a:r>
              <a:rPr lang="ro-RO" dirty="0" smtClean="0"/>
              <a:t>Se alege </a:t>
            </a:r>
            <a:r>
              <a:rPr lang="ro-RO" dirty="0" smtClean="0"/>
              <a:t>fișierul </a:t>
            </a:r>
            <a:r>
              <a:rPr lang="ro-RO" dirty="0" smtClean="0"/>
              <a:t>video dorit </a:t>
            </a:r>
            <a:r>
              <a:rPr lang="ro-RO" dirty="0" smtClean="0"/>
              <a:t>și </a:t>
            </a:r>
            <a:r>
              <a:rPr lang="ro-RO" dirty="0" smtClean="0"/>
              <a:t>se apasă butonul Insert.</a:t>
            </a:r>
          </a:p>
          <a:p>
            <a:r>
              <a:rPr lang="ro-RO" dirty="0" smtClean="0"/>
              <a:t>Locul ocupat pe foaie poate fi redimensionat sau formatat avansat.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52" y="2835619"/>
            <a:ext cx="4217001" cy="382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335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Online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Conținutul </a:t>
            </a:r>
            <a:r>
              <a:rPr lang="ro-RO" dirty="0" smtClean="0"/>
              <a:t>video este redat direct de la sursă, nu este copiat </a:t>
            </a:r>
            <a:r>
              <a:rPr lang="ro-RO" dirty="0" smtClean="0"/>
              <a:t>și </a:t>
            </a:r>
            <a:r>
              <a:rPr lang="ro-RO" dirty="0" smtClean="0"/>
              <a:t>salvat în document.</a:t>
            </a:r>
          </a:p>
          <a:p>
            <a:r>
              <a:rPr lang="ro-RO" dirty="0" smtClean="0"/>
              <a:t>Este necesară o conexiune activă la internet.</a:t>
            </a:r>
          </a:p>
          <a:p>
            <a:r>
              <a:rPr lang="ro-RO" dirty="0" smtClean="0"/>
              <a:t>În timp, </a:t>
            </a:r>
            <a:r>
              <a:rPr lang="ro-RO" dirty="0" smtClean="0"/>
              <a:t>fișierele </a:t>
            </a:r>
            <a:r>
              <a:rPr lang="ro-RO" dirty="0" smtClean="0"/>
              <a:t>video pot fi </a:t>
            </a:r>
            <a:r>
              <a:rPr lang="ro-RO" dirty="0" smtClean="0"/>
              <a:t>șterse </a:t>
            </a:r>
            <a:r>
              <a:rPr lang="ro-RO" dirty="0" smtClean="0"/>
              <a:t>de la sursa online, caz în care ele nu vor mai putea fi accesate. Este importantă verificarea lor periodică.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883" y="3600064"/>
            <a:ext cx="5038467" cy="29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791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Legături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și </a:t>
            </a: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comentarii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42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Legături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Pentru documente complexe, Word permite realizarea unor legături rapide între diferite </a:t>
            </a:r>
            <a:r>
              <a:rPr lang="ro-RO" dirty="0" smtClean="0"/>
              <a:t>părți </a:t>
            </a:r>
            <a:r>
              <a:rPr lang="ro-RO" dirty="0" smtClean="0"/>
              <a:t>ale unui document, către alte </a:t>
            </a:r>
            <a:r>
              <a:rPr lang="ro-RO" dirty="0" smtClean="0"/>
              <a:t>fișiere </a:t>
            </a:r>
            <a:r>
              <a:rPr lang="ro-RO" dirty="0" smtClean="0"/>
              <a:t>sau către </a:t>
            </a:r>
            <a:r>
              <a:rPr lang="ro-RO" dirty="0" smtClean="0"/>
              <a:t>adrese de pe internet</a:t>
            </a:r>
            <a:r>
              <a:rPr lang="ro-RO" dirty="0" smtClean="0"/>
              <a:t>.</a:t>
            </a:r>
          </a:p>
          <a:p>
            <a:endParaRPr lang="ro-RO" dirty="0"/>
          </a:p>
          <a:p>
            <a:r>
              <a:rPr lang="ro-RO" dirty="0" smtClean="0"/>
              <a:t>Legăturile se pot crea folosind cele trei comenzi don grupul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Links</a:t>
            </a:r>
            <a:r>
              <a:rPr lang="ro-RO" dirty="0" smtClean="0"/>
              <a:t> (Legături):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Hyperlink</a:t>
            </a:r>
            <a:r>
              <a:rPr lang="ro-RO" dirty="0" smtClean="0"/>
              <a:t> (legătură complexă)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/>
              <a:t> (Semn de carte)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Cross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Referință încrucișată</a:t>
            </a:r>
            <a:r>
              <a:rPr lang="ro-RO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907" y="5838884"/>
            <a:ext cx="1714500" cy="923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67" y="4902928"/>
            <a:ext cx="7677665" cy="639383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4613189" y="5558787"/>
            <a:ext cx="354227" cy="21593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22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Bookmark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Cele mai simple legături sunt cele de tip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/>
              <a:t> (semn de carte).</a:t>
            </a:r>
          </a:p>
          <a:p>
            <a:r>
              <a:rPr lang="ro-RO" dirty="0" smtClean="0"/>
              <a:t>Utilizări principale:</a:t>
            </a:r>
          </a:p>
          <a:p>
            <a:pPr lvl="1"/>
            <a:r>
              <a:rPr lang="ro-RO" dirty="0" smtClean="0"/>
              <a:t>Pentru navigare rapidă într-un document</a:t>
            </a:r>
          </a:p>
          <a:p>
            <a:pPr lvl="1"/>
            <a:r>
              <a:rPr lang="ro-RO" dirty="0" smtClean="0"/>
              <a:t>Pentru </a:t>
            </a:r>
            <a:r>
              <a:rPr lang="ro-RO" dirty="0" smtClean="0"/>
              <a:t>referință </a:t>
            </a:r>
            <a:r>
              <a:rPr lang="ro-RO" dirty="0" smtClean="0"/>
              <a:t>în alte pagini ale documentului</a:t>
            </a:r>
          </a:p>
          <a:p>
            <a:endParaRPr lang="ro-R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63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482" y="3028177"/>
            <a:ext cx="5825326" cy="4006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navigare rapidă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Exemplu: într-un document cu multe pagini, se </a:t>
            </a:r>
            <a:r>
              <a:rPr lang="ro-RO" dirty="0" smtClean="0"/>
              <a:t>dorește </a:t>
            </a:r>
            <a:r>
              <a:rPr lang="ro-RO" dirty="0" smtClean="0"/>
              <a:t>a se face un salt rapid la un titlu intermediar sau </a:t>
            </a:r>
            <a:r>
              <a:rPr lang="ro-RO" dirty="0" smtClean="0"/>
              <a:t>către o altă pagină din </a:t>
            </a:r>
            <a:r>
              <a:rPr lang="ro-RO" dirty="0" smtClean="0"/>
              <a:t>document.</a:t>
            </a:r>
          </a:p>
          <a:p>
            <a:pPr lvl="1"/>
            <a:r>
              <a:rPr lang="ro-RO" dirty="0" smtClean="0"/>
              <a:t>În documentul cu două pagini din imagine, se vrea să se sară rapid la </a:t>
            </a:r>
            <a:r>
              <a:rPr lang="ro-RO" dirty="0" err="1" smtClean="0"/>
              <a:t>poveștea</a:t>
            </a:r>
            <a:r>
              <a:rPr lang="ro-RO" dirty="0" smtClean="0"/>
              <a:t> COŞARUL </a:t>
            </a:r>
            <a:r>
              <a:rPr lang="ro-RO" dirty="0" smtClean="0"/>
              <a:t>de pe </a:t>
            </a:r>
            <a:r>
              <a:rPr lang="ro-RO" dirty="0" smtClean="0"/>
              <a:t>pagina a doua, </a:t>
            </a:r>
            <a:r>
              <a:rPr lang="ro-RO" dirty="0" smtClean="0"/>
              <a:t>fără a se derula manual documentul.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59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Cuprins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o-RO" dirty="0" smtClean="0"/>
              <a:t>Resurse Online (Grupurile de comenzi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-ins</a:t>
            </a:r>
            <a:r>
              <a:rPr lang="ro-RO" dirty="0" smtClean="0"/>
              <a:t> </a:t>
            </a:r>
            <a:r>
              <a:rPr lang="ro-RO" dirty="0" smtClean="0"/>
              <a:t>și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Media)</a:t>
            </a:r>
            <a:endParaRPr lang="ro-RO" dirty="0"/>
          </a:p>
          <a:p>
            <a:pPr marL="457200" indent="-457200">
              <a:buAutoNum type="arabicPeriod"/>
            </a:pPr>
            <a:endParaRPr lang="ro-RO" dirty="0" smtClean="0"/>
          </a:p>
          <a:p>
            <a:pPr marL="0" indent="0">
              <a:buNone/>
            </a:pPr>
            <a:r>
              <a:rPr lang="ro-RO" dirty="0" smtClean="0"/>
              <a:t>2. Crearea de legături în interiorul unui document </a:t>
            </a:r>
            <a:r>
              <a:rPr lang="ro-RO" dirty="0" smtClean="0"/>
              <a:t>și </a:t>
            </a:r>
            <a:r>
              <a:rPr lang="ro-RO" dirty="0" smtClean="0"/>
              <a:t>între documente (Grupurile de comenzi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Links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și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Comments</a:t>
            </a:r>
            <a:r>
              <a:rPr lang="ro-RO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980576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navigare rapidă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350226" cy="51012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o-RO" dirty="0" smtClean="0"/>
              <a:t>Crearea unui semn de carte:</a:t>
            </a:r>
          </a:p>
          <a:p>
            <a:r>
              <a:rPr lang="ro-RO" dirty="0" smtClean="0"/>
              <a:t>Se face click cu mouse-ul în </a:t>
            </a:r>
            <a:r>
              <a:rPr lang="ro-RO" dirty="0" smtClean="0"/>
              <a:t>fața </a:t>
            </a:r>
            <a:r>
              <a:rPr lang="ro-RO" dirty="0" smtClean="0"/>
              <a:t>cuvântului </a:t>
            </a:r>
            <a:r>
              <a:rPr lang="ro-RO" dirty="0" smtClean="0"/>
              <a:t>COŞARUL </a:t>
            </a:r>
            <a:r>
              <a:rPr lang="ro-RO" dirty="0" smtClean="0"/>
              <a:t>sau se selectează </a:t>
            </a:r>
            <a:r>
              <a:rPr lang="ro-RO" dirty="0" smtClean="0"/>
              <a:t>parțial </a:t>
            </a:r>
            <a:r>
              <a:rPr lang="ro-RO" dirty="0" smtClean="0"/>
              <a:t>sau total cuvântul.</a:t>
            </a:r>
          </a:p>
          <a:p>
            <a:r>
              <a:rPr lang="ro-RO" dirty="0"/>
              <a:t>S</a:t>
            </a:r>
            <a:r>
              <a:rPr lang="ro-RO" dirty="0" smtClean="0"/>
              <a:t>e apasă pe butonul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/>
              <a:t> din grupul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Links</a:t>
            </a:r>
            <a:endParaRPr lang="ro-RO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o-RO" dirty="0"/>
          </a:p>
          <a:p>
            <a:r>
              <a:rPr lang="ro-RO" dirty="0" smtClean="0"/>
              <a:t>Se dă un nume semnului de carte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name</a:t>
            </a:r>
            <a:r>
              <a:rPr lang="ro-RO" dirty="0" smtClean="0"/>
              <a:t>) – de exemplu, „poveste3”</a:t>
            </a:r>
          </a:p>
          <a:p>
            <a:pPr lvl="1"/>
            <a:r>
              <a:rPr lang="ro-RO" dirty="0" smtClean="0"/>
              <a:t>Se </a:t>
            </a:r>
            <a:r>
              <a:rPr lang="ro-RO" dirty="0" smtClean="0"/>
              <a:t>pot defini oricâte </a:t>
            </a:r>
            <a:r>
              <a:rPr lang="ro-RO" dirty="0" smtClean="0"/>
              <a:t>semne </a:t>
            </a:r>
            <a:r>
              <a:rPr lang="ro-RO" dirty="0" smtClean="0"/>
              <a:t>de carte într-un </a:t>
            </a:r>
            <a:r>
              <a:rPr lang="ro-RO" dirty="0" smtClean="0"/>
              <a:t>document</a:t>
            </a:r>
          </a:p>
          <a:p>
            <a:pPr lvl="1"/>
            <a:endParaRPr lang="ro-RO" dirty="0" smtClean="0"/>
          </a:p>
          <a:p>
            <a:r>
              <a:rPr lang="ro-RO" dirty="0" smtClean="0"/>
              <a:t>Se apasă pe butonul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/>
              <a:t> (Adaugă), pentru a salva semnul de carte creat.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072" y="2650530"/>
            <a:ext cx="4314304" cy="319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4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navigare rapidă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350226" cy="51012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o-RO" dirty="0" smtClean="0"/>
              <a:t>Folosirea unui unui semn de carte pentru navigare rapidă:</a:t>
            </a:r>
          </a:p>
          <a:p>
            <a:r>
              <a:rPr lang="ro-RO" dirty="0" smtClean="0"/>
              <a:t>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Home</a:t>
            </a:r>
            <a:r>
              <a:rPr lang="ro-RO" dirty="0" smtClean="0"/>
              <a:t>, se alege 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Find</a:t>
            </a:r>
            <a:r>
              <a:rPr lang="ro-RO" dirty="0" smtClean="0"/>
              <a:t> (</a:t>
            </a:r>
            <a:r>
              <a:rPr lang="ro-RO" dirty="0" smtClean="0"/>
              <a:t>Găsește</a:t>
            </a:r>
            <a:r>
              <a:rPr lang="ro-RO" dirty="0" smtClean="0"/>
              <a:t>) </a:t>
            </a:r>
            <a:r>
              <a:rPr lang="ro-RO" dirty="0" smtClean="0"/>
              <a:t>și </a:t>
            </a:r>
            <a:r>
              <a:rPr lang="ro-RO" dirty="0" smtClean="0"/>
              <a:t>se selectează </a:t>
            </a:r>
            <a:r>
              <a:rPr lang="ro-RO" dirty="0" smtClean="0"/>
              <a:t>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Go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...</a:t>
            </a:r>
            <a:r>
              <a:rPr lang="ro-RO" dirty="0" smtClean="0"/>
              <a:t> (Salt la...)</a:t>
            </a:r>
          </a:p>
          <a:p>
            <a:r>
              <a:rPr lang="ro-RO" dirty="0" smtClean="0"/>
              <a:t>Din fereastra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Find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Replace</a:t>
            </a:r>
            <a:r>
              <a:rPr lang="ro-RO" dirty="0" smtClean="0"/>
              <a:t> (Găsire </a:t>
            </a:r>
            <a:r>
              <a:rPr lang="ro-RO" dirty="0" smtClean="0"/>
              <a:t>și </a:t>
            </a:r>
            <a:r>
              <a:rPr lang="ro-RO" dirty="0" smtClean="0"/>
              <a:t>Înlocuire), se alege categoria </a:t>
            </a:r>
            <a:r>
              <a:rPr lang="ro-RO" dirty="0" err="1" smtClean="0"/>
              <a:t>Bookmark</a:t>
            </a:r>
            <a:r>
              <a:rPr lang="ro-RO" dirty="0" smtClean="0"/>
              <a:t>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Go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ro-RO" dirty="0" smtClean="0"/>
              <a:t>... Salt la...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/>
              <a:t>)</a:t>
            </a:r>
          </a:p>
          <a:p>
            <a:r>
              <a:rPr lang="ro-RO" dirty="0" smtClean="0"/>
              <a:t>Se alege semnul de carte dorit, după nume (poveste3), </a:t>
            </a:r>
            <a:r>
              <a:rPr lang="ro-RO" dirty="0" smtClean="0"/>
              <a:t>și </a:t>
            </a:r>
            <a:r>
              <a:rPr lang="ro-RO" dirty="0" smtClean="0"/>
              <a:t>se apasă pe butonul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Go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(Salt la)</a:t>
            </a:r>
          </a:p>
          <a:p>
            <a:r>
              <a:rPr lang="ro-RO" dirty="0" smtClean="0"/>
              <a:t>Documentul se va derula automat până la semnul de carte ales.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112" y="1589259"/>
            <a:ext cx="3995333" cy="2315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112" y="4209406"/>
            <a:ext cx="3918838" cy="257616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214551" y="3122141"/>
            <a:ext cx="205946" cy="181232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38984" y="1812324"/>
            <a:ext cx="639461" cy="4546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5906530" y="2496065"/>
            <a:ext cx="280086" cy="263611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059827" y="3534033"/>
            <a:ext cx="222421" cy="232679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37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</a:t>
            </a:r>
            <a:r>
              <a:rPr lang="ro-RO" dirty="0" smtClean="0"/>
              <a:t>referințe </a:t>
            </a:r>
            <a:r>
              <a:rPr lang="ro-RO" dirty="0" smtClean="0"/>
              <a:t>(Cross-</a:t>
            </a:r>
            <a:r>
              <a:rPr lang="ro-RO" dirty="0" err="1" smtClean="0"/>
              <a:t>reference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Semnele de carte sunt folosite frecvent pentru </a:t>
            </a:r>
            <a:r>
              <a:rPr lang="ro-RO" dirty="0" smtClean="0"/>
              <a:t>referințe </a:t>
            </a:r>
            <a:r>
              <a:rPr lang="ro-RO" dirty="0" smtClean="0"/>
              <a:t>rapide la tabele sau figuri.</a:t>
            </a:r>
          </a:p>
          <a:p>
            <a:pPr marL="457200" lvl="1" indent="0">
              <a:buNone/>
            </a:pPr>
            <a:r>
              <a:rPr lang="ro-RO" dirty="0" smtClean="0"/>
              <a:t>Exemplu: în documentul din imagine, se discută despre figura M.9 în pagina 1, iar figura este reprezentată în pagina 2 (sau alta, mai îndepărtată).</a:t>
            </a:r>
          </a:p>
          <a:p>
            <a:pPr marL="457200" lvl="1" indent="0">
              <a:buNone/>
            </a:pPr>
            <a:r>
              <a:rPr lang="ro-RO" dirty="0" smtClean="0"/>
              <a:t>Se </a:t>
            </a:r>
            <a:r>
              <a:rPr lang="ro-RO" dirty="0" smtClean="0"/>
              <a:t>dorește </a:t>
            </a:r>
            <a:r>
              <a:rPr lang="ro-RO" dirty="0" smtClean="0"/>
              <a:t>referirea rapidă în textul de pe pagina 1 la figura de pe pagina 2.</a:t>
            </a:r>
            <a:endParaRPr lang="ro-RO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750236"/>
            <a:ext cx="5406937" cy="257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954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</a:t>
            </a:r>
            <a:r>
              <a:rPr lang="ro-RO" dirty="0" smtClean="0"/>
              <a:t>referințe </a:t>
            </a:r>
            <a:r>
              <a:rPr lang="ro-RO" dirty="0" smtClean="0"/>
              <a:t>(Cross-</a:t>
            </a:r>
            <a:r>
              <a:rPr lang="ro-RO" dirty="0" err="1" smtClean="0"/>
              <a:t>reference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Se selectează textul Fig. M9 din legenda figurii de pe pagina 2 </a:t>
            </a:r>
            <a:r>
              <a:rPr lang="ro-RO" dirty="0" smtClean="0"/>
              <a:t>și </a:t>
            </a:r>
            <a:r>
              <a:rPr lang="ro-RO" dirty="0" smtClean="0"/>
              <a:t>se creează un semn de carte (</a:t>
            </a:r>
            <a:r>
              <a:rPr lang="ro-RO" dirty="0" err="1" smtClean="0"/>
              <a:t>Bookmark</a:t>
            </a:r>
            <a:r>
              <a:rPr lang="ro-RO" dirty="0" smtClean="0"/>
              <a:t>)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848" y="2624072"/>
            <a:ext cx="6932231" cy="32577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70140" y="4893276"/>
            <a:ext cx="263611" cy="1235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7883610" y="3550508"/>
            <a:ext cx="222422" cy="17501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93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</a:t>
            </a:r>
            <a:r>
              <a:rPr lang="ro-RO" dirty="0" smtClean="0"/>
              <a:t>referințe </a:t>
            </a:r>
            <a:r>
              <a:rPr lang="ro-RO" dirty="0" smtClean="0"/>
              <a:t>(Cross-</a:t>
            </a:r>
            <a:r>
              <a:rPr lang="ro-RO" dirty="0" err="1" smtClean="0"/>
              <a:t>reference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Pe prima pagină, se selectează textul simplu M.9 care face referire la figură </a:t>
            </a:r>
            <a:r>
              <a:rPr lang="ro-RO" dirty="0" smtClean="0"/>
              <a:t>și </a:t>
            </a:r>
            <a:r>
              <a:rPr lang="ro-RO" dirty="0" smtClean="0"/>
              <a:t>se apasă pe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Cross-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ro-RO" dirty="0" smtClean="0"/>
              <a:t> (</a:t>
            </a:r>
            <a:r>
              <a:rPr lang="ro-RO" dirty="0" smtClean="0"/>
              <a:t>referință încrucișată</a:t>
            </a:r>
            <a:r>
              <a:rPr lang="ro-RO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013" y="2888829"/>
            <a:ext cx="5687337" cy="31883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11827" y="5642919"/>
            <a:ext cx="131805" cy="1235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56886" y="3097427"/>
            <a:ext cx="230660" cy="28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6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</a:t>
            </a:r>
            <a:r>
              <a:rPr lang="ro-RO" dirty="0" smtClean="0"/>
              <a:t>referințe </a:t>
            </a:r>
            <a:r>
              <a:rPr lang="ro-RO" dirty="0" smtClean="0"/>
              <a:t>(Cross-</a:t>
            </a:r>
            <a:r>
              <a:rPr lang="ro-RO" dirty="0" err="1" smtClean="0"/>
              <a:t>reference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281101" cy="5101221"/>
          </a:xfrm>
        </p:spPr>
        <p:txBody>
          <a:bodyPr/>
          <a:lstStyle/>
          <a:p>
            <a:pPr lvl="1"/>
            <a:r>
              <a:rPr lang="ro-RO" dirty="0" smtClean="0"/>
              <a:t>Se alege tipul de </a:t>
            </a:r>
            <a:r>
              <a:rPr lang="ro-RO" dirty="0" smtClean="0"/>
              <a:t>referință </a:t>
            </a:r>
            <a:r>
              <a:rPr lang="ro-RO" dirty="0" smtClean="0"/>
              <a:t>dorit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type</a:t>
            </a:r>
            <a:r>
              <a:rPr lang="ro-RO" dirty="0" smtClean="0"/>
              <a:t>), în acest caz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endParaRPr lang="ro-RO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ro-RO" dirty="0" smtClean="0"/>
              <a:t>Se alege ce anume se va referi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...</a:t>
            </a:r>
            <a:r>
              <a:rPr lang="ro-RO" dirty="0" smtClean="0"/>
              <a:t>, inserează </a:t>
            </a:r>
            <a:r>
              <a:rPr lang="ro-RO" dirty="0" smtClean="0"/>
              <a:t>referința </a:t>
            </a:r>
            <a:r>
              <a:rPr lang="ro-RO" dirty="0" smtClean="0"/>
              <a:t>spre...), în acest caz, textul semnului de carte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text</a:t>
            </a:r>
            <a:r>
              <a:rPr lang="ro-RO" dirty="0" smtClean="0"/>
              <a:t>)</a:t>
            </a:r>
            <a:endParaRPr lang="ro-RO" dirty="0"/>
          </a:p>
          <a:p>
            <a:pPr lvl="1"/>
            <a:r>
              <a:rPr lang="ro-RO" dirty="0" smtClean="0"/>
              <a:t>Se alege semnul de carte căruia i se face </a:t>
            </a:r>
            <a:r>
              <a:rPr lang="ro-RO" dirty="0" smtClean="0"/>
              <a:t>referința</a:t>
            </a:r>
            <a:endParaRPr lang="ro-RO" dirty="0" smtClean="0"/>
          </a:p>
          <a:p>
            <a:pPr lvl="1"/>
            <a:r>
              <a:rPr lang="ro-RO" dirty="0" smtClean="0"/>
              <a:t>Se apasă pe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</a:p>
          <a:p>
            <a:pPr lvl="1"/>
            <a:endParaRPr lang="ro-RO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ro-RO" dirty="0" err="1" smtClean="0"/>
              <a:t>Opţiunea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Insert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as hyperlink </a:t>
            </a:r>
            <a:r>
              <a:rPr lang="ro-RO" dirty="0" smtClean="0"/>
              <a:t>(Inserează ca hyperlink) trebuie să fie </a:t>
            </a:r>
            <a:r>
              <a:rPr lang="ro-RO" dirty="0" smtClean="0"/>
              <a:t>bifată.</a:t>
            </a:r>
            <a:endParaRPr lang="ro-RO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981" y="2536314"/>
            <a:ext cx="3356530" cy="3416386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7595286" y="4777946"/>
            <a:ext cx="263611" cy="21418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36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Bookmark</a:t>
            </a:r>
            <a:r>
              <a:rPr lang="ro-RO" dirty="0" smtClean="0"/>
              <a:t> pentru </a:t>
            </a:r>
            <a:r>
              <a:rPr lang="ro-RO" dirty="0" smtClean="0"/>
              <a:t>referințe </a:t>
            </a:r>
            <a:r>
              <a:rPr lang="ro-RO" dirty="0" smtClean="0"/>
              <a:t>(Cross-</a:t>
            </a:r>
            <a:r>
              <a:rPr lang="ro-RO" dirty="0" err="1" smtClean="0"/>
              <a:t>reference</a:t>
            </a:r>
            <a:r>
              <a:rPr lang="ro-RO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8012842" cy="5101221"/>
          </a:xfrm>
        </p:spPr>
        <p:txBody>
          <a:bodyPr/>
          <a:lstStyle/>
          <a:p>
            <a:pPr lvl="1"/>
            <a:r>
              <a:rPr lang="ro-RO" dirty="0" smtClean="0"/>
              <a:t>Textul simplu anterior va fi înlocuit automat cu textul selectat ca semn de carte</a:t>
            </a:r>
          </a:p>
          <a:p>
            <a:pPr lvl="1"/>
            <a:r>
              <a:rPr lang="ro-RO" dirty="0" smtClean="0"/>
              <a:t>Când se face click cu mouse-ul pe </a:t>
            </a:r>
            <a:r>
              <a:rPr lang="ro-RO" dirty="0" smtClean="0"/>
              <a:t>referință</a:t>
            </a:r>
            <a:r>
              <a:rPr lang="ro-RO" dirty="0" smtClean="0"/>
              <a:t>,  fundalul acesteia se colorează în gri, semn că este transformat în obiect (</a:t>
            </a:r>
            <a:r>
              <a:rPr lang="ro-RO" dirty="0" err="1" smtClean="0"/>
              <a:t>object</a:t>
            </a:r>
            <a:r>
              <a:rPr lang="ro-RO" dirty="0" smtClean="0"/>
              <a:t>) de tip </a:t>
            </a:r>
            <a:r>
              <a:rPr lang="ro-RO" dirty="0" smtClean="0"/>
              <a:t>referință</a:t>
            </a:r>
            <a:endParaRPr lang="ro-RO" dirty="0" smtClean="0"/>
          </a:p>
          <a:p>
            <a:pPr lvl="1"/>
            <a:r>
              <a:rPr lang="ro-RO" dirty="0" smtClean="0"/>
              <a:t>Dacă se apasă simultan tasta Control (</a:t>
            </a:r>
            <a:r>
              <a:rPr lang="ro-RO" dirty="0" err="1" smtClean="0"/>
              <a:t>Ctrl</a:t>
            </a:r>
            <a:r>
              <a:rPr lang="ro-RO" dirty="0" smtClean="0"/>
              <a:t>) </a:t>
            </a:r>
            <a:r>
              <a:rPr lang="ro-RO" dirty="0" smtClean="0"/>
              <a:t>și </a:t>
            </a:r>
            <a:r>
              <a:rPr lang="ro-RO" dirty="0" smtClean="0"/>
              <a:t>click cu mouse-ul pe </a:t>
            </a:r>
            <a:r>
              <a:rPr lang="ro-RO" dirty="0" smtClean="0"/>
              <a:t>referință</a:t>
            </a:r>
            <a:r>
              <a:rPr lang="ro-RO" dirty="0" smtClean="0"/>
              <a:t>, documentul se va deplasa automat la legenda figurii M.9, acolo unde a fost definit semnul de carte.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159" y="4107208"/>
            <a:ext cx="4800369" cy="25572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02724" y="5556904"/>
            <a:ext cx="260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Ctrl+Click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follow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link</a:t>
            </a:r>
          </a:p>
          <a:p>
            <a:r>
              <a:rPr lang="ro-RO" dirty="0" err="1" smtClean="0"/>
              <a:t>Ctrl</a:t>
            </a:r>
            <a:r>
              <a:rPr lang="ro-RO" dirty="0" smtClean="0"/>
              <a:t> </a:t>
            </a:r>
            <a:r>
              <a:rPr lang="ro-RO" dirty="0" smtClean="0"/>
              <a:t>și </a:t>
            </a:r>
            <a:r>
              <a:rPr lang="ro-RO" dirty="0" smtClean="0"/>
              <a:t>click simultan pentru a urma legătura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871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Legăturile de tip Hyperlink se folosesc pentru a defini legături subliniate </a:t>
            </a:r>
            <a:r>
              <a:rPr lang="ro-RO" dirty="0" smtClean="0"/>
              <a:t>și </a:t>
            </a:r>
            <a:r>
              <a:rPr lang="ro-RO" dirty="0" smtClean="0"/>
              <a:t>colorate diferit </a:t>
            </a:r>
            <a:r>
              <a:rPr lang="ro-RO" dirty="0" smtClean="0"/>
              <a:t>față </a:t>
            </a:r>
            <a:r>
              <a:rPr lang="ro-RO" dirty="0" smtClean="0"/>
              <a:t>de text, cum se </a:t>
            </a:r>
            <a:r>
              <a:rPr lang="ro-RO" dirty="0" smtClean="0"/>
              <a:t>vede adesea </a:t>
            </a:r>
            <a:r>
              <a:rPr lang="ro-RO" dirty="0" smtClean="0"/>
              <a:t>pe internet.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579" y="2711921"/>
            <a:ext cx="72771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958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Mod de folosire:</a:t>
            </a:r>
          </a:p>
          <a:p>
            <a:r>
              <a:rPr lang="ro-RO" dirty="0" smtClean="0"/>
              <a:t>Se selectează textul care va fi transformat în hyperlink</a:t>
            </a:r>
          </a:p>
          <a:p>
            <a:r>
              <a:rPr lang="ro-RO" dirty="0" smtClean="0"/>
              <a:t>Se apasă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Hyperlink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950" y="3440971"/>
            <a:ext cx="4259946" cy="234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479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86700" cy="3248806"/>
          </a:xfrm>
        </p:spPr>
        <p:txBody>
          <a:bodyPr/>
          <a:lstStyle/>
          <a:p>
            <a:r>
              <a:rPr lang="ro-RO" dirty="0" smtClean="0"/>
              <a:t>Se poate alege între mai multe tipuri de hyperlink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Link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o-RO" dirty="0" smtClean="0"/>
              <a:t>)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Existing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File or Web Page </a:t>
            </a:r>
            <a:r>
              <a:rPr lang="ro-RO" dirty="0" smtClean="0"/>
              <a:t>(</a:t>
            </a:r>
            <a:r>
              <a:rPr lang="ro-RO" dirty="0" smtClean="0"/>
              <a:t>fișier </a:t>
            </a:r>
            <a:r>
              <a:rPr lang="ro-RO" dirty="0" smtClean="0"/>
              <a:t>sau pagină web existentă) - dacă se </a:t>
            </a:r>
            <a:r>
              <a:rPr lang="ro-RO" dirty="0" smtClean="0"/>
              <a:t>dorește </a:t>
            </a:r>
            <a:r>
              <a:rPr lang="ro-RO" dirty="0" smtClean="0"/>
              <a:t>crearea unei legături către un </a:t>
            </a:r>
            <a:r>
              <a:rPr lang="ro-RO" dirty="0" smtClean="0"/>
              <a:t>fișier </a:t>
            </a:r>
            <a:r>
              <a:rPr lang="ro-RO" dirty="0" smtClean="0"/>
              <a:t>extern sau către o adresă de pe internet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Place in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his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Document </a:t>
            </a:r>
            <a:r>
              <a:rPr lang="ro-RO" dirty="0" smtClean="0"/>
              <a:t>(loc în acest document) - dacă se </a:t>
            </a:r>
            <a:r>
              <a:rPr lang="ro-RO" dirty="0" smtClean="0"/>
              <a:t>dorește</a:t>
            </a:r>
            <a:r>
              <a:rPr lang="ro-RO" dirty="0" smtClean="0"/>
              <a:t>, de exemplu, salt la un semn de carte (</a:t>
            </a:r>
            <a:r>
              <a:rPr lang="ro-RO" dirty="0" err="1" smtClean="0"/>
              <a:t>bookmark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Create New Document  </a:t>
            </a:r>
            <a:r>
              <a:rPr lang="ro-RO" dirty="0" smtClean="0"/>
              <a:t>(Creează un document nou) -  dacă se </a:t>
            </a:r>
            <a:r>
              <a:rPr lang="ro-RO" dirty="0" smtClean="0"/>
              <a:t>dorește </a:t>
            </a:r>
            <a:r>
              <a:rPr lang="ro-RO" dirty="0" smtClean="0"/>
              <a:t>crearea rapidă a unui document nou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E-mail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Adress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dacă se </a:t>
            </a:r>
            <a:r>
              <a:rPr lang="ro-RO" dirty="0" smtClean="0"/>
              <a:t>dorește </a:t>
            </a:r>
            <a:r>
              <a:rPr lang="ro-RO" dirty="0" smtClean="0"/>
              <a:t>trimiterea unui e-mail către o anumită adresă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245" y="4705825"/>
            <a:ext cx="3553105" cy="18526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481384" y="5231027"/>
            <a:ext cx="387178" cy="106982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85103" y="5000367"/>
            <a:ext cx="2248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Se vor exemplifica în continuare primele două </a:t>
            </a:r>
            <a:r>
              <a:rPr lang="ro-RO" dirty="0" smtClean="0"/>
              <a:t>opțiuni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078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b="1" dirty="0" smtClean="0">
                <a:solidFill>
                  <a:schemeClr val="accent5">
                    <a:lumMod val="75000"/>
                  </a:schemeClr>
                </a:solidFill>
              </a:rPr>
              <a:t>Resurse online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09" y="2979909"/>
            <a:ext cx="4162425" cy="31718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84409" y="625275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http://www.abbda.com/computer-definition/internet-terms/www/</a:t>
            </a:r>
          </a:p>
        </p:txBody>
      </p:sp>
    </p:spTree>
    <p:extLst>
      <p:ext uri="{BB962C8B-B14F-4D97-AF65-F5344CB8AC3E}">
        <p14:creationId xmlns:p14="http://schemas.microsoft.com/office/powerpoint/2010/main" val="1325048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729" y="3931251"/>
            <a:ext cx="4544621" cy="2369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un document existent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Se alege </a:t>
            </a:r>
            <a:r>
              <a:rPr lang="ro-RO" dirty="0" smtClean="0"/>
              <a:t>opțiunea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Existing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File or Web Page </a:t>
            </a:r>
            <a:r>
              <a:rPr lang="ro-RO" dirty="0"/>
              <a:t>(</a:t>
            </a:r>
            <a:r>
              <a:rPr lang="ro-RO" dirty="0" smtClean="0"/>
              <a:t>fișier </a:t>
            </a:r>
            <a:r>
              <a:rPr lang="ro-RO" dirty="0"/>
              <a:t>sau pagină web existentă</a:t>
            </a:r>
            <a:r>
              <a:rPr lang="ro-RO" dirty="0" smtClean="0"/>
              <a:t>)</a:t>
            </a:r>
          </a:p>
          <a:p>
            <a:r>
              <a:rPr lang="ro-RO" dirty="0" smtClean="0"/>
              <a:t>Se alege una dintre </a:t>
            </a:r>
            <a:r>
              <a:rPr lang="ro-RO" dirty="0" smtClean="0"/>
              <a:t>opțiunile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Current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Folder </a:t>
            </a:r>
            <a:r>
              <a:rPr lang="ro-RO" dirty="0" smtClean="0"/>
              <a:t>(Director curent),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Recent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files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Fișiere </a:t>
            </a:r>
            <a:r>
              <a:rPr lang="ro-RO" dirty="0" smtClean="0"/>
              <a:t>accesate recent),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Browsed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Pages</a:t>
            </a:r>
            <a:r>
              <a:rPr lang="ro-RO" dirty="0" smtClean="0"/>
              <a:t> (Pagini accesate) , ori se folosesc pictogramele din zona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Look In </a:t>
            </a:r>
            <a:r>
              <a:rPr lang="ro-RO" dirty="0" smtClean="0"/>
              <a:t>(Caută în...) pentru a găsi </a:t>
            </a:r>
            <a:r>
              <a:rPr lang="ro-RO" dirty="0" smtClean="0"/>
              <a:t>fișierul </a:t>
            </a:r>
            <a:r>
              <a:rPr lang="ro-RO" dirty="0" smtClean="0"/>
              <a:t>către care se face legătura</a:t>
            </a:r>
          </a:p>
          <a:p>
            <a:r>
              <a:rPr lang="ro-RO" dirty="0" smtClean="0"/>
              <a:t>Se apasă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OK</a:t>
            </a:r>
            <a:r>
              <a:rPr lang="ro-RO" dirty="0" smtClean="0"/>
              <a:t>.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714099" y="4374292"/>
            <a:ext cx="403654" cy="337751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37904" y="4374292"/>
            <a:ext cx="3155468" cy="2306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7512908" y="6219568"/>
            <a:ext cx="280464" cy="17299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9643" y="4489621"/>
            <a:ext cx="2463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Calea către </a:t>
            </a:r>
            <a:r>
              <a:rPr lang="ro-RO" dirty="0" smtClean="0"/>
              <a:t>fișierul </a:t>
            </a:r>
            <a:r>
              <a:rPr lang="ro-RO" dirty="0" smtClean="0"/>
              <a:t>selectat apare automat în câmpul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Address</a:t>
            </a:r>
            <a:r>
              <a:rPr lang="ro-RO" dirty="0" smtClean="0"/>
              <a:t> (Adresă)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069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 alege </a:t>
            </a:r>
            <a:r>
              <a:rPr lang="ro-RO" dirty="0" smtClean="0"/>
              <a:t>opțiunea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Existing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File or Web Page </a:t>
            </a:r>
            <a:r>
              <a:rPr lang="ro-RO" dirty="0"/>
              <a:t>(</a:t>
            </a:r>
            <a:r>
              <a:rPr lang="ro-RO" dirty="0" smtClean="0"/>
              <a:t>fișier </a:t>
            </a:r>
            <a:r>
              <a:rPr lang="ro-RO" dirty="0"/>
              <a:t>sau pagină web existentă)</a:t>
            </a:r>
          </a:p>
          <a:p>
            <a:r>
              <a:rPr lang="ro-RO" dirty="0"/>
              <a:t>Se </a:t>
            </a:r>
            <a:r>
              <a:rPr lang="ro-RO" dirty="0" smtClean="0"/>
              <a:t>scrie în </a:t>
            </a:r>
            <a:r>
              <a:rPr lang="ro-RO" dirty="0" err="1" smtClean="0"/>
              <a:t>cîmpul</a:t>
            </a:r>
            <a:r>
              <a:rPr lang="ro-RO" dirty="0" smtClean="0"/>
              <a:t> </a:t>
            </a:r>
            <a:r>
              <a:rPr lang="ro-RO" dirty="0" err="1" smtClean="0"/>
              <a:t>Address</a:t>
            </a:r>
            <a:r>
              <a:rPr lang="ro-RO" dirty="0" smtClean="0"/>
              <a:t> (Adresă) adresa paginii web</a:t>
            </a:r>
            <a:endParaRPr lang="ro-RO" dirty="0"/>
          </a:p>
          <a:p>
            <a:r>
              <a:rPr lang="ro-RO" dirty="0"/>
              <a:t>Se apasă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OK</a:t>
            </a:r>
            <a:r>
              <a:rPr lang="ro-RO" dirty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694" y="3314587"/>
            <a:ext cx="4544477" cy="23695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11010" y="5148649"/>
            <a:ext cx="3837358" cy="181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7084541" y="5585254"/>
            <a:ext cx="296562" cy="21418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409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Când se creează site-uri web în Word, uneori este util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Target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Frame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(Pagină </a:t>
            </a:r>
            <a:r>
              <a:rPr lang="ro-RO" dirty="0" smtClean="0"/>
              <a:t>țintă</a:t>
            </a:r>
            <a:r>
              <a:rPr lang="ro-RO" dirty="0" smtClean="0"/>
              <a:t>). Principalele </a:t>
            </a:r>
            <a:r>
              <a:rPr lang="ro-RO" dirty="0" smtClean="0"/>
              <a:t>opțiuni </a:t>
            </a:r>
            <a:r>
              <a:rPr lang="ro-RO" dirty="0" smtClean="0"/>
              <a:t>sunt: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Page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default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aceeași </a:t>
            </a:r>
            <a:r>
              <a:rPr lang="ro-RO" dirty="0" smtClean="0"/>
              <a:t>pagină)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Same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frame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</a:t>
            </a:r>
            <a:r>
              <a:rPr lang="ro-RO" dirty="0" smtClean="0"/>
              <a:t>același </a:t>
            </a:r>
            <a:r>
              <a:rPr lang="ro-RO" dirty="0" smtClean="0"/>
              <a:t>cadru al paginii)</a:t>
            </a:r>
          </a:p>
          <a:p>
            <a:pPr lvl="1"/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window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(fereastră nouă)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51" y="4110131"/>
            <a:ext cx="4544477" cy="23695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531" y="5090434"/>
            <a:ext cx="2943644" cy="1508074"/>
          </a:xfrm>
          <a:prstGeom prst="rect">
            <a:avLst/>
          </a:prstGeom>
        </p:spPr>
      </p:pic>
      <p:sp>
        <p:nvSpPr>
          <p:cNvPr id="8" name="Up Arrow 7"/>
          <p:cNvSpPr/>
          <p:nvPr/>
        </p:nvSpPr>
        <p:spPr>
          <a:xfrm>
            <a:off x="4967416" y="5198075"/>
            <a:ext cx="296562" cy="230659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527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</a:t>
            </a:r>
            <a:r>
              <a:rPr lang="ro-RO" dirty="0" smtClean="0"/>
              <a:t>fișier </a:t>
            </a:r>
            <a:r>
              <a:rPr lang="ro-RO" dirty="0" smtClean="0"/>
              <a:t>sau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 smtClean="0"/>
              <a:t>Hyperlinkurile</a:t>
            </a:r>
            <a:r>
              <a:rPr lang="ro-RO" dirty="0" smtClean="0"/>
              <a:t> către </a:t>
            </a:r>
            <a:r>
              <a:rPr lang="ro-RO" dirty="0" smtClean="0"/>
              <a:t>fișiere </a:t>
            </a:r>
            <a:r>
              <a:rPr lang="ro-RO" dirty="0" smtClean="0"/>
              <a:t>sau internet se vor deschide cu programul asociat tipului de </a:t>
            </a:r>
            <a:r>
              <a:rPr lang="ro-RO" dirty="0" smtClean="0"/>
              <a:t>fișier </a:t>
            </a:r>
            <a:r>
              <a:rPr lang="ro-RO" dirty="0" smtClean="0"/>
              <a:t>respectiv sau în </a:t>
            </a:r>
            <a:r>
              <a:rPr lang="ro-RO" dirty="0" err="1" smtClean="0"/>
              <a:t>browserul</a:t>
            </a:r>
            <a:r>
              <a:rPr lang="ro-RO" dirty="0" smtClean="0"/>
              <a:t> implicit de internet.</a:t>
            </a:r>
          </a:p>
          <a:p>
            <a:pPr lvl="1"/>
            <a:r>
              <a:rPr lang="ro-RO" dirty="0" smtClean="0"/>
              <a:t>Legătura către un </a:t>
            </a:r>
            <a:r>
              <a:rPr lang="ro-RO" dirty="0" smtClean="0"/>
              <a:t>fișier </a:t>
            </a:r>
            <a:r>
              <a:rPr lang="ro-RO" dirty="0" smtClean="0"/>
              <a:t>text se va deschide, probabil, cu programul </a:t>
            </a:r>
            <a:r>
              <a:rPr lang="ro-RO" dirty="0" err="1" smtClean="0"/>
              <a:t>Notepad</a:t>
            </a:r>
            <a:r>
              <a:rPr lang="ro-RO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195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un loc din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Dacă se </a:t>
            </a:r>
            <a:r>
              <a:rPr lang="ro-RO" dirty="0" smtClean="0"/>
              <a:t>dorește </a:t>
            </a:r>
            <a:r>
              <a:rPr lang="ro-RO" dirty="0" smtClean="0"/>
              <a:t>realizarea unui hyperlink către un loc din document, se </a:t>
            </a:r>
            <a:r>
              <a:rPr lang="ro-RO" dirty="0" smtClean="0"/>
              <a:t>folosește opțiunea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Place in </a:t>
            </a:r>
            <a:r>
              <a:rPr lang="ro-RO" dirty="0" err="1">
                <a:solidFill>
                  <a:schemeClr val="accent1">
                    <a:lumMod val="50000"/>
                  </a:schemeClr>
                </a:solidFill>
              </a:rPr>
              <a:t>This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 Document </a:t>
            </a:r>
            <a:r>
              <a:rPr lang="ro-RO" dirty="0"/>
              <a:t>(loc în acest document</a:t>
            </a:r>
            <a:r>
              <a:rPr lang="ro-RO" dirty="0" smtClean="0"/>
              <a:t>)</a:t>
            </a:r>
          </a:p>
          <a:p>
            <a:r>
              <a:rPr lang="ro-RO" dirty="0" smtClean="0"/>
              <a:t>Se poate alege, de exemplu, un semn de carte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383" y="2937649"/>
            <a:ext cx="3938459" cy="205353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211010" y="3750236"/>
            <a:ext cx="278612" cy="32749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5486400" y="3964418"/>
            <a:ext cx="238897" cy="20392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89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38" y="2820816"/>
            <a:ext cx="7334412" cy="3135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către un loc din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Dacă se face hyperlink către un semn de carte, se poate folosi </a:t>
            </a:r>
            <a:r>
              <a:rPr lang="ro-RO" dirty="0" smtClean="0"/>
              <a:t>și opțiunea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Bookmark</a:t>
            </a:r>
            <a:r>
              <a:rPr lang="ro-RO" dirty="0" smtClean="0"/>
              <a:t> din fereastra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Edit Hyperlink</a:t>
            </a:r>
            <a:r>
              <a:rPr lang="ro-RO" dirty="0" smtClean="0"/>
              <a:t>: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278659" y="3599935"/>
            <a:ext cx="181233" cy="25537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39481" y="3682314"/>
            <a:ext cx="502508" cy="181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318422" y="5461686"/>
            <a:ext cx="486032" cy="1812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661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Cross-</a:t>
            </a:r>
            <a:r>
              <a:rPr lang="ro-RO" dirty="0" err="1" smtClean="0"/>
              <a:t>reference</a:t>
            </a:r>
            <a:r>
              <a:rPr lang="ro-RO" dirty="0" smtClean="0"/>
              <a:t> </a:t>
            </a:r>
            <a:r>
              <a:rPr lang="ro-RO" dirty="0" err="1" smtClean="0"/>
              <a:t>vs</a:t>
            </a:r>
            <a:r>
              <a:rPr lang="ro-RO" dirty="0" smtClean="0"/>
              <a:t> hyperlink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Pentru </a:t>
            </a:r>
            <a:r>
              <a:rPr lang="ro-RO" dirty="0" smtClean="0"/>
              <a:t>referințe </a:t>
            </a:r>
            <a:r>
              <a:rPr lang="ro-RO" dirty="0" smtClean="0"/>
              <a:t>în text, se pot folosi atât legături de tip </a:t>
            </a:r>
            <a:r>
              <a:rPr lang="ro-RO" dirty="0" err="1" smtClean="0"/>
              <a:t>cross-reference</a:t>
            </a:r>
            <a:r>
              <a:rPr lang="ro-RO" dirty="0" smtClean="0"/>
              <a:t>, cât </a:t>
            </a:r>
            <a:r>
              <a:rPr lang="ro-RO" dirty="0" smtClean="0"/>
              <a:t>și </a:t>
            </a:r>
            <a:r>
              <a:rPr lang="ro-RO" dirty="0" err="1" smtClean="0"/>
              <a:t>hyperlinkuri</a:t>
            </a:r>
            <a:r>
              <a:rPr lang="ro-RO" dirty="0" smtClean="0"/>
              <a:t>.</a:t>
            </a:r>
          </a:p>
          <a:p>
            <a:endParaRPr lang="ro-RO" dirty="0"/>
          </a:p>
          <a:p>
            <a:r>
              <a:rPr lang="ro-RO" dirty="0" smtClean="0"/>
              <a:t>Diferența </a:t>
            </a:r>
            <a:r>
              <a:rPr lang="ro-RO" dirty="0" smtClean="0"/>
              <a:t>dintre cele două este aspectul.</a:t>
            </a:r>
          </a:p>
          <a:p>
            <a:pPr lvl="1"/>
            <a:r>
              <a:rPr lang="ro-RO" dirty="0" smtClean="0"/>
              <a:t>Cross-</a:t>
            </a:r>
            <a:r>
              <a:rPr lang="ro-RO" dirty="0" err="1" smtClean="0"/>
              <a:t>reference</a:t>
            </a:r>
            <a:r>
              <a:rPr lang="ro-RO" dirty="0" smtClean="0"/>
              <a:t> nu are, la prima vedere, o formatare specială</a:t>
            </a:r>
            <a:r>
              <a:rPr lang="ro-RO" dirty="0" smtClean="0"/>
              <a:t>. Textul apare normal. </a:t>
            </a:r>
            <a:r>
              <a:rPr lang="ro-RO" dirty="0" smtClean="0"/>
              <a:t>Fundalul </a:t>
            </a:r>
            <a:r>
              <a:rPr lang="ro-RO" dirty="0" smtClean="0"/>
              <a:t>cenușiu </a:t>
            </a:r>
            <a:r>
              <a:rPr lang="ro-RO" dirty="0" smtClean="0"/>
              <a:t>apare doar la click cu mouse-ul.</a:t>
            </a:r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endParaRPr lang="ro-RO" dirty="0"/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Un hyperlink va fi de obicei colorat </a:t>
            </a:r>
            <a:r>
              <a:rPr lang="ro-RO" dirty="0" smtClean="0"/>
              <a:t>și </a:t>
            </a:r>
            <a:r>
              <a:rPr lang="ro-RO" dirty="0" smtClean="0"/>
              <a:t>subliniat.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488" y="3781190"/>
            <a:ext cx="5400675" cy="942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488" y="5578588"/>
            <a:ext cx="5400675" cy="90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799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cu mouse-ul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Un hyperlink poate fi creat făcând click dreapta cu mouse-ul asupra textului: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521" y="2582561"/>
            <a:ext cx="4349321" cy="2936789"/>
          </a:xfrm>
          <a:prstGeom prst="rect">
            <a:avLst/>
          </a:prstGeom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51154" y="2072921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588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Hyperlink cu mouse-ul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Un hyperlink poate fi modificat sau eliminat cu click dreapta de mouse:</a:t>
            </a:r>
            <a:endParaRPr lang="en-US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1100" y="2201788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422" y="2711428"/>
            <a:ext cx="5095875" cy="266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551" y="5100518"/>
            <a:ext cx="3929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Edit Hyperlink </a:t>
            </a:r>
            <a:r>
              <a:rPr lang="ro-RO" dirty="0" smtClean="0"/>
              <a:t>-  modifică hyperlink</a:t>
            </a: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Open Hyperlink </a:t>
            </a:r>
            <a:r>
              <a:rPr lang="ro-RO" dirty="0" smtClean="0"/>
              <a:t>-  deschide hyperlink</a:t>
            </a:r>
          </a:p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Copy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Hyperlink </a:t>
            </a:r>
            <a:r>
              <a:rPr lang="ro-RO" dirty="0" smtClean="0"/>
              <a:t>-  copiază hyperlink</a:t>
            </a:r>
          </a:p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Hyperlink </a:t>
            </a:r>
            <a:r>
              <a:rPr lang="ro-RO" dirty="0" smtClean="0"/>
              <a:t>– </a:t>
            </a:r>
            <a:r>
              <a:rPr lang="ro-RO" dirty="0" smtClean="0"/>
              <a:t>șterge </a:t>
            </a:r>
            <a:r>
              <a:rPr lang="ro-RO" dirty="0" smtClean="0"/>
              <a:t>hyperlink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55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Comentarii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Pentru corectarea unui text fără </a:t>
            </a:r>
            <a:r>
              <a:rPr lang="ro-RO" dirty="0" smtClean="0"/>
              <a:t>intervenții </a:t>
            </a:r>
            <a:r>
              <a:rPr lang="ro-RO" dirty="0" smtClean="0"/>
              <a:t>asupra documentului, sunt folosite comentariile.</a:t>
            </a:r>
          </a:p>
          <a:p>
            <a:pPr lvl="1"/>
            <a:r>
              <a:rPr lang="ro-RO" dirty="0" smtClean="0"/>
              <a:t>Se selectează textul care va fi comentat</a:t>
            </a:r>
          </a:p>
          <a:p>
            <a:pPr lvl="1"/>
            <a:r>
              <a:rPr lang="ro-RO" dirty="0" smtClean="0"/>
              <a:t>Se apasă pe butonul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ro-RO" dirty="0" smtClean="0"/>
              <a:t> (Comentariu) din grupul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Comments</a:t>
            </a:r>
            <a:r>
              <a:rPr lang="ro-RO" dirty="0" smtClean="0"/>
              <a:t> (Comentarii)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887" y="3107011"/>
            <a:ext cx="4667138" cy="319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10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Resurse online pentru Microsoft Word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 smtClean="0"/>
              <a:t>Funcțiile </a:t>
            </a:r>
            <a:r>
              <a:rPr lang="ro-RO" dirty="0" smtClean="0"/>
              <a:t>clasice oferite de programele din pachetul Microsoft Office pot fi completate cu </a:t>
            </a:r>
            <a:r>
              <a:rPr lang="ro-RO" dirty="0" smtClean="0"/>
              <a:t>funcții </a:t>
            </a:r>
            <a:r>
              <a:rPr lang="ro-RO" dirty="0" smtClean="0"/>
              <a:t>suplimentare (</a:t>
            </a:r>
            <a:r>
              <a:rPr lang="ro-RO" dirty="0" err="1" smtClean="0"/>
              <a:t>add</a:t>
            </a:r>
            <a:r>
              <a:rPr lang="ro-RO" dirty="0" smtClean="0"/>
              <a:t>-ins sau suplimente) descărcate de pe internet, din magazinul Windows.</a:t>
            </a:r>
          </a:p>
          <a:p>
            <a:pPr algn="just"/>
            <a:endParaRPr lang="ro-RO" dirty="0"/>
          </a:p>
          <a:p>
            <a:pPr algn="just"/>
            <a:r>
              <a:rPr lang="ro-RO" dirty="0" smtClean="0"/>
              <a:t>Pentru aceasta, se </a:t>
            </a:r>
            <a:r>
              <a:rPr lang="ro-RO" dirty="0" smtClean="0"/>
              <a:t>folosește </a:t>
            </a:r>
            <a:r>
              <a:rPr lang="ro-RO" dirty="0" smtClean="0"/>
              <a:t>grupul de comenzi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-ins</a:t>
            </a:r>
            <a:r>
              <a:rPr lang="ro-RO" dirty="0" smtClean="0"/>
              <a:t> (Suplimente) din fila 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dirty="0" smtClean="0"/>
              <a:t>.</a:t>
            </a:r>
          </a:p>
          <a:p>
            <a:pPr algn="just"/>
            <a:endParaRPr lang="ro-RO" dirty="0"/>
          </a:p>
          <a:p>
            <a:pPr algn="just"/>
            <a:r>
              <a:rPr lang="ro-RO" dirty="0" smtClean="0"/>
              <a:t>Acesta este prezent </a:t>
            </a:r>
            <a:r>
              <a:rPr lang="ro-RO" dirty="0" smtClean="0"/>
              <a:t>și funcționează </a:t>
            </a:r>
            <a:r>
              <a:rPr lang="ro-RO" dirty="0" smtClean="0"/>
              <a:t>la fel în Word, Excel </a:t>
            </a:r>
            <a:r>
              <a:rPr lang="ro-RO" dirty="0" smtClean="0"/>
              <a:t>și </a:t>
            </a:r>
            <a:r>
              <a:rPr lang="ro-RO" dirty="0" smtClean="0"/>
              <a:t>PowerPoint.</a:t>
            </a:r>
          </a:p>
        </p:txBody>
      </p:sp>
    </p:spTree>
    <p:extLst>
      <p:ext uri="{BB962C8B-B14F-4D97-AF65-F5344CB8AC3E}">
        <p14:creationId xmlns:p14="http://schemas.microsoft.com/office/powerpoint/2010/main" val="38361022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Comentarii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Se scrie comentariul</a:t>
            </a:r>
          </a:p>
          <a:p>
            <a:pPr lvl="1"/>
            <a:r>
              <a:rPr lang="ro-RO" dirty="0" smtClean="0"/>
              <a:t>Se poate observa care utilizator a făcut comentariul </a:t>
            </a:r>
            <a:r>
              <a:rPr lang="ro-RO" dirty="0" smtClean="0"/>
              <a:t>și </a:t>
            </a:r>
            <a:r>
              <a:rPr lang="ro-RO" dirty="0" smtClean="0"/>
              <a:t>când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03" y="2489500"/>
            <a:ext cx="6113891" cy="223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1539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Comentarii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o-RO" dirty="0" smtClean="0"/>
              <a:t>Comentariile nu afectează în niciun fel formatarea textului, </a:t>
            </a:r>
            <a:r>
              <a:rPr lang="ro-RO" dirty="0" smtClean="0"/>
              <a:t>deși </a:t>
            </a:r>
            <a:r>
              <a:rPr lang="ro-RO" dirty="0" smtClean="0"/>
              <a:t>pagina pare modificată.</a:t>
            </a:r>
          </a:p>
          <a:p>
            <a:pPr lvl="1"/>
            <a:r>
              <a:rPr lang="ro-RO" dirty="0" smtClean="0"/>
              <a:t>Făcând click dreapta cu mouse-ul pe un comentariu, acesta poate fi </a:t>
            </a:r>
            <a:r>
              <a:rPr lang="ro-RO" dirty="0" smtClean="0"/>
              <a:t>șters </a:t>
            </a:r>
            <a:r>
              <a:rPr lang="ro-RO" dirty="0" smtClean="0"/>
              <a:t>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Delete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Comment</a:t>
            </a:r>
            <a:r>
              <a:rPr lang="ro-RO" dirty="0" smtClean="0"/>
              <a:t>), poate fi marcat ca rezolvat (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Mark Comment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Done</a:t>
            </a:r>
            <a:r>
              <a:rPr lang="ro-RO" dirty="0" smtClean="0"/>
              <a:t>) sau i se poate formula un răspuns (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Reply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Comment</a:t>
            </a:r>
            <a:r>
              <a:rPr lang="ro-RO" dirty="0" smtClean="0"/>
              <a:t>)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537" y="3267332"/>
            <a:ext cx="5187886" cy="258153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6722076" y="4399005"/>
            <a:ext cx="189470" cy="40365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529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800" y="1436693"/>
            <a:ext cx="7103533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o-RO" sz="3600" dirty="0" smtClean="0"/>
              <a:t>Fila </a:t>
            </a:r>
            <a:r>
              <a:rPr lang="ro-RO" sz="3600" dirty="0" smtClean="0">
                <a:solidFill>
                  <a:schemeClr val="accent5"/>
                </a:solidFill>
              </a:rPr>
              <a:t>Insert </a:t>
            </a:r>
            <a:r>
              <a:rPr lang="ro-RO" sz="3600" dirty="0" smtClean="0"/>
              <a:t>– partea a IV-a</a:t>
            </a:r>
          </a:p>
          <a:p>
            <a:pPr marL="0" indent="0" algn="r">
              <a:buNone/>
            </a:pPr>
            <a:r>
              <a:rPr lang="ro-RO" dirty="0" smtClean="0"/>
              <a:t>Antet </a:t>
            </a:r>
            <a:r>
              <a:rPr lang="ro-RO" dirty="0" smtClean="0"/>
              <a:t>și </a:t>
            </a:r>
            <a:r>
              <a:rPr lang="ro-RO" dirty="0" smtClean="0"/>
              <a:t>subsol, elemente speciale de text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28615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de comenzi </a:t>
            </a:r>
            <a:r>
              <a:rPr lang="ro-RO" dirty="0" err="1" smtClean="0"/>
              <a:t>Add</a:t>
            </a:r>
            <a:r>
              <a:rPr lang="ro-RO" dirty="0" smtClean="0"/>
              <a:t>-ins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Conține </a:t>
            </a:r>
            <a:r>
              <a:rPr lang="ro-RO" dirty="0" smtClean="0"/>
              <a:t>trei comenzi: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Store</a:t>
            </a:r>
            <a:r>
              <a:rPr lang="ro-RO" dirty="0" smtClean="0"/>
              <a:t> (Magazin online)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My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-ins </a:t>
            </a:r>
            <a:r>
              <a:rPr lang="ro-RO" dirty="0" smtClean="0"/>
              <a:t>(Suplimentele mele)</a:t>
            </a:r>
          </a:p>
          <a:p>
            <a:pPr lvl="1"/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Wikipedia</a:t>
            </a:r>
            <a:endParaRPr lang="ro-RO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ro-RO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o-RO" dirty="0" smtClean="0"/>
              <a:t>Comanda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Wikipedia</a:t>
            </a:r>
            <a:r>
              <a:rPr lang="ro-RO" dirty="0" smtClean="0"/>
              <a:t> este prezentă doar în Word.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622" y="5428924"/>
            <a:ext cx="1628775" cy="90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67" y="4254369"/>
            <a:ext cx="7677665" cy="639383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3468129" y="4926704"/>
            <a:ext cx="354227" cy="251110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24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8" y="1020239"/>
            <a:ext cx="3819783" cy="5545318"/>
          </a:xfrm>
        </p:spPr>
        <p:txBody>
          <a:bodyPr>
            <a:normAutofit fontScale="92500" lnSpcReduction="10000"/>
          </a:bodyPr>
          <a:lstStyle/>
          <a:p>
            <a:r>
              <a:rPr lang="ro-RO" sz="2000" dirty="0" smtClean="0"/>
              <a:t>Comanda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Store</a:t>
            </a:r>
            <a:r>
              <a:rPr lang="ro-RO" sz="2000" dirty="0" smtClean="0"/>
              <a:t> permite accesarea magazinului online pentru descărcarea suplimentelor.</a:t>
            </a:r>
          </a:p>
          <a:p>
            <a:endParaRPr lang="ro-RO" sz="2000" dirty="0" smtClean="0"/>
          </a:p>
          <a:p>
            <a:r>
              <a:rPr lang="ro-RO" sz="2000" dirty="0" smtClean="0"/>
              <a:t>Procesul este asemănător descărcării unor </a:t>
            </a:r>
            <a:r>
              <a:rPr lang="ro-RO" sz="2000" dirty="0" smtClean="0"/>
              <a:t>aplicații </a:t>
            </a:r>
            <a:r>
              <a:rPr lang="ro-RO" sz="2000" dirty="0" smtClean="0"/>
              <a:t>pentru telefoanele mobile.</a:t>
            </a:r>
          </a:p>
          <a:p>
            <a:endParaRPr lang="ro-RO" sz="2000" dirty="0" smtClean="0"/>
          </a:p>
          <a:p>
            <a:r>
              <a:rPr lang="ro-RO" sz="2000" dirty="0" smtClean="0"/>
              <a:t>Pentru a descărca un supliment, este necesară o conexiune </a:t>
            </a:r>
            <a:r>
              <a:rPr lang="ro-RO" sz="2000" dirty="0" smtClean="0"/>
              <a:t>funcțională </a:t>
            </a:r>
            <a:r>
              <a:rPr lang="ro-RO" sz="2000" dirty="0" smtClean="0"/>
              <a:t>la internet.</a:t>
            </a:r>
          </a:p>
          <a:p>
            <a:endParaRPr lang="ro-RO" sz="2000" dirty="0"/>
          </a:p>
          <a:p>
            <a:r>
              <a:rPr lang="ro-RO" sz="2000" dirty="0" smtClean="0"/>
              <a:t>Unele suplimente necesită </a:t>
            </a:r>
            <a:r>
              <a:rPr lang="ro-RO" sz="2000" dirty="0" smtClean="0"/>
              <a:t>existența </a:t>
            </a:r>
            <a:r>
              <a:rPr lang="ro-RO" sz="2000" dirty="0" smtClean="0"/>
              <a:t>unui cont </a:t>
            </a:r>
            <a:r>
              <a:rPr lang="ro-RO" sz="2000" dirty="0" smtClean="0"/>
              <a:t>de utili</a:t>
            </a:r>
            <a:r>
              <a:rPr lang="en-US" sz="2000" dirty="0" smtClean="0"/>
              <a:t>z</a:t>
            </a:r>
            <a:r>
              <a:rPr lang="ro-RO" sz="2000" dirty="0" err="1" smtClean="0"/>
              <a:t>ator</a:t>
            </a:r>
            <a:r>
              <a:rPr lang="ro-RO" sz="2000" dirty="0" smtClean="0"/>
              <a:t> </a:t>
            </a:r>
            <a:r>
              <a:rPr lang="ro-RO" sz="2000" dirty="0" smtClean="0"/>
              <a:t>pe serverele Microsoft.</a:t>
            </a:r>
          </a:p>
          <a:p>
            <a:endParaRPr lang="ro-RO" sz="2000" dirty="0" smtClean="0"/>
          </a:p>
          <a:p>
            <a:r>
              <a:rPr lang="ro-RO" sz="2000" dirty="0" smtClean="0"/>
              <a:t>Se </a:t>
            </a:r>
            <a:r>
              <a:rPr lang="ro-RO" sz="2000" dirty="0" smtClean="0"/>
              <a:t>folosește </a:t>
            </a:r>
            <a:r>
              <a:rPr lang="ro-RO" sz="2000" dirty="0" smtClean="0"/>
              <a:t>de obicei contul creat pentru Windows 10 sau activarea produselor Office.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797" y="2751437"/>
            <a:ext cx="4368061" cy="3456932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4649797" y="2553729"/>
            <a:ext cx="360990" cy="197708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04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210182" cy="5101221"/>
          </a:xfrm>
        </p:spPr>
        <p:txBody>
          <a:bodyPr/>
          <a:lstStyle/>
          <a:p>
            <a:r>
              <a:rPr lang="ro-RO" dirty="0" smtClean="0"/>
              <a:t>Suplimentele sunt grupate pe categorii (</a:t>
            </a:r>
            <a:r>
              <a:rPr lang="ro-RO" dirty="0" err="1" smtClean="0"/>
              <a:t>Category</a:t>
            </a:r>
            <a:r>
              <a:rPr lang="ro-RO" dirty="0" smtClean="0"/>
              <a:t>).</a:t>
            </a:r>
          </a:p>
          <a:p>
            <a:r>
              <a:rPr lang="ro-RO" dirty="0" smtClean="0"/>
              <a:t>O parte dintre ele sunt gratuite (</a:t>
            </a:r>
            <a:r>
              <a:rPr lang="ro-RO" dirty="0" err="1" smtClean="0"/>
              <a:t>free</a:t>
            </a:r>
            <a:r>
              <a:rPr lang="ro-RO" dirty="0" smtClean="0"/>
              <a:t>) , iar restul se </a:t>
            </a:r>
            <a:r>
              <a:rPr lang="ro-RO" dirty="0" smtClean="0"/>
              <a:t>achiziționează </a:t>
            </a:r>
            <a:r>
              <a:rPr lang="ro-RO" dirty="0" smtClean="0"/>
              <a:t>contra cost.</a:t>
            </a:r>
          </a:p>
          <a:p>
            <a:r>
              <a:rPr lang="ro-RO" dirty="0" smtClean="0"/>
              <a:t>Plata suplimentelor </a:t>
            </a:r>
            <a:r>
              <a:rPr lang="ro-RO" dirty="0" smtClean="0"/>
              <a:t>contra </a:t>
            </a:r>
            <a:r>
              <a:rPr lang="ro-RO" dirty="0" smtClean="0"/>
              <a:t>cost se face prin card </a:t>
            </a:r>
            <a:r>
              <a:rPr lang="ro-RO" dirty="0" smtClean="0"/>
              <a:t>de credit care permite efectuarea de </a:t>
            </a:r>
            <a:r>
              <a:rPr lang="ro-RO" dirty="0" smtClean="0"/>
              <a:t>plăți </a:t>
            </a:r>
            <a:r>
              <a:rPr lang="ro-RO" dirty="0" smtClean="0"/>
              <a:t>pe internet.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868" y="1440592"/>
            <a:ext cx="4242713" cy="267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30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491756"/>
            <a:ext cx="3852735" cy="6366244"/>
          </a:xfrm>
        </p:spPr>
        <p:txBody>
          <a:bodyPr>
            <a:normAutofit fontScale="92500" lnSpcReduction="10000"/>
          </a:bodyPr>
          <a:lstStyle/>
          <a:p>
            <a:r>
              <a:rPr lang="ro-RO" sz="2000" dirty="0" smtClean="0"/>
              <a:t>Dacă se alege o </a:t>
            </a:r>
            <a:r>
              <a:rPr lang="ro-RO" sz="2000" dirty="0" smtClean="0"/>
              <a:t>aplicație </a:t>
            </a:r>
            <a:r>
              <a:rPr lang="ro-RO" sz="2000" dirty="0" smtClean="0"/>
              <a:t>(de exemplu,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Percentage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Calculator</a:t>
            </a:r>
            <a:r>
              <a:rPr lang="ro-RO" sz="2000" dirty="0" smtClean="0"/>
              <a:t>, calculator de procente), se vor </a:t>
            </a:r>
            <a:r>
              <a:rPr lang="ro-RO" sz="2000" dirty="0" smtClean="0"/>
              <a:t>afișa </a:t>
            </a:r>
            <a:r>
              <a:rPr lang="ro-RO" sz="2000" dirty="0" smtClean="0"/>
              <a:t>detalii despre supliment: o scurtă descriere, nota acordată de utilizatori, permisiunile necesare pentru a </a:t>
            </a:r>
            <a:r>
              <a:rPr lang="ro-RO" sz="2000" dirty="0" smtClean="0"/>
              <a:t>funcționa</a:t>
            </a:r>
            <a:r>
              <a:rPr lang="ro-RO" sz="2000" dirty="0" smtClean="0"/>
              <a:t>.</a:t>
            </a:r>
          </a:p>
          <a:p>
            <a:r>
              <a:rPr lang="ro-RO" sz="2000" dirty="0" smtClean="0"/>
              <a:t>Aplicația </a:t>
            </a:r>
            <a:r>
              <a:rPr lang="ro-RO" sz="2000" dirty="0" err="1" smtClean="0"/>
              <a:t>Percentage</a:t>
            </a:r>
            <a:r>
              <a:rPr lang="ro-RO" sz="2000" dirty="0" smtClean="0"/>
              <a:t> </a:t>
            </a:r>
            <a:r>
              <a:rPr lang="ro-RO" sz="2000" dirty="0" smtClean="0"/>
              <a:t>Calculator </a:t>
            </a:r>
            <a:r>
              <a:rPr lang="ro-RO" sz="2000" dirty="0" smtClean="0"/>
              <a:t>citește și </a:t>
            </a:r>
            <a:r>
              <a:rPr lang="ro-RO" sz="2000" dirty="0" smtClean="0"/>
              <a:t>face modificări în document (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Can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read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make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changes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document</a:t>
            </a:r>
            <a:r>
              <a:rPr lang="ro-RO" sz="2000" dirty="0" smtClean="0"/>
              <a:t>) </a:t>
            </a:r>
            <a:r>
              <a:rPr lang="ro-RO" sz="2000" dirty="0" smtClean="0"/>
              <a:t>și </a:t>
            </a:r>
            <a:r>
              <a:rPr lang="ro-RO" sz="2000" dirty="0" smtClean="0"/>
              <a:t>poate trimite date pe internet (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Can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send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data over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internet</a:t>
            </a:r>
            <a:r>
              <a:rPr lang="ro-RO" sz="2000" dirty="0" smtClean="0"/>
              <a:t>).</a:t>
            </a:r>
          </a:p>
          <a:p>
            <a:endParaRPr lang="ro-RO" sz="2000" dirty="0"/>
          </a:p>
          <a:p>
            <a:r>
              <a:rPr lang="ro-RO" sz="2000" dirty="0" smtClean="0">
                <a:solidFill>
                  <a:srgbClr val="FF0000"/>
                </a:solidFill>
              </a:rPr>
              <a:t>Instalați </a:t>
            </a:r>
            <a:r>
              <a:rPr lang="ro-RO" sz="2000" dirty="0" smtClean="0">
                <a:solidFill>
                  <a:srgbClr val="FF0000"/>
                </a:solidFill>
              </a:rPr>
              <a:t>suplimentul doar dacă </a:t>
            </a:r>
            <a:r>
              <a:rPr lang="ro-RO" sz="2000" dirty="0" smtClean="0">
                <a:solidFill>
                  <a:srgbClr val="FF0000"/>
                </a:solidFill>
              </a:rPr>
              <a:t>sunteți </a:t>
            </a:r>
            <a:r>
              <a:rPr lang="ro-RO" sz="2000" dirty="0" smtClean="0">
                <a:solidFill>
                  <a:srgbClr val="FF0000"/>
                </a:solidFill>
              </a:rPr>
              <a:t>de acord cu aceste </a:t>
            </a:r>
            <a:r>
              <a:rPr lang="ro-RO" sz="2000" dirty="0" smtClean="0">
                <a:solidFill>
                  <a:srgbClr val="FF0000"/>
                </a:solidFill>
              </a:rPr>
              <a:t>condiții</a:t>
            </a:r>
            <a:r>
              <a:rPr lang="ro-RO" sz="20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ro-RO" sz="2000" dirty="0" smtClean="0"/>
              <a:t>Pentru </a:t>
            </a:r>
            <a:r>
              <a:rPr lang="ro-RO" sz="2000" dirty="0" smtClean="0"/>
              <a:t>mulți </a:t>
            </a:r>
            <a:r>
              <a:rPr lang="ro-RO" sz="2000" dirty="0" smtClean="0"/>
              <a:t>utilizatori, dezvăluirea datelor personale pe internet este o problemă sensibilă.</a:t>
            </a:r>
          </a:p>
          <a:p>
            <a:r>
              <a:rPr lang="ro-RO" sz="2000" dirty="0" smtClean="0"/>
              <a:t>Dacă </a:t>
            </a:r>
            <a:r>
              <a:rPr lang="ro-RO" sz="2000" dirty="0" smtClean="0"/>
              <a:t>acceptați condițiile </a:t>
            </a:r>
            <a:r>
              <a:rPr lang="ro-RO" sz="2000" dirty="0"/>
              <a:t>impuse de supliment </a:t>
            </a:r>
            <a:r>
              <a:rPr lang="ro-RO" sz="2000" dirty="0" smtClean="0"/>
              <a:t>și doriți </a:t>
            </a:r>
            <a:r>
              <a:rPr lang="ro-RO" sz="2000" dirty="0"/>
              <a:t>instalarea acestuia, </a:t>
            </a:r>
            <a:r>
              <a:rPr lang="ro-RO" sz="2000" dirty="0" smtClean="0"/>
              <a:t>apăsați </a:t>
            </a:r>
            <a:r>
              <a:rPr lang="ro-RO" sz="2000" dirty="0"/>
              <a:t>pe butonul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Trust It</a:t>
            </a:r>
            <a:r>
              <a:rPr lang="ro-RO" sz="2000" dirty="0"/>
              <a:t> (Acordă încredere</a:t>
            </a:r>
            <a:r>
              <a:rPr lang="ro-RO" sz="2000" dirty="0" smtClean="0"/>
              <a:t>)</a:t>
            </a:r>
          </a:p>
          <a:p>
            <a:endParaRPr lang="ro-RO" sz="2000" dirty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337" y="1432354"/>
            <a:ext cx="3890377" cy="2455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387" y="4031392"/>
            <a:ext cx="3877327" cy="2447667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8839200" y="2809103"/>
            <a:ext cx="214184" cy="238897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7883611" y="6194854"/>
            <a:ext cx="280087" cy="19770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40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 smtClean="0"/>
              <a:t>My</a:t>
            </a:r>
            <a:r>
              <a:rPr lang="ro-RO" dirty="0" smtClean="0"/>
              <a:t> </a:t>
            </a:r>
            <a:r>
              <a:rPr lang="ro-RO" dirty="0" err="1" smtClean="0"/>
              <a:t>Add</a:t>
            </a:r>
            <a:r>
              <a:rPr lang="ro-RO" dirty="0" smtClean="0"/>
              <a:t>-ins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8144647" cy="5101221"/>
          </a:xfrm>
        </p:spPr>
        <p:txBody>
          <a:bodyPr>
            <a:normAutofit/>
          </a:bodyPr>
          <a:lstStyle/>
          <a:p>
            <a:r>
              <a:rPr lang="ro-RO" sz="2000" dirty="0" smtClean="0"/>
              <a:t>Suplimentele instalate pot fi accesate folosind comanda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My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sz="2000" dirty="0" smtClean="0">
                <a:solidFill>
                  <a:schemeClr val="accent1">
                    <a:lumMod val="50000"/>
                  </a:schemeClr>
                </a:solidFill>
              </a:rPr>
              <a:t>-ins </a:t>
            </a:r>
            <a:r>
              <a:rPr lang="ro-RO" sz="2000" dirty="0" smtClean="0"/>
              <a:t>(Suplimentele mele).</a:t>
            </a:r>
          </a:p>
          <a:p>
            <a:r>
              <a:rPr lang="ro-RO" sz="2000" dirty="0" smtClean="0"/>
              <a:t>Suplimentul </a:t>
            </a:r>
            <a:r>
              <a:rPr lang="ro-RO" sz="2000" dirty="0" err="1" smtClean="0"/>
              <a:t>Percentage</a:t>
            </a:r>
            <a:r>
              <a:rPr lang="ro-RO" sz="2000" dirty="0" smtClean="0"/>
              <a:t> Calculator deschide un panou în partea dreaptă a ferestrei, care permite efectuarea de </a:t>
            </a:r>
            <a:r>
              <a:rPr lang="ro-RO" sz="2000" dirty="0" smtClean="0"/>
              <a:t>operațiuni </a:t>
            </a:r>
            <a:r>
              <a:rPr lang="ro-RO" sz="2000" dirty="0" smtClean="0"/>
              <a:t>diverse cu procente </a:t>
            </a:r>
            <a:r>
              <a:rPr lang="ro-RO" sz="2000" dirty="0" smtClean="0"/>
              <a:t>și </a:t>
            </a:r>
            <a:r>
              <a:rPr lang="ro-RO" sz="2000" dirty="0" smtClean="0"/>
              <a:t>introducerea rezultatelor în document.</a:t>
            </a:r>
          </a:p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969" y="3234409"/>
            <a:ext cx="6077469" cy="3245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2022" y="3361038"/>
            <a:ext cx="17793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See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smtClean="0"/>
              <a:t>– vezi toate suplimentele</a:t>
            </a:r>
          </a:p>
          <a:p>
            <a:endParaRPr lang="ro-RO" dirty="0"/>
          </a:p>
          <a:p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Manage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Other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-ins </a:t>
            </a:r>
            <a:r>
              <a:rPr lang="ro-RO" dirty="0" smtClean="0"/>
              <a:t>– Gestionează alte suplimente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326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3611</TotalTime>
  <Words>1961</Words>
  <Application>Microsoft Office PowerPoint</Application>
  <PresentationFormat>On-screen Show (4:3)</PresentationFormat>
  <Paragraphs>205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1</vt:lpstr>
      <vt:lpstr>Resurse online pentru Microsoft Word 2016</vt:lpstr>
      <vt:lpstr>Grupul de comenzi Add-ins</vt:lpstr>
      <vt:lpstr>Store</vt:lpstr>
      <vt:lpstr>Store</vt:lpstr>
      <vt:lpstr>Store</vt:lpstr>
      <vt:lpstr>My Add-ins</vt:lpstr>
      <vt:lpstr>Percentage Calculator</vt:lpstr>
      <vt:lpstr>Wikipedia</vt:lpstr>
      <vt:lpstr>Wikipedia</vt:lpstr>
      <vt:lpstr>Grupul de comenzi Media </vt:lpstr>
      <vt:lpstr>Online Video</vt:lpstr>
      <vt:lpstr>Online Video</vt:lpstr>
      <vt:lpstr>2</vt:lpstr>
      <vt:lpstr>Legături</vt:lpstr>
      <vt:lpstr>Bookmark</vt:lpstr>
      <vt:lpstr>Bookmark pentru navigare rapidă</vt:lpstr>
      <vt:lpstr>Bookmark pentru navigare rapidă</vt:lpstr>
      <vt:lpstr>Bookmark pentru navigare rapidă</vt:lpstr>
      <vt:lpstr>Bookmark pentru referințe (Cross-reference)</vt:lpstr>
      <vt:lpstr>Bookmark pentru referințe (Cross-reference)</vt:lpstr>
      <vt:lpstr>Bookmark pentru referințe (Cross-reference)</vt:lpstr>
      <vt:lpstr>Bookmark pentru referințe (Cross-reference)</vt:lpstr>
      <vt:lpstr>Bookmark pentru referințe (Cross-reference)</vt:lpstr>
      <vt:lpstr>Hyperlink</vt:lpstr>
      <vt:lpstr>Hyperlink</vt:lpstr>
      <vt:lpstr>Hyperlink</vt:lpstr>
      <vt:lpstr>Hyperlink către un document existent</vt:lpstr>
      <vt:lpstr>Hyperlink către internet</vt:lpstr>
      <vt:lpstr>Hyperlink către internet</vt:lpstr>
      <vt:lpstr>Hyperlink către fișier sau internet</vt:lpstr>
      <vt:lpstr>Hyperlink către un loc din document</vt:lpstr>
      <vt:lpstr>Hyperlink către un loc din document</vt:lpstr>
      <vt:lpstr>Cross-reference vs hyperlink</vt:lpstr>
      <vt:lpstr>Hyperlink cu mouse-ul</vt:lpstr>
      <vt:lpstr>Hyperlink cu mouse-ul</vt:lpstr>
      <vt:lpstr>Comentarii</vt:lpstr>
      <vt:lpstr>Comentarii</vt:lpstr>
      <vt:lpstr>Comentarii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Ovidiu Ivanov</cp:lastModifiedBy>
  <cp:revision>392</cp:revision>
  <dcterms:created xsi:type="dcterms:W3CDTF">2015-12-26T06:14:49Z</dcterms:created>
  <dcterms:modified xsi:type="dcterms:W3CDTF">2016-02-18T08:15:08Z</dcterms:modified>
</cp:coreProperties>
</file>