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84" r:id="rId3"/>
    <p:sldId id="311" r:id="rId4"/>
    <p:sldId id="312" r:id="rId5"/>
    <p:sldId id="313" r:id="rId6"/>
    <p:sldId id="314" r:id="rId7"/>
    <p:sldId id="315" r:id="rId8"/>
    <p:sldId id="317" r:id="rId9"/>
    <p:sldId id="318" r:id="rId10"/>
    <p:sldId id="319" r:id="rId11"/>
    <p:sldId id="320" r:id="rId12"/>
    <p:sldId id="316" r:id="rId13"/>
    <p:sldId id="321" r:id="rId14"/>
    <p:sldId id="322" r:id="rId15"/>
    <p:sldId id="323" r:id="rId16"/>
    <p:sldId id="324" r:id="rId17"/>
    <p:sldId id="326" r:id="rId18"/>
    <p:sldId id="325" r:id="rId19"/>
    <p:sldId id="328" r:id="rId20"/>
    <p:sldId id="327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7" r:id="rId29"/>
    <p:sldId id="336" r:id="rId30"/>
    <p:sldId id="338" r:id="rId31"/>
    <p:sldId id="339" r:id="rId32"/>
    <p:sldId id="31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7C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86437" autoAdjust="0"/>
  </p:normalViewPr>
  <p:slideViewPr>
    <p:cSldViewPr snapToGrid="0">
      <p:cViewPr varScale="1">
        <p:scale>
          <a:sx n="96" d="100"/>
          <a:sy n="96" d="100"/>
        </p:scale>
        <p:origin x="2034" y="90"/>
      </p:cViewPr>
      <p:guideLst/>
    </p:cSldViewPr>
  </p:slideViewPr>
  <p:outlineViewPr>
    <p:cViewPr>
      <p:scale>
        <a:sx n="33" d="100"/>
        <a:sy n="33" d="100"/>
      </p:scale>
      <p:origin x="0" y="-2055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6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/>
              <a:t>Informatică Aplicată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Informatic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1" y="4181081"/>
            <a:ext cx="8235950" cy="890451"/>
          </a:xfrm>
        </p:spPr>
        <p:txBody>
          <a:bodyPr>
            <a:normAutofit/>
          </a:bodyPr>
          <a:lstStyle/>
          <a:p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 Fila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Review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/>
              <a:t>Corectarea</a:t>
            </a:r>
            <a:r>
              <a:rPr lang="en-US" sz="1800" dirty="0"/>
              <a:t> </a:t>
            </a:r>
            <a:r>
              <a:rPr lang="ro-RO" sz="1800" dirty="0"/>
              <a:t>și</a:t>
            </a:r>
            <a:r>
              <a:rPr lang="en-US" sz="1800" dirty="0"/>
              <a:t> </a:t>
            </a:r>
            <a:r>
              <a:rPr lang="en-US" sz="1800" dirty="0" err="1"/>
              <a:t>comentarea</a:t>
            </a:r>
            <a:r>
              <a:rPr lang="en-US" sz="1800" dirty="0"/>
              <a:t> </a:t>
            </a:r>
            <a:r>
              <a:rPr lang="en-US" sz="1800" dirty="0" err="1"/>
              <a:t>textului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Word 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Selectând text </a:t>
            </a:r>
            <a:r>
              <a:rPr lang="ro-RO" dirty="0" err="1"/>
              <a:t>şi</a:t>
            </a:r>
            <a:r>
              <a:rPr lang="ro-RO" dirty="0"/>
              <a:t> folosind comanda Word Count (Număr de cuvinte), se oferă următoarele </a:t>
            </a:r>
            <a:r>
              <a:rPr lang="ro-RO" dirty="0" err="1"/>
              <a:t>informaţii</a:t>
            </a:r>
            <a:r>
              <a:rPr lang="ro-RO" dirty="0"/>
              <a:t>: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Pages</a:t>
            </a:r>
            <a:r>
              <a:rPr lang="ro-RO" dirty="0"/>
              <a:t> - numărul de pagini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Words</a:t>
            </a:r>
            <a:r>
              <a:rPr lang="ro-RO" dirty="0"/>
              <a:t> – numărul de cuvinte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Characters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no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spaces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) -</a:t>
            </a:r>
            <a:r>
              <a:rPr lang="ro-RO" dirty="0"/>
              <a:t> numărul de caractere, fără a calcula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spaţiile</a:t>
            </a:r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Characters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with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spaces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ro-RO" dirty="0"/>
              <a:t>– numărul de caractere, cu tot cu </a:t>
            </a:r>
            <a:r>
              <a:rPr lang="ro-RO" dirty="0" err="1"/>
              <a:t>spaţii</a:t>
            </a:r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Paragraphs</a:t>
            </a:r>
            <a:r>
              <a:rPr lang="ro-RO" dirty="0"/>
              <a:t> -  numărul de paragrafe (alineate)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Lines</a:t>
            </a:r>
            <a:r>
              <a:rPr lang="ro-RO" dirty="0"/>
              <a:t> - numărul de linii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132" y="4290164"/>
            <a:ext cx="5192390" cy="2329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825" y="5315625"/>
            <a:ext cx="1656522" cy="140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16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Word 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5772150" cy="5101221"/>
          </a:xfrm>
        </p:spPr>
        <p:txBody>
          <a:bodyPr/>
          <a:lstStyle/>
          <a:p>
            <a:r>
              <a:rPr lang="ro-RO" dirty="0" err="1"/>
              <a:t>Aceleaşi</a:t>
            </a:r>
            <a:r>
              <a:rPr lang="ro-RO" dirty="0"/>
              <a:t> </a:t>
            </a:r>
            <a:r>
              <a:rPr lang="ro-RO" dirty="0" err="1"/>
              <a:t>informaţii</a:t>
            </a:r>
            <a:r>
              <a:rPr lang="ro-RO" dirty="0"/>
              <a:t> se </a:t>
            </a:r>
            <a:r>
              <a:rPr lang="ro-RO" dirty="0" err="1"/>
              <a:t>obţin</a:t>
            </a:r>
            <a:r>
              <a:rPr lang="ro-RO" dirty="0"/>
              <a:t> făcând dublu click pe bara de stare.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014" y="3087529"/>
            <a:ext cx="5192390" cy="2329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367" y="4590068"/>
            <a:ext cx="1656522" cy="14041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2" y="4355929"/>
            <a:ext cx="2914650" cy="16383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28649" y="5605108"/>
            <a:ext cx="1292375" cy="4870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peech Bubble: Rectangle 3"/>
          <p:cNvSpPr/>
          <p:nvPr/>
        </p:nvSpPr>
        <p:spPr>
          <a:xfrm>
            <a:off x="628650" y="4355929"/>
            <a:ext cx="2914651" cy="1638300"/>
          </a:xfrm>
          <a:prstGeom prst="wedgeRectCallout">
            <a:avLst>
              <a:gd name="adj1" fmla="val 63521"/>
              <a:gd name="adj2" fmla="val 12032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01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Check</a:t>
            </a:r>
            <a:r>
              <a:rPr lang="ro-RO" dirty="0"/>
              <a:t> </a:t>
            </a:r>
            <a:r>
              <a:rPr lang="ro-RO" dirty="0" err="1"/>
              <a:t>Accesibility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Check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Accesibility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(Verifică accesibilitate) verifică dacă documentul poate fi </a:t>
            </a:r>
            <a:r>
              <a:rPr lang="ro-RO" dirty="0" err="1"/>
              <a:t>îmbunătăţit</a:t>
            </a:r>
            <a:r>
              <a:rPr lang="ro-RO" dirty="0"/>
              <a:t> pentru citirea mai </a:t>
            </a:r>
            <a:r>
              <a:rPr lang="ro-RO" dirty="0" err="1"/>
              <a:t>uşoară</a:t>
            </a:r>
            <a:r>
              <a:rPr lang="ro-RO" dirty="0"/>
              <a:t> de către persoanele cu </a:t>
            </a:r>
            <a:r>
              <a:rPr lang="ro-RO" dirty="0" err="1"/>
              <a:t>dizabilităţi</a:t>
            </a:r>
            <a:r>
              <a:rPr lang="ro-RO" dirty="0"/>
              <a:t>.</a:t>
            </a:r>
          </a:p>
          <a:p>
            <a:r>
              <a:rPr lang="ro-RO" dirty="0"/>
              <a:t>Sunt identificate diverse tipuri de probleme, se oferă </a:t>
            </a:r>
            <a:r>
              <a:rPr lang="ro-RO" dirty="0" err="1"/>
              <a:t>soluţii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se explică utilitatea lor.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630" y="3657321"/>
            <a:ext cx="6333720" cy="282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34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Translate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Translate</a:t>
            </a:r>
            <a:r>
              <a:rPr lang="ro-RO" dirty="0"/>
              <a:t> (Traduce) va traduce textul selectat din limba de origine într-o altă limbă, aleasă de utilizator.</a:t>
            </a:r>
          </a:p>
          <a:p>
            <a:r>
              <a:rPr lang="ro-RO" dirty="0" err="1"/>
              <a:t>Foloseşte</a:t>
            </a:r>
            <a:r>
              <a:rPr lang="ro-RO" dirty="0"/>
              <a:t> serviciul Microsoft </a:t>
            </a:r>
            <a:r>
              <a:rPr lang="ro-RO" dirty="0" err="1"/>
              <a:t>Translation</a:t>
            </a:r>
            <a:r>
              <a:rPr lang="ro-RO" dirty="0"/>
              <a:t>, care necesită conexiune la internet.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123" y="3453091"/>
            <a:ext cx="4616163" cy="3116673"/>
          </a:xfrm>
          <a:prstGeom prst="rect">
            <a:avLst/>
          </a:prstGeom>
        </p:spPr>
      </p:pic>
      <p:sp>
        <p:nvSpPr>
          <p:cNvPr id="5" name="Arrow: Left 4"/>
          <p:cNvSpPr/>
          <p:nvPr/>
        </p:nvSpPr>
        <p:spPr>
          <a:xfrm>
            <a:off x="7911548" y="5237922"/>
            <a:ext cx="457200" cy="566530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16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Language</a:t>
            </a:r>
            <a:r>
              <a:rPr lang="ro-RO" dirty="0"/>
              <a:t> (Limbă) permite stabilirea limbii folosite pentru corectura ortografică </a:t>
            </a:r>
            <a:r>
              <a:rPr lang="ro-RO" dirty="0" err="1"/>
              <a:t>şi</a:t>
            </a:r>
            <a:r>
              <a:rPr lang="ro-RO" dirty="0"/>
              <a:t> gramaticală (Spelling </a:t>
            </a:r>
            <a:r>
              <a:rPr lang="en-US" dirty="0"/>
              <a:t>&amp; Grammar</a:t>
            </a:r>
            <a:r>
              <a:rPr lang="ro-RO" dirty="0"/>
              <a:t>)</a:t>
            </a:r>
            <a:r>
              <a:rPr lang="en-US" dirty="0"/>
              <a:t> </a:t>
            </a:r>
            <a:r>
              <a:rPr lang="ro-RO" dirty="0" err="1"/>
              <a:t>şi</a:t>
            </a:r>
            <a:r>
              <a:rPr lang="en-US" dirty="0"/>
              <a:t> a </a:t>
            </a:r>
            <a:r>
              <a:rPr lang="en-US" dirty="0" err="1"/>
              <a:t>limbii</a:t>
            </a:r>
            <a:r>
              <a:rPr lang="en-US" dirty="0"/>
              <a:t> </a:t>
            </a:r>
            <a:r>
              <a:rPr lang="en-US" dirty="0" err="1"/>
              <a:t>folosite</a:t>
            </a:r>
            <a:r>
              <a:rPr lang="en-US" dirty="0"/>
              <a:t> </a:t>
            </a:r>
            <a:r>
              <a:rPr lang="ro-RO" dirty="0"/>
              <a:t>î</a:t>
            </a:r>
            <a:r>
              <a:rPr lang="en-US" dirty="0"/>
              <a:t>n Office.</a:t>
            </a:r>
            <a:endParaRPr lang="ro-RO" dirty="0"/>
          </a:p>
          <a:p>
            <a:pPr lvl="1"/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Set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Proofing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Language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schimbă limba folosită pentru corectura textului.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376" y="3180443"/>
            <a:ext cx="5127279" cy="32997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054" y="4333383"/>
            <a:ext cx="2500609" cy="240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91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Pot fi folosite doar limbile pentru care s-a instalat un pachet lingvistic. Acestea sunt marcate cu simbolul ABC:</a:t>
            </a:r>
          </a:p>
          <a:p>
            <a:endParaRPr lang="ro-RO" dirty="0"/>
          </a:p>
          <a:p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Do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not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check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spelling or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grammar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/>
              <a:t>– dacă această </a:t>
            </a:r>
            <a:r>
              <a:rPr lang="ro-RO" sz="2000" dirty="0" err="1"/>
              <a:t>opţiune</a:t>
            </a:r>
            <a:r>
              <a:rPr lang="ro-RO" sz="2000" dirty="0"/>
              <a:t> este activă pe textul selectat ,nu se face verificarea ortografică </a:t>
            </a:r>
            <a:r>
              <a:rPr lang="ro-RO" sz="2000" dirty="0" err="1"/>
              <a:t>şi</a:t>
            </a:r>
            <a:r>
              <a:rPr lang="ro-RO" sz="2000" dirty="0"/>
              <a:t> gramaticală.</a:t>
            </a:r>
          </a:p>
          <a:p>
            <a:pPr lvl="1"/>
            <a:r>
              <a:rPr lang="ro-RO" sz="1600" dirty="0"/>
              <a:t>Este bine să se verifice, înaintea corectării, dacă această </a:t>
            </a:r>
            <a:r>
              <a:rPr lang="ro-RO" sz="1600" dirty="0" err="1"/>
              <a:t>opţiune</a:t>
            </a:r>
            <a:r>
              <a:rPr lang="ro-RO" sz="1600" dirty="0"/>
              <a:t> nu cumva este bifată implicit, caz în care trebuie eliminată.</a:t>
            </a:r>
          </a:p>
          <a:p>
            <a:pPr lvl="1"/>
            <a:endParaRPr lang="ro-RO" sz="1600" dirty="0"/>
          </a:p>
          <a:p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Set As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Default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/>
              <a:t>- </a:t>
            </a:r>
            <a:r>
              <a:rPr lang="ro-RO" sz="2000" dirty="0" err="1"/>
              <a:t>stabileşte</a:t>
            </a:r>
            <a:r>
              <a:rPr lang="ro-RO" sz="2000" dirty="0"/>
              <a:t> limba aleasă drept implicită pentru toate documentele care urmează să fie create.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350" y="4304769"/>
            <a:ext cx="2500609" cy="24053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076" y="1579079"/>
            <a:ext cx="13525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868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Selecţia</a:t>
            </a:r>
            <a:r>
              <a:rPr lang="ro-RO" dirty="0"/>
              <a:t> limbii pentru corectarea ortografică </a:t>
            </a:r>
            <a:r>
              <a:rPr lang="ro-RO" dirty="0" err="1"/>
              <a:t>şi</a:t>
            </a:r>
            <a:r>
              <a:rPr lang="ro-RO" dirty="0"/>
              <a:t> gramaticală se poate face </a:t>
            </a:r>
            <a:r>
              <a:rPr lang="ro-RO" dirty="0" err="1"/>
              <a:t>şi</a:t>
            </a:r>
            <a:r>
              <a:rPr lang="ro-RO" dirty="0"/>
              <a:t> din bara de stare, făcând dublu click pe numele limbii </a:t>
            </a:r>
            <a:r>
              <a:rPr lang="ro-RO" dirty="0" err="1"/>
              <a:t>afişate</a:t>
            </a:r>
            <a:r>
              <a:rPr lang="ro-RO" dirty="0"/>
              <a:t>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014" y="3087529"/>
            <a:ext cx="5192390" cy="23292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2" y="4355929"/>
            <a:ext cx="2914650" cy="16383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950554" y="5619210"/>
            <a:ext cx="1292375" cy="4870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peech Bubble: Rectangle 9"/>
          <p:cNvSpPr/>
          <p:nvPr/>
        </p:nvSpPr>
        <p:spPr>
          <a:xfrm>
            <a:off x="628650" y="4355929"/>
            <a:ext cx="2914651" cy="1638300"/>
          </a:xfrm>
          <a:prstGeom prst="wedgeRectCallout">
            <a:avLst>
              <a:gd name="adj1" fmla="val 90460"/>
              <a:gd name="adj2" fmla="val 12032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501" y="2551786"/>
            <a:ext cx="2424663" cy="233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31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70" y="2852264"/>
            <a:ext cx="5041553" cy="30813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840" y="3953863"/>
            <a:ext cx="4060815" cy="29028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Language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Preferences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</a:t>
            </a:r>
            <a:r>
              <a:rPr lang="ro-RO" dirty="0" err="1"/>
              <a:t>Preferinţe</a:t>
            </a:r>
            <a:r>
              <a:rPr lang="ro-RO" dirty="0"/>
              <a:t> referitoare la limbă) poate modifica limba folosită în </a:t>
            </a:r>
            <a:r>
              <a:rPr lang="ro-RO" dirty="0" err="1"/>
              <a:t>interfaţa</a:t>
            </a:r>
            <a:r>
              <a:rPr lang="ro-RO" dirty="0"/>
              <a:t> de lucru Office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configuraţia</a:t>
            </a:r>
            <a:r>
              <a:rPr lang="ro-RO" dirty="0"/>
              <a:t> tastaturii.</a:t>
            </a:r>
          </a:p>
          <a:p>
            <a:pPr lvl="1"/>
            <a:r>
              <a:rPr lang="ro-RO" dirty="0"/>
              <a:t>Pentru aceasta, pachetul de limbă trebuie instalat în prealabil.</a:t>
            </a:r>
            <a:endParaRPr lang="en-US" dirty="0"/>
          </a:p>
        </p:txBody>
      </p:sp>
      <p:sp>
        <p:nvSpPr>
          <p:cNvPr id="6" name="Speech Bubble: Rectangle 5"/>
          <p:cNvSpPr/>
          <p:nvPr/>
        </p:nvSpPr>
        <p:spPr>
          <a:xfrm>
            <a:off x="6803471" y="3994908"/>
            <a:ext cx="1108078" cy="258418"/>
          </a:xfrm>
          <a:prstGeom prst="wedgeRectCallout">
            <a:avLst>
              <a:gd name="adj1" fmla="val -20026"/>
              <a:gd name="adj2" fmla="val 276099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/>
              <a:t>tastatură</a:t>
            </a:r>
            <a:endParaRPr lang="en-US" dirty="0"/>
          </a:p>
        </p:txBody>
      </p:sp>
      <p:sp>
        <p:nvSpPr>
          <p:cNvPr id="8" name="Speech Bubble: Rectangle 7"/>
          <p:cNvSpPr/>
          <p:nvPr/>
        </p:nvSpPr>
        <p:spPr>
          <a:xfrm>
            <a:off x="7407272" y="5405287"/>
            <a:ext cx="1736728" cy="258418"/>
          </a:xfrm>
          <a:prstGeom prst="wedgeRectCallout">
            <a:avLst>
              <a:gd name="adj1" fmla="val -91784"/>
              <a:gd name="adj2" fmla="val 164561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/>
              <a:t>Limbă </a:t>
            </a:r>
            <a:r>
              <a:rPr lang="ro-RO" dirty="0" err="1"/>
              <a:t>interfaţă</a:t>
            </a:r>
            <a:endParaRPr lang="en-US" dirty="0"/>
          </a:p>
        </p:txBody>
      </p:sp>
      <p:sp>
        <p:nvSpPr>
          <p:cNvPr id="7" name="CasetăText 6"/>
          <p:cNvSpPr txBox="1"/>
          <p:nvPr/>
        </p:nvSpPr>
        <p:spPr>
          <a:xfrm>
            <a:off x="1053548" y="6300847"/>
            <a:ext cx="275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engleză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78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Language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Preferences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</a:t>
            </a:r>
            <a:r>
              <a:rPr lang="ro-RO" dirty="0" err="1"/>
              <a:t>Preferinţe</a:t>
            </a:r>
            <a:r>
              <a:rPr lang="ro-RO" dirty="0"/>
              <a:t> referitoare la limbă) poate modifica limba folosită în </a:t>
            </a:r>
            <a:r>
              <a:rPr lang="ro-RO" dirty="0" err="1"/>
              <a:t>interfaţa</a:t>
            </a:r>
            <a:r>
              <a:rPr lang="ro-RO" dirty="0"/>
              <a:t> de lucru Office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configuraţia</a:t>
            </a:r>
            <a:r>
              <a:rPr lang="ro-RO" dirty="0"/>
              <a:t> tastaturii.</a:t>
            </a:r>
          </a:p>
          <a:p>
            <a:pPr lvl="1"/>
            <a:r>
              <a:rPr lang="ro-RO" dirty="0"/>
              <a:t>Pentru aceasta, pachetul de limbă trebuie instalat în prealabil.</a:t>
            </a:r>
            <a:endParaRPr lang="en-US" dirty="0"/>
          </a:p>
        </p:txBody>
      </p:sp>
      <p:pic>
        <p:nvPicPr>
          <p:cNvPr id="5" name="Imagine 4"/>
          <p:cNvPicPr>
            <a:picLocks noChangeAspect="1"/>
          </p:cNvPicPr>
          <p:nvPr/>
        </p:nvPicPr>
        <p:blipFill rotWithShape="1">
          <a:blip r:embed="rId2"/>
          <a:srcRect l="21004" b="38532"/>
          <a:stretch/>
        </p:blipFill>
        <p:spPr>
          <a:xfrm>
            <a:off x="472108" y="2849750"/>
            <a:ext cx="4850295" cy="2859595"/>
          </a:xfrm>
          <a:prstGeom prst="rect">
            <a:avLst/>
          </a:prstGeom>
        </p:spPr>
      </p:pic>
      <p:pic>
        <p:nvPicPr>
          <p:cNvPr id="6" name="I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475" y="3569391"/>
            <a:ext cx="4248417" cy="317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6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 err="1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/>
          <a:lstStyle/>
          <a:p>
            <a:r>
              <a:rPr lang="ro-RO" dirty="0"/>
              <a:t>Grupul </a:t>
            </a:r>
            <a:r>
              <a:rPr lang="ro-RO" dirty="0" err="1"/>
              <a:t>Comments</a:t>
            </a:r>
            <a:r>
              <a:rPr lang="ro-RO" dirty="0"/>
              <a:t> (Comentarii) permite adăugarea, </a:t>
            </a:r>
            <a:r>
              <a:rPr lang="ro-RO" dirty="0" err="1"/>
              <a:t>ştergerea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modificarea comentariilor pe text.</a:t>
            </a:r>
          </a:p>
          <a:p>
            <a:endParaRPr lang="ro-RO" dirty="0"/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New Comment </a:t>
            </a:r>
            <a:r>
              <a:rPr lang="ro-RO" dirty="0"/>
              <a:t>– comentariu nou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Delete</a:t>
            </a:r>
            <a:r>
              <a:rPr lang="ro-RO" dirty="0"/>
              <a:t> – </a:t>
            </a:r>
            <a:r>
              <a:rPr lang="ro-RO" dirty="0" err="1"/>
              <a:t>şterge</a:t>
            </a:r>
            <a:r>
              <a:rPr lang="ro-RO" dirty="0"/>
              <a:t> comentariu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Previous</a:t>
            </a:r>
            <a:r>
              <a:rPr lang="ro-RO" dirty="0"/>
              <a:t> - salt la comentariul anterior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Next</a:t>
            </a:r>
            <a:r>
              <a:rPr lang="ro-RO" dirty="0"/>
              <a:t> – salt la comentariul următor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Show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Comments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arată comentarii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901" y="2266536"/>
            <a:ext cx="258127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411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Cuprins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Review</a:t>
            </a:r>
            <a:r>
              <a:rPr lang="ro-RO" dirty="0"/>
              <a:t> (Revizuire) oferă instrumente pentru corectarea, traducerea </a:t>
            </a:r>
            <a:r>
              <a:rPr lang="ro-RO" dirty="0" err="1"/>
              <a:t>şi</a:t>
            </a:r>
            <a:r>
              <a:rPr lang="ro-RO" dirty="0"/>
              <a:t> comentarea textelor.</a:t>
            </a:r>
          </a:p>
          <a:p>
            <a:r>
              <a:rPr lang="ro-RO" dirty="0"/>
              <a:t>Ea </a:t>
            </a:r>
            <a:r>
              <a:rPr lang="ro-RO" dirty="0" err="1"/>
              <a:t>conţine</a:t>
            </a:r>
            <a:r>
              <a:rPr lang="ro-RO" dirty="0"/>
              <a:t> următoarele grupuri de comenzi: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Proofing</a:t>
            </a:r>
            <a:r>
              <a:rPr lang="ro-RO" dirty="0"/>
              <a:t> - Verificare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Accesibility</a:t>
            </a:r>
            <a:r>
              <a:rPr lang="ro-RO" dirty="0"/>
              <a:t> - Accesibilitate pentru persoane cu </a:t>
            </a:r>
            <a:r>
              <a:rPr lang="ro-RO" dirty="0" err="1"/>
              <a:t>deficienţe</a:t>
            </a:r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Language</a:t>
            </a:r>
            <a:r>
              <a:rPr lang="ro-RO" dirty="0"/>
              <a:t> – Limbă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Comments</a:t>
            </a:r>
            <a:r>
              <a:rPr lang="ro-RO" dirty="0"/>
              <a:t> – Comentarii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Tracking</a:t>
            </a:r>
            <a:r>
              <a:rPr lang="ro-RO" dirty="0"/>
              <a:t> – Urmărire schimbări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Changes</a:t>
            </a:r>
            <a:r>
              <a:rPr lang="ro-RO" dirty="0"/>
              <a:t> – Schimbări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Compare</a:t>
            </a:r>
            <a:r>
              <a:rPr lang="ro-RO" dirty="0"/>
              <a:t> - Comparare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Protect</a:t>
            </a:r>
            <a:r>
              <a:rPr lang="ro-RO" dirty="0"/>
              <a:t> - </a:t>
            </a:r>
            <a:r>
              <a:rPr lang="ro-RO" dirty="0" err="1"/>
              <a:t>Protecţie</a:t>
            </a:r>
            <a:endParaRPr lang="ro-RO" dirty="0"/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218" y="5619156"/>
            <a:ext cx="6808304" cy="123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60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 err="1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/>
          <a:lstStyle/>
          <a:p>
            <a:r>
              <a:rPr lang="ro-RO" dirty="0"/>
              <a:t>Comentariile se aplică selectând un fragment de text </a:t>
            </a:r>
            <a:r>
              <a:rPr lang="ro-RO" dirty="0" err="1"/>
              <a:t>şi</a:t>
            </a:r>
            <a:r>
              <a:rPr lang="ro-RO" dirty="0"/>
              <a:t> apăsând pe 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Add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Comment</a:t>
            </a:r>
            <a:r>
              <a:rPr lang="ro-RO" dirty="0"/>
              <a:t>.</a:t>
            </a:r>
          </a:p>
          <a:p>
            <a:r>
              <a:rPr lang="ro-RO" dirty="0"/>
              <a:t>Se indică numele utilizatorului care face comentariul (Volador)</a:t>
            </a:r>
          </a:p>
          <a:p>
            <a:pPr lvl="1"/>
            <a:r>
              <a:rPr lang="ro-RO" dirty="0"/>
              <a:t>Dacă comentează mai </a:t>
            </a:r>
            <a:r>
              <a:rPr lang="ro-RO" dirty="0" err="1"/>
              <a:t>mulţi</a:t>
            </a:r>
            <a:r>
              <a:rPr lang="ro-RO" dirty="0"/>
              <a:t> utilizatori, pe </a:t>
            </a:r>
            <a:r>
              <a:rPr lang="ro-RO" dirty="0" err="1"/>
              <a:t>acelaşi</a:t>
            </a:r>
            <a:r>
              <a:rPr lang="ro-RO" dirty="0"/>
              <a:t> document, </a:t>
            </a:r>
            <a:r>
              <a:rPr lang="ro-RO" dirty="0" err="1"/>
              <a:t>aceştia</a:t>
            </a:r>
            <a:r>
              <a:rPr lang="ro-RO" dirty="0"/>
              <a:t> primesc culori diferite.</a:t>
            </a:r>
          </a:p>
          <a:p>
            <a:endParaRPr lang="ro-RO" dirty="0"/>
          </a:p>
          <a:p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809" y="3382040"/>
            <a:ext cx="5557191" cy="34759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49" y="3948571"/>
            <a:ext cx="2594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/>
              <a:t>Deşi</a:t>
            </a:r>
            <a:r>
              <a:rPr lang="ro-RO" dirty="0"/>
              <a:t> aspectul paginii se schimbă, comentariile nu afectează formatarea documentului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aşezarea</a:t>
            </a:r>
            <a:r>
              <a:rPr lang="ro-RO" dirty="0"/>
              <a:t> lui în pagină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36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 err="1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/>
          <a:lstStyle/>
          <a:p>
            <a:r>
              <a:rPr lang="ro-RO" dirty="0"/>
              <a:t>Comentariile pot </a:t>
            </a:r>
            <a:r>
              <a:rPr lang="ro-RO" dirty="0" err="1"/>
              <a:t>şfi</a:t>
            </a:r>
            <a:r>
              <a:rPr lang="ro-RO" dirty="0"/>
              <a:t> </a:t>
            </a:r>
            <a:r>
              <a:rPr lang="ro-RO" dirty="0" err="1"/>
              <a:t>şterse</a:t>
            </a:r>
            <a:r>
              <a:rPr lang="ro-RO" dirty="0"/>
              <a:t> cu comanda </a:t>
            </a:r>
            <a:r>
              <a:rPr lang="ro-RO" dirty="0" err="1"/>
              <a:t>Delete</a:t>
            </a:r>
            <a:r>
              <a:rPr lang="ro-RO" dirty="0"/>
              <a:t> sau cu click dreapta de mouse.</a:t>
            </a:r>
          </a:p>
          <a:p>
            <a:endParaRPr lang="ro-RO" dirty="0"/>
          </a:p>
          <a:p>
            <a:endParaRPr lang="ro-R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040" y="2424524"/>
            <a:ext cx="6998763" cy="4184997"/>
          </a:xfrm>
          <a:prstGeom prst="rect">
            <a:avLst/>
          </a:prstGeom>
        </p:spPr>
      </p:pic>
      <p:sp>
        <p:nvSpPr>
          <p:cNvPr id="8" name="Arrow: Up 7"/>
          <p:cNvSpPr/>
          <p:nvPr/>
        </p:nvSpPr>
        <p:spPr>
          <a:xfrm>
            <a:off x="3830141" y="2971799"/>
            <a:ext cx="437322" cy="347870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5483" y="4389938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044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Grupurile </a:t>
            </a:r>
            <a:r>
              <a:rPr lang="ro-RO" dirty="0" err="1"/>
              <a:t>Track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Grupurile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Tracking</a:t>
            </a:r>
            <a:r>
              <a:rPr lang="ro-RO" dirty="0"/>
              <a:t> (Urmărire)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Changes</a:t>
            </a:r>
            <a:r>
              <a:rPr lang="ro-RO" dirty="0"/>
              <a:t> (Schimbări) permit corectarea interactivă a documentelor.</a:t>
            </a:r>
          </a:p>
          <a:p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Track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Changes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Urmărire schimbări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Markup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 toate marcajele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Show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Markup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Arată marcaje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Reviewing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Pane </a:t>
            </a:r>
            <a:r>
              <a:rPr lang="ro-RO" dirty="0"/>
              <a:t>- panou de revizii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Accept </a:t>
            </a:r>
            <a:r>
              <a:rPr lang="ro-RO" dirty="0"/>
              <a:t>– Acceptă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Reject</a:t>
            </a:r>
            <a:r>
              <a:rPr lang="ro-RO" dirty="0"/>
              <a:t> – Respinge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Previous</a:t>
            </a:r>
            <a:r>
              <a:rPr lang="ro-RO" dirty="0"/>
              <a:t> -  Anterior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Next</a:t>
            </a:r>
            <a:r>
              <a:rPr lang="ro-RO" dirty="0"/>
              <a:t> - Următor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858" y="2181432"/>
            <a:ext cx="34956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905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Track</a:t>
            </a:r>
            <a:r>
              <a:rPr lang="ro-RO" dirty="0"/>
              <a:t> </a:t>
            </a:r>
            <a:r>
              <a:rPr lang="ro-RO" dirty="0" err="1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Dacă este activată comanda </a:t>
            </a:r>
            <a:r>
              <a:rPr lang="ro-RO" dirty="0" err="1"/>
              <a:t>Track</a:t>
            </a:r>
            <a:r>
              <a:rPr lang="ro-RO" dirty="0"/>
              <a:t> </a:t>
            </a:r>
            <a:r>
              <a:rPr lang="ro-RO" dirty="0" err="1"/>
              <a:t>Changes</a:t>
            </a:r>
            <a:r>
              <a:rPr lang="ro-RO" dirty="0"/>
              <a:t>, corectura textului </a:t>
            </a:r>
            <a:r>
              <a:rPr lang="ro-RO" dirty="0" err="1"/>
              <a:t>şi</a:t>
            </a:r>
            <a:r>
              <a:rPr lang="ro-RO" dirty="0"/>
              <a:t> în general orice modificare în document se face păstrând </a:t>
            </a:r>
            <a:r>
              <a:rPr lang="ro-RO" dirty="0" err="1"/>
              <a:t>şi</a:t>
            </a:r>
            <a:r>
              <a:rPr lang="ro-RO" dirty="0"/>
              <a:t> forma veche, înlocuită.</a:t>
            </a:r>
          </a:p>
          <a:p>
            <a:r>
              <a:rPr lang="ro-RO" dirty="0"/>
              <a:t>Astfel, altcineva poate decide dacă modificarea este corectă sau nu </a:t>
            </a:r>
            <a:r>
              <a:rPr lang="ro-RO" dirty="0" err="1"/>
              <a:t>şi</a:t>
            </a:r>
            <a:r>
              <a:rPr lang="ro-RO" dirty="0"/>
              <a:t>, eventual, să o respingă.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3845"/>
          <a:stretch/>
        </p:blipFill>
        <p:spPr>
          <a:xfrm>
            <a:off x="3589281" y="3145946"/>
            <a:ext cx="5159657" cy="340394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104861" y="4969565"/>
            <a:ext cx="1510748" cy="6261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07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Track</a:t>
            </a:r>
            <a:r>
              <a:rPr lang="ro-RO" dirty="0"/>
              <a:t> </a:t>
            </a:r>
            <a:r>
              <a:rPr lang="ro-RO" dirty="0" err="1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Modificările arată astfel doar dacă este selectată </a:t>
            </a:r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Markup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(arată toate marcajele).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599" y="3008659"/>
            <a:ext cx="5048276" cy="3074090"/>
          </a:xfrm>
          <a:prstGeom prst="rect">
            <a:avLst/>
          </a:prstGeom>
        </p:spPr>
      </p:pic>
      <p:sp>
        <p:nvSpPr>
          <p:cNvPr id="7" name="Arrow: Down 6"/>
          <p:cNvSpPr/>
          <p:nvPr/>
        </p:nvSpPr>
        <p:spPr>
          <a:xfrm>
            <a:off x="4760843" y="2703443"/>
            <a:ext cx="467140" cy="377687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15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Track</a:t>
            </a:r>
            <a:r>
              <a:rPr lang="ro-RO" dirty="0"/>
              <a:t> </a:t>
            </a:r>
            <a:r>
              <a:rPr lang="ro-RO" dirty="0" err="1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Când documentul marcat astfel este deschis pe alt calculator, marcajul se comută uneori automat pe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Simple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Markup</a:t>
            </a:r>
            <a:r>
              <a:rPr lang="ro-RO" sz="2000" dirty="0"/>
              <a:t>.</a:t>
            </a:r>
          </a:p>
          <a:p>
            <a:r>
              <a:rPr lang="ro-RO" sz="2000" dirty="0"/>
              <a:t>În această </a:t>
            </a:r>
            <a:r>
              <a:rPr lang="ro-RO" sz="2000" dirty="0" err="1"/>
              <a:t>situaţie</a:t>
            </a:r>
            <a:r>
              <a:rPr lang="ro-RO" sz="2000" dirty="0"/>
              <a:t>, </a:t>
            </a:r>
            <a:r>
              <a:rPr lang="ro-RO" sz="2000" dirty="0" err="1"/>
              <a:t>afişarea</a:t>
            </a:r>
            <a:r>
              <a:rPr lang="ro-RO" sz="2000" dirty="0"/>
              <a:t> modificărilor este semnalată doar de dungile </a:t>
            </a:r>
            <a:r>
              <a:rPr lang="ro-RO" sz="2000" dirty="0" err="1"/>
              <a:t>roşii</a:t>
            </a:r>
            <a:r>
              <a:rPr lang="ro-RO" sz="2000" dirty="0"/>
              <a:t> din stânga paginii.</a:t>
            </a:r>
          </a:p>
          <a:p>
            <a:r>
              <a:rPr lang="ro-RO" sz="2000" dirty="0"/>
              <a:t>Se poate trece la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Markup</a:t>
            </a:r>
            <a:r>
              <a:rPr lang="ro-RO" sz="2000" dirty="0"/>
              <a:t>.</a:t>
            </a:r>
          </a:p>
          <a:p>
            <a:endParaRPr lang="ro-RO" sz="2000" dirty="0"/>
          </a:p>
          <a:p>
            <a:endParaRPr lang="ro-RO" sz="2000" dirty="0"/>
          </a:p>
          <a:p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No </a:t>
            </a:r>
            <a:r>
              <a:rPr lang="ro-RO" sz="1800" dirty="0" err="1">
                <a:solidFill>
                  <a:schemeClr val="accent5">
                    <a:lumMod val="75000"/>
                  </a:schemeClr>
                </a:solidFill>
              </a:rPr>
              <a:t>Markup</a:t>
            </a:r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800" dirty="0"/>
              <a:t>ascunde marcajele.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924" y="2900417"/>
            <a:ext cx="4395545" cy="3579817"/>
          </a:xfrm>
          <a:prstGeom prst="rect">
            <a:avLst/>
          </a:prstGeom>
        </p:spPr>
      </p:pic>
      <p:sp>
        <p:nvSpPr>
          <p:cNvPr id="7" name="Arrow: Down 6"/>
          <p:cNvSpPr/>
          <p:nvPr/>
        </p:nvSpPr>
        <p:spPr>
          <a:xfrm>
            <a:off x="5257799" y="2532186"/>
            <a:ext cx="467140" cy="377687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/>
          <p:cNvSpPr/>
          <p:nvPr/>
        </p:nvSpPr>
        <p:spPr>
          <a:xfrm>
            <a:off x="4119805" y="5804452"/>
            <a:ext cx="293169" cy="397245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/>
          <p:cNvSpPr/>
          <p:nvPr/>
        </p:nvSpPr>
        <p:spPr>
          <a:xfrm>
            <a:off x="4055165" y="4969565"/>
            <a:ext cx="327992" cy="298174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70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Show </a:t>
            </a:r>
            <a:r>
              <a:rPr lang="ro-RO" dirty="0" err="1"/>
              <a:t>Markup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10" y="1199626"/>
            <a:ext cx="4204252" cy="5101221"/>
          </a:xfrm>
        </p:spPr>
        <p:txBody>
          <a:bodyPr/>
          <a:lstStyle/>
          <a:p>
            <a:r>
              <a:rPr lang="ro-RO" dirty="0"/>
              <a:t>Utilizatorul poate decide ce marcaje </a:t>
            </a:r>
            <a:r>
              <a:rPr lang="ro-RO" dirty="0" err="1"/>
              <a:t>doreşte</a:t>
            </a:r>
            <a:r>
              <a:rPr lang="ro-RO" dirty="0"/>
              <a:t> să vadă: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Comments</a:t>
            </a:r>
            <a:r>
              <a:rPr lang="ro-RO" dirty="0"/>
              <a:t> - comentarii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Ink</a:t>
            </a:r>
            <a:r>
              <a:rPr lang="ro-RO" dirty="0"/>
              <a:t> - marcaje grafice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Insertions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and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Deletions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obiecte introduse sau </a:t>
            </a:r>
            <a:r>
              <a:rPr lang="ro-RO" dirty="0" err="1"/>
              <a:t>şterse</a:t>
            </a:r>
            <a:endParaRPr lang="ro-RO" dirty="0"/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Formatting</a:t>
            </a:r>
            <a:r>
              <a:rPr lang="ro-RO" dirty="0"/>
              <a:t> – schimbări de formatare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Specific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People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modificări făcute doar de </a:t>
            </a:r>
            <a:r>
              <a:rPr lang="ro-RO" dirty="0" err="1"/>
              <a:t>anumiţi</a:t>
            </a:r>
            <a:r>
              <a:rPr lang="ro-RO" dirty="0"/>
              <a:t> utilizatori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174" y="2415418"/>
            <a:ext cx="3993046" cy="406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942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Reviewing</a:t>
            </a:r>
            <a:r>
              <a:rPr lang="ro-RO" dirty="0"/>
              <a:t> Pane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/>
              <a:t>Afişând</a:t>
            </a:r>
            <a:r>
              <a:rPr lang="ro-RO" dirty="0"/>
              <a:t> panoul de revizuiri (</a:t>
            </a:r>
            <a:r>
              <a:rPr lang="ro-RO" dirty="0" err="1"/>
              <a:t>Reviewing</a:t>
            </a:r>
            <a:r>
              <a:rPr lang="ro-RO" dirty="0"/>
              <a:t> Pane), modificările pot fi văzute sub formă de listă.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804" y="2568912"/>
            <a:ext cx="6362546" cy="3990916"/>
          </a:xfrm>
          <a:prstGeom prst="rect">
            <a:avLst/>
          </a:prstGeom>
        </p:spPr>
      </p:pic>
      <p:sp>
        <p:nvSpPr>
          <p:cNvPr id="5" name="Arrow: Right 4"/>
          <p:cNvSpPr/>
          <p:nvPr/>
        </p:nvSpPr>
        <p:spPr>
          <a:xfrm>
            <a:off x="1789043" y="4641574"/>
            <a:ext cx="337931" cy="457200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Up 5"/>
          <p:cNvSpPr/>
          <p:nvPr/>
        </p:nvSpPr>
        <p:spPr>
          <a:xfrm>
            <a:off x="5794513" y="3578087"/>
            <a:ext cx="377687" cy="308113"/>
          </a:xfrm>
          <a:prstGeom prst="up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887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Accept </a:t>
            </a:r>
            <a:r>
              <a:rPr lang="en-US" dirty="0"/>
              <a:t>/</a:t>
            </a:r>
            <a:r>
              <a:rPr lang="ro-RO" dirty="0"/>
              <a:t> </a:t>
            </a:r>
            <a:r>
              <a:rPr lang="ro-RO" dirty="0" err="1"/>
              <a:t>Reject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Acceptarea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respingerea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modific</a:t>
            </a:r>
            <a:r>
              <a:rPr lang="ro-RO" dirty="0"/>
              <a:t>ă</a:t>
            </a:r>
            <a:r>
              <a:rPr lang="en-US" dirty="0" err="1"/>
              <a:t>ri</a:t>
            </a:r>
            <a:r>
              <a:rPr lang="en-US" dirty="0"/>
              <a:t> se face </a:t>
            </a:r>
            <a:r>
              <a:rPr lang="ro-RO" dirty="0"/>
              <a:t>î</a:t>
            </a:r>
            <a:r>
              <a:rPr lang="en-US" dirty="0"/>
              <a:t>n </a:t>
            </a:r>
            <a:r>
              <a:rPr lang="en-US" dirty="0" err="1"/>
              <a:t>doi</a:t>
            </a:r>
            <a:r>
              <a:rPr lang="en-US" dirty="0"/>
              <a:t> pa</a:t>
            </a:r>
            <a:r>
              <a:rPr lang="ro-RO" dirty="0" err="1"/>
              <a:t>ş</a:t>
            </a:r>
            <a:r>
              <a:rPr lang="en-US" dirty="0" err="1"/>
              <a:t>i</a:t>
            </a:r>
            <a:r>
              <a:rPr lang="ro-RO" dirty="0"/>
              <a:t>:</a:t>
            </a:r>
          </a:p>
          <a:p>
            <a:pPr lvl="1"/>
            <a:r>
              <a:rPr lang="ro-RO" dirty="0"/>
              <a:t>Se selectează modificarea în întregime</a:t>
            </a:r>
          </a:p>
          <a:p>
            <a:pPr lvl="1"/>
            <a:r>
              <a:rPr lang="ro-RO" dirty="0"/>
              <a:t>Se apasă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Accept</a:t>
            </a:r>
            <a:r>
              <a:rPr lang="ro-RO" dirty="0"/>
              <a:t> sau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Reject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963" y="3119844"/>
            <a:ext cx="6799387" cy="351949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049078" y="6082748"/>
            <a:ext cx="874644" cy="2882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32443" y="3478696"/>
            <a:ext cx="457200" cy="4174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953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Accept </a:t>
            </a:r>
            <a:r>
              <a:rPr lang="en-US" dirty="0"/>
              <a:t>/</a:t>
            </a:r>
            <a:r>
              <a:rPr lang="ro-RO" dirty="0"/>
              <a:t> </a:t>
            </a:r>
            <a:r>
              <a:rPr lang="ro-RO" dirty="0" err="1"/>
              <a:t>Reject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Acceptarea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respingerea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modific</a:t>
            </a:r>
            <a:r>
              <a:rPr lang="ro-RO" dirty="0"/>
              <a:t>ă</a:t>
            </a:r>
            <a:r>
              <a:rPr lang="en-US" dirty="0" err="1"/>
              <a:t>ri</a:t>
            </a:r>
            <a:r>
              <a:rPr lang="en-US" dirty="0"/>
              <a:t> se </a:t>
            </a:r>
            <a:r>
              <a:rPr lang="ro-RO" dirty="0"/>
              <a:t>poate face cu click dreapta pe text sau în panoul de revizuiri: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10081" y="2285438"/>
            <a:ext cx="6410533" cy="4104861"/>
            <a:chOff x="2826307" y="2205925"/>
            <a:chExt cx="6410533" cy="410486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26307" y="2205925"/>
              <a:ext cx="6410533" cy="409492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6307" y="2215864"/>
              <a:ext cx="1972002" cy="4094922"/>
            </a:xfrm>
            <a:prstGeom prst="rect">
              <a:avLst/>
            </a:prstGeom>
          </p:spPr>
        </p:pic>
      </p:grpSp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0889" y="5274520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04817" y="4389938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7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</a:t>
            </a:r>
            <a:r>
              <a:rPr lang="ro-RO" dirty="0" err="1"/>
              <a:t>Proofing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Comenzile din grupul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Proofing</a:t>
            </a:r>
            <a:r>
              <a:rPr lang="ro-RO" dirty="0"/>
              <a:t> (Verificare) permit corectarea ortografică </a:t>
            </a:r>
            <a:r>
              <a:rPr lang="ro-RO" dirty="0" err="1"/>
              <a:t>şi</a:t>
            </a:r>
            <a:r>
              <a:rPr lang="ro-RO" dirty="0"/>
              <a:t> gramaticală a textului.</a:t>
            </a:r>
          </a:p>
          <a:p>
            <a:endParaRPr lang="ro-RO" dirty="0"/>
          </a:p>
          <a:p>
            <a:r>
              <a:rPr lang="ro-RO" dirty="0"/>
              <a:t>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Spelling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&amp; Grammar</a:t>
            </a:r>
            <a:r>
              <a:rPr lang="en-US" dirty="0"/>
              <a:t> (</a:t>
            </a:r>
            <a:r>
              <a:rPr lang="en-US" dirty="0" err="1"/>
              <a:t>Ortografie</a:t>
            </a:r>
            <a:r>
              <a:rPr lang="en-US" dirty="0"/>
              <a:t> </a:t>
            </a:r>
            <a:r>
              <a:rPr lang="ro-RO" dirty="0" err="1"/>
              <a:t>şi</a:t>
            </a:r>
            <a:r>
              <a:rPr lang="ro-RO" dirty="0"/>
              <a:t> gramatică</a:t>
            </a:r>
            <a:r>
              <a:rPr lang="en-US" dirty="0"/>
              <a:t>)</a:t>
            </a:r>
            <a:r>
              <a:rPr lang="ro-RO" dirty="0"/>
              <a:t> execută corectura cuvintelor scrise </a:t>
            </a:r>
            <a:r>
              <a:rPr lang="ro-RO" dirty="0" err="1"/>
              <a:t>greşit</a:t>
            </a:r>
            <a:r>
              <a:rPr lang="ro-RO" dirty="0"/>
              <a:t> în text.</a:t>
            </a:r>
          </a:p>
          <a:p>
            <a:r>
              <a:rPr lang="ro-RO" dirty="0"/>
              <a:t>Corectura se face pe baza </a:t>
            </a:r>
            <a:r>
              <a:rPr lang="ro-RO" dirty="0" err="1"/>
              <a:t>dicţionarului</a:t>
            </a:r>
            <a:r>
              <a:rPr lang="ro-RO" dirty="0"/>
              <a:t> activ, indicat în bara de stare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156" y="205057"/>
            <a:ext cx="1619250" cy="90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352" y="4266654"/>
            <a:ext cx="4307648" cy="25913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1406" y="4941124"/>
            <a:ext cx="2914650" cy="1638300"/>
          </a:xfrm>
          <a:prstGeom prst="rect">
            <a:avLst/>
          </a:prstGeom>
        </p:spPr>
      </p:pic>
      <p:sp>
        <p:nvSpPr>
          <p:cNvPr id="7" name="Speech Bubble: Rectangle 6"/>
          <p:cNvSpPr/>
          <p:nvPr/>
        </p:nvSpPr>
        <p:spPr>
          <a:xfrm>
            <a:off x="2331406" y="4939748"/>
            <a:ext cx="2916455" cy="1620078"/>
          </a:xfrm>
          <a:prstGeom prst="wedgeRectCallout">
            <a:avLst>
              <a:gd name="adj1" fmla="val 55846"/>
              <a:gd name="adj2" fmla="val 6495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747052" y="6172200"/>
            <a:ext cx="1089300" cy="4870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994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Compare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Comanda Compare permite compararea documentelor.</a:t>
            </a:r>
          </a:p>
          <a:p>
            <a:pPr lvl="1"/>
            <a:r>
              <a:rPr lang="ro-RO" dirty="0"/>
              <a:t>Pot fi comparate două versiuni ale </a:t>
            </a:r>
            <a:r>
              <a:rPr lang="ro-RO" dirty="0" err="1"/>
              <a:t>aceluiaşi</a:t>
            </a:r>
            <a:r>
              <a:rPr lang="ro-RO" dirty="0"/>
              <a:t> document</a:t>
            </a:r>
          </a:p>
          <a:p>
            <a:pPr lvl="1"/>
            <a:r>
              <a:rPr lang="ro-RO" dirty="0"/>
              <a:t>Pot fi combinate modificările făcute de mai </a:t>
            </a:r>
            <a:r>
              <a:rPr lang="ro-RO" dirty="0" err="1"/>
              <a:t>mulţi</a:t>
            </a:r>
            <a:r>
              <a:rPr lang="ro-RO" dirty="0"/>
              <a:t> utilizatori, pe versiuni diferite ale documentului, într-un singur document.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684" y="2870132"/>
            <a:ext cx="5205666" cy="368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318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Protect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Protect</a:t>
            </a:r>
            <a:r>
              <a:rPr lang="ro-RO" dirty="0"/>
              <a:t> permite </a:t>
            </a:r>
            <a:r>
              <a:rPr lang="ro-RO" dirty="0" err="1"/>
              <a:t>restricţionarea</a:t>
            </a:r>
            <a:r>
              <a:rPr lang="ro-RO" dirty="0"/>
              <a:t> modificărilor asupra documentului prin protejarea anumitor </a:t>
            </a:r>
            <a:r>
              <a:rPr lang="ro-RO" dirty="0" err="1"/>
              <a:t>acţiuni</a:t>
            </a:r>
            <a:r>
              <a:rPr lang="ro-RO" dirty="0"/>
              <a:t> (modificare, formatare) cu parolă.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045" y="2477550"/>
            <a:ext cx="5944841" cy="40026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114" y="3975652"/>
            <a:ext cx="20772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Blocarea modificărilor prin parolare.</a:t>
            </a:r>
          </a:p>
          <a:p>
            <a:endParaRPr lang="ro-RO" dirty="0"/>
          </a:p>
          <a:p>
            <a:r>
              <a:rPr lang="ro-RO" dirty="0"/>
              <a:t>Textul selectat devine </a:t>
            </a:r>
            <a:r>
              <a:rPr lang="ro-RO" dirty="0" err="1"/>
              <a:t>read-only</a:t>
            </a:r>
            <a:r>
              <a:rPr lang="ro-RO" dirty="0"/>
              <a:t> (doar citire).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544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Va urma…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96638" y="1199626"/>
            <a:ext cx="7888817" cy="115410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ro-RO" sz="3600" dirty="0"/>
              <a:t>Fila </a:t>
            </a:r>
            <a:r>
              <a:rPr lang="ro-RO" sz="3600" dirty="0" err="1">
                <a:solidFill>
                  <a:srgbClr val="0070C0"/>
                </a:solidFill>
              </a:rPr>
              <a:t>View</a:t>
            </a:r>
            <a:endParaRPr lang="ro-RO" sz="3600" dirty="0">
              <a:solidFill>
                <a:srgbClr val="0070C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ro-RO" dirty="0"/>
              <a:t>Vizualizarea documentelor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83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Spelling </a:t>
            </a:r>
            <a:r>
              <a:rPr lang="en-US" dirty="0"/>
              <a:t>&amp;</a:t>
            </a:r>
            <a:r>
              <a:rPr lang="ro-RO" dirty="0"/>
              <a:t> </a:t>
            </a:r>
            <a:r>
              <a:rPr lang="ro-RO" dirty="0" err="1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60960"/>
            <a:ext cx="7886700" cy="5101221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Aten</a:t>
            </a:r>
            <a:r>
              <a:rPr lang="ro-RO" b="1" dirty="0" err="1">
                <a:solidFill>
                  <a:srgbClr val="FF0000"/>
                </a:solidFill>
              </a:rPr>
              <a:t>ţ</a:t>
            </a:r>
            <a:r>
              <a:rPr lang="en-US" b="1" dirty="0" err="1">
                <a:solidFill>
                  <a:srgbClr val="FF0000"/>
                </a:solidFill>
              </a:rPr>
              <a:t>ie</a:t>
            </a:r>
            <a:r>
              <a:rPr lang="en-US" b="1" dirty="0">
                <a:solidFill>
                  <a:srgbClr val="FF0000"/>
                </a:solidFill>
              </a:rPr>
              <a:t> !!!</a:t>
            </a:r>
            <a:r>
              <a:rPr lang="ro-RO" b="1" dirty="0">
                <a:solidFill>
                  <a:srgbClr val="FF0000"/>
                </a:solidFill>
              </a:rPr>
              <a:t> </a:t>
            </a:r>
            <a:r>
              <a:rPr lang="ro-RO" dirty="0" err="1"/>
              <a:t>Dicţionarul</a:t>
            </a:r>
            <a:r>
              <a:rPr lang="ro-RO" dirty="0"/>
              <a:t> în limba română NU este livrat cu Office în mod implicit.</a:t>
            </a:r>
          </a:p>
          <a:p>
            <a:pPr lvl="1"/>
            <a:r>
              <a:rPr lang="ro-RO" dirty="0"/>
              <a:t>Pentru majoritatea versiunilor Office 2016, el se descarcă gratuit de pe Internet</a:t>
            </a:r>
          </a:p>
          <a:p>
            <a:pPr lvl="1"/>
            <a:r>
              <a:rPr lang="ro-RO" dirty="0"/>
              <a:t>Pentru restul, trebuie instalat separat.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420" y="2544338"/>
            <a:ext cx="3524009" cy="36178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948" y="3488419"/>
            <a:ext cx="3002238" cy="24650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6651" y="6151296"/>
            <a:ext cx="8100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Trebuie instalată versiunea corectă a pachetului lingvistic, x86 (32bit) sau x64 (64bit), în </a:t>
            </a:r>
            <a:r>
              <a:rPr lang="ro-RO" dirty="0" err="1"/>
              <a:t>funcţie</a:t>
            </a:r>
            <a:r>
              <a:rPr lang="ro-RO" dirty="0"/>
              <a:t> de varianta de Office </a:t>
            </a:r>
            <a:r>
              <a:rPr lang="ro-RO" dirty="0" err="1"/>
              <a:t>achiziţionată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580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Spelling </a:t>
            </a:r>
            <a:r>
              <a:rPr lang="en-US" dirty="0"/>
              <a:t>&amp;</a:t>
            </a:r>
            <a:r>
              <a:rPr lang="ro-RO" dirty="0"/>
              <a:t> </a:t>
            </a:r>
            <a:r>
              <a:rPr lang="ro-RO" dirty="0" err="1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Corectura</a:t>
            </a:r>
            <a:r>
              <a:rPr lang="en-US" dirty="0"/>
              <a:t> </a:t>
            </a:r>
            <a:r>
              <a:rPr lang="en-US" dirty="0" err="1"/>
              <a:t>textului</a:t>
            </a:r>
            <a:r>
              <a:rPr lang="en-US" dirty="0"/>
              <a:t> se face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ba</a:t>
            </a:r>
            <a:r>
              <a:rPr lang="ro-RO" dirty="0"/>
              <a:t>za </a:t>
            </a:r>
            <a:r>
              <a:rPr lang="ro-RO" dirty="0" err="1"/>
              <a:t>dicţionarului</a:t>
            </a:r>
            <a:r>
              <a:rPr lang="ro-RO" dirty="0"/>
              <a:t> selectat.</a:t>
            </a:r>
          </a:p>
          <a:p>
            <a:r>
              <a:rPr lang="ro-RO" dirty="0"/>
              <a:t>Cuvintele considerate </a:t>
            </a:r>
            <a:r>
              <a:rPr lang="ro-RO" dirty="0" err="1"/>
              <a:t>greşite</a:t>
            </a:r>
            <a:r>
              <a:rPr lang="ro-RO" dirty="0"/>
              <a:t> sunt subliniate cu </a:t>
            </a:r>
            <a:r>
              <a:rPr lang="ro-RO" dirty="0" err="1"/>
              <a:t>roşu</a:t>
            </a:r>
            <a:r>
              <a:rPr lang="ro-RO" dirty="0"/>
              <a:t> în text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r>
              <a:rPr lang="ro-RO" dirty="0"/>
              <a:t>Pot exista cuvinte corecte care să nu existe în </a:t>
            </a:r>
            <a:r>
              <a:rPr lang="ro-RO" dirty="0" err="1"/>
              <a:t>dicţionar</a:t>
            </a:r>
            <a:r>
              <a:rPr lang="ro-RO" dirty="0"/>
              <a:t> (termeni tehnici, nume proprii) </a:t>
            </a:r>
            <a:r>
              <a:rPr lang="ro-RO" dirty="0" err="1"/>
              <a:t>şi</a:t>
            </a:r>
            <a:r>
              <a:rPr lang="ro-RO" dirty="0"/>
              <a:t> să fie considerate </a:t>
            </a:r>
            <a:r>
              <a:rPr lang="ro-RO" dirty="0" err="1"/>
              <a:t>greşite</a:t>
            </a:r>
            <a:r>
              <a:rPr lang="ro-RO" dirty="0"/>
              <a:t>.</a:t>
            </a:r>
          </a:p>
          <a:p>
            <a:r>
              <a:rPr lang="ro-RO" dirty="0"/>
              <a:t>Un text scris în Română, dar corectat cu </a:t>
            </a:r>
            <a:r>
              <a:rPr lang="ro-RO" dirty="0" err="1"/>
              <a:t>dicţionarul</a:t>
            </a:r>
            <a:r>
              <a:rPr lang="ro-RO" dirty="0"/>
              <a:t> în limba engleză, fa vi considerat plin de </a:t>
            </a:r>
            <a:r>
              <a:rPr lang="ro-RO" dirty="0" err="1"/>
              <a:t>greşeli</a:t>
            </a:r>
            <a:r>
              <a:rPr lang="ro-RO" dirty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838" y="2247485"/>
            <a:ext cx="2562225" cy="971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388" y="5252831"/>
            <a:ext cx="235267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079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Spelling </a:t>
            </a:r>
            <a:r>
              <a:rPr lang="en-US" dirty="0"/>
              <a:t>&amp;</a:t>
            </a:r>
            <a:r>
              <a:rPr lang="ro-RO" dirty="0"/>
              <a:t> </a:t>
            </a:r>
            <a:r>
              <a:rPr lang="ro-RO" dirty="0" err="1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Cuvintele scrise cu diacriticele incorecte </a:t>
            </a:r>
            <a:r>
              <a:rPr lang="ro-RO" dirty="0" err="1"/>
              <a:t>ş</a:t>
            </a:r>
            <a:r>
              <a:rPr lang="ro-RO" dirty="0"/>
              <a:t> și </a:t>
            </a:r>
            <a:r>
              <a:rPr lang="ro-RO" dirty="0" err="1"/>
              <a:t>ţ</a:t>
            </a:r>
            <a:r>
              <a:rPr lang="ro-RO" dirty="0"/>
              <a:t> din tastatura Romanian </a:t>
            </a:r>
            <a:r>
              <a:rPr lang="ro-RO" dirty="0" err="1"/>
              <a:t>Legacy</a:t>
            </a:r>
            <a:r>
              <a:rPr lang="ro-RO" dirty="0"/>
              <a:t> sunt considerate </a:t>
            </a:r>
            <a:r>
              <a:rPr lang="ro-RO" dirty="0" err="1"/>
              <a:t>greşite</a:t>
            </a:r>
            <a:r>
              <a:rPr lang="ro-RO" dirty="0"/>
              <a:t>. Office 2016 acceptă drept corectă doar scrierea cu ș </a:t>
            </a:r>
            <a:r>
              <a:rPr lang="ro-RO" dirty="0" err="1"/>
              <a:t>şi</a:t>
            </a:r>
            <a:r>
              <a:rPr lang="ro-RO" dirty="0"/>
              <a:t> ț.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263" y="2245415"/>
            <a:ext cx="18288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8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Spelling </a:t>
            </a:r>
            <a:r>
              <a:rPr lang="en-US" dirty="0"/>
              <a:t>&amp;</a:t>
            </a:r>
            <a:r>
              <a:rPr lang="ro-RO" dirty="0"/>
              <a:t> </a:t>
            </a:r>
            <a:r>
              <a:rPr lang="ro-RO" dirty="0" err="1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Corectarea textului este invocată</a:t>
            </a:r>
            <a:r>
              <a:rPr lang="en-US" dirty="0"/>
              <a:t> select</a:t>
            </a:r>
            <a:r>
              <a:rPr lang="ro-RO" dirty="0"/>
              <a:t>â</a:t>
            </a:r>
            <a:r>
              <a:rPr lang="en-US" dirty="0" err="1"/>
              <a:t>nd</a:t>
            </a:r>
            <a:r>
              <a:rPr lang="en-US" dirty="0"/>
              <a:t> </a:t>
            </a:r>
            <a:r>
              <a:rPr lang="en-US" dirty="0" err="1"/>
              <a:t>textul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corectat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executând comanda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Spelling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&amp; Grammar</a:t>
            </a:r>
            <a:r>
              <a:rPr lang="ro-RO" dirty="0"/>
              <a:t> sau apăsând tasta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F7</a:t>
            </a:r>
          </a:p>
          <a:p>
            <a:r>
              <a:rPr lang="ro-RO" dirty="0"/>
              <a:t>Pentru fiecare cuvânt identificat </a:t>
            </a:r>
            <a:r>
              <a:rPr lang="ro-RO" dirty="0" err="1"/>
              <a:t>greşit</a:t>
            </a:r>
            <a:r>
              <a:rPr lang="ro-RO" dirty="0"/>
              <a:t>, se oferă variante de corectură, dacă există.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921" y="3750236"/>
            <a:ext cx="5067661" cy="30485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209" y="3846443"/>
            <a:ext cx="34389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Ignore</a:t>
            </a:r>
            <a:r>
              <a:rPr lang="ro-RO" dirty="0"/>
              <a:t> – ignoră </a:t>
            </a:r>
            <a:r>
              <a:rPr lang="ro-RO" dirty="0" err="1"/>
              <a:t>greşeala</a:t>
            </a:r>
            <a:r>
              <a:rPr lang="ro-RO" dirty="0"/>
              <a:t> o singură dată</a:t>
            </a:r>
          </a:p>
          <a:p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Ignore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ignoră peste tot acest cuvânt</a:t>
            </a:r>
          </a:p>
          <a:p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Add</a:t>
            </a:r>
            <a:r>
              <a:rPr lang="ro-RO" dirty="0"/>
              <a:t> - adaugă </a:t>
            </a:r>
            <a:r>
              <a:rPr lang="ro-RO" dirty="0" err="1"/>
              <a:t>cuvîntul</a:t>
            </a:r>
            <a:r>
              <a:rPr lang="ro-RO" dirty="0"/>
              <a:t> în </a:t>
            </a:r>
            <a:r>
              <a:rPr lang="ro-RO" dirty="0" err="1"/>
              <a:t>dicţionar</a:t>
            </a:r>
            <a:endParaRPr lang="ro-RO" dirty="0"/>
          </a:p>
          <a:p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Change</a:t>
            </a:r>
            <a:r>
              <a:rPr lang="ro-RO" dirty="0"/>
              <a:t> - schimbă cuvântul </a:t>
            </a:r>
            <a:r>
              <a:rPr lang="ro-RO" dirty="0" err="1"/>
              <a:t>greşit</a:t>
            </a:r>
            <a:r>
              <a:rPr lang="ro-RO" dirty="0"/>
              <a:t> cu varianta corectă aleasă</a:t>
            </a:r>
          </a:p>
          <a:p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Change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schimbă peste tot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86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Spelling </a:t>
            </a:r>
            <a:r>
              <a:rPr lang="en-US" dirty="0"/>
              <a:t>&amp;</a:t>
            </a:r>
            <a:r>
              <a:rPr lang="ro-RO" dirty="0"/>
              <a:t> </a:t>
            </a:r>
            <a:r>
              <a:rPr lang="ro-RO" dirty="0" err="1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Corectura se poate executa </a:t>
            </a:r>
            <a:r>
              <a:rPr lang="ro-RO" dirty="0" err="1"/>
              <a:t>şi</a:t>
            </a:r>
            <a:r>
              <a:rPr lang="ro-RO" dirty="0"/>
              <a:t> făcând click dreapta cu mouse-ul pe un cuvânt </a:t>
            </a:r>
            <a:r>
              <a:rPr lang="ro-RO" dirty="0" err="1"/>
              <a:t>greşit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alegând una dintre </a:t>
            </a:r>
            <a:r>
              <a:rPr lang="ro-RO" dirty="0" err="1"/>
              <a:t>opţiunile</a:t>
            </a:r>
            <a:r>
              <a:rPr lang="ro-RO" dirty="0"/>
              <a:t> disponibile.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643" y="2532329"/>
            <a:ext cx="4114800" cy="339328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54148" y="3419061"/>
            <a:ext cx="1063487" cy="9044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3092" y="3495416"/>
            <a:ext cx="388297" cy="5096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301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Thesaurus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Selectând un cuvânt </a:t>
            </a:r>
            <a:r>
              <a:rPr lang="ro-RO" dirty="0" err="1"/>
              <a:t>şi</a:t>
            </a:r>
            <a:r>
              <a:rPr lang="ro-RO" dirty="0"/>
              <a:t> executând 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Thesaurus</a:t>
            </a:r>
            <a:r>
              <a:rPr lang="ro-RO" dirty="0"/>
              <a:t> (Lexicon), se pot descoperi sinonime ale cuvântului respectiv.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32" y="2400050"/>
            <a:ext cx="7024411" cy="41848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10498" y="4234069"/>
            <a:ext cx="477078" cy="25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/>
          <p:cNvSpPr/>
          <p:nvPr/>
        </p:nvSpPr>
        <p:spPr>
          <a:xfrm rot="10800000">
            <a:off x="1262269" y="3120886"/>
            <a:ext cx="397566" cy="308114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Left 6"/>
          <p:cNvSpPr/>
          <p:nvPr/>
        </p:nvSpPr>
        <p:spPr>
          <a:xfrm>
            <a:off x="7663070" y="4114800"/>
            <a:ext cx="705678" cy="626165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49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5453</TotalTime>
  <Words>1247</Words>
  <Application>Microsoft Office PowerPoint</Application>
  <PresentationFormat>On-screen Show (4:3)</PresentationFormat>
  <Paragraphs>153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Office Theme</vt:lpstr>
      <vt:lpstr>Informatică Aplicată</vt:lpstr>
      <vt:lpstr>Cuprins</vt:lpstr>
      <vt:lpstr>Grupul de comenzi Proofing</vt:lpstr>
      <vt:lpstr>Spelling &amp; Grammar</vt:lpstr>
      <vt:lpstr>Spelling &amp; Grammar</vt:lpstr>
      <vt:lpstr>Spelling &amp; Grammar</vt:lpstr>
      <vt:lpstr>Spelling &amp; Grammar</vt:lpstr>
      <vt:lpstr>Spelling &amp; Grammar</vt:lpstr>
      <vt:lpstr>Thesaurus</vt:lpstr>
      <vt:lpstr>Word Count</vt:lpstr>
      <vt:lpstr>Word Count</vt:lpstr>
      <vt:lpstr>Check Accesibility</vt:lpstr>
      <vt:lpstr>Translate</vt:lpstr>
      <vt:lpstr>Language</vt:lpstr>
      <vt:lpstr>Language</vt:lpstr>
      <vt:lpstr>Language</vt:lpstr>
      <vt:lpstr>Language</vt:lpstr>
      <vt:lpstr>Language</vt:lpstr>
      <vt:lpstr>Grupul Comments</vt:lpstr>
      <vt:lpstr>Grupul Comments</vt:lpstr>
      <vt:lpstr>Grupul Comments</vt:lpstr>
      <vt:lpstr>Grupurile Track şi Changes</vt:lpstr>
      <vt:lpstr>Track Changes</vt:lpstr>
      <vt:lpstr>Track Changes</vt:lpstr>
      <vt:lpstr>Track Changes</vt:lpstr>
      <vt:lpstr>Show Markup</vt:lpstr>
      <vt:lpstr>Reviewing Pane</vt:lpstr>
      <vt:lpstr>Accept / Reject</vt:lpstr>
      <vt:lpstr>Accept / Reject</vt:lpstr>
      <vt:lpstr>Compare</vt:lpstr>
      <vt:lpstr>Protect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Volador</cp:lastModifiedBy>
  <cp:revision>559</cp:revision>
  <dcterms:created xsi:type="dcterms:W3CDTF">2015-12-26T06:14:49Z</dcterms:created>
  <dcterms:modified xsi:type="dcterms:W3CDTF">2017-01-09T14:24:46Z</dcterms:modified>
</cp:coreProperties>
</file>