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5"/>
  </p:notesMasterIdLst>
  <p:sldIdLst>
    <p:sldId id="256" r:id="rId2"/>
    <p:sldId id="260" r:id="rId3"/>
    <p:sldId id="261" r:id="rId4"/>
    <p:sldId id="259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5" r:id="rId26"/>
    <p:sldId id="283" r:id="rId27"/>
    <p:sldId id="284" r:id="rId28"/>
    <p:sldId id="263" r:id="rId29"/>
    <p:sldId id="286" r:id="rId30"/>
    <p:sldId id="287" r:id="rId31"/>
    <p:sldId id="289" r:id="rId32"/>
    <p:sldId id="288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3" r:id="rId46"/>
    <p:sldId id="302" r:id="rId47"/>
    <p:sldId id="304" r:id="rId48"/>
    <p:sldId id="305" r:id="rId49"/>
    <p:sldId id="306" r:id="rId50"/>
    <p:sldId id="309" r:id="rId51"/>
    <p:sldId id="307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8" r:id="rId60"/>
    <p:sldId id="319" r:id="rId61"/>
    <p:sldId id="320" r:id="rId62"/>
    <p:sldId id="321" r:id="rId63"/>
    <p:sldId id="322" r:id="rId64"/>
    <p:sldId id="323" r:id="rId65"/>
    <p:sldId id="324" r:id="rId66"/>
    <p:sldId id="325" r:id="rId67"/>
    <p:sldId id="326" r:id="rId68"/>
    <p:sldId id="327" r:id="rId69"/>
    <p:sldId id="328" r:id="rId70"/>
    <p:sldId id="329" r:id="rId71"/>
    <p:sldId id="330" r:id="rId72"/>
    <p:sldId id="332" r:id="rId73"/>
    <p:sldId id="331" r:id="rId74"/>
    <p:sldId id="333" r:id="rId75"/>
    <p:sldId id="334" r:id="rId76"/>
    <p:sldId id="335" r:id="rId77"/>
    <p:sldId id="336" r:id="rId78"/>
    <p:sldId id="337" r:id="rId79"/>
    <p:sldId id="339" r:id="rId80"/>
    <p:sldId id="338" r:id="rId81"/>
    <p:sldId id="340" r:id="rId82"/>
    <p:sldId id="341" r:id="rId83"/>
    <p:sldId id="342" r:id="rId84"/>
    <p:sldId id="343" r:id="rId85"/>
    <p:sldId id="344" r:id="rId86"/>
    <p:sldId id="345" r:id="rId87"/>
    <p:sldId id="346" r:id="rId88"/>
    <p:sldId id="347" r:id="rId89"/>
    <p:sldId id="348" r:id="rId90"/>
    <p:sldId id="349" r:id="rId91"/>
    <p:sldId id="350" r:id="rId92"/>
    <p:sldId id="351" r:id="rId93"/>
    <p:sldId id="352" r:id="rId94"/>
    <p:sldId id="353" r:id="rId95"/>
    <p:sldId id="354" r:id="rId96"/>
    <p:sldId id="355" r:id="rId97"/>
    <p:sldId id="356" r:id="rId98"/>
    <p:sldId id="357" r:id="rId99"/>
    <p:sldId id="358" r:id="rId100"/>
    <p:sldId id="359" r:id="rId101"/>
    <p:sldId id="360" r:id="rId102"/>
    <p:sldId id="361" r:id="rId103"/>
    <p:sldId id="362" r:id="rId10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CBC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6437" autoAdjust="0"/>
  </p:normalViewPr>
  <p:slideViewPr>
    <p:cSldViewPr snapToGrid="0">
      <p:cViewPr varScale="1">
        <p:scale>
          <a:sx n="112" d="100"/>
          <a:sy n="112" d="100"/>
        </p:scale>
        <p:origin x="1596" y="108"/>
      </p:cViewPr>
      <p:guideLst/>
    </p:cSldViewPr>
  </p:slideViewPr>
  <p:outlineViewPr>
    <p:cViewPr>
      <p:scale>
        <a:sx n="33" d="100"/>
        <a:sy n="33" d="100"/>
      </p:scale>
      <p:origin x="0" y="-7135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viewProps" Target="view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ableStyles" Target="tableStyle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wmf"/><Relationship Id="rId1" Type="http://schemas.openxmlformats.org/officeDocument/2006/relationships/image" Target="../media/image10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wmf"/><Relationship Id="rId1" Type="http://schemas.openxmlformats.org/officeDocument/2006/relationships/image" Target="../media/image10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9FED9-7F12-4049-A2E6-0404CC3A9FC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6CEBC-81F1-4E28-9C91-B8B36FD41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1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93482"/>
            <a:ext cx="7772400" cy="2387600"/>
          </a:xfrm>
        </p:spPr>
        <p:txBody>
          <a:bodyPr anchor="b">
            <a:normAutofit/>
          </a:bodyPr>
          <a:lstStyle>
            <a:lvl1pPr algn="r">
              <a:defRPr sz="4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390603"/>
            <a:ext cx="6858000" cy="651180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7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0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7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7164723" cy="655112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>
            <a:normAutofit/>
          </a:bodyPr>
          <a:lstStyle>
            <a:lvl1pPr algn="just">
              <a:defRPr sz="2400"/>
            </a:lvl1pPr>
            <a:lvl2pPr marL="685800" indent="-228600" algn="just">
              <a:buSzPct val="80000"/>
              <a:buFont typeface="Courier New" panose="02070309020205020404" pitchFamily="49" charset="0"/>
              <a:buChar char="o"/>
              <a:defRPr sz="2000"/>
            </a:lvl2pPr>
            <a:lvl3pPr algn="just">
              <a:defRPr sz="1800"/>
            </a:lvl3pPr>
            <a:lvl4pPr algn="just">
              <a:defRPr sz="1600"/>
            </a:lvl4pPr>
            <a:lvl5pPr algn="just">
              <a:defRPr sz="1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234"/>
            <a:ext cx="4898646" cy="241242"/>
          </a:xfrm>
        </p:spPr>
        <p:txBody>
          <a:bodyPr/>
          <a:lstStyle>
            <a:lvl1pPr algn="r">
              <a:defRPr/>
            </a:lvl1pPr>
          </a:lstStyle>
          <a:p>
            <a:r>
              <a:rPr lang="ro-RO" dirty="0" smtClean="0"/>
              <a:t>Informatică Aplicată </a:t>
            </a:r>
            <a:r>
              <a:rPr lang="ro-RO" dirty="0" smtClean="0">
                <a:latin typeface="Arial" panose="020B0604020202020204" pitchFamily="34" charset="0"/>
                <a:cs typeface="Arial" panose="020B0604020202020204" pitchFamily="34" charset="0"/>
              </a:rPr>
              <a:t>● Word 2016 ● Formatarea textului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1486" y="6480234"/>
            <a:ext cx="503864" cy="241242"/>
          </a:xfrm>
        </p:spPr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AutoShape 2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7730833" y="451155"/>
            <a:ext cx="708492" cy="7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596" y="228725"/>
            <a:ext cx="796954" cy="79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2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8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1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2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2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9.png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bulipi-eee.tuiasi.ro/docs/bul_ipi_camready_paper_template_2013.doc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7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8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1.png"/><Relationship Id="rId4" Type="http://schemas.openxmlformats.org/officeDocument/2006/relationships/image" Target="../media/image96.w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7.png"/><Relationship Id="rId4" Type="http://schemas.openxmlformats.org/officeDocument/2006/relationships/image" Target="../media/image96.w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8.png"/><Relationship Id="rId4" Type="http://schemas.openxmlformats.org/officeDocument/2006/relationships/image" Target="../media/image96.w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w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3.png"/><Relationship Id="rId4" Type="http://schemas.openxmlformats.org/officeDocument/2006/relationships/image" Target="../media/image102.w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10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5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4.w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10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08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7.w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wmf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office.com/" TargetMode="Externa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17.png"/><Relationship Id="rId4" Type="http://schemas.openxmlformats.org/officeDocument/2006/relationships/image" Target="../media/image116.wmf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126.png"/><Relationship Id="rId7" Type="http://schemas.openxmlformats.org/officeDocument/2006/relationships/image" Target="../media/image1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6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Informatic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Aplicat</a:t>
            </a:r>
            <a:r>
              <a:rPr lang="ro-RO" dirty="0"/>
              <a:t>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933" y="4181081"/>
            <a:ext cx="8117417" cy="890451"/>
          </a:xfrm>
        </p:spPr>
        <p:txBody>
          <a:bodyPr>
            <a:normAutofit/>
          </a:bodyPr>
          <a:lstStyle/>
          <a:p>
            <a:r>
              <a:rPr lang="ro-RO" sz="1800" dirty="0" smtClean="0">
                <a:solidFill>
                  <a:schemeClr val="accent5">
                    <a:lumMod val="75000"/>
                  </a:schemeClr>
                </a:solidFill>
              </a:rPr>
              <a:t>Microsoft Word 2016 </a:t>
            </a:r>
            <a:r>
              <a:rPr lang="ro-R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○ Fila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ro-R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○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Antet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și </a:t>
            </a:r>
            <a:r>
              <a:rPr lang="ro-R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subsol,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text special,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ecua</a:t>
            </a:r>
            <a:r>
              <a:rPr lang="ro-R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ții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4908462"/>
            <a:ext cx="1758950" cy="17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6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Fila Header </a:t>
            </a:r>
            <a:r>
              <a:rPr lang="en-US" dirty="0" smtClean="0"/>
              <a:t>&amp; Footer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Grupul</a:t>
            </a:r>
            <a:r>
              <a:rPr lang="en-US" dirty="0" smtClean="0"/>
              <a:t> de </a:t>
            </a:r>
            <a:r>
              <a:rPr lang="en-US" dirty="0" err="1" smtClean="0"/>
              <a:t>comenzi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Header &amp;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Footer </a:t>
            </a:r>
            <a:r>
              <a:rPr lang="ro-RO" dirty="0" smtClean="0"/>
              <a:t>este identic cu cel din fila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</a:t>
            </a:r>
            <a:r>
              <a:rPr lang="ro-RO" dirty="0" smtClean="0"/>
              <a:t>.</a:t>
            </a:r>
          </a:p>
          <a:p>
            <a:r>
              <a:rPr lang="ro-RO" dirty="0" smtClean="0"/>
              <a:t>Grupul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</a:t>
            </a:r>
            <a:r>
              <a:rPr lang="ro-RO" dirty="0" smtClean="0"/>
              <a:t> permite introducerea de elemente speciale grafice </a:t>
            </a:r>
            <a:r>
              <a:rPr lang="ro-RO" dirty="0" smtClean="0"/>
              <a:t>și </a:t>
            </a:r>
            <a:r>
              <a:rPr lang="ro-RO" dirty="0" smtClean="0"/>
              <a:t>de text în antet: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Date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&amp;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Time </a:t>
            </a:r>
            <a:r>
              <a:rPr lang="ro-RO" dirty="0" smtClean="0"/>
              <a:t>-  dată </a:t>
            </a:r>
            <a:r>
              <a:rPr lang="ro-RO" dirty="0" smtClean="0"/>
              <a:t>și </a:t>
            </a:r>
            <a:r>
              <a:rPr lang="ro-RO" dirty="0" smtClean="0"/>
              <a:t>timp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Document Info </a:t>
            </a:r>
            <a:r>
              <a:rPr lang="ro-RO" dirty="0" smtClean="0"/>
              <a:t>– </a:t>
            </a:r>
            <a:r>
              <a:rPr lang="ro-RO" dirty="0" smtClean="0"/>
              <a:t>Informații </a:t>
            </a:r>
            <a:r>
              <a:rPr lang="ro-RO" dirty="0" smtClean="0"/>
              <a:t>despre document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Quick Parts </a:t>
            </a:r>
            <a:r>
              <a:rPr lang="ro-RO" dirty="0" smtClean="0"/>
              <a:t>– </a:t>
            </a:r>
            <a:r>
              <a:rPr lang="ro-RO" dirty="0" smtClean="0"/>
              <a:t>părți </a:t>
            </a:r>
            <a:r>
              <a:rPr lang="ro-RO" dirty="0" smtClean="0"/>
              <a:t>rapide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Pictures</a:t>
            </a:r>
            <a:r>
              <a:rPr lang="ro-RO" dirty="0" smtClean="0"/>
              <a:t> – Imagini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Online Pictures </a:t>
            </a:r>
            <a:r>
              <a:rPr lang="ro-RO" dirty="0" smtClean="0"/>
              <a:t>– Imagini de pe internet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666" y="5165784"/>
            <a:ext cx="381000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727449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Pentru actualizarea automată a </a:t>
            </a:r>
            <a:r>
              <a:rPr lang="ro-RO" sz="2000" dirty="0" smtClean="0"/>
              <a:t>numerotării, </a:t>
            </a:r>
            <a:r>
              <a:rPr lang="ro-RO" sz="2000" dirty="0" smtClean="0"/>
              <a:t>se procedează astfel.</a:t>
            </a:r>
          </a:p>
          <a:p>
            <a:pPr lvl="1"/>
            <a:r>
              <a:rPr lang="ro-RO" sz="1600" dirty="0" smtClean="0"/>
              <a:t>Se face click dreapta cu mouse-ul pe </a:t>
            </a:r>
            <a:r>
              <a:rPr lang="ro-RO" sz="1600" dirty="0" smtClean="0"/>
              <a:t>referințele </a:t>
            </a:r>
            <a:r>
              <a:rPr lang="ro-RO" sz="1600" dirty="0" smtClean="0"/>
              <a:t>care trebuie modificate, atât în </a:t>
            </a:r>
            <a:r>
              <a:rPr lang="ro-RO" sz="1600" dirty="0" smtClean="0"/>
              <a:t>ecuații</a:t>
            </a:r>
            <a:r>
              <a:rPr lang="ro-RO" sz="1600" dirty="0" smtClean="0"/>
              <a:t>, cât </a:t>
            </a:r>
            <a:r>
              <a:rPr lang="ro-RO" sz="1600" dirty="0" smtClean="0"/>
              <a:t>și </a:t>
            </a:r>
            <a:r>
              <a:rPr lang="ro-RO" sz="1600" dirty="0" smtClean="0"/>
              <a:t>în text, </a:t>
            </a:r>
            <a:r>
              <a:rPr lang="ro-RO" sz="1600" dirty="0" smtClean="0"/>
              <a:t>și </a:t>
            </a:r>
            <a:r>
              <a:rPr lang="ro-RO" sz="1600" dirty="0" smtClean="0"/>
              <a:t>se alege </a:t>
            </a:r>
            <a:r>
              <a:rPr lang="ro-RO" sz="1600" dirty="0" smtClean="0"/>
              <a:t>opțiunea 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Update Field </a:t>
            </a:r>
            <a:r>
              <a:rPr lang="ro-RO" sz="1600" dirty="0" smtClean="0"/>
              <a:t>(Actualizează câmp).</a:t>
            </a:r>
          </a:p>
          <a:p>
            <a:pPr lvl="1"/>
            <a:r>
              <a:rPr lang="ro-RO" sz="1600" dirty="0" smtClean="0"/>
              <a:t>Acolo unde este posibil, pot fi selectate </a:t>
            </a:r>
            <a:r>
              <a:rPr lang="ro-RO" sz="1600" dirty="0" smtClean="0"/>
              <a:t>și </a:t>
            </a:r>
            <a:r>
              <a:rPr lang="ro-RO" sz="1600" dirty="0" smtClean="0"/>
              <a:t>actualizate mai multe </a:t>
            </a:r>
            <a:r>
              <a:rPr lang="ro-RO" sz="1600" dirty="0" smtClean="0"/>
              <a:t>referințe </a:t>
            </a:r>
            <a:r>
              <a:rPr lang="ro-RO" sz="1600" dirty="0" smtClean="0"/>
              <a:t>simultan.</a:t>
            </a:r>
            <a:endParaRPr lang="ro-RO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133" y="2500574"/>
            <a:ext cx="5213349" cy="2031819"/>
          </a:xfrm>
          <a:prstGeom prst="rect">
            <a:avLst/>
          </a:prstGeom>
        </p:spPr>
      </p:pic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14620" y="3215341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4774" y="4712084"/>
            <a:ext cx="5548976" cy="2145916"/>
          </a:xfrm>
          <a:prstGeom prst="rect">
            <a:avLst/>
          </a:prstGeom>
        </p:spPr>
      </p:pic>
      <p:pic>
        <p:nvPicPr>
          <p:cNvPr id="8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16861" y="5685147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486738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Referințele ecuațiilor </a:t>
            </a:r>
            <a:r>
              <a:rPr lang="ro-RO" sz="2000" dirty="0" smtClean="0"/>
              <a:t>se vor renumerota automat. </a:t>
            </a:r>
            <a:r>
              <a:rPr lang="ro-RO" sz="2000" dirty="0" smtClean="0"/>
              <a:t>Referința </a:t>
            </a:r>
            <a:r>
              <a:rPr lang="ro-RO" sz="2000" dirty="0" smtClean="0"/>
              <a:t>eliminată va fi înlocuită cu textul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Error! Reference source not found </a:t>
            </a:r>
            <a:r>
              <a:rPr lang="ro-RO" sz="2000" dirty="0" smtClean="0"/>
              <a:t>(Eroare! Sursa la care se face referire nu a fost găsită!), care trebuie </a:t>
            </a:r>
            <a:r>
              <a:rPr lang="ro-RO" sz="2000" dirty="0" smtClean="0"/>
              <a:t>șters</a:t>
            </a:r>
            <a:r>
              <a:rPr lang="ro-RO" sz="2000" dirty="0" smtClean="0"/>
              <a:t>.</a:t>
            </a:r>
            <a:endParaRPr lang="ro-RO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600" y="3075548"/>
            <a:ext cx="5740400" cy="100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35711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Deși Ecuațiile </a:t>
            </a:r>
            <a:r>
              <a:rPr lang="ro-RO" sz="2000" dirty="0" smtClean="0"/>
              <a:t>trebuie actualizate una câte una, </a:t>
            </a:r>
            <a:r>
              <a:rPr lang="ro-RO" sz="2000" dirty="0" smtClean="0"/>
              <a:t>referințele </a:t>
            </a:r>
            <a:r>
              <a:rPr lang="ro-RO" sz="2000" dirty="0" smtClean="0"/>
              <a:t>din text vor fi deseori grupate </a:t>
            </a:r>
            <a:r>
              <a:rPr lang="ro-RO" sz="2000" dirty="0" smtClean="0"/>
              <a:t>și</a:t>
            </a:r>
            <a:r>
              <a:rPr lang="ro-RO" sz="2000" dirty="0" smtClean="0"/>
              <a:t>, </a:t>
            </a:r>
            <a:r>
              <a:rPr lang="ro-RO" sz="2000" dirty="0" smtClean="0"/>
              <a:t>așadar</a:t>
            </a:r>
            <a:r>
              <a:rPr lang="ro-RO" sz="2000" dirty="0" smtClean="0"/>
              <a:t>, mai </a:t>
            </a:r>
            <a:r>
              <a:rPr lang="ro-RO" sz="2000" dirty="0" smtClean="0"/>
              <a:t>ușor </a:t>
            </a:r>
            <a:r>
              <a:rPr lang="ro-RO" sz="2000" dirty="0" smtClean="0"/>
              <a:t>de actualizat.</a:t>
            </a:r>
          </a:p>
          <a:p>
            <a:r>
              <a:rPr lang="ro-RO" sz="2000" dirty="0" smtClean="0"/>
              <a:t>În plus, utilizatorul nu trebuie să </a:t>
            </a:r>
            <a:r>
              <a:rPr lang="ro-RO" sz="2000" dirty="0" smtClean="0"/>
              <a:t>rețină </a:t>
            </a:r>
            <a:r>
              <a:rPr lang="ro-RO" sz="2000" dirty="0" smtClean="0"/>
              <a:t>numerele </a:t>
            </a:r>
            <a:r>
              <a:rPr lang="ro-RO" sz="2000" dirty="0" smtClean="0"/>
              <a:t>ecuațiilor </a:t>
            </a:r>
            <a:r>
              <a:rPr lang="ro-RO" sz="2000" dirty="0" smtClean="0"/>
              <a:t>eliminate </a:t>
            </a:r>
            <a:r>
              <a:rPr lang="ro-RO" sz="2000" dirty="0" smtClean="0"/>
              <a:t>și </a:t>
            </a:r>
            <a:r>
              <a:rPr lang="ro-RO" sz="2000" dirty="0" smtClean="0"/>
              <a:t>nici succesiunea </a:t>
            </a:r>
            <a:r>
              <a:rPr lang="ro-RO" sz="2000" dirty="0" smtClean="0"/>
              <a:t>referințelor</a:t>
            </a:r>
            <a:r>
              <a:rPr lang="ro-RO" sz="2000" dirty="0" smtClean="0"/>
              <a:t>.</a:t>
            </a:r>
          </a:p>
          <a:p>
            <a:r>
              <a:rPr lang="ro-RO" sz="2000" dirty="0" smtClean="0"/>
              <a:t>Documentul final are toate </a:t>
            </a:r>
            <a:r>
              <a:rPr lang="ro-RO" sz="2000" dirty="0" smtClean="0"/>
              <a:t>referințele </a:t>
            </a:r>
            <a:r>
              <a:rPr lang="ro-RO" sz="2000" dirty="0" smtClean="0"/>
              <a:t>corecte.</a:t>
            </a:r>
          </a:p>
          <a:p>
            <a:endParaRPr lang="ro-RO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801" y="3143309"/>
            <a:ext cx="5132549" cy="343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36959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va urma…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516" y="1436693"/>
            <a:ext cx="7888817" cy="1154108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/>
          <a:lstStyle/>
          <a:p>
            <a:pPr marL="0" indent="0" algn="r">
              <a:buNone/>
            </a:pPr>
            <a:r>
              <a:rPr lang="ro-RO" sz="3600" dirty="0" smtClean="0"/>
              <a:t>Fila </a:t>
            </a:r>
            <a:r>
              <a:rPr lang="ro-RO" sz="3600" dirty="0" smtClean="0">
                <a:solidFill>
                  <a:schemeClr val="accent5"/>
                </a:solidFill>
              </a:rPr>
              <a:t>File</a:t>
            </a:r>
          </a:p>
          <a:p>
            <a:pPr marL="0" indent="0" algn="r">
              <a:buNone/>
            </a:pPr>
            <a:r>
              <a:rPr lang="ro-RO" dirty="0" smtClean="0"/>
              <a:t>Operații </a:t>
            </a:r>
            <a:r>
              <a:rPr lang="ro-RO" dirty="0" smtClean="0"/>
              <a:t>de bază cu documente: salvare, imprimare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295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Date </a:t>
            </a:r>
            <a:r>
              <a:rPr lang="en-US" dirty="0" smtClean="0"/>
              <a:t>&amp;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Date &amp; Time </a:t>
            </a:r>
            <a:r>
              <a:rPr lang="ro-RO" dirty="0" smtClean="0"/>
              <a:t>(Dată calendaristică </a:t>
            </a:r>
            <a:r>
              <a:rPr lang="ro-RO" dirty="0" smtClean="0"/>
              <a:t>și </a:t>
            </a:r>
            <a:r>
              <a:rPr lang="ro-RO" dirty="0" smtClean="0"/>
              <a:t>oră) introduce în antet sau în subsol data </a:t>
            </a:r>
            <a:r>
              <a:rPr lang="ro-RO" dirty="0" smtClean="0"/>
              <a:t>și </a:t>
            </a:r>
            <a:r>
              <a:rPr lang="ro-RO" dirty="0" smtClean="0"/>
              <a:t>ora curentă, la care este modificat antetul, citind data </a:t>
            </a:r>
            <a:r>
              <a:rPr lang="ro-RO" dirty="0" smtClean="0"/>
              <a:t>și </a:t>
            </a:r>
            <a:r>
              <a:rPr lang="ro-RO" dirty="0" smtClean="0"/>
              <a:t>ora </a:t>
            </a:r>
            <a:r>
              <a:rPr lang="ro-RO" dirty="0" smtClean="0"/>
              <a:t>din sistemul </a:t>
            </a:r>
            <a:r>
              <a:rPr lang="ro-RO" dirty="0" smtClean="0"/>
              <a:t>de operare Windows.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545" y="2880863"/>
            <a:ext cx="7203580" cy="359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41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Date </a:t>
            </a:r>
            <a:r>
              <a:rPr lang="en-US" dirty="0" smtClean="0"/>
              <a:t>&amp;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Se poate alege dintre diverse formate care includ sau nu simultan data </a:t>
            </a:r>
            <a:r>
              <a:rPr lang="ro-RO" sz="2000" dirty="0" smtClean="0"/>
              <a:t>și </a:t>
            </a:r>
            <a:r>
              <a:rPr lang="ro-RO" sz="2000" dirty="0" smtClean="0"/>
              <a:t>ora, scrise cu litere sau cu doar cu cifre.</a:t>
            </a:r>
          </a:p>
          <a:p>
            <a:pPr lvl="1"/>
            <a:r>
              <a:rPr lang="ro-RO" sz="1600" dirty="0" smtClean="0"/>
              <a:t>Bifând </a:t>
            </a:r>
            <a:r>
              <a:rPr lang="ro-RO" sz="1600" dirty="0" smtClean="0"/>
              <a:t>opțiunea 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Update Automatically </a:t>
            </a:r>
            <a:r>
              <a:rPr lang="ro-RO" sz="1600" dirty="0" smtClean="0"/>
              <a:t>(Actualizează automat), data </a:t>
            </a:r>
            <a:r>
              <a:rPr lang="ro-RO" sz="1600" dirty="0" smtClean="0"/>
              <a:t>și </a:t>
            </a:r>
            <a:r>
              <a:rPr lang="ro-RO" sz="1600" dirty="0" smtClean="0"/>
              <a:t>ora se vor modifica permanent, conform datei </a:t>
            </a:r>
            <a:r>
              <a:rPr lang="ro-RO" sz="1600" dirty="0" smtClean="0"/>
              <a:t>și </a:t>
            </a:r>
            <a:r>
              <a:rPr lang="ro-RO" sz="1600" dirty="0" smtClean="0"/>
              <a:t>orei valabile la deschiderea ulterioară a documentului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Set as default </a:t>
            </a:r>
            <a:r>
              <a:rPr lang="ro-RO" sz="1600" dirty="0" smtClean="0"/>
              <a:t>-  </a:t>
            </a:r>
            <a:r>
              <a:rPr lang="ro-RO" sz="1600" dirty="0" smtClean="0"/>
              <a:t>stabilește </a:t>
            </a:r>
            <a:r>
              <a:rPr lang="ro-RO" sz="1600" dirty="0" smtClean="0"/>
              <a:t>formatul ales ca format implicit (default) de dată </a:t>
            </a:r>
            <a:r>
              <a:rPr lang="ro-RO" sz="1600" dirty="0" smtClean="0"/>
              <a:t>și </a:t>
            </a:r>
            <a:r>
              <a:rPr lang="ro-RO" sz="1600" dirty="0" smtClean="0"/>
              <a:t>oră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770" y="3038496"/>
            <a:ext cx="7203580" cy="359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74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Document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123426"/>
            <a:ext cx="7886700" cy="5101221"/>
          </a:xfrm>
        </p:spPr>
        <p:txBody>
          <a:bodyPr>
            <a:normAutofit/>
          </a:bodyPr>
          <a:lstStyle/>
          <a:p>
            <a:r>
              <a:rPr lang="ro-RO" sz="2000" dirty="0" smtClean="0"/>
              <a:t>Data </a:t>
            </a:r>
            <a:r>
              <a:rPr lang="ro-RO" sz="2000" dirty="0" smtClean="0"/>
              <a:t>și </a:t>
            </a:r>
            <a:r>
              <a:rPr lang="ro-RO" sz="2000" dirty="0" smtClean="0"/>
              <a:t>timpul introduse automat fac parte dintr-o clasă de obiecte numite </a:t>
            </a:r>
            <a:r>
              <a:rPr lang="ro-RO" sz="2000" dirty="0" smtClean="0"/>
              <a:t>părți </a:t>
            </a:r>
            <a:r>
              <a:rPr lang="ro-RO" sz="2000" dirty="0" smtClean="0"/>
              <a:t>rapide (Quick Parts)</a:t>
            </a:r>
          </a:p>
          <a:p>
            <a:r>
              <a:rPr lang="ro-RO" sz="2000" dirty="0" smtClean="0"/>
              <a:t>Alte </a:t>
            </a:r>
            <a:r>
              <a:rPr lang="ro-RO" sz="2000" dirty="0" smtClean="0"/>
              <a:t>părți </a:t>
            </a:r>
            <a:r>
              <a:rPr lang="ro-RO" sz="2000" dirty="0" smtClean="0"/>
              <a:t>rapide pot fi introduse în antet folosind comanda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Document Info</a:t>
            </a:r>
            <a:r>
              <a:rPr lang="ro-RO" sz="2000" dirty="0" smtClean="0"/>
              <a:t> (</a:t>
            </a:r>
            <a:r>
              <a:rPr lang="ro-RO" sz="2000" dirty="0" smtClean="0"/>
              <a:t>Informații </a:t>
            </a:r>
            <a:r>
              <a:rPr lang="ro-RO" sz="2000" dirty="0" smtClean="0"/>
              <a:t>despre document)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Author</a:t>
            </a:r>
            <a:r>
              <a:rPr lang="ro-RO" sz="1600" dirty="0" smtClean="0"/>
              <a:t> - autorul original al documentului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File Name </a:t>
            </a:r>
            <a:r>
              <a:rPr lang="ro-RO" sz="1600" dirty="0" smtClean="0"/>
              <a:t>– numele </a:t>
            </a:r>
            <a:r>
              <a:rPr lang="ro-RO" sz="1600" dirty="0" smtClean="0"/>
              <a:t>fișierului</a:t>
            </a:r>
            <a:endParaRPr lang="ro-RO" sz="1600" dirty="0" smtClean="0"/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File Path </a:t>
            </a:r>
            <a:r>
              <a:rPr lang="ro-RO" sz="1600" dirty="0" smtClean="0"/>
              <a:t>– locul (calea) </a:t>
            </a:r>
            <a:r>
              <a:rPr lang="ro-RO" sz="1600" dirty="0" smtClean="0"/>
              <a:t>fișierului </a:t>
            </a:r>
            <a:r>
              <a:rPr lang="ro-RO" sz="1600" dirty="0" smtClean="0"/>
              <a:t>salvat pe suport fizic (HDD, memorie USB)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Document Title </a:t>
            </a:r>
            <a:r>
              <a:rPr lang="ro-RO" sz="1600" dirty="0" smtClean="0"/>
              <a:t>-  Titlul documentului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Document Property </a:t>
            </a:r>
            <a:r>
              <a:rPr lang="ro-RO" sz="1600" dirty="0" smtClean="0"/>
              <a:t>– acces la o listă cu </a:t>
            </a:r>
            <a:r>
              <a:rPr lang="ro-RO" sz="1600" dirty="0" smtClean="0"/>
              <a:t>părți </a:t>
            </a:r>
            <a:r>
              <a:rPr lang="ro-RO" sz="1600" dirty="0" smtClean="0"/>
              <a:t>rapide cu </a:t>
            </a:r>
            <a:r>
              <a:rPr lang="ro-RO" sz="1600" dirty="0" smtClean="0"/>
              <a:t>informații </a:t>
            </a:r>
            <a:r>
              <a:rPr lang="ro-RO" sz="1600" dirty="0" smtClean="0"/>
              <a:t>despre document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Field </a:t>
            </a:r>
            <a:r>
              <a:rPr lang="ro-RO" sz="1600" dirty="0" smtClean="0"/>
              <a:t>– acces la o listă cu toate </a:t>
            </a:r>
            <a:r>
              <a:rPr lang="ro-RO" sz="1600" dirty="0" smtClean="0"/>
              <a:t>părțile </a:t>
            </a:r>
            <a:r>
              <a:rPr lang="ro-RO" sz="1600" dirty="0" smtClean="0"/>
              <a:t>rapide disponibile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514" y="4306358"/>
            <a:ext cx="5516168" cy="23569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7401" y="5088466"/>
            <a:ext cx="1693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Document Info </a:t>
            </a:r>
            <a:r>
              <a:rPr lang="ro-RO" dirty="0" smtClean="0"/>
              <a:t>există </a:t>
            </a:r>
            <a:r>
              <a:rPr lang="ro-RO" dirty="0" smtClean="0"/>
              <a:t>și </a:t>
            </a:r>
            <a:r>
              <a:rPr lang="ro-RO" dirty="0" smtClean="0"/>
              <a:t>în fila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385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Quick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Butonul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Quick Parts </a:t>
            </a:r>
            <a:r>
              <a:rPr lang="ro-RO" dirty="0" smtClean="0"/>
              <a:t>(</a:t>
            </a:r>
            <a:r>
              <a:rPr lang="ro-RO" dirty="0" smtClean="0"/>
              <a:t>Părți </a:t>
            </a:r>
            <a:r>
              <a:rPr lang="ro-RO" dirty="0" smtClean="0"/>
              <a:t>rapide) deschide accesul către </a:t>
            </a:r>
            <a:r>
              <a:rPr lang="ro-RO" dirty="0" smtClean="0"/>
              <a:t>părțile </a:t>
            </a:r>
            <a:r>
              <a:rPr lang="ro-RO" dirty="0" smtClean="0"/>
              <a:t>rapide care pot fi introduse într-un antet sau subsol.</a:t>
            </a:r>
          </a:p>
          <a:p>
            <a:pPr lvl="1"/>
            <a:r>
              <a:rPr lang="ro-RO" dirty="0" smtClean="0"/>
              <a:t>Subcomenzile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Field </a:t>
            </a:r>
            <a:r>
              <a:rPr lang="ro-RO" dirty="0" smtClean="0"/>
              <a:t>(Câmp) </a:t>
            </a:r>
            <a:r>
              <a:rPr lang="ro-RO" dirty="0" smtClean="0"/>
              <a:t>și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Document Property </a:t>
            </a:r>
            <a:r>
              <a:rPr lang="ro-RO" dirty="0" smtClean="0"/>
              <a:t>sunt cele întâlnite deja la comanda Document info, discutată anterior.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259197"/>
            <a:ext cx="3830649" cy="304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682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Quick Parts – Auto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Auto Text </a:t>
            </a:r>
            <a:r>
              <a:rPr lang="ro-RO" dirty="0" smtClean="0"/>
              <a:t>(Text automat) </a:t>
            </a:r>
            <a:r>
              <a:rPr lang="ro-RO" dirty="0" smtClean="0"/>
              <a:t>permite salvarea textului selectat ca parte rapidă de tip Auto Text, pentru a putea fi folosită mai târziu </a:t>
            </a:r>
            <a:r>
              <a:rPr lang="ro-RO" dirty="0" smtClean="0"/>
              <a:t>fără </a:t>
            </a:r>
            <a:r>
              <a:rPr lang="ro-RO" dirty="0" smtClean="0"/>
              <a:t>a fi necesară rescrierea </a:t>
            </a:r>
            <a:r>
              <a:rPr lang="ro-RO" dirty="0" smtClean="0"/>
              <a:t>manuală.</a:t>
            </a:r>
            <a:endParaRPr lang="en-US" dirty="0" smtClean="0"/>
          </a:p>
          <a:p>
            <a:pPr lvl="1"/>
            <a:r>
              <a:rPr lang="en-US" dirty="0" err="1" smtClean="0"/>
              <a:t>Comanda</a:t>
            </a:r>
            <a:r>
              <a:rPr lang="en-US" dirty="0" smtClean="0"/>
              <a:t> exist</a:t>
            </a:r>
            <a:r>
              <a:rPr lang="ro-RO" dirty="0" smtClean="0"/>
              <a:t>ă </a:t>
            </a:r>
            <a:r>
              <a:rPr lang="ro-RO" dirty="0" smtClean="0"/>
              <a:t>și </a:t>
            </a:r>
            <a:r>
              <a:rPr lang="ro-RO" dirty="0" smtClean="0"/>
              <a:t>în</a:t>
            </a:r>
            <a:r>
              <a:rPr lang="en-US" dirty="0" smtClean="0"/>
              <a:t> fila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Insert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727" y="3421372"/>
            <a:ext cx="3998750" cy="2289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6787" y="4722316"/>
            <a:ext cx="1906635" cy="146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34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Quick Parts – Auto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În realitate, </a:t>
            </a:r>
            <a:r>
              <a:rPr lang="ro-RO" sz="2000" dirty="0" smtClean="0"/>
              <a:t>se creează un obiect de tip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Building Block </a:t>
            </a:r>
            <a:r>
              <a:rPr lang="ro-RO" sz="2000" dirty="0" smtClean="0"/>
              <a:t>(bloc component), căruia trebuie să i se dea un nume (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Name</a:t>
            </a:r>
            <a:r>
              <a:rPr lang="ro-RO" sz="2000" dirty="0" smtClean="0"/>
              <a:t>)</a:t>
            </a:r>
            <a:r>
              <a:rPr lang="ro-RO" sz="2000" baseline="0" dirty="0" smtClean="0"/>
              <a:t> și</a:t>
            </a:r>
            <a:r>
              <a:rPr lang="ro-RO" sz="2000" dirty="0" smtClean="0"/>
              <a:t> </a:t>
            </a:r>
            <a:r>
              <a:rPr lang="ro-RO" sz="2000" dirty="0" smtClean="0"/>
              <a:t>să i se asocieze o galerie sau un grup (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Gallery</a:t>
            </a:r>
            <a:r>
              <a:rPr lang="ro-RO" sz="2000" dirty="0" smtClean="0"/>
              <a:t>) </a:t>
            </a:r>
            <a:r>
              <a:rPr lang="ro-RO" sz="2000" dirty="0" smtClean="0"/>
              <a:t>aparținând </a:t>
            </a:r>
            <a:r>
              <a:rPr lang="ro-RO" sz="2000" dirty="0" smtClean="0"/>
              <a:t>unei categorii mai mari (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Category</a:t>
            </a:r>
            <a:r>
              <a:rPr lang="ro-RO" sz="2000" dirty="0" smtClean="0"/>
              <a:t>)</a:t>
            </a:r>
          </a:p>
          <a:p>
            <a:endParaRPr lang="ro-RO" sz="2000" dirty="0"/>
          </a:p>
          <a:p>
            <a:r>
              <a:rPr lang="ro-RO" sz="2000" dirty="0" smtClean="0"/>
              <a:t>Blocul </a:t>
            </a:r>
            <a:r>
              <a:rPr lang="ro-RO" sz="2000" dirty="0" smtClean="0"/>
              <a:t>se va salva în </a:t>
            </a:r>
            <a:r>
              <a:rPr lang="ro-RO" sz="2000" dirty="0" smtClean="0"/>
              <a:t>șablonul </a:t>
            </a:r>
            <a:r>
              <a:rPr lang="ro-RO" sz="2000" dirty="0" smtClean="0"/>
              <a:t>de document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Normal</a:t>
            </a:r>
            <a:r>
              <a:rPr lang="ro-RO" sz="2000" dirty="0" smtClean="0"/>
              <a:t>, deci va fi disponibil în toate documentele care folosesc acest </a:t>
            </a:r>
            <a:r>
              <a:rPr lang="ro-RO" sz="2000" dirty="0" smtClean="0"/>
              <a:t>șablon (toate documentele</a:t>
            </a:r>
            <a:r>
              <a:rPr lang="ro-RO" sz="2000" baseline="0" dirty="0" smtClean="0"/>
              <a:t> noi</a:t>
            </a:r>
            <a:r>
              <a:rPr lang="ro-RO" sz="2000" dirty="0" smtClean="0"/>
              <a:t>).</a:t>
            </a:r>
            <a:endParaRPr lang="ro-RO" sz="2000" dirty="0" smtClean="0"/>
          </a:p>
          <a:p>
            <a:r>
              <a:rPr lang="ro-RO" sz="2000" dirty="0" smtClean="0"/>
              <a:t>Pentru AutoText, se poate intorduce doar </a:t>
            </a:r>
            <a:r>
              <a:rPr lang="ro-RO" sz="2000" dirty="0" smtClean="0"/>
              <a:t>conținutul </a:t>
            </a:r>
            <a:r>
              <a:rPr lang="ro-RO" sz="2000" dirty="0" smtClean="0"/>
              <a:t>(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Insert content only</a:t>
            </a:r>
            <a:r>
              <a:rPr lang="ro-RO" sz="2000" dirty="0" smtClean="0"/>
              <a:t>).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0054" y="4163515"/>
            <a:ext cx="3091742" cy="238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19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Quick Parts – Auto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O parte rapidă AutoText va fi disponibilă ulterior din fila Insert, comanda Quick Parts, pentru orice </a:t>
            </a:r>
            <a:r>
              <a:rPr lang="ro-RO" sz="2000" dirty="0" smtClean="0"/>
              <a:t>document </a:t>
            </a:r>
            <a:r>
              <a:rPr lang="ro-RO" sz="2000" dirty="0" smtClean="0"/>
              <a:t>bazat pe </a:t>
            </a:r>
            <a:r>
              <a:rPr lang="ro-RO" sz="2000" dirty="0" smtClean="0"/>
              <a:t>șablonul </a:t>
            </a:r>
            <a:r>
              <a:rPr lang="ro-RO" sz="2000" dirty="0" smtClean="0"/>
              <a:t>Normal </a:t>
            </a:r>
            <a:r>
              <a:rPr lang="ro-RO" sz="2000" dirty="0" smtClean="0"/>
              <a:t>(șablonul </a:t>
            </a:r>
            <a:r>
              <a:rPr lang="ro-RO" sz="2000" dirty="0" smtClean="0"/>
              <a:t>folosit implicit în Word).</a:t>
            </a:r>
          </a:p>
          <a:p>
            <a:r>
              <a:rPr lang="ro-RO" sz="2000" dirty="0" smtClean="0"/>
              <a:t>Făcând click dreapta cu mouse-ul pe partea rapidă, se poate alege amplasarea ei: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Insert at Current Document Position </a:t>
            </a:r>
            <a:r>
              <a:rPr lang="ro-RO" sz="1600" dirty="0" smtClean="0"/>
              <a:t>– Inserează pe </a:t>
            </a:r>
            <a:r>
              <a:rPr lang="ro-RO" sz="1600" dirty="0" smtClean="0"/>
              <a:t>poziția </a:t>
            </a:r>
            <a:r>
              <a:rPr lang="ro-RO" sz="1600" dirty="0" smtClean="0"/>
              <a:t>cursorului în document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Insert At Page Header </a:t>
            </a:r>
            <a:r>
              <a:rPr lang="ro-RO" sz="1600" dirty="0" smtClean="0"/>
              <a:t>– Insetrează în antet.</a:t>
            </a:r>
          </a:p>
          <a:p>
            <a:pPr lvl="1"/>
            <a:r>
              <a:rPr lang="ro-RO" sz="1600" dirty="0"/>
              <a:t>e</a:t>
            </a:r>
            <a:r>
              <a:rPr lang="ro-RO" sz="1600" dirty="0" smtClean="0"/>
              <a:t>tc.</a:t>
            </a:r>
          </a:p>
          <a:p>
            <a:r>
              <a:rPr lang="ro-RO" sz="2000" dirty="0" smtClean="0"/>
              <a:t>Partea rapidă se poate folosi, </a:t>
            </a:r>
            <a:r>
              <a:rPr lang="ro-RO" sz="2000" dirty="0" smtClean="0"/>
              <a:t>cu mai puține opțiuni, și </a:t>
            </a:r>
            <a:r>
              <a:rPr lang="ro-RO" sz="2000" dirty="0" smtClean="0"/>
              <a:t>din fila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Header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&amp; Footer Tools - Design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511" y="4296249"/>
            <a:ext cx="6660839" cy="23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78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Quick Parts -  Building Blocks Organizer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Building Blocks Organizer </a:t>
            </a:r>
            <a:r>
              <a:rPr lang="ro-RO" dirty="0" smtClean="0"/>
              <a:t>(Organizator blocuri de componente) deschide o listă cu toate blocurile de componente disponibile, </a:t>
            </a:r>
          </a:p>
          <a:p>
            <a:r>
              <a:rPr lang="ro-RO" dirty="0" smtClean="0"/>
              <a:t>Blocul ales poate fi modificat 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Edit Properties</a:t>
            </a:r>
            <a:r>
              <a:rPr lang="ro-RO" dirty="0" smtClean="0"/>
              <a:t>), </a:t>
            </a:r>
            <a:r>
              <a:rPr lang="ro-RO" dirty="0" smtClean="0"/>
              <a:t>șters </a:t>
            </a:r>
            <a:r>
              <a:rPr lang="ro-RO" dirty="0" smtClean="0"/>
              <a:t>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Delete</a:t>
            </a:r>
            <a:r>
              <a:rPr lang="ro-RO" dirty="0" smtClean="0"/>
              <a:t>) sau folosit în document 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</a:t>
            </a:r>
            <a:r>
              <a:rPr lang="ro-RO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1138" y="3270442"/>
            <a:ext cx="5574212" cy="339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340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Quick Parts -  Save Selection…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Orice text sau element grafic poate fi salvat sub formă de bloc de componente:</a:t>
            </a:r>
          </a:p>
          <a:p>
            <a:r>
              <a:rPr lang="ro-RO" dirty="0" smtClean="0"/>
              <a:t>Se folosește 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Save Selection to Quick Parts Gallery </a:t>
            </a:r>
            <a:r>
              <a:rPr lang="ro-RO" dirty="0" smtClean="0"/>
              <a:t>(Salvează obiectul selectat în galeria de </a:t>
            </a:r>
            <a:r>
              <a:rPr lang="ro-RO" dirty="0" smtClean="0"/>
              <a:t>părți </a:t>
            </a:r>
            <a:r>
              <a:rPr lang="ro-RO" dirty="0" smtClean="0"/>
              <a:t>rapide</a:t>
            </a:r>
            <a:r>
              <a:rPr lang="ro-RO" dirty="0" smtClean="0"/>
              <a:t>), </a:t>
            </a:r>
            <a:r>
              <a:rPr lang="ro-RO" dirty="0" smtClean="0"/>
              <a:t>forma generală a comenzii de salvare de la AutoText.</a:t>
            </a:r>
            <a:endParaRPr lang="ro-RO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993" y="3387725"/>
            <a:ext cx="4464839" cy="29961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1257" y="5168900"/>
            <a:ext cx="1874309" cy="1443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072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Cuprins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o-RO" dirty="0" smtClean="0"/>
              <a:t>Antet </a:t>
            </a:r>
            <a:r>
              <a:rPr lang="ro-RO" dirty="0" smtClean="0"/>
              <a:t>și </a:t>
            </a:r>
            <a:r>
              <a:rPr lang="ro-RO" dirty="0" smtClean="0"/>
              <a:t>subsol de pagină</a:t>
            </a:r>
          </a:p>
          <a:p>
            <a:pPr marL="457200" indent="-457200">
              <a:buAutoNum type="arabicPeriod"/>
            </a:pPr>
            <a:r>
              <a:rPr lang="ro-RO" dirty="0" smtClean="0"/>
              <a:t>Elemente speciale de text (WordArt, obiecte, </a:t>
            </a:r>
            <a:r>
              <a:rPr lang="ro-RO" dirty="0" smtClean="0"/>
              <a:t>părți </a:t>
            </a:r>
            <a:r>
              <a:rPr lang="ro-RO" dirty="0" smtClean="0"/>
              <a:t>rapide)</a:t>
            </a:r>
          </a:p>
          <a:p>
            <a:pPr marL="457200" indent="-457200">
              <a:buAutoNum type="arabicPeriod"/>
            </a:pPr>
            <a:r>
              <a:rPr lang="ro-RO" dirty="0" smtClean="0"/>
              <a:t>Simboluri </a:t>
            </a:r>
            <a:r>
              <a:rPr lang="ro-RO" dirty="0" smtClean="0"/>
              <a:t>și ecuații</a:t>
            </a: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980576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Header </a:t>
            </a:r>
            <a:r>
              <a:rPr lang="en-US" dirty="0" smtClean="0"/>
              <a:t>&amp; Footer Tools </a:t>
            </a:r>
            <a:r>
              <a:rPr lang="ro-RO" dirty="0" smtClean="0"/>
              <a:t>- 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Comenzile Pictures (Imagini) </a:t>
            </a:r>
            <a:r>
              <a:rPr lang="ro-RO" dirty="0" smtClean="0"/>
              <a:t>și </a:t>
            </a:r>
            <a:r>
              <a:rPr lang="ro-RO" dirty="0" smtClean="0"/>
              <a:t>Online Pictures (Imagini de pe internet) permit inserarea de imagini în antet </a:t>
            </a:r>
            <a:r>
              <a:rPr lang="ro-RO" dirty="0" smtClean="0"/>
              <a:t>și </a:t>
            </a:r>
            <a:r>
              <a:rPr lang="ro-RO" dirty="0" smtClean="0"/>
              <a:t>în subsol.</a:t>
            </a:r>
          </a:p>
          <a:p>
            <a:r>
              <a:rPr lang="ro-RO" dirty="0" smtClean="0"/>
              <a:t>Ele </a:t>
            </a:r>
            <a:r>
              <a:rPr lang="ro-RO" dirty="0" smtClean="0"/>
              <a:t>funcționează </a:t>
            </a:r>
            <a:r>
              <a:rPr lang="ro-RO" dirty="0" smtClean="0"/>
              <a:t>la fel ca </a:t>
            </a:r>
            <a:r>
              <a:rPr lang="ro-RO" dirty="0" smtClean="0"/>
              <a:t>aceleași </a:t>
            </a:r>
            <a:r>
              <a:rPr lang="ro-RO" dirty="0" smtClean="0"/>
              <a:t>comenzi întâlnite </a:t>
            </a:r>
            <a:r>
              <a:rPr lang="ro-RO" dirty="0" smtClean="0"/>
              <a:t>și </a:t>
            </a:r>
            <a:r>
              <a:rPr lang="ro-RO" dirty="0" smtClean="0"/>
              <a:t>discutate anterior, în grupul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Illustrations</a:t>
            </a:r>
            <a:r>
              <a:rPr lang="ro-RO" dirty="0" smtClean="0"/>
              <a:t> al filei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659" y="3283511"/>
            <a:ext cx="2419350" cy="933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6334" y="4833996"/>
            <a:ext cx="4638675" cy="1466850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6189133" y="6087533"/>
            <a:ext cx="465667" cy="321734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882467" y="2988733"/>
            <a:ext cx="632883" cy="355600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952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407" y="2550052"/>
            <a:ext cx="5555720" cy="8559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Header </a:t>
            </a:r>
            <a:r>
              <a:rPr lang="en-US" dirty="0" smtClean="0"/>
              <a:t>&amp; Footer Tools </a:t>
            </a:r>
            <a:r>
              <a:rPr lang="ro-RO" dirty="0" smtClean="0"/>
              <a:t>– Insert - 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Inserarea imaginilor în antet sau subsol permite realizarea de efecte grafice sau introducerea unei sigle de firmă.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364066" y="3505200"/>
            <a:ext cx="778933" cy="245035"/>
          </a:xfrm>
          <a:prstGeom prst="wedgeRectCallout">
            <a:avLst>
              <a:gd name="adj1" fmla="val 114127"/>
              <a:gd name="adj2" fmla="val -27813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100" dirty="0" smtClean="0">
                <a:solidFill>
                  <a:schemeClr val="tx1"/>
                </a:solidFill>
              </a:rPr>
              <a:t>imagine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1371600" y="2150533"/>
            <a:ext cx="2497667" cy="234704"/>
          </a:xfrm>
          <a:prstGeom prst="wedgeRectCallout">
            <a:avLst>
              <a:gd name="adj1" fmla="val -10826"/>
              <a:gd name="adj2" fmla="val 193680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100" dirty="0">
                <a:solidFill>
                  <a:schemeClr val="tx1"/>
                </a:solidFill>
              </a:rPr>
              <a:t>c</a:t>
            </a:r>
            <a:r>
              <a:rPr lang="ro-RO" sz="1100" dirty="0" smtClean="0">
                <a:solidFill>
                  <a:schemeClr val="tx1"/>
                </a:solidFill>
              </a:rPr>
              <a:t>asetă de text cu fonturi formatate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4211010" y="2150533"/>
            <a:ext cx="1663909" cy="234703"/>
          </a:xfrm>
          <a:prstGeom prst="wedgeRectCallout">
            <a:avLst>
              <a:gd name="adj1" fmla="val -25402"/>
              <a:gd name="adj2" fmla="val 190073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100" dirty="0">
                <a:solidFill>
                  <a:schemeClr val="tx1"/>
                </a:solidFill>
              </a:rPr>
              <a:t>c</a:t>
            </a:r>
            <a:r>
              <a:rPr lang="ro-RO" sz="1100" dirty="0" smtClean="0">
                <a:solidFill>
                  <a:schemeClr val="tx1"/>
                </a:solidFill>
              </a:rPr>
              <a:t>asetă de text simplă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4000" y="4639733"/>
            <a:ext cx="36152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/>
              <a:t>În antet sau subsol se pot desena </a:t>
            </a:r>
            <a:r>
              <a:rPr lang="ro-RO" dirty="0" smtClean="0"/>
              <a:t>și </a:t>
            </a:r>
            <a:r>
              <a:rPr lang="ro-RO" dirty="0" smtClean="0"/>
              <a:t>alte elemente grafice, precum forme automate – linii, forme geometrice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/>
              <a:t>Textul poate fi formatat ca aliniere, culoare, font, mărime etc.</a:t>
            </a:r>
            <a:endParaRPr lang="en-US" dirty="0"/>
          </a:p>
        </p:txBody>
      </p:sp>
      <p:sp>
        <p:nvSpPr>
          <p:cNvPr id="15" name="Rectangular Callout 14"/>
          <p:cNvSpPr/>
          <p:nvPr/>
        </p:nvSpPr>
        <p:spPr>
          <a:xfrm>
            <a:off x="6383865" y="3662076"/>
            <a:ext cx="778933" cy="245035"/>
          </a:xfrm>
          <a:prstGeom prst="wedgeRectCallout">
            <a:avLst>
              <a:gd name="adj1" fmla="val -88047"/>
              <a:gd name="adj2" fmla="val -22630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100" dirty="0" smtClean="0">
                <a:solidFill>
                  <a:schemeClr val="tx1"/>
                </a:solidFill>
              </a:rPr>
              <a:t>linie</a:t>
            </a:r>
            <a:endParaRPr lang="en-US" sz="1100" dirty="0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746" y="4427759"/>
            <a:ext cx="4608762" cy="243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2141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Header </a:t>
            </a:r>
            <a:r>
              <a:rPr lang="en-US" dirty="0"/>
              <a:t>&amp; Footer </a:t>
            </a:r>
            <a:r>
              <a:rPr lang="en-US" dirty="0" smtClean="0"/>
              <a:t>Tools</a:t>
            </a:r>
            <a:r>
              <a:rPr lang="ro-RO" dirty="0" smtClean="0"/>
              <a:t> – Grupul Navigation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Grupul de comenzi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Navigation</a:t>
            </a:r>
            <a:r>
              <a:rPr lang="ro-RO" dirty="0" smtClean="0"/>
              <a:t> permite comutarea rapidă între anteturi </a:t>
            </a:r>
            <a:r>
              <a:rPr lang="ro-RO" dirty="0" smtClean="0"/>
              <a:t>și </a:t>
            </a:r>
            <a:r>
              <a:rPr lang="ro-RO" dirty="0" smtClean="0"/>
              <a:t>subsoluri.</a:t>
            </a:r>
          </a:p>
          <a:p>
            <a:pPr lvl="1"/>
            <a:r>
              <a:rPr lang="ro-RO" dirty="0" smtClean="0"/>
              <a:t>Comenzile care nu pot fi aplicate la un moment dat sunt indisponibile (blocate </a:t>
            </a:r>
            <a:r>
              <a:rPr lang="ro-RO" dirty="0" smtClean="0"/>
              <a:t>și </a:t>
            </a:r>
            <a:r>
              <a:rPr lang="ro-RO" dirty="0" smtClean="0"/>
              <a:t>în culori spălate).</a:t>
            </a:r>
          </a:p>
          <a:p>
            <a:pPr lvl="1"/>
            <a:endParaRPr lang="ro-RO" dirty="0"/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Go to Header </a:t>
            </a:r>
            <a:r>
              <a:rPr lang="ro-RO" dirty="0" smtClean="0"/>
              <a:t>-  trece din subsolul în antetul paginii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Go to Footer </a:t>
            </a:r>
            <a:r>
              <a:rPr lang="ro-RO" dirty="0" smtClean="0"/>
              <a:t>– Trece din antetul în subsolul paginii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Previous</a:t>
            </a:r>
            <a:r>
              <a:rPr lang="en-US" dirty="0" smtClean="0"/>
              <a:t> </a:t>
            </a:r>
            <a:r>
              <a:rPr lang="ro-RO" dirty="0" smtClean="0"/>
              <a:t>-</a:t>
            </a:r>
            <a:r>
              <a:rPr lang="en-US" dirty="0" smtClean="0"/>
              <a:t>  </a:t>
            </a:r>
            <a:r>
              <a:rPr lang="en-US" dirty="0" err="1" smtClean="0"/>
              <a:t>Trece</a:t>
            </a:r>
            <a:r>
              <a:rPr lang="en-US" dirty="0" smtClean="0"/>
              <a:t> </a:t>
            </a:r>
            <a:r>
              <a:rPr lang="ro-RO" dirty="0" smtClean="0"/>
              <a:t>în antetul</a:t>
            </a:r>
            <a:r>
              <a:rPr lang="en-US" dirty="0" smtClean="0"/>
              <a:t>/</a:t>
            </a:r>
            <a:r>
              <a:rPr lang="en-US" dirty="0" err="1" smtClean="0"/>
              <a:t>subsolul</a:t>
            </a:r>
            <a:r>
              <a:rPr lang="en-US" dirty="0" smtClean="0"/>
              <a:t> anterior</a:t>
            </a:r>
            <a:endParaRPr lang="ro-RO" dirty="0" smtClean="0"/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Next</a:t>
            </a:r>
            <a:r>
              <a:rPr lang="ro-RO" dirty="0" smtClean="0"/>
              <a:t> – Trece în următorul antet</a:t>
            </a:r>
            <a:r>
              <a:rPr lang="en-US" dirty="0" smtClean="0"/>
              <a:t>/</a:t>
            </a:r>
            <a:r>
              <a:rPr lang="en-US" dirty="0" err="1" smtClean="0"/>
              <a:t>subsol</a:t>
            </a:r>
            <a:endParaRPr lang="ro-RO" dirty="0" smtClean="0"/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Link to Previous </a:t>
            </a:r>
            <a:r>
              <a:rPr lang="ro-RO" dirty="0" smtClean="0"/>
              <a:t>– face antetul</a:t>
            </a:r>
            <a:r>
              <a:rPr lang="en-US" dirty="0" smtClean="0"/>
              <a:t>/</a:t>
            </a:r>
            <a:r>
              <a:rPr lang="en-US" dirty="0" err="1" smtClean="0"/>
              <a:t>subsolul</a:t>
            </a:r>
            <a:r>
              <a:rPr lang="en-US" dirty="0" smtClean="0"/>
              <a:t> din </a:t>
            </a:r>
            <a:r>
              <a:rPr lang="en-US" dirty="0" smtClean="0"/>
              <a:t>sec</a:t>
            </a:r>
            <a:r>
              <a:rPr lang="ro-RO" dirty="0" smtClean="0"/>
              <a:t>ț</a:t>
            </a:r>
            <a:r>
              <a:rPr lang="en-US" dirty="0" err="1" smtClean="0"/>
              <a:t>iunea</a:t>
            </a:r>
            <a:r>
              <a:rPr lang="en-US" dirty="0" smtClean="0"/>
              <a:t> </a:t>
            </a:r>
            <a:r>
              <a:rPr lang="en-US" dirty="0" err="1" smtClean="0"/>
              <a:t>curent</a:t>
            </a:r>
            <a:r>
              <a:rPr lang="ro-RO" dirty="0" smtClean="0"/>
              <a:t>ă</a:t>
            </a:r>
            <a:r>
              <a:rPr lang="en-US" dirty="0" smtClean="0"/>
              <a:t> a </a:t>
            </a:r>
            <a:r>
              <a:rPr lang="en-US" dirty="0" err="1" smtClean="0"/>
              <a:t>documentului</a:t>
            </a:r>
            <a:r>
              <a:rPr lang="en-US" dirty="0" smtClean="0"/>
              <a:t> identic cu </a:t>
            </a:r>
            <a:r>
              <a:rPr lang="en-US" dirty="0" err="1" smtClean="0"/>
              <a:t>cel</a:t>
            </a:r>
            <a:r>
              <a:rPr lang="en-US" dirty="0" smtClean="0"/>
              <a:t> din </a:t>
            </a:r>
            <a:r>
              <a:rPr lang="en-US" dirty="0" smtClean="0"/>
              <a:t>sec</a:t>
            </a:r>
            <a:r>
              <a:rPr lang="ro-RO" dirty="0" smtClean="0"/>
              <a:t>ț</a:t>
            </a:r>
            <a:r>
              <a:rPr lang="en-US" dirty="0" err="1" smtClean="0"/>
              <a:t>iunea</a:t>
            </a:r>
            <a:r>
              <a:rPr lang="en-US" dirty="0" smtClean="0"/>
              <a:t> </a:t>
            </a:r>
            <a:r>
              <a:rPr lang="en-US" dirty="0" err="1" smtClean="0"/>
              <a:t>anterioa</a:t>
            </a:r>
            <a:r>
              <a:rPr lang="ro-RO" dirty="0" smtClean="0"/>
              <a:t>ră, dacă au fost definite mai multe </a:t>
            </a:r>
            <a:r>
              <a:rPr lang="ro-RO" dirty="0" smtClean="0"/>
              <a:t>secțiuni </a:t>
            </a:r>
            <a:r>
              <a:rPr lang="ro-RO" dirty="0" smtClean="0"/>
              <a:t>în document</a:t>
            </a:r>
            <a:endParaRPr lang="en-US" dirty="0" smtClean="0"/>
          </a:p>
          <a:p>
            <a:pPr lvl="1"/>
            <a:endParaRPr lang="ro-RO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2409" y="5603993"/>
            <a:ext cx="199072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4031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Header </a:t>
            </a:r>
            <a:r>
              <a:rPr lang="en-US" dirty="0"/>
              <a:t>&amp; Footer </a:t>
            </a:r>
            <a:r>
              <a:rPr lang="en-US" dirty="0" smtClean="0"/>
              <a:t>Tools</a:t>
            </a:r>
            <a:r>
              <a:rPr lang="ro-RO" dirty="0" smtClean="0"/>
              <a:t> – Grupul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Grupul de comenzi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Options</a:t>
            </a:r>
            <a:r>
              <a:rPr lang="ro-RO" dirty="0" smtClean="0"/>
              <a:t> permite </a:t>
            </a:r>
            <a:r>
              <a:rPr lang="ro-RO" dirty="0" smtClean="0"/>
              <a:t>diferențierea </a:t>
            </a:r>
            <a:r>
              <a:rPr lang="ro-RO" dirty="0" smtClean="0"/>
              <a:t>anteturilor  </a:t>
            </a:r>
            <a:r>
              <a:rPr lang="ro-RO" dirty="0" smtClean="0"/>
              <a:t>și </a:t>
            </a:r>
            <a:r>
              <a:rPr lang="ro-RO" dirty="0" smtClean="0"/>
              <a:t>subsolurilor pe pagini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Different First Page </a:t>
            </a:r>
            <a:r>
              <a:rPr lang="ro-RO" dirty="0" smtClean="0"/>
              <a:t>– antet </a:t>
            </a:r>
            <a:r>
              <a:rPr lang="ro-RO" dirty="0" smtClean="0"/>
              <a:t>și </a:t>
            </a:r>
            <a:r>
              <a:rPr lang="ro-RO" dirty="0" smtClean="0"/>
              <a:t>subsol </a:t>
            </a:r>
            <a:r>
              <a:rPr lang="ro-RO" dirty="0" smtClean="0"/>
              <a:t>altfel </a:t>
            </a:r>
            <a:r>
              <a:rPr lang="ro-RO" dirty="0" smtClean="0"/>
              <a:t>pe prima pagină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Different Odd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&amp; Even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Pages </a:t>
            </a:r>
            <a:r>
              <a:rPr lang="ro-RO" dirty="0" smtClean="0"/>
              <a:t>– </a:t>
            </a:r>
            <a:r>
              <a:rPr lang="ro-RO" dirty="0" smtClean="0"/>
              <a:t>altfel </a:t>
            </a:r>
            <a:r>
              <a:rPr lang="ro-RO" dirty="0" smtClean="0"/>
              <a:t>pe paginile pare </a:t>
            </a:r>
            <a:r>
              <a:rPr lang="ro-RO" dirty="0" smtClean="0"/>
              <a:t>și </a:t>
            </a:r>
            <a:r>
              <a:rPr lang="ro-RO" dirty="0" smtClean="0"/>
              <a:t>impare (ca </a:t>
            </a:r>
            <a:r>
              <a:rPr lang="ro-RO" dirty="0" smtClean="0"/>
              <a:t>la cărțile </a:t>
            </a:r>
            <a:r>
              <a:rPr lang="ro-RO" dirty="0" smtClean="0"/>
              <a:t>cu numele autorului pe o pagină </a:t>
            </a:r>
            <a:r>
              <a:rPr lang="ro-RO" dirty="0" smtClean="0"/>
              <a:t>și </a:t>
            </a:r>
            <a:r>
              <a:rPr lang="ro-RO" dirty="0" smtClean="0"/>
              <a:t>titlul </a:t>
            </a:r>
            <a:r>
              <a:rPr lang="ro-RO" dirty="0" smtClean="0"/>
              <a:t>cărții </a:t>
            </a:r>
            <a:r>
              <a:rPr lang="ro-RO" dirty="0" smtClean="0"/>
              <a:t>pe cealaltă)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Show Document Text </a:t>
            </a:r>
            <a:r>
              <a:rPr lang="ro-RO" dirty="0" smtClean="0"/>
              <a:t>-  Arată sau ascunde textul de pe pagină când se modifică antetul sau subsolul</a:t>
            </a:r>
          </a:p>
          <a:p>
            <a:pPr lvl="1"/>
            <a:endParaRPr lang="ro-RO" dirty="0" smtClean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8467" y="4115859"/>
            <a:ext cx="1809750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5146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Header </a:t>
            </a:r>
            <a:r>
              <a:rPr lang="en-US" dirty="0"/>
              <a:t>&amp; Footer </a:t>
            </a:r>
            <a:r>
              <a:rPr lang="en-US" dirty="0" smtClean="0"/>
              <a:t>Tools</a:t>
            </a:r>
            <a:r>
              <a:rPr lang="ro-RO" dirty="0" smtClean="0"/>
              <a:t> – Grupul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Grupul de comenzi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Options</a:t>
            </a:r>
            <a:r>
              <a:rPr lang="ro-RO" sz="2000" dirty="0" smtClean="0"/>
              <a:t> permite </a:t>
            </a:r>
            <a:r>
              <a:rPr lang="ro-RO" sz="2000" dirty="0" smtClean="0"/>
              <a:t>diferențierea </a:t>
            </a:r>
            <a:r>
              <a:rPr lang="ro-RO" sz="2000" dirty="0" smtClean="0"/>
              <a:t>anteturilor  </a:t>
            </a:r>
            <a:r>
              <a:rPr lang="ro-RO" sz="2000" dirty="0" smtClean="0"/>
              <a:t>și </a:t>
            </a:r>
            <a:r>
              <a:rPr lang="ro-RO" sz="2000" dirty="0" smtClean="0"/>
              <a:t>subsolurilor pe pagini</a:t>
            </a:r>
          </a:p>
          <a:p>
            <a:pPr lvl="1"/>
            <a:r>
              <a:rPr lang="ro-RO" sz="1800" dirty="0" smtClean="0">
                <a:solidFill>
                  <a:schemeClr val="accent1">
                    <a:lumMod val="50000"/>
                  </a:schemeClr>
                </a:solidFill>
              </a:rPr>
              <a:t>Different First Page </a:t>
            </a:r>
            <a:r>
              <a:rPr lang="ro-RO" sz="1800" dirty="0" smtClean="0"/>
              <a:t>– antet </a:t>
            </a:r>
            <a:r>
              <a:rPr lang="ro-RO" sz="1800" dirty="0" smtClean="0"/>
              <a:t>și </a:t>
            </a:r>
            <a:r>
              <a:rPr lang="ro-RO" sz="1800" dirty="0" smtClean="0"/>
              <a:t>subsol </a:t>
            </a:r>
            <a:r>
              <a:rPr lang="ro-RO" sz="1800" dirty="0" smtClean="0"/>
              <a:t>altfel </a:t>
            </a:r>
            <a:r>
              <a:rPr lang="ro-RO" sz="1800" dirty="0" smtClean="0"/>
              <a:t>pe prima pagină</a:t>
            </a:r>
          </a:p>
          <a:p>
            <a:pPr lvl="1"/>
            <a:r>
              <a:rPr lang="ro-RO" sz="1800" dirty="0" smtClean="0">
                <a:solidFill>
                  <a:schemeClr val="accent1">
                    <a:lumMod val="50000"/>
                  </a:schemeClr>
                </a:solidFill>
              </a:rPr>
              <a:t>Different Odd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&amp; Even </a:t>
            </a:r>
            <a:r>
              <a:rPr lang="ro-RO" sz="1800" dirty="0" smtClean="0">
                <a:solidFill>
                  <a:schemeClr val="accent1">
                    <a:lumMod val="50000"/>
                  </a:schemeClr>
                </a:solidFill>
              </a:rPr>
              <a:t>Pages </a:t>
            </a:r>
            <a:r>
              <a:rPr lang="ro-RO" sz="1800" dirty="0" smtClean="0"/>
              <a:t>– </a:t>
            </a:r>
            <a:r>
              <a:rPr lang="ro-RO" sz="1800" dirty="0" smtClean="0"/>
              <a:t>altfel </a:t>
            </a:r>
            <a:r>
              <a:rPr lang="ro-RO" sz="1800" dirty="0" smtClean="0"/>
              <a:t>pe paginile pare </a:t>
            </a:r>
            <a:r>
              <a:rPr lang="ro-RO" sz="1800" dirty="0" smtClean="0"/>
              <a:t>și </a:t>
            </a:r>
            <a:r>
              <a:rPr lang="ro-RO" sz="1800" dirty="0" smtClean="0"/>
              <a:t>impare </a:t>
            </a:r>
            <a:endParaRPr lang="ro-RO" sz="1800" dirty="0" smtClean="0"/>
          </a:p>
          <a:p>
            <a:pPr lvl="1"/>
            <a:r>
              <a:rPr lang="ro-RO" sz="1800" dirty="0" smtClean="0">
                <a:solidFill>
                  <a:schemeClr val="accent1">
                    <a:lumMod val="50000"/>
                  </a:schemeClr>
                </a:solidFill>
              </a:rPr>
              <a:t>Show </a:t>
            </a:r>
            <a:r>
              <a:rPr lang="ro-RO" sz="1800" dirty="0" smtClean="0">
                <a:solidFill>
                  <a:schemeClr val="accent1">
                    <a:lumMod val="50000"/>
                  </a:schemeClr>
                </a:solidFill>
              </a:rPr>
              <a:t>Document Text </a:t>
            </a:r>
            <a:r>
              <a:rPr lang="ro-RO" sz="1800" dirty="0" smtClean="0"/>
              <a:t>- </a:t>
            </a:r>
            <a:r>
              <a:rPr lang="ro-RO" sz="1800" dirty="0" smtClean="0"/>
              <a:t>arată </a:t>
            </a:r>
            <a:r>
              <a:rPr lang="ro-RO" sz="1800" dirty="0" smtClean="0"/>
              <a:t>sau ascunde textul de pe pagină când se modifică antetul sau subsolul</a:t>
            </a:r>
          </a:p>
          <a:p>
            <a:pPr lvl="1"/>
            <a:endParaRPr lang="ro-RO" sz="1800" dirty="0" smtClean="0"/>
          </a:p>
          <a:p>
            <a:r>
              <a:rPr lang="ro-RO" sz="2000" dirty="0" smtClean="0"/>
              <a:t>Când se bifează una dintre aceste </a:t>
            </a:r>
            <a:r>
              <a:rPr lang="ro-RO" sz="2000" dirty="0" smtClean="0"/>
              <a:t>opțiuni</a:t>
            </a:r>
            <a:r>
              <a:rPr lang="ro-RO" sz="2000" dirty="0" smtClean="0"/>
              <a:t>, mesajul din dreptul antetului sau subsolului va indica acest lucru.</a:t>
            </a:r>
          </a:p>
          <a:p>
            <a:pPr lvl="1"/>
            <a:r>
              <a:rPr lang="ro-RO" sz="1800" dirty="0" smtClean="0"/>
              <a:t>S-a bifat </a:t>
            </a:r>
            <a:r>
              <a:rPr lang="ro-RO" sz="1800" dirty="0" smtClean="0">
                <a:solidFill>
                  <a:schemeClr val="accent1">
                    <a:lumMod val="50000"/>
                  </a:schemeClr>
                </a:solidFill>
              </a:rPr>
              <a:t>Different First Page</a:t>
            </a:r>
            <a:r>
              <a:rPr lang="ro-RO" sz="1800" dirty="0" smtClean="0"/>
              <a:t>, mesajul este </a:t>
            </a:r>
            <a:r>
              <a:rPr lang="ro-RO" sz="1800" dirty="0" smtClean="0">
                <a:solidFill>
                  <a:schemeClr val="accent1">
                    <a:lumMod val="50000"/>
                  </a:schemeClr>
                </a:solidFill>
              </a:rPr>
              <a:t>First Page Header </a:t>
            </a:r>
            <a:r>
              <a:rPr lang="ro-RO" sz="1800" dirty="0" smtClean="0"/>
              <a:t>(Antet prima pagină)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933" y="5257533"/>
            <a:ext cx="5680604" cy="16004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267" y="4795570"/>
            <a:ext cx="1828800" cy="923925"/>
          </a:xfrm>
          <a:prstGeom prst="rect">
            <a:avLst/>
          </a:prstGeom>
        </p:spPr>
      </p:pic>
      <p:sp>
        <p:nvSpPr>
          <p:cNvPr id="7" name="Up Arrow 6"/>
          <p:cNvSpPr/>
          <p:nvPr/>
        </p:nvSpPr>
        <p:spPr>
          <a:xfrm>
            <a:off x="3437464" y="6100528"/>
            <a:ext cx="347133" cy="249472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4110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Header </a:t>
            </a:r>
            <a:r>
              <a:rPr lang="en-US" dirty="0"/>
              <a:t>&amp; Footer </a:t>
            </a:r>
            <a:r>
              <a:rPr lang="en-US" dirty="0" smtClean="0"/>
              <a:t>Tools</a:t>
            </a:r>
            <a:r>
              <a:rPr lang="ro-RO" dirty="0" smtClean="0"/>
              <a:t> – Grupul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o-RO" sz="2000" dirty="0" smtClean="0"/>
              <a:t>Exemplu: </a:t>
            </a:r>
            <a:r>
              <a:rPr lang="ro-RO" sz="2000" dirty="0" smtClean="0"/>
              <a:t>șablonul </a:t>
            </a:r>
            <a:r>
              <a:rPr lang="ro-RO" sz="2000" dirty="0" smtClean="0"/>
              <a:t>folosit pentru redactarea lucrărilor </a:t>
            </a:r>
            <a:r>
              <a:rPr lang="ro-RO" sz="2000" dirty="0" smtClean="0"/>
              <a:t>științifice </a:t>
            </a:r>
            <a:r>
              <a:rPr lang="ro-RO" sz="2000" dirty="0" smtClean="0"/>
              <a:t>publicate </a:t>
            </a:r>
            <a:r>
              <a:rPr lang="ro-RO" sz="2000" dirty="0"/>
              <a:t>în Buletinul Institutului Politehnic din </a:t>
            </a:r>
            <a:r>
              <a:rPr lang="ro-RO" sz="2000" dirty="0" smtClean="0"/>
              <a:t>Iași</a:t>
            </a:r>
            <a:r>
              <a:rPr lang="ro-RO" sz="2000" dirty="0" smtClean="0"/>
              <a:t>, </a:t>
            </a:r>
            <a:r>
              <a:rPr lang="ro-RO" sz="2000" dirty="0" smtClean="0"/>
              <a:t>secția </a:t>
            </a:r>
            <a:r>
              <a:rPr lang="ro-RO" sz="2000" dirty="0"/>
              <a:t>Electrotehnică, Energetică, </a:t>
            </a:r>
            <a:r>
              <a:rPr lang="ro-RO" sz="2000" dirty="0" smtClean="0"/>
              <a:t>Electronică, disponibil aici</a:t>
            </a:r>
          </a:p>
          <a:p>
            <a:pPr marL="0" indent="0">
              <a:buNone/>
            </a:pP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www.bulipi-eee.tuiasi.ro/docs/bul_ipi_camready_paper_template_2013.doc</a:t>
            </a:r>
            <a:endParaRPr lang="ro-RO" sz="1600" dirty="0" smtClean="0"/>
          </a:p>
          <a:p>
            <a:pPr marL="0" indent="0">
              <a:buNone/>
            </a:pPr>
            <a:r>
              <a:rPr lang="ro-RO" sz="2000" dirty="0" smtClean="0"/>
              <a:t>folosește </a:t>
            </a:r>
            <a:r>
              <a:rPr lang="ro-RO" sz="2000" dirty="0" smtClean="0"/>
              <a:t>antet </a:t>
            </a:r>
            <a:r>
              <a:rPr lang="ro-RO" sz="2000" dirty="0" smtClean="0"/>
              <a:t>și </a:t>
            </a:r>
            <a:r>
              <a:rPr lang="ro-RO" sz="2000" dirty="0" smtClean="0"/>
              <a:t>subsol diferite pe prima pagină </a:t>
            </a:r>
            <a:r>
              <a:rPr lang="ro-RO" sz="2000" dirty="0" smtClean="0"/>
              <a:t>și </a:t>
            </a:r>
            <a:r>
              <a:rPr lang="ro-RO" sz="2000" dirty="0" smtClean="0"/>
              <a:t>pe paginile pare </a:t>
            </a:r>
            <a:r>
              <a:rPr lang="ro-RO" sz="2000" dirty="0" smtClean="0"/>
              <a:t>și </a:t>
            </a:r>
            <a:r>
              <a:rPr lang="ro-RO" sz="2000" dirty="0" smtClean="0"/>
              <a:t>impare.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067" y="3322858"/>
            <a:ext cx="7170083" cy="336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2531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Header </a:t>
            </a:r>
            <a:r>
              <a:rPr lang="en-US" dirty="0"/>
              <a:t>&amp; Footer </a:t>
            </a:r>
            <a:r>
              <a:rPr lang="en-US" dirty="0" smtClean="0"/>
              <a:t>Tools</a:t>
            </a:r>
            <a:r>
              <a:rPr lang="ro-RO" dirty="0" smtClean="0"/>
              <a:t> – Grupul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Grupul de comenzi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Position</a:t>
            </a:r>
            <a:r>
              <a:rPr lang="ro-RO" sz="2000" dirty="0" smtClean="0"/>
              <a:t> permite stabilirea </a:t>
            </a:r>
            <a:r>
              <a:rPr lang="ro-RO" sz="2000" dirty="0" smtClean="0"/>
              <a:t>lățimii </a:t>
            </a:r>
            <a:r>
              <a:rPr lang="ro-RO" sz="2000" dirty="0" smtClean="0"/>
              <a:t>antetului </a:t>
            </a:r>
            <a:r>
              <a:rPr lang="ro-RO" sz="2000" dirty="0" smtClean="0"/>
              <a:t>și </a:t>
            </a:r>
            <a:r>
              <a:rPr lang="ro-RO" sz="2000" dirty="0" smtClean="0"/>
              <a:t>subsolului pe pagină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Header from Top </a:t>
            </a:r>
            <a:r>
              <a:rPr lang="ro-RO" sz="1600" dirty="0" smtClean="0"/>
              <a:t>– </a:t>
            </a:r>
            <a:r>
              <a:rPr lang="ro-RO" sz="1600" dirty="0" smtClean="0"/>
              <a:t>Lățimea </a:t>
            </a:r>
            <a:r>
              <a:rPr lang="ro-RO" sz="1600" dirty="0" smtClean="0"/>
              <a:t>antetului, mă</a:t>
            </a:r>
            <a:r>
              <a:rPr lang="en-US" sz="1600" dirty="0" smtClean="0"/>
              <a:t>s</a:t>
            </a:r>
            <a:r>
              <a:rPr lang="ro-RO" sz="1600" dirty="0" smtClean="0"/>
              <a:t>urată de la marginea de sus a paginii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Footer </a:t>
            </a:r>
            <a:r>
              <a:rPr lang="ro-RO" sz="1600" dirty="0">
                <a:solidFill>
                  <a:schemeClr val="accent1">
                    <a:lumMod val="50000"/>
                  </a:schemeClr>
                </a:solidFill>
              </a:rPr>
              <a:t>from 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Bottom </a:t>
            </a:r>
            <a:r>
              <a:rPr lang="ro-RO" sz="1600" dirty="0"/>
              <a:t>– </a:t>
            </a:r>
            <a:r>
              <a:rPr lang="ro-RO" sz="1600" dirty="0" smtClean="0"/>
              <a:t>Lățimea </a:t>
            </a:r>
            <a:r>
              <a:rPr lang="ro-RO" sz="1600" dirty="0" smtClean="0"/>
              <a:t>subsolului, </a:t>
            </a:r>
            <a:r>
              <a:rPr lang="ro-RO" sz="1600" dirty="0"/>
              <a:t>mă</a:t>
            </a:r>
            <a:r>
              <a:rPr lang="en-US" sz="1600" dirty="0"/>
              <a:t>s</a:t>
            </a:r>
            <a:r>
              <a:rPr lang="ro-RO" sz="1600" dirty="0"/>
              <a:t>urată de la marginea de </a:t>
            </a:r>
            <a:r>
              <a:rPr lang="ro-RO" sz="1600" dirty="0" smtClean="0"/>
              <a:t>jos </a:t>
            </a:r>
            <a:r>
              <a:rPr lang="ro-RO" sz="1600" dirty="0"/>
              <a:t>a </a:t>
            </a:r>
            <a:r>
              <a:rPr lang="ro-RO" sz="1600" dirty="0" smtClean="0"/>
              <a:t>paginii</a:t>
            </a:r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Insert Alignment tab </a:t>
            </a:r>
            <a:r>
              <a:rPr lang="ro-RO" sz="1600" dirty="0" smtClean="0"/>
              <a:t>– Tabulatori pentru alinierea </a:t>
            </a:r>
            <a:r>
              <a:rPr lang="ro-RO" sz="1600" dirty="0" smtClean="0"/>
              <a:t>conținutului paginii </a:t>
            </a:r>
            <a:r>
              <a:rPr lang="ro-RO" sz="1600" dirty="0" smtClean="0"/>
              <a:t>cu antetul </a:t>
            </a:r>
            <a:r>
              <a:rPr lang="ro-RO" sz="1600" dirty="0" smtClean="0"/>
              <a:t>și </a:t>
            </a:r>
            <a:r>
              <a:rPr lang="ro-RO" sz="1600" dirty="0" smtClean="0"/>
              <a:t>subsolul</a:t>
            </a:r>
            <a:endParaRPr lang="en-US" sz="1400" dirty="0"/>
          </a:p>
          <a:p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3399" y="4374367"/>
            <a:ext cx="5680604" cy="16004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0152" y="4076697"/>
            <a:ext cx="2114550" cy="942975"/>
          </a:xfrm>
          <a:prstGeom prst="rect">
            <a:avLst/>
          </a:prstGeom>
        </p:spPr>
      </p:pic>
      <p:sp>
        <p:nvSpPr>
          <p:cNvPr id="8" name="Up-Down Arrow 7"/>
          <p:cNvSpPr/>
          <p:nvPr/>
        </p:nvSpPr>
        <p:spPr>
          <a:xfrm>
            <a:off x="4656667" y="4661726"/>
            <a:ext cx="262466" cy="381000"/>
          </a:xfrm>
          <a:prstGeom prst="up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1368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Header </a:t>
            </a:r>
            <a:r>
              <a:rPr lang="en-US" dirty="0"/>
              <a:t>&amp; Footer </a:t>
            </a:r>
            <a:r>
              <a:rPr lang="en-US" dirty="0" smtClean="0"/>
              <a:t>Tools</a:t>
            </a:r>
            <a:r>
              <a:rPr lang="ro-RO" dirty="0" smtClean="0"/>
              <a:t> – Grupul Close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Grupul de comenzi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Close </a:t>
            </a:r>
            <a:r>
              <a:rPr lang="ro-RO" sz="2000" dirty="0" smtClean="0"/>
              <a:t>(Închidere) are o singură comadă, care închide antetul </a:t>
            </a:r>
            <a:r>
              <a:rPr lang="ro-RO" sz="2000" dirty="0" smtClean="0"/>
              <a:t>și </a:t>
            </a:r>
            <a:r>
              <a:rPr lang="ro-RO" sz="2000" dirty="0" smtClean="0"/>
              <a:t>subsolul.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9050" y="2087561"/>
            <a:ext cx="876300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4523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sz="2200" dirty="0" smtClean="0"/>
              <a:t>Fila Insert - Grupul Header </a:t>
            </a:r>
            <a:r>
              <a:rPr lang="en-US" sz="2200" dirty="0" smtClean="0"/>
              <a:t>&amp; Footer – </a:t>
            </a:r>
            <a:r>
              <a:rPr lang="en-US" sz="2200" dirty="0" err="1" smtClean="0"/>
              <a:t>Numerotarea</a:t>
            </a:r>
            <a:r>
              <a:rPr lang="en-US" sz="2200" dirty="0" smtClean="0"/>
              <a:t> </a:t>
            </a:r>
            <a:r>
              <a:rPr lang="en-US" sz="2200" dirty="0" err="1" smtClean="0"/>
              <a:t>paginilor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2237841"/>
          </a:xfrm>
        </p:spPr>
        <p:txBody>
          <a:bodyPr/>
          <a:lstStyle/>
          <a:p>
            <a:r>
              <a:rPr lang="ro-RO" dirty="0" smtClean="0"/>
              <a:t>Pentru documentele simple, este suficientă numerotarea paginilor, fără antet </a:t>
            </a:r>
            <a:r>
              <a:rPr lang="ro-RO" dirty="0" smtClean="0"/>
              <a:t>și </a:t>
            </a:r>
            <a:r>
              <a:rPr lang="ro-RO" dirty="0" smtClean="0"/>
              <a:t>subsol complex.</a:t>
            </a:r>
            <a:endParaRPr lang="en-US" dirty="0" smtClean="0"/>
          </a:p>
          <a:p>
            <a:r>
              <a:rPr lang="en-US" dirty="0" err="1" smtClean="0"/>
              <a:t>Comanda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Page Number </a:t>
            </a:r>
            <a:r>
              <a:rPr lang="en-US" dirty="0" smtClean="0"/>
              <a:t>(</a:t>
            </a:r>
            <a:r>
              <a:rPr lang="en-US" dirty="0" err="1" smtClean="0"/>
              <a:t>Num</a:t>
            </a:r>
            <a:r>
              <a:rPr lang="ro-RO" dirty="0" smtClean="0"/>
              <a:t>ăr de pagină</a:t>
            </a:r>
            <a:r>
              <a:rPr lang="en-US" dirty="0" smtClean="0"/>
              <a:t>)</a:t>
            </a:r>
            <a:r>
              <a:rPr lang="ro-RO" dirty="0" smtClean="0"/>
              <a:t> inserează numerotare automată pentru paginile unui document.</a:t>
            </a:r>
          </a:p>
          <a:p>
            <a:endParaRPr lang="ro-RO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536420"/>
            <a:ext cx="3457575" cy="2562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4558" y="4936065"/>
            <a:ext cx="1660792" cy="17949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4135" y="3437467"/>
            <a:ext cx="38777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Format Page Numbers </a:t>
            </a:r>
            <a:r>
              <a:rPr lang="ro-RO" dirty="0" smtClean="0"/>
              <a:t>(Formatează numerele de pagină) permite alegerea formatului arab, roman sau literal 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Number format</a:t>
            </a:r>
            <a:r>
              <a:rPr lang="ro-RO" dirty="0" smtClean="0"/>
              <a:t>)</a:t>
            </a:r>
          </a:p>
          <a:p>
            <a:r>
              <a:rPr lang="ro-RO" dirty="0" smtClean="0"/>
              <a:t>și </a:t>
            </a:r>
            <a:r>
              <a:rPr lang="ro-RO" dirty="0" smtClean="0"/>
              <a:t>a cifrei de la care începe numărătoarea 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Start at</a:t>
            </a:r>
            <a:r>
              <a:rPr lang="ro-RO" dirty="0" smtClean="0"/>
              <a:t>)</a:t>
            </a:r>
          </a:p>
          <a:p>
            <a:endParaRPr lang="ro-RO" dirty="0"/>
          </a:p>
          <a:p>
            <a:r>
              <a:rPr lang="ro-RO" dirty="0" smtClean="0"/>
              <a:t>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Remove Page Numbers </a:t>
            </a:r>
            <a:r>
              <a:rPr lang="ro-RO" dirty="0" smtClean="0"/>
              <a:t>(Elimină numerele de pagină) scoate numerotarea automată.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942477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sz="2200" dirty="0" smtClean="0"/>
              <a:t>Fila Insert - Grupul Header </a:t>
            </a:r>
            <a:r>
              <a:rPr lang="en-US" sz="2200" dirty="0" smtClean="0"/>
              <a:t>&amp; Footer – </a:t>
            </a:r>
            <a:r>
              <a:rPr lang="en-US" sz="2200" dirty="0" err="1" smtClean="0"/>
              <a:t>Numerotarea</a:t>
            </a:r>
            <a:r>
              <a:rPr lang="en-US" sz="2200" dirty="0" smtClean="0"/>
              <a:t> </a:t>
            </a:r>
            <a:r>
              <a:rPr lang="en-US" sz="2200" dirty="0" err="1" smtClean="0"/>
              <a:t>paginilor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2237841"/>
          </a:xfrm>
        </p:spPr>
        <p:txBody>
          <a:bodyPr>
            <a:normAutofit lnSpcReduction="10000"/>
          </a:bodyPr>
          <a:lstStyle/>
          <a:p>
            <a:r>
              <a:rPr lang="ro-RO" dirty="0" smtClean="0"/>
              <a:t>Deși </a:t>
            </a:r>
            <a:r>
              <a:rPr lang="ro-RO" dirty="0" smtClean="0"/>
              <a:t>de obicei se preferă amplasarea numărului de pagină jos, Word oferă patru </a:t>
            </a:r>
            <a:r>
              <a:rPr lang="ro-RO" dirty="0" smtClean="0"/>
              <a:t>posibilități </a:t>
            </a:r>
            <a:r>
              <a:rPr lang="ro-RO" dirty="0" smtClean="0"/>
              <a:t>de amplasare: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Top of Page </a:t>
            </a:r>
            <a:r>
              <a:rPr lang="ro-RO" dirty="0" smtClean="0"/>
              <a:t>– sus, în tot documentul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Bottom of Page </a:t>
            </a:r>
            <a:r>
              <a:rPr lang="ro-RO" dirty="0" smtClean="0"/>
              <a:t>-  jos, în tot documentul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Page Margins </a:t>
            </a:r>
            <a:r>
              <a:rPr lang="ro-RO" dirty="0" smtClean="0"/>
              <a:t>– pe marginile din stânga sau dreapta, în tot documentul 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Current Position </a:t>
            </a:r>
            <a:r>
              <a:rPr lang="ro-RO" dirty="0" smtClean="0"/>
              <a:t>– pe </a:t>
            </a:r>
            <a:r>
              <a:rPr lang="ro-RO" dirty="0" smtClean="0"/>
              <a:t>poziția </a:t>
            </a:r>
            <a:r>
              <a:rPr lang="ro-RO" dirty="0" smtClean="0"/>
              <a:t>cursorului, doar în pagina curentă</a:t>
            </a:r>
          </a:p>
          <a:p>
            <a:endParaRPr lang="ro-RO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345" y="3756553"/>
            <a:ext cx="3457575" cy="25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492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1700" y="1359964"/>
            <a:ext cx="6648450" cy="5101221"/>
          </a:xfrm>
        </p:spPr>
        <p:txBody>
          <a:bodyPr>
            <a:normAutofit/>
          </a:bodyPr>
          <a:lstStyle/>
          <a:p>
            <a:pPr marL="457200" lvl="1" indent="0" algn="r">
              <a:buNone/>
            </a:pPr>
            <a:r>
              <a:rPr lang="ro-RO" sz="3200" b="1" dirty="0" smtClean="0">
                <a:solidFill>
                  <a:schemeClr val="accent5">
                    <a:lumMod val="75000"/>
                  </a:schemeClr>
                </a:solidFill>
              </a:rPr>
              <a:t>Header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&amp; </a:t>
            </a:r>
            <a:r>
              <a:rPr lang="ro-RO" sz="3200" b="1" dirty="0" smtClean="0">
                <a:solidFill>
                  <a:schemeClr val="accent5">
                    <a:lumMod val="75000"/>
                  </a:schemeClr>
                </a:solidFill>
              </a:rPr>
              <a:t>Footer (Antet </a:t>
            </a:r>
            <a:r>
              <a:rPr lang="ro-RO" sz="3200" b="1" dirty="0" smtClean="0">
                <a:solidFill>
                  <a:schemeClr val="accent5">
                    <a:lumMod val="75000"/>
                  </a:schemeClr>
                </a:solidFill>
              </a:rPr>
              <a:t>și </a:t>
            </a:r>
            <a:r>
              <a:rPr lang="ro-RO" sz="3200" b="1" dirty="0" smtClean="0">
                <a:solidFill>
                  <a:schemeClr val="accent5">
                    <a:lumMod val="75000"/>
                  </a:schemeClr>
                </a:solidFill>
              </a:rPr>
              <a:t>subsol)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38450" y="1190101"/>
            <a:ext cx="584835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0488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sz="2200" dirty="0" smtClean="0"/>
              <a:t>Fila Insert - Grupul Header </a:t>
            </a:r>
            <a:r>
              <a:rPr lang="en-US" sz="2200" dirty="0" smtClean="0"/>
              <a:t>&amp; Footer – </a:t>
            </a:r>
            <a:r>
              <a:rPr lang="en-US" sz="2200" dirty="0" err="1" smtClean="0"/>
              <a:t>Numerotarea</a:t>
            </a:r>
            <a:r>
              <a:rPr lang="en-US" sz="2200" dirty="0" smtClean="0"/>
              <a:t> </a:t>
            </a:r>
            <a:r>
              <a:rPr lang="en-US" sz="2200" dirty="0" err="1" smtClean="0"/>
              <a:t>paginilor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2237841"/>
          </a:xfrm>
        </p:spPr>
        <p:txBody>
          <a:bodyPr>
            <a:normAutofit/>
          </a:bodyPr>
          <a:lstStyle/>
          <a:p>
            <a:r>
              <a:rPr lang="ro-RO" dirty="0" smtClean="0"/>
              <a:t>Pentru fiecare modalitate de amplasare, există </a:t>
            </a:r>
            <a:r>
              <a:rPr lang="ro-RO" dirty="0" smtClean="0"/>
              <a:t>șabloane </a:t>
            </a:r>
            <a:r>
              <a:rPr lang="ro-RO" dirty="0" smtClean="0"/>
              <a:t>predefinite, simple sau cu </a:t>
            </a:r>
            <a:r>
              <a:rPr lang="ro-RO" dirty="0" smtClean="0"/>
              <a:t>conținut </a:t>
            </a:r>
            <a:r>
              <a:rPr lang="ro-RO" dirty="0" smtClean="0"/>
              <a:t>grafic. </a:t>
            </a:r>
          </a:p>
          <a:p>
            <a:endParaRPr lang="ro-RO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755" y="2681178"/>
            <a:ext cx="5275016" cy="3397889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3158067" y="4461933"/>
            <a:ext cx="220133" cy="279400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51755" y="6286268"/>
            <a:ext cx="4893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dirty="0" smtClean="0"/>
              <a:t>șablon </a:t>
            </a:r>
            <a:r>
              <a:rPr lang="ro-RO" sz="1400" dirty="0" smtClean="0"/>
              <a:t>de numerotare pentru marginea din stânga a paginii</a:t>
            </a:r>
            <a:endParaRPr lang="en-US" sz="1400" dirty="0"/>
          </a:p>
        </p:txBody>
      </p:sp>
      <p:sp>
        <p:nvSpPr>
          <p:cNvPr id="8" name="Right Arrow 7"/>
          <p:cNvSpPr/>
          <p:nvPr/>
        </p:nvSpPr>
        <p:spPr>
          <a:xfrm>
            <a:off x="5071533" y="3386665"/>
            <a:ext cx="227088" cy="203200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788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1700" y="1359964"/>
            <a:ext cx="6648450" cy="5101221"/>
          </a:xfrm>
        </p:spPr>
        <p:txBody>
          <a:bodyPr>
            <a:normAutofit/>
          </a:bodyPr>
          <a:lstStyle/>
          <a:p>
            <a:pPr marL="457200" lvl="1" indent="0" algn="r">
              <a:buNone/>
            </a:pP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Text special - WordArt 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38450" y="1190101"/>
            <a:ext cx="584835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4343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Fila Insert – </a:t>
            </a:r>
            <a:r>
              <a:rPr lang="en-US" dirty="0" err="1" smtClean="0"/>
              <a:t>Grupul</a:t>
            </a:r>
            <a:r>
              <a:rPr lang="en-US" dirty="0" smtClean="0"/>
              <a:t>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Grupul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Text</a:t>
            </a:r>
            <a:r>
              <a:rPr lang="en-US" dirty="0" smtClean="0"/>
              <a:t> din fila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Insert</a:t>
            </a:r>
            <a:r>
              <a:rPr lang="en-US" dirty="0" smtClean="0"/>
              <a:t> </a:t>
            </a:r>
            <a:r>
              <a:rPr lang="ro-RO" dirty="0" smtClean="0"/>
              <a:t>include comenzi pentru formatări speciale ale textului.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Text Box </a:t>
            </a:r>
            <a:r>
              <a:rPr lang="ro-RO" dirty="0" smtClean="0"/>
              <a:t>-  Casetă de text</a:t>
            </a:r>
          </a:p>
          <a:p>
            <a:pPr lvl="1"/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Quick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arts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– </a:t>
            </a:r>
            <a:r>
              <a:rPr lang="ro-RO" dirty="0" smtClean="0"/>
              <a:t>Părți </a:t>
            </a:r>
            <a:r>
              <a:rPr lang="ro-RO" dirty="0" smtClean="0"/>
              <a:t>rapide</a:t>
            </a:r>
          </a:p>
          <a:p>
            <a:pPr lvl="1"/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WordArt</a:t>
            </a:r>
            <a:r>
              <a:rPr lang="ro-RO" dirty="0" smtClean="0"/>
              <a:t> – text cu formatare grafică</a:t>
            </a:r>
          </a:p>
          <a:p>
            <a:pPr lvl="1"/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DropCap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- prima literă din paragraf mai mare</a:t>
            </a:r>
            <a:endParaRPr lang="ro-RO" dirty="0" smtClean="0"/>
          </a:p>
          <a:p>
            <a:pPr lvl="1"/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Signature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Line </a:t>
            </a:r>
            <a:r>
              <a:rPr lang="ro-RO" dirty="0" smtClean="0"/>
              <a:t>– semnătură electronică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Date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&amp;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Time </a:t>
            </a:r>
            <a:r>
              <a:rPr lang="ro-RO" dirty="0" smtClean="0"/>
              <a:t>– dată </a:t>
            </a:r>
            <a:r>
              <a:rPr lang="ro-RO" dirty="0" smtClean="0"/>
              <a:t>și </a:t>
            </a:r>
            <a:r>
              <a:rPr lang="ro-RO" dirty="0" smtClean="0"/>
              <a:t>timp</a:t>
            </a:r>
          </a:p>
          <a:p>
            <a:pPr lvl="1"/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Object</a:t>
            </a:r>
            <a:r>
              <a:rPr lang="ro-RO" dirty="0" smtClean="0"/>
              <a:t> - Obiect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700" y="5711841"/>
            <a:ext cx="2905125" cy="91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91" y="4447699"/>
            <a:ext cx="7677665" cy="639383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7105263" y="5099222"/>
            <a:ext cx="457072" cy="287225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182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Text 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Text Box </a:t>
            </a:r>
            <a:r>
              <a:rPr lang="ro-RO" dirty="0" smtClean="0"/>
              <a:t>(Casetă de text) este asemănătoare comenzii similare </a:t>
            </a:r>
            <a:r>
              <a:rPr lang="ro-RO" dirty="0" smtClean="0"/>
              <a:t>întâlnite la </a:t>
            </a:r>
            <a:r>
              <a:rPr lang="ro-RO" dirty="0" smtClean="0"/>
              <a:t>forme automate.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315" y="2257810"/>
            <a:ext cx="3284371" cy="41594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2235761"/>
            <a:ext cx="3621326" cy="1916109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1729946" y="3863545"/>
            <a:ext cx="197708" cy="230659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5395784" y="2100649"/>
            <a:ext cx="428367" cy="387178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1327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Text 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Apare în plus posibilitatea de a folosi </a:t>
            </a:r>
            <a:r>
              <a:rPr lang="ro-RO" dirty="0" smtClean="0"/>
              <a:t>șabloane</a:t>
            </a:r>
            <a:r>
              <a:rPr lang="ro-RO" dirty="0" smtClean="0"/>
              <a:t>.</a:t>
            </a:r>
          </a:p>
          <a:p>
            <a:pPr lvl="1"/>
            <a:r>
              <a:rPr lang="ro-RO" dirty="0" smtClean="0"/>
              <a:t>Comanda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Draw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Text Box </a:t>
            </a:r>
            <a:r>
              <a:rPr lang="ro-RO" dirty="0" smtClean="0"/>
              <a:t>(Desenează casetă de text) este similară comenzii de la forme automate, </a:t>
            </a:r>
            <a:r>
              <a:rPr lang="ro-RO" dirty="0" smtClean="0"/>
              <a:t>permițând </a:t>
            </a:r>
            <a:r>
              <a:rPr lang="ro-RO" dirty="0" smtClean="0"/>
              <a:t>utilizatorului să </a:t>
            </a:r>
            <a:r>
              <a:rPr lang="ro-RO" dirty="0" smtClean="0"/>
              <a:t>creeze </a:t>
            </a:r>
            <a:r>
              <a:rPr lang="ro-RO" dirty="0" smtClean="0"/>
              <a:t>o casetă de text simplă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5010" y="2990095"/>
            <a:ext cx="4543168" cy="3394469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5931243" y="4687330"/>
            <a:ext cx="370703" cy="313038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2012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Quick</a:t>
            </a:r>
            <a:r>
              <a:rPr lang="ro-RO" dirty="0" smtClean="0"/>
              <a:t> </a:t>
            </a:r>
            <a:r>
              <a:rPr lang="ro-RO" dirty="0" err="1" smtClean="0"/>
              <a:t>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Quick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Parts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(</a:t>
            </a:r>
            <a:r>
              <a:rPr lang="ro-RO" dirty="0" smtClean="0"/>
              <a:t>Părți </a:t>
            </a:r>
            <a:r>
              <a:rPr lang="ro-RO" dirty="0" smtClean="0"/>
              <a:t>rapide) este </a:t>
            </a:r>
            <a:r>
              <a:rPr lang="ro-RO" dirty="0" smtClean="0"/>
              <a:t>aceeași </a:t>
            </a:r>
            <a:r>
              <a:rPr lang="ro-RO" dirty="0" smtClean="0"/>
              <a:t>care a fost întâlnită ceva mei devreme, în fila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Header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&amp;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Footer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Tools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-  Design.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572" y="2631048"/>
            <a:ext cx="297180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458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WordArt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 smtClean="0"/>
              <a:t>WordArt</a:t>
            </a:r>
            <a:r>
              <a:rPr lang="ro-RO" dirty="0" smtClean="0"/>
              <a:t> este un text formatat grafic.</a:t>
            </a:r>
          </a:p>
          <a:p>
            <a:r>
              <a:rPr lang="ro-RO" dirty="0" smtClean="0"/>
              <a:t>Cea mai simplă metodă de utilizare este de a scrie textul neformatat </a:t>
            </a:r>
            <a:r>
              <a:rPr lang="ro-RO" dirty="0" smtClean="0"/>
              <a:t>și </a:t>
            </a:r>
            <a:r>
              <a:rPr lang="ro-RO" dirty="0" smtClean="0"/>
              <a:t>apoi a-i aplica o formatare </a:t>
            </a:r>
            <a:r>
              <a:rPr lang="ro-RO" dirty="0" err="1" smtClean="0"/>
              <a:t>WordArt</a:t>
            </a:r>
            <a:r>
              <a:rPr lang="ro-RO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161" y="2746546"/>
            <a:ext cx="4102701" cy="17426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161" y="4782323"/>
            <a:ext cx="4186229" cy="169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8421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WordArt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Alternativ, se poate alege mai întâi formatarea, </a:t>
            </a:r>
            <a:r>
              <a:rPr lang="ro-RO" dirty="0" smtClean="0"/>
              <a:t>și </a:t>
            </a:r>
            <a:r>
              <a:rPr lang="ro-RO" dirty="0" smtClean="0"/>
              <a:t>apoi scrie textul.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113" y="2466590"/>
            <a:ext cx="4192029" cy="19454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113" y="4729291"/>
            <a:ext cx="4250530" cy="1571556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4374291" y="3756454"/>
            <a:ext cx="255373" cy="255373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182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WordArt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Textul </a:t>
            </a:r>
            <a:r>
              <a:rPr lang="ro-RO" dirty="0" err="1" smtClean="0"/>
              <a:t>WordArt</a:t>
            </a:r>
            <a:r>
              <a:rPr lang="ro-RO" dirty="0" smtClean="0"/>
              <a:t> este formă automată, căreia i se pot aplica toate formatările întâlnite la figurile mai simple (forme geometrice, stele, casete de dialog etc)</a:t>
            </a:r>
          </a:p>
          <a:p>
            <a:endParaRPr lang="ro-RO" dirty="0" smtClean="0"/>
          </a:p>
          <a:p>
            <a:r>
              <a:rPr lang="ro-RO" dirty="0" smtClean="0"/>
              <a:t>Când este introdus în pagină un </a:t>
            </a:r>
            <a:r>
              <a:rPr lang="ro-RO" dirty="0" err="1" smtClean="0"/>
              <a:t>WordArt</a:t>
            </a:r>
            <a:r>
              <a:rPr lang="ro-RO" dirty="0"/>
              <a:t> </a:t>
            </a:r>
            <a:r>
              <a:rPr lang="ro-RO" dirty="0" smtClean="0"/>
              <a:t>ori se selectează un </a:t>
            </a:r>
            <a:r>
              <a:rPr lang="ro-RO" dirty="0" err="1" smtClean="0"/>
              <a:t>WordArt</a:t>
            </a:r>
            <a:r>
              <a:rPr lang="ro-RO" dirty="0" smtClean="0"/>
              <a:t> existent, se activează automat fila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Drawing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Tools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- Format</a:t>
            </a:r>
            <a:r>
              <a:rPr lang="ro-RO" dirty="0" smtClean="0"/>
              <a:t> (Instrumente pentru desenare -  Formatare)</a:t>
            </a:r>
          </a:p>
          <a:p>
            <a:pPr lvl="1"/>
            <a:r>
              <a:rPr lang="ro-RO" dirty="0" smtClean="0"/>
              <a:t>Folosirea comenzilor din această filă a fost deja </a:t>
            </a:r>
            <a:r>
              <a:rPr lang="ro-RO" dirty="0" smtClean="0"/>
              <a:t>parcursă.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30" y="4841264"/>
            <a:ext cx="7705140" cy="152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74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Drop</a:t>
            </a:r>
            <a:r>
              <a:rPr lang="ro-RO" dirty="0" smtClean="0"/>
              <a:t> 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b="1" dirty="0" smtClean="0"/>
              <a:t>Comanda </a:t>
            </a:r>
            <a:r>
              <a:rPr lang="ro-RO" b="1" dirty="0" err="1" smtClean="0">
                <a:solidFill>
                  <a:schemeClr val="accent1">
                    <a:lumMod val="50000"/>
                  </a:schemeClr>
                </a:solidFill>
              </a:rPr>
              <a:t>Drop</a:t>
            </a:r>
            <a:r>
              <a:rPr lang="ro-RO" b="1" dirty="0" smtClean="0">
                <a:solidFill>
                  <a:schemeClr val="accent1">
                    <a:lumMod val="50000"/>
                  </a:schemeClr>
                </a:solidFill>
              </a:rPr>
              <a:t> Cap </a:t>
            </a:r>
            <a:r>
              <a:rPr lang="ro-RO" b="1" dirty="0" smtClean="0"/>
              <a:t>evidențiază </a:t>
            </a:r>
            <a:r>
              <a:rPr lang="ro-RO" b="1" dirty="0" smtClean="0"/>
              <a:t>prima literă din paragraf (sau </a:t>
            </a:r>
            <a:r>
              <a:rPr lang="ro-RO" b="1" dirty="0" smtClean="0"/>
              <a:t>blocul de text </a:t>
            </a:r>
            <a:r>
              <a:rPr lang="ro-RO" b="1" dirty="0" smtClean="0"/>
              <a:t>selectat)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359" y="2099876"/>
            <a:ext cx="5604039" cy="24144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359" y="4891275"/>
            <a:ext cx="2262452" cy="14095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6325" y="4980930"/>
            <a:ext cx="2376735" cy="138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57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Antet </a:t>
            </a:r>
            <a:r>
              <a:rPr lang="ro-RO" dirty="0" smtClean="0"/>
              <a:t>și </a:t>
            </a:r>
            <a:r>
              <a:rPr lang="ro-RO" dirty="0" smtClean="0"/>
              <a:t>subsol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020239"/>
            <a:ext cx="7886700" cy="5101221"/>
          </a:xfrm>
        </p:spPr>
        <p:txBody>
          <a:bodyPr/>
          <a:lstStyle/>
          <a:p>
            <a:pPr algn="just"/>
            <a:r>
              <a:rPr lang="ro-RO" dirty="0" smtClean="0"/>
              <a:t>Antetul 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header</a:t>
            </a:r>
            <a:r>
              <a:rPr lang="ro-RO" dirty="0" smtClean="0"/>
              <a:t>) </a:t>
            </a:r>
            <a:r>
              <a:rPr lang="ro-RO" dirty="0" smtClean="0"/>
              <a:t>și </a:t>
            </a:r>
            <a:r>
              <a:rPr lang="ro-RO" dirty="0" smtClean="0"/>
              <a:t>subsolul 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footer</a:t>
            </a:r>
            <a:r>
              <a:rPr lang="ro-RO" dirty="0" smtClean="0"/>
              <a:t>) sunt două zone speciale din capătul de sus, respectiv de jos al paginii unde se poate insera test special sau predefinit (număr de pagină, dată) care se </a:t>
            </a:r>
            <a:r>
              <a:rPr lang="ro-RO" dirty="0" smtClean="0"/>
              <a:t>repetă pe </a:t>
            </a:r>
            <a:r>
              <a:rPr lang="ro-RO" dirty="0" smtClean="0"/>
              <a:t>fiecare pagină.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Head</a:t>
            </a:r>
            <a:r>
              <a:rPr lang="ro-RO" dirty="0" smtClean="0"/>
              <a:t> - cap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Foot</a:t>
            </a:r>
            <a:r>
              <a:rPr lang="ro-RO" dirty="0" smtClean="0"/>
              <a:t> – picior</a:t>
            </a:r>
          </a:p>
          <a:p>
            <a:pPr lvl="1"/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276" y="3183467"/>
            <a:ext cx="4761389" cy="352213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7796" y="3441680"/>
            <a:ext cx="312893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o-RO" dirty="0"/>
              <a:t>Exemplu: </a:t>
            </a:r>
            <a:r>
              <a:rPr lang="ro-RO" dirty="0" smtClean="0"/>
              <a:t>Cărțile </a:t>
            </a:r>
            <a:r>
              <a:rPr lang="ro-RO" dirty="0" smtClean="0"/>
              <a:t>au </a:t>
            </a:r>
            <a:r>
              <a:rPr lang="ro-RO" dirty="0"/>
              <a:t>adesea antet cu numele autorului</a:t>
            </a:r>
            <a:r>
              <a:rPr lang="en-US" dirty="0"/>
              <a:t> </a:t>
            </a:r>
            <a:r>
              <a:rPr lang="ro-RO" dirty="0" smtClean="0"/>
              <a:t>ș</a:t>
            </a:r>
            <a:r>
              <a:rPr lang="en-US" dirty="0" err="1" smtClean="0"/>
              <a:t>i</a:t>
            </a:r>
            <a:r>
              <a:rPr lang="ro-RO" dirty="0" smtClean="0"/>
              <a:t> </a:t>
            </a:r>
            <a:r>
              <a:rPr lang="ro-RO" dirty="0"/>
              <a:t>al </a:t>
            </a:r>
            <a:r>
              <a:rPr lang="ro-RO" dirty="0" smtClean="0"/>
              <a:t>cărții</a:t>
            </a:r>
            <a:r>
              <a:rPr lang="ro-RO" dirty="0" smtClean="0"/>
              <a:t>.</a:t>
            </a:r>
          </a:p>
          <a:p>
            <a:pPr lvl="1"/>
            <a:endParaRPr lang="ro-RO" dirty="0"/>
          </a:p>
          <a:p>
            <a:pPr lvl="1"/>
            <a:r>
              <a:rPr lang="ro-RO" dirty="0" smtClean="0"/>
              <a:t>Numărul </a:t>
            </a:r>
            <a:r>
              <a:rPr lang="ro-RO" dirty="0"/>
              <a:t>paginii poate apărea în antet sau în subsol</a:t>
            </a:r>
            <a:r>
              <a:rPr lang="ro-RO" dirty="0" smtClean="0"/>
              <a:t>.</a:t>
            </a:r>
          </a:p>
          <a:p>
            <a:pPr lvl="1"/>
            <a:endParaRPr lang="ro-RO" dirty="0"/>
          </a:p>
          <a:p>
            <a:pPr lvl="1"/>
            <a:r>
              <a:rPr lang="ro-RO" dirty="0"/>
              <a:t>Scrisorile oficiale primite din partea unor </a:t>
            </a:r>
            <a:r>
              <a:rPr lang="ro-RO" dirty="0" smtClean="0"/>
              <a:t>instituții </a:t>
            </a:r>
            <a:r>
              <a:rPr lang="ro-RO" dirty="0"/>
              <a:t>au adesea antet.</a:t>
            </a:r>
          </a:p>
          <a:p>
            <a:pPr lvl="1"/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361022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Drop</a:t>
            </a:r>
            <a:r>
              <a:rPr lang="ro-RO" dirty="0" smtClean="0"/>
              <a:t> 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Drop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Cap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Options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poate modifica numărul de linii pe care le acoperă litera </a:t>
            </a:r>
            <a:r>
              <a:rPr lang="ro-RO" dirty="0" smtClean="0"/>
              <a:t>evidențiată </a:t>
            </a:r>
            <a:r>
              <a:rPr lang="ro-RO" dirty="0" smtClean="0"/>
              <a:t>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Lines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drop</a:t>
            </a:r>
            <a:r>
              <a:rPr lang="ro-RO" dirty="0" smtClean="0"/>
              <a:t>) – implicit 3, </a:t>
            </a:r>
            <a:r>
              <a:rPr lang="ro-RO" dirty="0" smtClean="0"/>
              <a:t>distanța față </a:t>
            </a:r>
            <a:r>
              <a:rPr lang="ro-RO" dirty="0" smtClean="0"/>
              <a:t>de text </a:t>
            </a:r>
            <a:r>
              <a:rPr lang="ro-RO" dirty="0" smtClean="0"/>
              <a:t>și </a:t>
            </a:r>
            <a:r>
              <a:rPr lang="ro-RO" dirty="0" smtClean="0"/>
              <a:t>fontul folosit.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612" y="2574581"/>
            <a:ext cx="6059932" cy="330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472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Signature</a:t>
            </a:r>
            <a:r>
              <a:rPr lang="ro-RO" dirty="0" smtClean="0"/>
              <a:t>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Signature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Line </a:t>
            </a:r>
            <a:r>
              <a:rPr lang="ro-RO" dirty="0" smtClean="0"/>
              <a:t>(Linie de semnătură) permite semnarea digitală a documentului.</a:t>
            </a:r>
          </a:p>
          <a:p>
            <a:r>
              <a:rPr lang="ro-RO" dirty="0" smtClean="0"/>
              <a:t>Poate fi utilizată </a:t>
            </a:r>
            <a:r>
              <a:rPr lang="en-US" dirty="0" err="1" smtClean="0"/>
              <a:t>doar</a:t>
            </a:r>
            <a:r>
              <a:rPr lang="en-US" dirty="0" smtClean="0"/>
              <a:t> </a:t>
            </a:r>
            <a:r>
              <a:rPr lang="ro-RO" dirty="0" smtClean="0"/>
              <a:t>dacă a fost configurată în prealabil o metodă de semnătură electronica</a:t>
            </a:r>
            <a:r>
              <a:rPr lang="en-US" dirty="0" smtClean="0"/>
              <a:t> (X – lips</a:t>
            </a:r>
            <a:r>
              <a:rPr lang="ro-RO" dirty="0" smtClean="0"/>
              <a:t>ă semnătură digitală</a:t>
            </a:r>
            <a:r>
              <a:rPr lang="en-US" dirty="0" smtClean="0"/>
              <a:t>)</a:t>
            </a:r>
            <a:r>
              <a:rPr lang="ro-RO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4402" y="3221955"/>
            <a:ext cx="4890948" cy="3078892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8515350" y="3517557"/>
            <a:ext cx="299136" cy="172994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7807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Date </a:t>
            </a:r>
            <a:r>
              <a:rPr lang="en-US" dirty="0" smtClean="0"/>
              <a:t>&amp;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Comanda</a:t>
            </a:r>
            <a:r>
              <a:rPr lang="en-US" dirty="0" smtClean="0"/>
              <a:t> Date &amp; Time </a:t>
            </a:r>
            <a:r>
              <a:rPr lang="ro-RO" dirty="0" smtClean="0"/>
              <a:t>(Dată </a:t>
            </a:r>
            <a:r>
              <a:rPr lang="ro-RO" dirty="0" smtClean="0"/>
              <a:t>și </a:t>
            </a:r>
            <a:r>
              <a:rPr lang="ro-RO" dirty="0" smtClean="0"/>
              <a:t>oră) </a:t>
            </a:r>
            <a:r>
              <a:rPr lang="ro-RO" dirty="0" smtClean="0"/>
              <a:t>in</a:t>
            </a:r>
            <a:r>
              <a:rPr lang="en-US" dirty="0" err="1" smtClean="0"/>
              <a:t>troduce</a:t>
            </a:r>
            <a:r>
              <a:rPr lang="ro-RO" dirty="0" smtClean="0"/>
              <a:t> rapid </a:t>
            </a:r>
            <a:r>
              <a:rPr lang="ro-RO" dirty="0" smtClean="0"/>
              <a:t>în document </a:t>
            </a:r>
            <a:r>
              <a:rPr lang="en-US" dirty="0" err="1" smtClean="0"/>
              <a:t>dat</a:t>
            </a:r>
            <a:r>
              <a:rPr lang="ro-RO" dirty="0" smtClean="0"/>
              <a:t>a</a:t>
            </a:r>
            <a:r>
              <a:rPr lang="en-US" dirty="0" smtClean="0"/>
              <a:t> </a:t>
            </a:r>
            <a:r>
              <a:rPr lang="en-US" dirty="0" err="1" smtClean="0"/>
              <a:t>calendaristic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ro-RO" dirty="0" smtClean="0"/>
              <a:t>ora</a:t>
            </a:r>
            <a:r>
              <a:rPr lang="en-US" dirty="0" smtClean="0"/>
              <a:t> </a:t>
            </a:r>
            <a:r>
              <a:rPr lang="en-US" dirty="0" smtClean="0"/>
              <a:t>din </a:t>
            </a:r>
            <a:r>
              <a:rPr lang="ro-RO" dirty="0" smtClean="0"/>
              <a:t>zi, în diverse formate de scriere.</a:t>
            </a:r>
          </a:p>
          <a:p>
            <a:pPr lvl="1"/>
            <a:r>
              <a:rPr lang="ro-RO" dirty="0" smtClean="0"/>
              <a:t>Este identică cu comanda Date</a:t>
            </a:r>
            <a:r>
              <a:rPr lang="en-US" dirty="0" smtClean="0"/>
              <a:t> &amp; Time din fila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Header &amp; Footer Tools. </a:t>
            </a:r>
            <a:endParaRPr lang="ro-RO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1654" y="2844916"/>
            <a:ext cx="4754390" cy="4013084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8114270" y="3295134"/>
            <a:ext cx="247135" cy="172994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950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Object</a:t>
            </a:r>
            <a:r>
              <a:rPr lang="ro-RO" dirty="0" smtClean="0"/>
              <a:t> (Obiect) permite introducerea în foaie a unor obiecte complexe, cum ar fi:</a:t>
            </a:r>
          </a:p>
          <a:p>
            <a:pPr lvl="1"/>
            <a:r>
              <a:rPr lang="ro-RO" dirty="0"/>
              <a:t> </a:t>
            </a:r>
            <a:r>
              <a:rPr lang="ro-RO" dirty="0" smtClean="0"/>
              <a:t>o foaie de lucru Excel (Microsoft Excel </a:t>
            </a:r>
            <a:r>
              <a:rPr lang="ro-RO" dirty="0" err="1" smtClean="0"/>
              <a:t>Binary</a:t>
            </a:r>
            <a:r>
              <a:rPr lang="ro-RO" dirty="0" smtClean="0"/>
              <a:t> </a:t>
            </a:r>
            <a:r>
              <a:rPr lang="ro-RO" dirty="0" err="1" smtClean="0"/>
              <a:t>Worksheet</a:t>
            </a:r>
            <a:r>
              <a:rPr lang="ro-RO" dirty="0" smtClean="0"/>
              <a:t>)</a:t>
            </a:r>
          </a:p>
          <a:p>
            <a:pPr lvl="1"/>
            <a:r>
              <a:rPr lang="ro-RO" dirty="0"/>
              <a:t>o</a:t>
            </a:r>
            <a:r>
              <a:rPr lang="ro-RO" dirty="0" smtClean="0"/>
              <a:t> </a:t>
            </a:r>
            <a:r>
              <a:rPr lang="ro-RO" dirty="0" smtClean="0"/>
              <a:t>ecuație </a:t>
            </a:r>
            <a:r>
              <a:rPr lang="ro-RO" dirty="0" smtClean="0"/>
              <a:t>de tip vechi (Microsoft </a:t>
            </a:r>
            <a:r>
              <a:rPr lang="ro-RO" dirty="0" err="1" smtClean="0"/>
              <a:t>Equation</a:t>
            </a:r>
            <a:r>
              <a:rPr lang="ro-RO" dirty="0" smtClean="0"/>
              <a:t> 3.0)</a:t>
            </a:r>
          </a:p>
          <a:p>
            <a:pPr lvl="1"/>
            <a:r>
              <a:rPr lang="ro-RO" dirty="0"/>
              <a:t>u</a:t>
            </a:r>
            <a:r>
              <a:rPr lang="ro-RO" dirty="0" smtClean="0"/>
              <a:t>n document PDF (Adobe Acrobat Document)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5394" y="3197525"/>
            <a:ext cx="4469956" cy="328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9149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Text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from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File </a:t>
            </a:r>
            <a:r>
              <a:rPr lang="ro-RO" dirty="0" smtClean="0"/>
              <a:t>(Text din </a:t>
            </a:r>
            <a:r>
              <a:rPr lang="ro-RO" dirty="0" smtClean="0"/>
              <a:t>fișier</a:t>
            </a:r>
            <a:r>
              <a:rPr lang="ro-RO" dirty="0" smtClean="0"/>
              <a:t>) </a:t>
            </a:r>
            <a:r>
              <a:rPr lang="ro-RO" dirty="0" smtClean="0"/>
              <a:t>copie automat </a:t>
            </a:r>
            <a:r>
              <a:rPr lang="ro-RO" dirty="0" smtClean="0"/>
              <a:t>într-o casetă de text </a:t>
            </a:r>
            <a:r>
              <a:rPr lang="ro-RO" dirty="0" smtClean="0"/>
              <a:t>conținutul </a:t>
            </a:r>
            <a:r>
              <a:rPr lang="ro-RO" dirty="0" smtClean="0"/>
              <a:t>unui alt document.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375" y="2439060"/>
            <a:ext cx="6323891" cy="4041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0891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1700" y="1359964"/>
            <a:ext cx="6648450" cy="5101221"/>
          </a:xfrm>
        </p:spPr>
        <p:txBody>
          <a:bodyPr>
            <a:normAutofit/>
          </a:bodyPr>
          <a:lstStyle/>
          <a:p>
            <a:pPr marL="457200" lvl="1" indent="0" algn="r">
              <a:buNone/>
            </a:pPr>
            <a:r>
              <a:rPr lang="ro-RO" sz="3200" b="1" dirty="0" smtClean="0">
                <a:solidFill>
                  <a:schemeClr val="accent5">
                    <a:lumMod val="75000"/>
                  </a:schemeClr>
                </a:solidFill>
              </a:rPr>
              <a:t>Simboluri </a:t>
            </a:r>
            <a:r>
              <a:rPr lang="ro-RO" sz="3200" b="1" dirty="0" smtClean="0">
                <a:solidFill>
                  <a:schemeClr val="accent5">
                    <a:lumMod val="75000"/>
                  </a:schemeClr>
                </a:solidFill>
              </a:rPr>
              <a:t>și ecuații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38450" y="1190101"/>
            <a:ext cx="584835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025" y="3239442"/>
            <a:ext cx="5191125" cy="2047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63436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Simboluri </a:t>
            </a:r>
            <a:r>
              <a:rPr lang="ro-RO" dirty="0" smtClean="0"/>
              <a:t>și ecuații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Grupul de comenzi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Symbols</a:t>
            </a:r>
            <a:r>
              <a:rPr lang="ro-RO" dirty="0" smtClean="0"/>
              <a:t> (Simboluri) din fila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</a:t>
            </a:r>
            <a:r>
              <a:rPr lang="ro-RO" dirty="0" smtClean="0"/>
              <a:t> permite introducerea de simboluri </a:t>
            </a:r>
            <a:r>
              <a:rPr lang="ro-RO" dirty="0" smtClean="0"/>
              <a:t>și</a:t>
            </a:r>
            <a:r>
              <a:rPr lang="en-US" dirty="0" smtClean="0"/>
              <a:t> </a:t>
            </a:r>
            <a:r>
              <a:rPr lang="ro-RO" dirty="0" smtClean="0"/>
              <a:t>ecuații </a:t>
            </a:r>
            <a:r>
              <a:rPr lang="ro-RO" dirty="0" smtClean="0"/>
              <a:t>într-un document.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637" y="3525061"/>
            <a:ext cx="7677665" cy="639383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8188410" y="4172682"/>
            <a:ext cx="378940" cy="251037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0652" y="4780208"/>
            <a:ext cx="1009650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449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Simboluri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Simbolurile sunt caractere sau forme grafice simple care nu apar pe o tastatură standard:</a:t>
            </a:r>
          </a:p>
          <a:p>
            <a:pPr lvl="1"/>
            <a:r>
              <a:rPr lang="ro-RO" dirty="0" smtClean="0"/>
              <a:t>Litere </a:t>
            </a:r>
            <a:r>
              <a:rPr lang="ro-RO" dirty="0" smtClean="0"/>
              <a:t>aparținând </a:t>
            </a:r>
            <a:r>
              <a:rPr lang="ro-RO" dirty="0" smtClean="0"/>
              <a:t>altor alfabete: grecesc (</a:t>
            </a:r>
            <a:r>
              <a:rPr lang="el-GR" dirty="0" smtClean="0"/>
              <a:t>α</a:t>
            </a:r>
            <a:r>
              <a:rPr lang="ro-RO" dirty="0" smtClean="0"/>
              <a:t>, </a:t>
            </a:r>
            <a:r>
              <a:rPr lang="el-GR" dirty="0" smtClean="0"/>
              <a:t>μ</a:t>
            </a:r>
            <a:r>
              <a:rPr lang="ro-RO" dirty="0" smtClean="0"/>
              <a:t>, </a:t>
            </a:r>
            <a:r>
              <a:rPr lang="el-GR" dirty="0" smtClean="0"/>
              <a:t>Ω</a:t>
            </a:r>
            <a:r>
              <a:rPr lang="ro-RO" dirty="0" smtClean="0"/>
              <a:t>), slav (</a:t>
            </a:r>
            <a:r>
              <a:rPr lang="az-Cyrl-AZ" dirty="0" smtClean="0"/>
              <a:t>Д</a:t>
            </a:r>
            <a:r>
              <a:rPr lang="ro-RO" dirty="0" smtClean="0"/>
              <a:t>, </a:t>
            </a:r>
            <a:r>
              <a:rPr lang="az-Cyrl-AZ" dirty="0" smtClean="0"/>
              <a:t>Ж</a:t>
            </a:r>
            <a:r>
              <a:rPr lang="ro-RO" dirty="0" smtClean="0"/>
              <a:t>)</a:t>
            </a:r>
          </a:p>
          <a:p>
            <a:pPr lvl="1"/>
            <a:r>
              <a:rPr lang="ro-RO" dirty="0" smtClean="0"/>
              <a:t>Simboluri matematice (</a:t>
            </a:r>
            <a:r>
              <a:rPr lang="en-US" dirty="0" smtClean="0"/>
              <a:t>⅓</a:t>
            </a:r>
            <a:r>
              <a:rPr lang="ro-RO" dirty="0" smtClean="0"/>
              <a:t>, </a:t>
            </a:r>
            <a:r>
              <a:rPr lang="en-US" dirty="0" smtClean="0"/>
              <a:t>∩</a:t>
            </a:r>
            <a:r>
              <a:rPr lang="ro-RO" dirty="0" smtClean="0"/>
              <a:t>, </a:t>
            </a:r>
            <a:r>
              <a:rPr lang="en-US" dirty="0" smtClean="0"/>
              <a:t>≥</a:t>
            </a:r>
            <a:r>
              <a:rPr lang="ro-RO" dirty="0" smtClean="0"/>
              <a:t>)</a:t>
            </a:r>
          </a:p>
          <a:p>
            <a:pPr lvl="1"/>
            <a:r>
              <a:rPr lang="ro-RO" dirty="0" smtClean="0"/>
              <a:t>Simboluri grafice diverse (€, ⑥, ●, ¶)</a:t>
            </a:r>
          </a:p>
          <a:p>
            <a:pPr lvl="1"/>
            <a:endParaRPr lang="ro-RO" dirty="0"/>
          </a:p>
          <a:p>
            <a:r>
              <a:rPr lang="ro-RO" sz="2000" dirty="0" smtClean="0"/>
              <a:t>Comanda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Symbols</a:t>
            </a:r>
            <a:r>
              <a:rPr lang="ro-RO" sz="2000" dirty="0" smtClean="0"/>
              <a:t> oferă acces rapid la </a:t>
            </a:r>
            <a:r>
              <a:rPr lang="ro-RO" sz="2000" dirty="0" smtClean="0"/>
              <a:t>ultimele </a:t>
            </a:r>
            <a:r>
              <a:rPr lang="ro-RO" sz="2000" dirty="0" smtClean="0"/>
              <a:t>simboluri utilizate:</a:t>
            </a:r>
          </a:p>
          <a:p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More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Symbols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smtClean="0"/>
              <a:t>deschide o fereastră de unde se pot alege alte simboluri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7786" y="4696597"/>
            <a:ext cx="1874126" cy="201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1883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More </a:t>
            </a:r>
            <a:r>
              <a:rPr lang="ro-RO" dirty="0" err="1" smtClean="0"/>
              <a:t>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2971285" cy="5101221"/>
          </a:xfrm>
        </p:spPr>
        <p:txBody>
          <a:bodyPr>
            <a:normAutofit fontScale="92500" lnSpcReduction="10000"/>
          </a:bodyPr>
          <a:lstStyle/>
          <a:p>
            <a:r>
              <a:rPr lang="ro-RO" dirty="0" smtClean="0"/>
              <a:t>Se poate utiliza orice font (de exemplu, Times New Roman)</a:t>
            </a:r>
          </a:p>
          <a:p>
            <a:r>
              <a:rPr lang="ro-RO" dirty="0" smtClean="0"/>
              <a:t>Simbolurile sunt grupate pe subcategorii 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Subset</a:t>
            </a:r>
            <a:r>
              <a:rPr lang="ro-RO" dirty="0" smtClean="0"/>
              <a:t>). Literele </a:t>
            </a:r>
            <a:r>
              <a:rPr lang="ro-RO" dirty="0" smtClean="0"/>
              <a:t>grecești </a:t>
            </a:r>
            <a:r>
              <a:rPr lang="ro-RO" dirty="0" smtClean="0"/>
              <a:t>se găsesc, de exemplu, în subcategoria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Greek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Coptic</a:t>
            </a:r>
            <a:r>
              <a:rPr lang="ro-RO" dirty="0" smtClean="0"/>
              <a:t>.</a:t>
            </a:r>
          </a:p>
          <a:p>
            <a:r>
              <a:rPr lang="ro-RO" dirty="0" smtClean="0"/>
              <a:t>Simbolul se introduce în text prin dublu click pe caracter sau </a:t>
            </a:r>
            <a:r>
              <a:rPr lang="ro-RO" dirty="0" smtClean="0"/>
              <a:t>făcând </a:t>
            </a:r>
            <a:r>
              <a:rPr lang="ro-RO" dirty="0" smtClean="0"/>
              <a:t>click pe caracter </a:t>
            </a:r>
            <a:r>
              <a:rPr lang="ro-RO" dirty="0" smtClean="0"/>
              <a:t>și </a:t>
            </a:r>
            <a:r>
              <a:rPr lang="ro-RO" dirty="0" smtClean="0"/>
              <a:t>apăsând pe butonul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</a:t>
            </a:r>
            <a:r>
              <a:rPr lang="ro-RO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9760" y="2063500"/>
            <a:ext cx="4655590" cy="4237347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5354595" y="3385751"/>
            <a:ext cx="370702" cy="436606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7034781" y="3385751"/>
            <a:ext cx="370702" cy="436606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7249296" y="6087762"/>
            <a:ext cx="358346" cy="370703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680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747" y="472218"/>
            <a:ext cx="7164723" cy="655112"/>
          </a:xfrm>
        </p:spPr>
        <p:txBody>
          <a:bodyPr/>
          <a:lstStyle/>
          <a:p>
            <a:r>
              <a:rPr lang="ro-RO" dirty="0" smtClean="0"/>
              <a:t>More </a:t>
            </a:r>
            <a:r>
              <a:rPr lang="ro-RO" dirty="0" err="1" smtClean="0"/>
              <a:t>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518572" cy="5101221"/>
          </a:xfrm>
        </p:spPr>
        <p:txBody>
          <a:bodyPr>
            <a:normAutofit/>
          </a:bodyPr>
          <a:lstStyle/>
          <a:p>
            <a:r>
              <a:rPr lang="ro-RO" dirty="0" smtClean="0"/>
              <a:t>Fonturile </a:t>
            </a:r>
            <a:r>
              <a:rPr lang="ro-RO" dirty="0" err="1" smtClean="0"/>
              <a:t>Webdings</a:t>
            </a:r>
            <a:r>
              <a:rPr lang="ro-RO" dirty="0" smtClean="0"/>
              <a:t>, </a:t>
            </a:r>
            <a:r>
              <a:rPr lang="ro-RO" dirty="0" err="1" smtClean="0"/>
              <a:t>Wingdings</a:t>
            </a:r>
            <a:r>
              <a:rPr lang="ro-RO" dirty="0" smtClean="0"/>
              <a:t> 1, </a:t>
            </a:r>
            <a:r>
              <a:rPr lang="ro-RO" dirty="0" err="1" smtClean="0"/>
              <a:t>Wingdings</a:t>
            </a:r>
            <a:r>
              <a:rPr lang="ro-RO" dirty="0" smtClean="0"/>
              <a:t> 2 </a:t>
            </a:r>
            <a:r>
              <a:rPr lang="ro-RO" dirty="0" smtClean="0"/>
              <a:t>și </a:t>
            </a:r>
            <a:r>
              <a:rPr lang="ro-RO" dirty="0" err="1" smtClean="0"/>
              <a:t>Wingdings</a:t>
            </a:r>
            <a:r>
              <a:rPr lang="ro-RO" dirty="0" smtClean="0"/>
              <a:t> 3 </a:t>
            </a:r>
            <a:r>
              <a:rPr lang="ro-RO" dirty="0" smtClean="0"/>
              <a:t>conțin </a:t>
            </a:r>
            <a:r>
              <a:rPr lang="ro-RO" dirty="0" smtClean="0"/>
              <a:t>numeroase simboluri grafice.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080" y="2544029"/>
            <a:ext cx="4308390" cy="375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97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3796" y="1591733"/>
            <a:ext cx="3453026" cy="44170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Antet </a:t>
            </a:r>
            <a:r>
              <a:rPr lang="ro-RO" dirty="0" smtClean="0"/>
              <a:t>și </a:t>
            </a:r>
            <a:r>
              <a:rPr lang="ro-RO" dirty="0" smtClean="0"/>
              <a:t>subsol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4070350" cy="5101221"/>
          </a:xfrm>
        </p:spPr>
        <p:txBody>
          <a:bodyPr>
            <a:normAutofit fontScale="92500" lnSpcReduction="10000"/>
          </a:bodyPr>
          <a:lstStyle/>
          <a:p>
            <a:r>
              <a:rPr lang="ro-RO" dirty="0" smtClean="0"/>
              <a:t>Word 2016 are un grup de comenzi dedicat lucrului cu anteturi </a:t>
            </a:r>
            <a:r>
              <a:rPr lang="ro-RO" dirty="0" smtClean="0"/>
              <a:t>și </a:t>
            </a:r>
            <a:r>
              <a:rPr lang="ro-RO" dirty="0" smtClean="0"/>
              <a:t>subsoluri de pagină.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Header</a:t>
            </a:r>
            <a:r>
              <a:rPr lang="ro-RO" dirty="0" smtClean="0"/>
              <a:t> – antet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Footer</a:t>
            </a:r>
            <a:r>
              <a:rPr lang="ro-RO" dirty="0" smtClean="0"/>
              <a:t> – subsol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Page</a:t>
            </a:r>
            <a:r>
              <a:rPr lang="ro-RO" dirty="0" smtClean="0"/>
              <a:t>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Number</a:t>
            </a:r>
            <a:r>
              <a:rPr lang="ro-RO" dirty="0" smtClean="0"/>
              <a:t> – număr de pagină</a:t>
            </a:r>
          </a:p>
          <a:p>
            <a:pPr lvl="1"/>
            <a:endParaRPr lang="ro-RO" dirty="0"/>
          </a:p>
          <a:p>
            <a:r>
              <a:rPr lang="ro-RO" dirty="0" smtClean="0"/>
              <a:t>Antetul </a:t>
            </a:r>
            <a:r>
              <a:rPr lang="ro-RO" dirty="0" smtClean="0"/>
              <a:t>și </a:t>
            </a:r>
            <a:r>
              <a:rPr lang="ro-RO" dirty="0" smtClean="0"/>
              <a:t>subsolul se activează cel mai rapid făcând dublu click cu mouse-ul pe zonele din pagină dedicate lor.</a:t>
            </a:r>
          </a:p>
          <a:p>
            <a:r>
              <a:rPr lang="ro-RO" dirty="0" smtClean="0"/>
              <a:t>Antetul </a:t>
            </a:r>
            <a:r>
              <a:rPr lang="ro-RO" dirty="0" smtClean="0"/>
              <a:t>și </a:t>
            </a:r>
            <a:r>
              <a:rPr lang="ro-RO" dirty="0" smtClean="0"/>
              <a:t>subsolul se vor delimita prin linii punctate de restul </a:t>
            </a:r>
            <a:r>
              <a:rPr lang="ro-RO" dirty="0" smtClean="0"/>
              <a:t>paginii. Textul de pe pagină va deveni cenușiu.</a:t>
            </a:r>
            <a:endParaRPr lang="ro-RO" dirty="0" smtClean="0"/>
          </a:p>
          <a:p>
            <a:pPr lvl="1"/>
            <a:endParaRPr lang="ro-RO" dirty="0"/>
          </a:p>
          <a:p>
            <a:pPr lvl="1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47295" y="1591733"/>
            <a:ext cx="74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antet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57361" y="5608138"/>
            <a:ext cx="918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subsol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246" y="2649059"/>
            <a:ext cx="1466850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9519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747" y="472218"/>
            <a:ext cx="7164723" cy="655112"/>
          </a:xfrm>
        </p:spPr>
        <p:txBody>
          <a:bodyPr/>
          <a:lstStyle/>
          <a:p>
            <a:r>
              <a:rPr lang="ro-RO" dirty="0" smtClean="0"/>
              <a:t>More </a:t>
            </a:r>
            <a:r>
              <a:rPr lang="ro-RO" dirty="0" err="1" smtClean="0"/>
              <a:t>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518572" cy="5101221"/>
          </a:xfrm>
        </p:spPr>
        <p:txBody>
          <a:bodyPr>
            <a:normAutofit/>
          </a:bodyPr>
          <a:lstStyle/>
          <a:p>
            <a:r>
              <a:rPr lang="ro-RO" dirty="0" smtClean="0"/>
              <a:t>Fila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Special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Characters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conține </a:t>
            </a:r>
            <a:r>
              <a:rPr lang="ro-RO" dirty="0" smtClean="0"/>
              <a:t>o serie de caractere speciale.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111" y="2109659"/>
            <a:ext cx="5192797" cy="45877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72930" y="3295135"/>
            <a:ext cx="675502" cy="2059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102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Ecuații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177231" cy="5101221"/>
          </a:xfrm>
        </p:spPr>
        <p:txBody>
          <a:bodyPr/>
          <a:lstStyle/>
          <a:p>
            <a:r>
              <a:rPr lang="ro-RO" dirty="0" smtClean="0"/>
              <a:t>Ecuațiile </a:t>
            </a:r>
            <a:r>
              <a:rPr lang="ro-RO" dirty="0" smtClean="0"/>
              <a:t>sunt folosite mai ales în scrierea documentelor cu caracter tehnic </a:t>
            </a:r>
            <a:r>
              <a:rPr lang="ro-RO" dirty="0" smtClean="0"/>
              <a:t>și științific</a:t>
            </a:r>
            <a:r>
              <a:rPr lang="ro-RO" dirty="0" smtClean="0"/>
              <a:t>, care </a:t>
            </a:r>
            <a:r>
              <a:rPr lang="ro-RO" dirty="0" smtClean="0"/>
              <a:t>conțin relații </a:t>
            </a:r>
            <a:r>
              <a:rPr lang="ro-RO" dirty="0" smtClean="0"/>
              <a:t>matematice.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590" y="1309262"/>
            <a:ext cx="4035386" cy="5182155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7323438" y="6104238"/>
            <a:ext cx="700216" cy="568411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798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Ecuații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642139" cy="5101221"/>
          </a:xfrm>
        </p:spPr>
        <p:txBody>
          <a:bodyPr/>
          <a:lstStyle/>
          <a:p>
            <a:r>
              <a:rPr lang="ro-RO" dirty="0" smtClean="0"/>
              <a:t>Word 2016 </a:t>
            </a:r>
            <a:r>
              <a:rPr lang="ro-RO" dirty="0" smtClean="0"/>
              <a:t>folosește </a:t>
            </a:r>
            <a:r>
              <a:rPr lang="ro-RO" dirty="0" smtClean="0"/>
              <a:t>două tipuri de </a:t>
            </a:r>
            <a:r>
              <a:rPr lang="ro-RO" dirty="0" smtClean="0"/>
              <a:t>ecuații</a:t>
            </a:r>
            <a:r>
              <a:rPr lang="ro-RO" dirty="0" smtClean="0"/>
              <a:t>:</a:t>
            </a:r>
          </a:p>
          <a:p>
            <a:pPr lvl="1"/>
            <a:r>
              <a:rPr lang="ro-RO" dirty="0" smtClean="0"/>
              <a:t>Standard, formatul cel mai recent, apelabil cu ajutorul comenzii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Equation</a:t>
            </a:r>
            <a:r>
              <a:rPr lang="ro-RO" dirty="0" smtClean="0"/>
              <a:t> (</a:t>
            </a:r>
            <a:r>
              <a:rPr lang="ro-RO" dirty="0" smtClean="0"/>
              <a:t>Ecuație</a:t>
            </a:r>
            <a:r>
              <a:rPr lang="ro-RO" dirty="0" smtClean="0"/>
              <a:t>) din fila Insert</a:t>
            </a:r>
          </a:p>
          <a:p>
            <a:pPr lvl="2"/>
            <a:r>
              <a:rPr lang="ro-RO" dirty="0" smtClean="0"/>
              <a:t>Se pot folosi </a:t>
            </a:r>
            <a:r>
              <a:rPr lang="ro-RO" dirty="0" smtClean="0"/>
              <a:t>șabloane </a:t>
            </a:r>
            <a:r>
              <a:rPr lang="ro-RO" dirty="0" smtClean="0"/>
              <a:t>de </a:t>
            </a:r>
            <a:r>
              <a:rPr lang="ro-RO" dirty="0" smtClean="0"/>
              <a:t>ecuații </a:t>
            </a:r>
            <a:r>
              <a:rPr lang="ro-RO" dirty="0" smtClean="0"/>
              <a:t>des utilizate</a:t>
            </a:r>
          </a:p>
          <a:p>
            <a:pPr lvl="2"/>
            <a:r>
              <a:rPr lang="ro-RO" dirty="0" smtClean="0"/>
              <a:t>Se poate scrie o </a:t>
            </a:r>
            <a:r>
              <a:rPr lang="ro-RO" dirty="0" smtClean="0"/>
              <a:t>ecuație </a:t>
            </a:r>
            <a:r>
              <a:rPr lang="ro-RO" dirty="0" smtClean="0"/>
              <a:t>de la zero, folosind 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 New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Equation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010" y="3077711"/>
            <a:ext cx="4348294" cy="364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68190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Ecuații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642139" cy="5101221"/>
          </a:xfrm>
        </p:spPr>
        <p:txBody>
          <a:bodyPr/>
          <a:lstStyle/>
          <a:p>
            <a:r>
              <a:rPr lang="ro-RO" dirty="0" smtClean="0"/>
              <a:t>Word 2016 </a:t>
            </a:r>
            <a:r>
              <a:rPr lang="ro-RO" dirty="0" smtClean="0"/>
              <a:t>folosește </a:t>
            </a:r>
            <a:r>
              <a:rPr lang="ro-RO" dirty="0" smtClean="0"/>
              <a:t>două tipuri de </a:t>
            </a:r>
            <a:r>
              <a:rPr lang="ro-RO" dirty="0" smtClean="0"/>
              <a:t>ecuații</a:t>
            </a:r>
            <a:r>
              <a:rPr lang="ro-RO" dirty="0" smtClean="0"/>
              <a:t>:</a:t>
            </a:r>
          </a:p>
          <a:p>
            <a:pPr lvl="1"/>
            <a:r>
              <a:rPr lang="ro-RO" dirty="0" smtClean="0"/>
              <a:t>Formatul vechi,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Microsoft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Equation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3.0</a:t>
            </a:r>
            <a:r>
              <a:rPr lang="ro-RO" dirty="0" smtClean="0"/>
              <a:t>, care se introduce din fila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</a:t>
            </a:r>
            <a:r>
              <a:rPr lang="ro-RO" dirty="0" smtClean="0"/>
              <a:t>, grupul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Text</a:t>
            </a:r>
            <a:r>
              <a:rPr lang="ro-RO" dirty="0" smtClean="0"/>
              <a:t>, comanda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Objects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2930" y="2785633"/>
            <a:ext cx="4469956" cy="328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9957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De ce două tipuri de </a:t>
            </a:r>
            <a:r>
              <a:rPr lang="ro-RO" dirty="0" smtClean="0"/>
              <a:t>ecuații</a:t>
            </a:r>
            <a:r>
              <a:rPr lang="ro-RO" dirty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dirty="0" smtClean="0"/>
              <a:t>Ecuațiile </a:t>
            </a:r>
            <a:r>
              <a:rPr lang="ro-RO" dirty="0" smtClean="0"/>
              <a:t>de tip nou:</a:t>
            </a:r>
          </a:p>
          <a:p>
            <a:pPr lvl="1"/>
            <a:r>
              <a:rPr lang="ro-RO" dirty="0" smtClean="0"/>
              <a:t>Avantaje:</a:t>
            </a:r>
          </a:p>
          <a:p>
            <a:pPr lvl="2"/>
            <a:r>
              <a:rPr lang="ro-RO" dirty="0" smtClean="0"/>
              <a:t>Sunt mai </a:t>
            </a:r>
            <a:r>
              <a:rPr lang="ro-RO" dirty="0" smtClean="0"/>
              <a:t>ușor </a:t>
            </a:r>
            <a:r>
              <a:rPr lang="ro-RO" dirty="0" smtClean="0"/>
              <a:t>de scris</a:t>
            </a:r>
          </a:p>
          <a:p>
            <a:pPr lvl="2"/>
            <a:r>
              <a:rPr lang="ro-RO" dirty="0" smtClean="0"/>
              <a:t>Conțin </a:t>
            </a:r>
            <a:r>
              <a:rPr lang="ro-RO" dirty="0" smtClean="0"/>
              <a:t>mai multe simboluri </a:t>
            </a:r>
            <a:r>
              <a:rPr lang="ro-RO" dirty="0" smtClean="0"/>
              <a:t>și mai mulți operatori</a:t>
            </a:r>
            <a:endParaRPr lang="ro-RO" dirty="0" smtClean="0"/>
          </a:p>
          <a:p>
            <a:pPr lvl="1"/>
            <a:r>
              <a:rPr lang="ro-RO" dirty="0" smtClean="0"/>
              <a:t>Dezavantaje</a:t>
            </a:r>
          </a:p>
          <a:p>
            <a:pPr lvl="2"/>
            <a:r>
              <a:rPr lang="ro-RO" dirty="0" smtClean="0"/>
              <a:t>Folosesc un singur font: </a:t>
            </a:r>
            <a:r>
              <a:rPr lang="ro-RO" dirty="0" err="1" smtClean="0"/>
              <a:t>Cambria</a:t>
            </a:r>
            <a:r>
              <a:rPr lang="ro-RO" dirty="0" smtClean="0"/>
              <a:t> </a:t>
            </a:r>
            <a:r>
              <a:rPr lang="ro-RO" dirty="0" err="1" smtClean="0"/>
              <a:t>Math</a:t>
            </a:r>
            <a:endParaRPr lang="ro-RO" dirty="0" smtClean="0"/>
          </a:p>
          <a:p>
            <a:pPr lvl="2"/>
            <a:r>
              <a:rPr lang="ro-RO" dirty="0" smtClean="0"/>
              <a:t>Nu sunt compatibile cu formatul vechi de </a:t>
            </a:r>
            <a:r>
              <a:rPr lang="ro-RO" dirty="0" smtClean="0"/>
              <a:t>document</a:t>
            </a:r>
            <a:r>
              <a:rPr lang="ro-RO" dirty="0" smtClean="0"/>
              <a:t>, *.doc.</a:t>
            </a:r>
          </a:p>
          <a:p>
            <a:pPr lvl="2"/>
            <a:endParaRPr lang="ro-RO" dirty="0"/>
          </a:p>
          <a:p>
            <a:r>
              <a:rPr lang="ro-RO" dirty="0" smtClean="0"/>
              <a:t>Ecuațiile </a:t>
            </a:r>
            <a:r>
              <a:rPr lang="ro-RO" dirty="0" smtClean="0"/>
              <a:t>de tip vechi (Microsoft </a:t>
            </a:r>
            <a:r>
              <a:rPr lang="ro-RO" dirty="0" err="1" smtClean="0"/>
              <a:t>Equation</a:t>
            </a:r>
            <a:r>
              <a:rPr lang="ro-RO" dirty="0" smtClean="0"/>
              <a:t> 3.0)</a:t>
            </a:r>
          </a:p>
          <a:p>
            <a:pPr lvl="1"/>
            <a:r>
              <a:rPr lang="ro-RO" dirty="0" smtClean="0"/>
              <a:t>Avantaje</a:t>
            </a:r>
          </a:p>
          <a:p>
            <a:pPr lvl="2"/>
            <a:r>
              <a:rPr lang="ro-RO" dirty="0" smtClean="0"/>
              <a:t>Pot folosi toate fonturile standard (Times New Roman, </a:t>
            </a:r>
            <a:r>
              <a:rPr lang="ro-RO" dirty="0" err="1" smtClean="0"/>
              <a:t>Arial</a:t>
            </a:r>
            <a:r>
              <a:rPr lang="ro-RO" dirty="0" smtClean="0"/>
              <a:t>, </a:t>
            </a:r>
            <a:r>
              <a:rPr lang="ro-RO" dirty="0" err="1" smtClean="0"/>
              <a:t>Tahoma</a:t>
            </a:r>
            <a:r>
              <a:rPr lang="ro-RO" dirty="0" smtClean="0"/>
              <a:t>, </a:t>
            </a:r>
            <a:r>
              <a:rPr lang="ro-RO" dirty="0" err="1" smtClean="0"/>
              <a:t>Verdana</a:t>
            </a:r>
            <a:r>
              <a:rPr lang="ro-RO" dirty="0" smtClean="0"/>
              <a:t> etc)</a:t>
            </a:r>
          </a:p>
          <a:p>
            <a:pPr lvl="1"/>
            <a:r>
              <a:rPr lang="ro-RO" dirty="0" smtClean="0"/>
              <a:t>Dezavantaje</a:t>
            </a:r>
          </a:p>
          <a:p>
            <a:pPr lvl="2"/>
            <a:r>
              <a:rPr lang="ro-RO" dirty="0" smtClean="0"/>
              <a:t>Au mai </a:t>
            </a:r>
            <a:r>
              <a:rPr lang="ro-RO" dirty="0" smtClean="0"/>
              <a:t>puține </a:t>
            </a:r>
            <a:r>
              <a:rPr lang="ro-RO" dirty="0" smtClean="0"/>
              <a:t>simboluri disponibile</a:t>
            </a:r>
          </a:p>
          <a:p>
            <a:pPr lvl="2"/>
            <a:endParaRPr lang="ro-RO" dirty="0"/>
          </a:p>
          <a:p>
            <a:r>
              <a:rPr lang="ro-RO" dirty="0" smtClean="0"/>
              <a:t>Din motive de compatibilitate, </a:t>
            </a:r>
            <a:r>
              <a:rPr lang="ro-RO" dirty="0" smtClean="0"/>
              <a:t>ecuațiile </a:t>
            </a:r>
            <a:r>
              <a:rPr lang="ro-RO" dirty="0" smtClean="0"/>
              <a:t>vechi (3.0) continuă să fie folosite pe scară </a:t>
            </a:r>
            <a:r>
              <a:rPr lang="ro-RO" dirty="0" smtClean="0"/>
              <a:t>largă </a:t>
            </a:r>
            <a:r>
              <a:rPr lang="ro-RO" dirty="0" smtClean="0"/>
              <a:t>în documentele </a:t>
            </a:r>
            <a:r>
              <a:rPr lang="ro-RO" dirty="0" smtClean="0"/>
              <a:t>științifice</a:t>
            </a:r>
            <a:r>
              <a:rPr lang="ro-RO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15821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Ecuații </a:t>
            </a:r>
            <a:r>
              <a:rPr lang="ro-RO" dirty="0" smtClean="0"/>
              <a:t>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9274" cy="5497736"/>
          </a:xfrm>
        </p:spPr>
        <p:txBody>
          <a:bodyPr>
            <a:normAutofit/>
          </a:bodyPr>
          <a:lstStyle/>
          <a:p>
            <a:r>
              <a:rPr lang="ro-RO" dirty="0" smtClean="0"/>
              <a:t>Când se introduce un </a:t>
            </a:r>
            <a:r>
              <a:rPr lang="ro-RO" dirty="0" smtClean="0"/>
              <a:t>șablon </a:t>
            </a:r>
            <a:r>
              <a:rPr lang="ro-RO" dirty="0" smtClean="0"/>
              <a:t>ori se începe scrierea unei </a:t>
            </a:r>
            <a:r>
              <a:rPr lang="ro-RO" dirty="0" smtClean="0"/>
              <a:t>ecuații </a:t>
            </a:r>
            <a:r>
              <a:rPr lang="ro-RO" dirty="0" smtClean="0"/>
              <a:t>noi de tip standard, se deschide automat fila ascunsă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Equation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Tools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-  Design </a:t>
            </a:r>
            <a:r>
              <a:rPr lang="ro-RO" dirty="0" smtClean="0"/>
              <a:t>(Instrumente pentru </a:t>
            </a:r>
            <a:r>
              <a:rPr lang="ro-RO" dirty="0" smtClean="0"/>
              <a:t>ecuații </a:t>
            </a:r>
            <a:r>
              <a:rPr lang="ro-RO" dirty="0" smtClean="0"/>
              <a:t>- Proiectare) </a:t>
            </a:r>
          </a:p>
          <a:p>
            <a:r>
              <a:rPr lang="ro-RO" dirty="0" smtClean="0"/>
              <a:t>O </a:t>
            </a:r>
            <a:r>
              <a:rPr lang="ro-RO" dirty="0" smtClean="0"/>
              <a:t>ecuație </a:t>
            </a:r>
            <a:r>
              <a:rPr lang="ro-RO" dirty="0" smtClean="0"/>
              <a:t>poate </a:t>
            </a:r>
            <a:r>
              <a:rPr lang="ro-RO" dirty="0" smtClean="0"/>
              <a:t>conține </a:t>
            </a:r>
            <a:r>
              <a:rPr lang="ro-RO" dirty="0" smtClean="0"/>
              <a:t>două tipuri de elemente:</a:t>
            </a:r>
          </a:p>
          <a:p>
            <a:pPr lvl="1"/>
            <a:r>
              <a:rPr lang="ro-RO" dirty="0"/>
              <a:t>s</a:t>
            </a:r>
            <a:r>
              <a:rPr lang="ro-RO" dirty="0" smtClean="0"/>
              <a:t>imboluri (</a:t>
            </a:r>
            <a:r>
              <a:rPr lang="ro-RO" dirty="0" err="1" smtClean="0"/>
              <a:t>Symbols</a:t>
            </a:r>
            <a:r>
              <a:rPr lang="ro-RO" dirty="0" smtClean="0"/>
              <a:t>)</a:t>
            </a:r>
          </a:p>
          <a:p>
            <a:pPr lvl="1"/>
            <a:r>
              <a:rPr lang="ro-RO" dirty="0" smtClean="0"/>
              <a:t>structuri (</a:t>
            </a:r>
            <a:r>
              <a:rPr lang="ro-RO" dirty="0" err="1" smtClean="0"/>
              <a:t>Structures</a:t>
            </a:r>
            <a:r>
              <a:rPr lang="ro-RO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4412310"/>
            <a:ext cx="8078073" cy="2156342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3328085" y="5284535"/>
            <a:ext cx="321275" cy="205946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6524366" y="5284535"/>
            <a:ext cx="321275" cy="205946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93524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Ecuații </a:t>
            </a:r>
            <a:r>
              <a:rPr lang="ro-RO" dirty="0" smtClean="0"/>
              <a:t>standard - simboluri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Simbolurile sunt grupate pe categorii:</a:t>
            </a:r>
          </a:p>
          <a:p>
            <a:pPr lvl="1"/>
            <a:r>
              <a:rPr lang="ro-RO" dirty="0" smtClean="0"/>
              <a:t>Exemple:</a:t>
            </a:r>
          </a:p>
          <a:p>
            <a:pPr lvl="2"/>
            <a:r>
              <a:rPr lang="ro-RO" dirty="0" smtClean="0"/>
              <a:t>Simboluri standard</a:t>
            </a:r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2"/>
            <a:r>
              <a:rPr lang="ro-RO" dirty="0" smtClean="0"/>
              <a:t>Litere </a:t>
            </a:r>
            <a:r>
              <a:rPr lang="ro-RO" dirty="0" smtClean="0"/>
              <a:t>grecești</a:t>
            </a:r>
            <a:endParaRPr lang="ro-RO" dirty="0" smtClean="0"/>
          </a:p>
          <a:p>
            <a:endParaRPr lang="ro-RO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659" y="2420825"/>
            <a:ext cx="5236691" cy="1790322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7537622" y="2339546"/>
            <a:ext cx="354227" cy="461319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8660" y="4692350"/>
            <a:ext cx="5527590" cy="174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26242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Ecuații </a:t>
            </a:r>
            <a:r>
              <a:rPr lang="ro-RO" dirty="0" smtClean="0"/>
              <a:t>standard - structuri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Structurile sunt grupate pe categorii:</a:t>
            </a:r>
          </a:p>
          <a:p>
            <a:pPr lvl="1"/>
            <a:r>
              <a:rPr lang="ro-RO" dirty="0" smtClean="0"/>
              <a:t>Exemple:</a:t>
            </a:r>
          </a:p>
          <a:p>
            <a:pPr lvl="2"/>
            <a:r>
              <a:rPr lang="ro-RO" dirty="0" smtClean="0"/>
              <a:t>indici</a:t>
            </a:r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2"/>
            <a:r>
              <a:rPr lang="ro-RO" dirty="0" smtClean="0"/>
              <a:t>paranteze</a:t>
            </a:r>
          </a:p>
          <a:p>
            <a:endParaRPr lang="ro-RO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2011" y="1988408"/>
            <a:ext cx="3939193" cy="22046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625" y="4559772"/>
            <a:ext cx="3078579" cy="229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8495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156108" cy="655112"/>
          </a:xfrm>
        </p:spPr>
        <p:txBody>
          <a:bodyPr/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 va da ca exemplu scrierea </a:t>
            </a:r>
            <a:r>
              <a:rPr lang="ro-RO" dirty="0" smtClean="0"/>
              <a:t>ecuației</a:t>
            </a:r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pPr lvl="1"/>
            <a:r>
              <a:rPr lang="ro-RO" dirty="0" smtClean="0"/>
              <a:t>Se introduce o </a:t>
            </a:r>
            <a:r>
              <a:rPr lang="ro-RO" dirty="0" smtClean="0"/>
              <a:t>ecuație </a:t>
            </a:r>
            <a:r>
              <a:rPr lang="ro-RO" dirty="0" smtClean="0"/>
              <a:t>nouă: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213" y="3079048"/>
            <a:ext cx="5062845" cy="33382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883" y="1056125"/>
            <a:ext cx="1980433" cy="8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2224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8095220" cy="5101221"/>
          </a:xfrm>
        </p:spPr>
        <p:txBody>
          <a:bodyPr/>
          <a:lstStyle/>
          <a:p>
            <a:r>
              <a:rPr lang="ro-RO" dirty="0" smtClean="0"/>
              <a:t>Se va da ca exemplu scrierea </a:t>
            </a:r>
            <a:r>
              <a:rPr lang="ro-RO" dirty="0" smtClean="0"/>
              <a:t>ecuației</a:t>
            </a:r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pPr lvl="1"/>
            <a:r>
              <a:rPr lang="ro-RO" dirty="0" smtClean="0"/>
              <a:t>În noua </a:t>
            </a:r>
            <a:r>
              <a:rPr lang="ro-RO" dirty="0" smtClean="0"/>
              <a:t>ecuație</a:t>
            </a:r>
            <a:r>
              <a:rPr lang="ro-RO" dirty="0" smtClean="0"/>
              <a:t>, se introduce un caracter cu bară jos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Underbar</a:t>
            </a:r>
            <a:r>
              <a:rPr lang="ro-RO" dirty="0" smtClean="0"/>
              <a:t>), din grupul de structuri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Accent</a:t>
            </a:r>
            <a:r>
              <a:rPr lang="ro-RO" dirty="0" smtClean="0"/>
              <a:t>, în care se scrie de la tastatură litera Y: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839" y="3222170"/>
            <a:ext cx="3952845" cy="33917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1561" y="4745510"/>
            <a:ext cx="1409700" cy="1485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8649" y="3750236"/>
            <a:ext cx="28147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Dacă litera este prea mică, poate fi mărită folosind comenzile din fila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Home</a:t>
            </a:r>
            <a:r>
              <a:rPr lang="ro-RO" dirty="0" smtClean="0"/>
              <a:t>: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083" y="5063371"/>
            <a:ext cx="2662852" cy="9757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76151" y="5488460"/>
            <a:ext cx="318987" cy="1626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5883" y="1056125"/>
            <a:ext cx="1980433" cy="89680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562747" y="349612"/>
            <a:ext cx="7156108" cy="655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standard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Antet </a:t>
            </a:r>
            <a:r>
              <a:rPr lang="ro-RO" dirty="0" smtClean="0"/>
              <a:t>și </a:t>
            </a:r>
            <a:r>
              <a:rPr lang="ro-RO" dirty="0" smtClean="0"/>
              <a:t>subsol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915" y="1270002"/>
            <a:ext cx="3291418" cy="5101221"/>
          </a:xfrm>
        </p:spPr>
        <p:txBody>
          <a:bodyPr/>
          <a:lstStyle/>
          <a:p>
            <a:r>
              <a:rPr lang="ro-RO" dirty="0" smtClean="0"/>
              <a:t>Altă metodă de a activa antetul </a:t>
            </a:r>
            <a:r>
              <a:rPr lang="ro-RO" dirty="0" smtClean="0"/>
              <a:t>și </a:t>
            </a:r>
            <a:r>
              <a:rPr lang="ro-RO" dirty="0" smtClean="0"/>
              <a:t>subsolul este folosirea uneia dintre comenzile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Header</a:t>
            </a:r>
            <a:r>
              <a:rPr lang="ro-RO" dirty="0" smtClean="0"/>
              <a:t> </a:t>
            </a:r>
            <a:r>
              <a:rPr lang="ro-RO" dirty="0" smtClean="0"/>
              <a:t>sau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Footer</a:t>
            </a:r>
            <a:r>
              <a:rPr lang="ro-RO" dirty="0" smtClean="0"/>
              <a:t>.</a:t>
            </a:r>
          </a:p>
          <a:p>
            <a:endParaRPr lang="ro-RO" dirty="0" smtClean="0"/>
          </a:p>
          <a:p>
            <a:r>
              <a:rPr lang="ro-RO" dirty="0" smtClean="0"/>
              <a:t>Opțiunile </a:t>
            </a:r>
            <a:r>
              <a:rPr lang="ro-RO" dirty="0" smtClean="0"/>
              <a:t>disponibile pentru aceste două comenzi sunt identice</a:t>
            </a:r>
            <a:r>
              <a:rPr lang="en-US" dirty="0" smtClean="0"/>
              <a:t>;</a:t>
            </a:r>
            <a:r>
              <a:rPr lang="ro-RO" dirty="0" smtClean="0"/>
              <a:t> în continuare, se va face exemplificarea în principal pentru antet (header).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358" y="1270002"/>
            <a:ext cx="2360796" cy="43185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925" y="1270001"/>
            <a:ext cx="2448342" cy="434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05000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 va da ca exemplu scrierea </a:t>
            </a:r>
            <a:r>
              <a:rPr lang="ro-RO" dirty="0" smtClean="0"/>
              <a:t>ecuației</a:t>
            </a:r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pPr lvl="1"/>
            <a:r>
              <a:rPr lang="ro-RO" dirty="0" smtClean="0"/>
              <a:t>Se selectează litera Y cu tot cu subliniere </a:t>
            </a:r>
            <a:r>
              <a:rPr lang="ro-RO" dirty="0" smtClean="0"/>
              <a:t>și </a:t>
            </a:r>
            <a:r>
              <a:rPr lang="ro-RO" dirty="0" smtClean="0"/>
              <a:t>se aplică indice jos (</a:t>
            </a:r>
            <a:r>
              <a:rPr lang="ro-RO" dirty="0" err="1" smtClean="0"/>
              <a:t>subscript</a:t>
            </a:r>
            <a:r>
              <a:rPr lang="ro-RO" dirty="0" smtClean="0"/>
              <a:t>), din grupul de structuri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Script</a:t>
            </a:r>
            <a:r>
              <a:rPr lang="ro-RO" dirty="0" smtClean="0"/>
              <a:t>, </a:t>
            </a:r>
            <a:r>
              <a:rPr lang="ro-RO" dirty="0" smtClean="0"/>
              <a:t>și </a:t>
            </a:r>
            <a:r>
              <a:rPr lang="ro-RO" dirty="0" smtClean="0"/>
              <a:t>se scriu de la tastatură în </a:t>
            </a:r>
            <a:r>
              <a:rPr lang="ro-RO" dirty="0" smtClean="0"/>
              <a:t>spațiul </a:t>
            </a:r>
            <a:r>
              <a:rPr lang="ro-RO" dirty="0" smtClean="0"/>
              <a:t>delimitat caracterele „ii”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149" y="3590734"/>
            <a:ext cx="4730895" cy="22773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059" y="5410972"/>
            <a:ext cx="933450" cy="7810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2763" y="5610868"/>
            <a:ext cx="561975" cy="5143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9419" y="5496568"/>
            <a:ext cx="866775" cy="7429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5883" y="1056125"/>
            <a:ext cx="1980433" cy="89680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156108" cy="655112"/>
          </a:xfrm>
        </p:spPr>
        <p:txBody>
          <a:bodyPr/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standard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3317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 va da ca exemplu scrierea </a:t>
            </a:r>
            <a:r>
              <a:rPr lang="ro-RO" dirty="0" smtClean="0"/>
              <a:t>ecuației</a:t>
            </a:r>
            <a:endParaRPr lang="ro-RO" dirty="0" smtClean="0"/>
          </a:p>
          <a:p>
            <a:endParaRPr lang="ro-RO" dirty="0"/>
          </a:p>
          <a:p>
            <a:pPr lvl="1"/>
            <a:endParaRPr lang="ro-RO" dirty="0" smtClean="0"/>
          </a:p>
          <a:p>
            <a:pPr lvl="1"/>
            <a:r>
              <a:rPr lang="ro-RO" dirty="0" smtClean="0"/>
              <a:t>Se scrie de la tastatură sau se alege din grupul de simboluri Basic </a:t>
            </a:r>
            <a:r>
              <a:rPr lang="ro-RO" dirty="0" err="1" smtClean="0"/>
              <a:t>Math</a:t>
            </a:r>
            <a:r>
              <a:rPr lang="en-US" dirty="0" smtClean="0"/>
              <a:t> </a:t>
            </a:r>
            <a:r>
              <a:rPr lang="ro-RO" dirty="0" smtClean="0"/>
              <a:t>(Matematică de bază) semnul</a:t>
            </a:r>
            <a:r>
              <a:rPr lang="en-US" dirty="0" smtClean="0"/>
              <a:t> “=”</a:t>
            </a:r>
            <a:endParaRPr lang="ro-RO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006" y="3416257"/>
            <a:ext cx="5393963" cy="25479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883" y="1056125"/>
            <a:ext cx="1980433" cy="8968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156108" cy="655112"/>
          </a:xfrm>
        </p:spPr>
        <p:txBody>
          <a:bodyPr/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standard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430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 va da ca exemplu scrierea </a:t>
            </a:r>
            <a:r>
              <a:rPr lang="ro-RO" dirty="0" smtClean="0"/>
              <a:t>ecuației</a:t>
            </a:r>
            <a:endParaRPr lang="ro-RO" dirty="0" smtClean="0"/>
          </a:p>
          <a:p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 smtClean="0"/>
          </a:p>
          <a:p>
            <a:pPr lvl="1"/>
            <a:r>
              <a:rPr lang="ro-RO" dirty="0" smtClean="0"/>
              <a:t>Se alege din grupul de structuri </a:t>
            </a:r>
            <a:r>
              <a:rPr lang="ro-RO" dirty="0" err="1" smtClean="0"/>
              <a:t>Large</a:t>
            </a:r>
            <a:r>
              <a:rPr lang="ro-RO" dirty="0" smtClean="0"/>
              <a:t> </a:t>
            </a:r>
            <a:r>
              <a:rPr lang="ro-RO" dirty="0" err="1" smtClean="0"/>
              <a:t>Operators</a:t>
            </a:r>
            <a:r>
              <a:rPr lang="ro-RO" dirty="0" smtClean="0"/>
              <a:t> (operatori mari) tipul de sumă (</a:t>
            </a:r>
            <a:r>
              <a:rPr lang="ro-RO" dirty="0" err="1" smtClean="0"/>
              <a:t>summation</a:t>
            </a:r>
            <a:r>
              <a:rPr lang="ro-RO" dirty="0" smtClean="0"/>
              <a:t>) corespunzător, cu indice doar jos </a:t>
            </a:r>
            <a:r>
              <a:rPr lang="ro-RO" dirty="0" smtClean="0"/>
              <a:t>și conținut </a:t>
            </a:r>
            <a:r>
              <a:rPr lang="ro-RO" dirty="0" smtClean="0"/>
              <a:t>la dreapta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8509" y="3910140"/>
            <a:ext cx="5177035" cy="21858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265" y="4764073"/>
            <a:ext cx="1589600" cy="1027126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2133600" y="5642919"/>
            <a:ext cx="395416" cy="568411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100649" y="6300847"/>
            <a:ext cx="1013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Poziție </a:t>
            </a:r>
            <a:r>
              <a:rPr lang="ro-RO" dirty="0" smtClean="0"/>
              <a:t>cursor!!!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5883" y="1056125"/>
            <a:ext cx="1980433" cy="8968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156108" cy="655112"/>
          </a:xfrm>
        </p:spPr>
        <p:txBody>
          <a:bodyPr/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standard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5446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o-RO" dirty="0" smtClean="0"/>
                  <a:t>Se va da ca exemplu scrierea </a:t>
                </a:r>
                <a:r>
                  <a:rPr lang="ro-RO" dirty="0" smtClean="0"/>
                  <a:t>ecuației</a:t>
                </a:r>
                <a:endParaRPr lang="ro-RO" dirty="0" smtClean="0"/>
              </a:p>
              <a:p>
                <a:endParaRPr lang="ro-RO" dirty="0"/>
              </a:p>
              <a:p>
                <a:pPr lvl="1"/>
                <a:endParaRPr lang="ro-RO" dirty="0" smtClean="0"/>
              </a:p>
              <a:p>
                <a:pPr lvl="1"/>
                <a:endParaRPr lang="ro-RO" dirty="0" smtClean="0"/>
              </a:p>
              <a:p>
                <a:pPr lvl="1"/>
                <a:r>
                  <a:rPr lang="ro-RO" dirty="0" smtClean="0"/>
                  <a:t>În </a:t>
                </a:r>
                <a:r>
                  <a:rPr lang="ro-RO" dirty="0" smtClean="0"/>
                  <a:t>spațiul </a:t>
                </a:r>
                <a:r>
                  <a:rPr lang="ro-RO" dirty="0" smtClean="0"/>
                  <a:t>dedicat de </a:t>
                </a:r>
                <a:r>
                  <a:rPr lang="ro-RO" dirty="0" smtClean="0"/>
                  <a:t>jos, </a:t>
                </a:r>
                <a:r>
                  <a:rPr lang="ro-RO" dirty="0" smtClean="0"/>
                  <a:t>caracterele k, L i </a:t>
                </a:r>
                <a:r>
                  <a:rPr lang="ro-RO" dirty="0" smtClean="0"/>
                  <a:t>și spațiile </a:t>
                </a:r>
                <a:r>
                  <a:rPr lang="ro-RO" dirty="0" smtClean="0"/>
                  <a:t>se scriu de la tastatură, simbolul </a:t>
                </a:r>
                <a14:m>
                  <m:oMath xmlns:m="http://schemas.openxmlformats.org/officeDocument/2006/math">
                    <m:r>
                      <a:rPr lang="ro-RO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ro-RO" dirty="0" smtClean="0"/>
                  <a:t>  se </a:t>
                </a:r>
                <a:r>
                  <a:rPr lang="ro-RO" dirty="0" smtClean="0"/>
                  <a:t>obține </a:t>
                </a:r>
                <a:r>
                  <a:rPr lang="ro-RO" dirty="0" smtClean="0"/>
                  <a:t>din grupul de simboluri Basic </a:t>
                </a:r>
                <a:r>
                  <a:rPr lang="ro-RO" dirty="0" err="1" smtClean="0"/>
                  <a:t>Math</a:t>
                </a:r>
                <a:r>
                  <a:rPr lang="ro-RO" dirty="0" smtClean="0"/>
                  <a:t>, iar indicele jos se scrie folosind comanda </a:t>
                </a:r>
                <a:r>
                  <a:rPr lang="ro-RO" dirty="0" err="1" smtClean="0"/>
                  <a:t>Subscript</a:t>
                </a:r>
                <a:r>
                  <a:rPr lang="ro-RO" dirty="0" smtClean="0"/>
                  <a:t> din grupul de structuri Script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05" t="-1673" r="-8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8509" y="3910140"/>
            <a:ext cx="5177035" cy="21858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6039" y="5932613"/>
            <a:ext cx="1772037" cy="9742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0106" y="5932613"/>
            <a:ext cx="1925036" cy="10949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5883" y="1056125"/>
            <a:ext cx="1980433" cy="8968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156108" cy="655112"/>
          </a:xfrm>
        </p:spPr>
        <p:txBody>
          <a:bodyPr/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standard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12947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 va da ca exemplu scrierea </a:t>
            </a:r>
            <a:r>
              <a:rPr lang="ro-RO" dirty="0" smtClean="0"/>
              <a:t>ecuației</a:t>
            </a:r>
            <a:endParaRPr lang="ro-RO" dirty="0" smtClean="0"/>
          </a:p>
          <a:p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 smtClean="0"/>
          </a:p>
          <a:p>
            <a:pPr lvl="1"/>
            <a:r>
              <a:rPr lang="ro-RO" dirty="0" smtClean="0"/>
              <a:t>Primul caracter de la dreapta cu indice dublu, sus </a:t>
            </a:r>
            <a:r>
              <a:rPr lang="ro-RO" dirty="0" smtClean="0"/>
              <a:t>și </a:t>
            </a:r>
            <a:r>
              <a:rPr lang="ro-RO" dirty="0" smtClean="0"/>
              <a:t>jos, se </a:t>
            </a:r>
            <a:r>
              <a:rPr lang="ro-RO" dirty="0" smtClean="0"/>
              <a:t>obține </a:t>
            </a:r>
            <a:r>
              <a:rPr lang="ro-RO" dirty="0" smtClean="0"/>
              <a:t>tot din grupul de structuri Script </a:t>
            </a:r>
            <a:r>
              <a:rPr lang="ro-RO" dirty="0" smtClean="0"/>
              <a:t>și </a:t>
            </a:r>
            <a:r>
              <a:rPr lang="ro-RO" dirty="0" smtClean="0"/>
              <a:t>se completează manual, de la tastatură: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162" y="3507002"/>
            <a:ext cx="4415858" cy="26544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967" y="5756188"/>
            <a:ext cx="1457859" cy="8105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6782" y="5796683"/>
            <a:ext cx="1318568" cy="7295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7202" y="5796278"/>
            <a:ext cx="1394250" cy="78908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5883" y="1056125"/>
            <a:ext cx="1980433" cy="896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156108" cy="655112"/>
          </a:xfrm>
        </p:spPr>
        <p:txBody>
          <a:bodyPr/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standard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3409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 va da ca exemplu scrierea </a:t>
            </a:r>
            <a:r>
              <a:rPr lang="ro-RO" dirty="0" smtClean="0"/>
              <a:t>ecuației</a:t>
            </a:r>
            <a:endParaRPr lang="ro-RO" dirty="0" smtClean="0"/>
          </a:p>
          <a:p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 smtClean="0"/>
          </a:p>
          <a:p>
            <a:pPr lvl="1"/>
            <a:r>
              <a:rPr lang="ro-RO" dirty="0" smtClean="0"/>
              <a:t>Operatorul matematic de </a:t>
            </a:r>
            <a:r>
              <a:rPr lang="ro-RO" dirty="0" smtClean="0"/>
              <a:t>înmulțire </a:t>
            </a:r>
            <a:r>
              <a:rPr lang="ro-RO" dirty="0" smtClean="0"/>
              <a:t>se </a:t>
            </a:r>
            <a:r>
              <a:rPr lang="ro-RO" dirty="0" smtClean="0"/>
              <a:t>obține </a:t>
            </a:r>
            <a:r>
              <a:rPr lang="ro-RO" dirty="0" smtClean="0"/>
              <a:t>din grupul de simboluri Basic </a:t>
            </a:r>
            <a:r>
              <a:rPr lang="ro-RO" dirty="0" err="1" smtClean="0"/>
              <a:t>Math</a:t>
            </a:r>
            <a:endParaRPr lang="ro-RO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103" y="3603024"/>
            <a:ext cx="4671064" cy="24847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53" y="4346835"/>
            <a:ext cx="2600325" cy="1485900"/>
          </a:xfrm>
          <a:prstGeom prst="rect">
            <a:avLst/>
          </a:prstGeom>
        </p:spPr>
      </p:pic>
      <p:sp>
        <p:nvSpPr>
          <p:cNvPr id="13" name="Up Arrow 12"/>
          <p:cNvSpPr/>
          <p:nvPr/>
        </p:nvSpPr>
        <p:spPr>
          <a:xfrm>
            <a:off x="3098504" y="5093904"/>
            <a:ext cx="395416" cy="568411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991107" y="5726051"/>
            <a:ext cx="1013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Poziție </a:t>
            </a:r>
            <a:r>
              <a:rPr lang="ro-RO" dirty="0" smtClean="0"/>
              <a:t>cursor!!!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5883" y="1056125"/>
            <a:ext cx="1980433" cy="89680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156108" cy="655112"/>
          </a:xfrm>
        </p:spPr>
        <p:txBody>
          <a:bodyPr/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standard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4572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 va da ca exemplu scrierea </a:t>
            </a:r>
            <a:r>
              <a:rPr lang="ro-RO" dirty="0" smtClean="0"/>
              <a:t>ecuației</a:t>
            </a:r>
            <a:endParaRPr lang="ro-RO" dirty="0" smtClean="0"/>
          </a:p>
          <a:p>
            <a:endParaRPr lang="ro-RO" dirty="0"/>
          </a:p>
          <a:p>
            <a:pPr lvl="1"/>
            <a:endParaRPr lang="ro-RO" dirty="0" smtClean="0"/>
          </a:p>
          <a:p>
            <a:pPr lvl="1"/>
            <a:r>
              <a:rPr lang="ro-RO" dirty="0" smtClean="0"/>
              <a:t>Ultimul caracter subliniat </a:t>
            </a:r>
            <a:r>
              <a:rPr lang="ro-RO" dirty="0" smtClean="0"/>
              <a:t>și </a:t>
            </a:r>
            <a:r>
              <a:rPr lang="ro-RO" dirty="0" smtClean="0"/>
              <a:t>cu indice jos completează </a:t>
            </a:r>
            <a:r>
              <a:rPr lang="ro-RO" dirty="0" smtClean="0"/>
              <a:t>ecuația</a:t>
            </a:r>
            <a:r>
              <a:rPr lang="ro-RO" dirty="0" smtClean="0"/>
              <a:t>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66170" y="4936628"/>
            <a:ext cx="1013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Poziție </a:t>
            </a:r>
            <a:r>
              <a:rPr lang="ro-RO" dirty="0" smtClean="0"/>
              <a:t>cursor!!!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800" y="3227731"/>
            <a:ext cx="2371725" cy="1438275"/>
          </a:xfrm>
          <a:prstGeom prst="rect">
            <a:avLst/>
          </a:prstGeom>
        </p:spPr>
      </p:pic>
      <p:sp>
        <p:nvSpPr>
          <p:cNvPr id="13" name="Up Arrow 12"/>
          <p:cNvSpPr/>
          <p:nvPr/>
        </p:nvSpPr>
        <p:spPr>
          <a:xfrm>
            <a:off x="2772797" y="4134953"/>
            <a:ext cx="395416" cy="568411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6675" y="3977208"/>
            <a:ext cx="1704484" cy="8017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1110" y="3992926"/>
            <a:ext cx="1784092" cy="85246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8336" y="5140411"/>
            <a:ext cx="2523819" cy="11428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5883" y="1056125"/>
            <a:ext cx="1980433" cy="8968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777886" y="4706580"/>
            <a:ext cx="4071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Se folosesc structurile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Script</a:t>
            </a:r>
            <a:r>
              <a:rPr lang="ro-RO" dirty="0" smtClean="0"/>
              <a:t> </a:t>
            </a:r>
            <a:r>
              <a:rPr lang="ro-RO" dirty="0" smtClean="0"/>
              <a:t>și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Accent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156108" cy="655112"/>
          </a:xfrm>
        </p:spPr>
        <p:txBody>
          <a:bodyPr/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standard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97270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Fila </a:t>
            </a:r>
            <a:r>
              <a:rPr lang="ro-RO" dirty="0" err="1" smtClean="0"/>
              <a:t>Equation</a:t>
            </a:r>
            <a:r>
              <a:rPr lang="ro-RO" dirty="0" smtClean="0"/>
              <a:t> </a:t>
            </a:r>
            <a:r>
              <a:rPr lang="ro-RO" dirty="0" err="1" smtClean="0"/>
              <a:t>Tools</a:t>
            </a:r>
            <a:r>
              <a:rPr lang="ro-RO" dirty="0" smtClean="0"/>
              <a:t> – Grupul </a:t>
            </a:r>
            <a:r>
              <a:rPr lang="ro-RO" dirty="0" err="1" smtClean="0"/>
              <a:t>Tools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o-RO" dirty="0" smtClean="0"/>
                  <a:t>Aceeași ecuație </a:t>
                </a:r>
                <a:r>
                  <a:rPr lang="ro-RO" dirty="0" smtClean="0"/>
                  <a:t>poate fi scrisă în trei feluri:</a:t>
                </a:r>
              </a:p>
              <a:p>
                <a:endParaRPr lang="ro-RO" dirty="0"/>
              </a:p>
              <a:p>
                <a:pPr lvl="1"/>
                <a:r>
                  <a:rPr lang="ro-RO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Professional</a:t>
                </a:r>
                <a:r>
                  <a:rPr lang="ro-RO" dirty="0" smtClean="0"/>
                  <a:t> (profesional)</a:t>
                </a:r>
              </a:p>
              <a:p>
                <a:pPr lvl="1"/>
                <a:endParaRPr lang="ro-RO" dirty="0"/>
              </a:p>
              <a:p>
                <a:pPr lvl="1"/>
                <a:r>
                  <a:rPr lang="ro-RO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Linear</a:t>
                </a:r>
                <a:r>
                  <a:rPr lang="ro-RO" dirty="0" smtClean="0"/>
                  <a:t> (liniar) </a:t>
                </a:r>
                <a14:m>
                  <m:oMath xmlns:m="http://schemas.openxmlformats.org/officeDocument/2006/math">
                    <m:r>
                      <a:rPr lang="ro-RO" sz="1600" b="0" i="0" smtClean="0">
                        <a:latin typeface="Cambria Math" panose="02040503050406030204" pitchFamily="18" charset="0"/>
                      </a:rPr>
                      <m:t>                                   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_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_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cos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⁡〖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_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〗 </m:t>
                    </m:r>
                  </m:oMath>
                </a14:m>
                <a:r>
                  <a:rPr lang="ro-RO" sz="1600" dirty="0" smtClean="0"/>
                  <a:t>  </a:t>
                </a:r>
                <a:endParaRPr lang="ro-RO" dirty="0" smtClean="0"/>
              </a:p>
              <a:p>
                <a:pPr lvl="1"/>
                <a:endParaRPr lang="ro-RO" dirty="0" smtClean="0"/>
              </a:p>
              <a:p>
                <a:pPr lvl="1"/>
                <a:r>
                  <a:rPr lang="ro-RO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Normal Text </a:t>
                </a:r>
                <a:r>
                  <a:rPr lang="ro-RO" dirty="0" smtClean="0"/>
                  <a:t>(text normal)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ro-RO" b="0" i="0" smtClean="0"/>
                          <m:t>     </m:t>
                        </m:r>
                        <m:r>
                          <m:rPr>
                            <m:nor/>
                          </m:rPr>
                          <a:rPr lang="en-US"/>
                          <m:t>S</m:t>
                        </m:r>
                      </m:e>
                      <m:sub>
                        <m:r>
                          <m:rPr>
                            <m:nor/>
                          </m:rPr>
                          <a:rPr lang="en-US"/>
                          <m:t>n</m:t>
                        </m:r>
                      </m:sub>
                    </m:sSub>
                    <m:r>
                      <m:rPr>
                        <m:nor/>
                      </m:rPr>
                      <a:rPr lang="en-US"/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/>
                              <m:t>P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/>
                              <m:t>n</m:t>
                            </m:r>
                          </m:sub>
                        </m:sSub>
                      </m:num>
                      <m:den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nor/>
                              </m:rPr>
                              <a:rPr lang="en-US"/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US"/>
                                  <m:t>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/>
                                  <m:t>n</m:t>
                                </m:r>
                              </m:sub>
                            </m:sSub>
                          </m:e>
                        </m:func>
                      </m:den>
                    </m:f>
                  </m:oMath>
                </a14:m>
                <a:endParaRPr lang="ro-RO" dirty="0" smtClean="0"/>
              </a:p>
              <a:p>
                <a:pPr lvl="1"/>
                <a:endParaRPr lang="ro-RO" dirty="0" smtClean="0"/>
              </a:p>
              <a:p>
                <a:pPr lvl="2"/>
                <a:r>
                  <a:rPr lang="ro-RO" dirty="0" smtClean="0"/>
                  <a:t>Scrierea Normal Text este singura care permite schimbarea fontului </a:t>
                </a:r>
                <a:r>
                  <a:rPr lang="ro-RO" dirty="0" err="1" smtClean="0"/>
                  <a:t>Cambria</a:t>
                </a:r>
                <a:r>
                  <a:rPr lang="ro-RO" dirty="0" smtClean="0"/>
                  <a:t> </a:t>
                </a:r>
                <a:r>
                  <a:rPr lang="ro-RO" dirty="0" err="1" smtClean="0"/>
                  <a:t>Math</a:t>
                </a:r>
                <a:r>
                  <a:rPr lang="ro-RO" dirty="0" smtClean="0"/>
                  <a:t>, dar unele </a:t>
                </a:r>
                <a:r>
                  <a:rPr lang="ro-RO" dirty="0" smtClean="0"/>
                  <a:t>ecuații </a:t>
                </a:r>
                <a:r>
                  <a:rPr lang="ro-RO" dirty="0" smtClean="0"/>
                  <a:t>complexe pot rezulta după conversie cu caractere lipsă.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05" t="-1673" r="-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291913" y="1875362"/>
                <a:ext cx="1402243" cy="6577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1913" y="1875362"/>
                <a:ext cx="1402243" cy="65774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9777" y="5027784"/>
            <a:ext cx="4161285" cy="1117642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4993034" y="6087762"/>
            <a:ext cx="394512" cy="296562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02310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Fila </a:t>
            </a:r>
            <a:r>
              <a:rPr lang="ro-RO" dirty="0" err="1" smtClean="0"/>
              <a:t>Equation</a:t>
            </a:r>
            <a:r>
              <a:rPr lang="ro-RO" dirty="0" smtClean="0"/>
              <a:t> </a:t>
            </a:r>
            <a:r>
              <a:rPr lang="ro-RO" dirty="0" err="1" smtClean="0"/>
              <a:t>Tools</a:t>
            </a:r>
            <a:r>
              <a:rPr lang="ro-RO" dirty="0" smtClean="0"/>
              <a:t> – Grupul </a:t>
            </a:r>
            <a:r>
              <a:rPr lang="ro-RO" dirty="0" err="1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552" y="1411339"/>
            <a:ext cx="7886700" cy="1529569"/>
          </a:xfrm>
        </p:spPr>
        <p:txBody>
          <a:bodyPr>
            <a:normAutofit/>
          </a:bodyPr>
          <a:lstStyle/>
          <a:p>
            <a:r>
              <a:rPr lang="ro-RO" dirty="0" smtClean="0"/>
              <a:t>Comanda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Ink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Equation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(</a:t>
            </a:r>
            <a:r>
              <a:rPr lang="ro-RO" dirty="0" smtClean="0"/>
              <a:t>Ecuație </a:t>
            </a:r>
            <a:r>
              <a:rPr lang="ro-RO" dirty="0" smtClean="0"/>
              <a:t>desenată) </a:t>
            </a:r>
            <a:r>
              <a:rPr lang="ro-RO" dirty="0" smtClean="0"/>
              <a:t>recunoaște ecuații </a:t>
            </a:r>
            <a:r>
              <a:rPr lang="ro-RO" dirty="0" smtClean="0"/>
              <a:t>simple scrise „cu creionul” de către utilizator</a:t>
            </a:r>
          </a:p>
          <a:p>
            <a:pPr lvl="1"/>
            <a:r>
              <a:rPr lang="ro-RO" dirty="0" smtClean="0"/>
              <a:t>Ecuația </a:t>
            </a:r>
            <a:r>
              <a:rPr lang="ro-RO" dirty="0" smtClean="0"/>
              <a:t>se „desenează” pe pânza galbenă, apoi se introduce în document.</a:t>
            </a:r>
            <a:endParaRPr lang="ro-RO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993" y="3188384"/>
            <a:ext cx="6397639" cy="3560560"/>
          </a:xfrm>
          <a:prstGeom prst="rect">
            <a:avLst/>
          </a:prstGeom>
        </p:spPr>
      </p:pic>
      <p:sp>
        <p:nvSpPr>
          <p:cNvPr id="9" name="Up Arrow 8"/>
          <p:cNvSpPr/>
          <p:nvPr/>
        </p:nvSpPr>
        <p:spPr>
          <a:xfrm>
            <a:off x="2298582" y="3909270"/>
            <a:ext cx="276837" cy="226503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7868873" y="6602137"/>
            <a:ext cx="243281" cy="192946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492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Ecuații </a:t>
            </a:r>
            <a:r>
              <a:rPr lang="ro-RO" dirty="0" smtClean="0"/>
              <a:t>standard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13208" y="1459327"/>
            <a:ext cx="7886700" cy="5101221"/>
          </a:xfrm>
        </p:spPr>
        <p:txBody>
          <a:bodyPr/>
          <a:lstStyle/>
          <a:p>
            <a:r>
              <a:rPr lang="ro-RO" dirty="0" smtClean="0"/>
              <a:t>O </a:t>
            </a:r>
            <a:r>
              <a:rPr lang="ro-RO" dirty="0" smtClean="0"/>
              <a:t>ecuație </a:t>
            </a:r>
            <a:r>
              <a:rPr lang="ro-RO" dirty="0" smtClean="0"/>
              <a:t>standard poate fi selectată făcând click cu mouse-ul pe elementul de pe bordura din stânga: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1947" y="2397459"/>
            <a:ext cx="2495550" cy="1190625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028426" y="2684477"/>
            <a:ext cx="444616" cy="335560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76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Antet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16" y="1318161"/>
            <a:ext cx="8354484" cy="2339440"/>
          </a:xfrm>
        </p:spPr>
        <p:txBody>
          <a:bodyPr>
            <a:normAutofit/>
          </a:bodyPr>
          <a:lstStyle/>
          <a:p>
            <a:r>
              <a:rPr lang="ro-RO" sz="2000" dirty="0" smtClean="0"/>
              <a:t>Cea mai simplă metodă de a adăuga antet </a:t>
            </a:r>
            <a:r>
              <a:rPr lang="ro-RO" sz="2000" dirty="0" smtClean="0"/>
              <a:t>și </a:t>
            </a:r>
            <a:r>
              <a:rPr lang="ro-RO" sz="2000" dirty="0" smtClean="0"/>
              <a:t>subsol unui document este utilizarea unui </a:t>
            </a:r>
            <a:r>
              <a:rPr lang="ro-RO" sz="2000" dirty="0" smtClean="0"/>
              <a:t>șablon </a:t>
            </a:r>
            <a:r>
              <a:rPr lang="ro-RO" sz="2000" dirty="0" smtClean="0"/>
              <a:t>predefinit (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built in</a:t>
            </a:r>
            <a:r>
              <a:rPr lang="ro-RO" sz="2000" dirty="0" smtClean="0"/>
              <a:t>).</a:t>
            </a:r>
          </a:p>
          <a:p>
            <a:r>
              <a:rPr lang="ro-RO" sz="2000" dirty="0" smtClean="0"/>
              <a:t>șabloanele </a:t>
            </a:r>
            <a:r>
              <a:rPr lang="ro-RO" sz="2000" dirty="0" smtClean="0"/>
              <a:t>predefinite fac parte dintr-o categorie mai largă de obiecte intitulate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building blocks </a:t>
            </a:r>
            <a:r>
              <a:rPr lang="ro-RO" sz="2000" dirty="0" smtClean="0"/>
              <a:t>(blocuri componente)</a:t>
            </a:r>
          </a:p>
          <a:p>
            <a:r>
              <a:rPr lang="ro-RO" sz="2000" dirty="0" smtClean="0"/>
              <a:t>Cel mai simplu </a:t>
            </a:r>
            <a:r>
              <a:rPr lang="ro-RO" sz="2000" dirty="0" smtClean="0"/>
              <a:t>șablon</a:t>
            </a:r>
            <a:r>
              <a:rPr lang="ro-RO" sz="2000" dirty="0" smtClean="0"/>
              <a:t>,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Blank</a:t>
            </a:r>
            <a:r>
              <a:rPr lang="ro-RO" sz="2000" dirty="0" smtClean="0"/>
              <a:t> (necompletat), </a:t>
            </a:r>
            <a:r>
              <a:rPr lang="ro-RO" sz="2000" dirty="0" smtClean="0"/>
              <a:t>conține </a:t>
            </a:r>
            <a:r>
              <a:rPr lang="ro-RO" sz="2000" dirty="0" smtClean="0"/>
              <a:t>un singur câmp de text care trebuie completat de către utilizator (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Type here </a:t>
            </a:r>
            <a:r>
              <a:rPr lang="ro-RO" sz="2000" dirty="0" smtClean="0"/>
              <a:t>– </a:t>
            </a:r>
            <a:r>
              <a:rPr lang="ro-RO" sz="2000" dirty="0" smtClean="0"/>
              <a:t>scrieți </a:t>
            </a:r>
            <a:r>
              <a:rPr lang="ro-RO" sz="2000" dirty="0" smtClean="0"/>
              <a:t>aici).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9809" y="3559176"/>
            <a:ext cx="4954191" cy="3298824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6155267" y="4673600"/>
            <a:ext cx="330200" cy="347133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4097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Ecuații </a:t>
            </a:r>
            <a:r>
              <a:rPr lang="ro-RO" dirty="0" smtClean="0"/>
              <a:t>standard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13208" y="1459327"/>
            <a:ext cx="4162446" cy="5101221"/>
          </a:xfrm>
        </p:spPr>
        <p:txBody>
          <a:bodyPr>
            <a:normAutofit/>
          </a:bodyPr>
          <a:lstStyle/>
          <a:p>
            <a:r>
              <a:rPr lang="ro-RO" sz="2000" dirty="0" smtClean="0"/>
              <a:t>Săgeata orientată în jos de pe marginea din dreapta oferă acces la mai multe comenzi:</a:t>
            </a:r>
          </a:p>
          <a:p>
            <a:pPr lvl="1"/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Save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as New </a:t>
            </a:r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Equation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 smtClean="0"/>
              <a:t>– salvează ca </a:t>
            </a:r>
            <a:r>
              <a:rPr lang="ro-RO" sz="1600" dirty="0" smtClean="0"/>
              <a:t>ecuație </a:t>
            </a:r>
            <a:r>
              <a:rPr lang="ro-RO" sz="1600" dirty="0" smtClean="0"/>
              <a:t>nouă – salvează </a:t>
            </a:r>
            <a:r>
              <a:rPr lang="ro-RO" sz="1600" dirty="0" smtClean="0"/>
              <a:t>ecuația </a:t>
            </a:r>
            <a:r>
              <a:rPr lang="ro-RO" sz="1600" dirty="0" smtClean="0"/>
              <a:t>sub formă de </a:t>
            </a:r>
            <a:r>
              <a:rPr lang="ro-RO" sz="1600" dirty="0" smtClean="0"/>
              <a:t>șablon</a:t>
            </a:r>
            <a:endParaRPr lang="ro-RO" sz="1600" dirty="0" smtClean="0"/>
          </a:p>
          <a:p>
            <a:pPr lvl="1"/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Professional, Linear </a:t>
            </a:r>
            <a:r>
              <a:rPr lang="ro-RO" sz="1600" dirty="0" smtClean="0"/>
              <a:t>– schimbă modul de </a:t>
            </a:r>
            <a:r>
              <a:rPr lang="ro-RO" sz="1600" dirty="0" smtClean="0"/>
              <a:t>afișare</a:t>
            </a:r>
            <a:endParaRPr lang="ro-RO" sz="1600" dirty="0" smtClean="0"/>
          </a:p>
          <a:p>
            <a:pPr lvl="1"/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Change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Inline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1600" dirty="0" smtClean="0"/>
              <a:t>-  schimbă încadrarea </a:t>
            </a:r>
            <a:r>
              <a:rPr lang="ro-RO" sz="1600" dirty="0" smtClean="0"/>
              <a:t>față </a:t>
            </a:r>
            <a:r>
              <a:rPr lang="ro-RO" sz="1600" dirty="0" smtClean="0"/>
              <a:t>de text din 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In front of text </a:t>
            </a:r>
            <a:r>
              <a:rPr lang="ro-RO" sz="1600" dirty="0" smtClean="0"/>
              <a:t>în </a:t>
            </a:r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Inline</a:t>
            </a:r>
            <a:endParaRPr lang="ro-RO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ro-RO" sz="1600" dirty="0" err="1" smtClean="0">
                <a:solidFill>
                  <a:schemeClr val="accent1">
                    <a:lumMod val="50000"/>
                  </a:schemeClr>
                </a:solidFill>
              </a:rPr>
              <a:t>Justification</a:t>
            </a:r>
            <a:r>
              <a:rPr lang="ro-RO" sz="1600" dirty="0" smtClean="0">
                <a:solidFill>
                  <a:schemeClr val="accent1">
                    <a:lumMod val="50000"/>
                  </a:schemeClr>
                </a:solidFill>
              </a:rPr>
              <a:t> -  </a:t>
            </a:r>
            <a:r>
              <a:rPr lang="ro-RO" sz="1600" dirty="0" smtClean="0"/>
              <a:t>Schimbă alinierea pe orizontală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280" y="2154581"/>
            <a:ext cx="3636620" cy="2283459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>
          <a:xfrm>
            <a:off x="7315201" y="2611392"/>
            <a:ext cx="395416" cy="304800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60821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2" y="365127"/>
            <a:ext cx="7686281" cy="655112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de tip Microsoft 3.0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Exemplu: matricea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pPr lvl="1"/>
            <a:r>
              <a:rPr lang="ro-RO" dirty="0" smtClean="0"/>
              <a:t> Se introduce pe pagină un obiect Microsoft </a:t>
            </a:r>
            <a:r>
              <a:rPr lang="ro-RO" dirty="0" err="1" smtClean="0"/>
              <a:t>Equation</a:t>
            </a:r>
            <a:r>
              <a:rPr lang="ro-RO" dirty="0" smtClean="0"/>
              <a:t> 3.0: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621756"/>
              </p:ext>
            </p:extLst>
          </p:nvPr>
        </p:nvGraphicFramePr>
        <p:xfrm>
          <a:off x="3554798" y="1198373"/>
          <a:ext cx="1808034" cy="946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Ecuaţie" r:id="rId3" imgW="1358640" imgH="711000" progId="Equation.3">
                  <p:embed/>
                </p:oleObj>
              </mc:Choice>
              <mc:Fallback>
                <p:oleObj name="Ecuaţie" r:id="rId3" imgW="1358640" imgH="71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54798" y="1198373"/>
                        <a:ext cx="1808034" cy="9462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4768" y="3568227"/>
            <a:ext cx="3374680" cy="2478345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7051588" y="5832389"/>
            <a:ext cx="238898" cy="172995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9600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2" y="365127"/>
            <a:ext cx="7686281" cy="655112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de tip Microsoft 3.0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Exemplu: matricea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pPr lvl="1"/>
            <a:r>
              <a:rPr lang="ro-RO" dirty="0" smtClean="0"/>
              <a:t> Aspectul paginii se schimbă astfel: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54798" y="1198373"/>
          <a:ext cx="1808034" cy="946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9" name="Ecuaţie" r:id="rId3" imgW="1358640" imgH="711000" progId="Equation.3">
                  <p:embed/>
                </p:oleObj>
              </mc:Choice>
              <mc:Fallback>
                <p:oleObj name="Ecuaţie" r:id="rId3" imgW="1358640" imgH="7110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54798" y="1198373"/>
                        <a:ext cx="1808034" cy="9462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2786" y="3642134"/>
            <a:ext cx="6104564" cy="3052282"/>
          </a:xfrm>
          <a:prstGeom prst="rect">
            <a:avLst/>
          </a:prstGeom>
        </p:spPr>
      </p:pic>
      <p:sp>
        <p:nvSpPr>
          <p:cNvPr id="8" name="Rectangular Callout 7"/>
          <p:cNvSpPr/>
          <p:nvPr/>
        </p:nvSpPr>
        <p:spPr>
          <a:xfrm>
            <a:off x="5206314" y="3361038"/>
            <a:ext cx="1482810" cy="551935"/>
          </a:xfrm>
          <a:prstGeom prst="wedgeRectCallout">
            <a:avLst>
              <a:gd name="adj1" fmla="val -40833"/>
              <a:gd name="adj2" fmla="val 98321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Loc pentru scris </a:t>
            </a:r>
            <a:r>
              <a:rPr lang="ro-RO" sz="1200" dirty="0" smtClean="0">
                <a:solidFill>
                  <a:schemeClr val="tx1"/>
                </a:solidFill>
              </a:rPr>
              <a:t>ecuația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4959178" y="5207626"/>
            <a:ext cx="1408671" cy="369390"/>
          </a:xfrm>
          <a:prstGeom prst="wedgeRectCallout">
            <a:avLst>
              <a:gd name="adj1" fmla="val -18494"/>
              <a:gd name="adj2" fmla="val -15525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Simboluri </a:t>
            </a:r>
            <a:r>
              <a:rPr lang="ro-RO" sz="1200" dirty="0" smtClean="0">
                <a:solidFill>
                  <a:schemeClr val="tx1"/>
                </a:solidFill>
              </a:rPr>
              <a:t>și </a:t>
            </a:r>
            <a:r>
              <a:rPr lang="ro-RO" sz="1200" dirty="0" smtClean="0">
                <a:solidFill>
                  <a:schemeClr val="tx1"/>
                </a:solidFill>
              </a:rPr>
              <a:t>structuri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17961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2" y="365127"/>
            <a:ext cx="7686281" cy="655112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de tip Microsoft 3.0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Exemplu: matricea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54798" y="1198373"/>
          <a:ext cx="1808034" cy="946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Ecuaţie" r:id="rId3" imgW="1358640" imgH="711000" progId="Equation.3">
                  <p:embed/>
                </p:oleObj>
              </mc:Choice>
              <mc:Fallback>
                <p:oleObj name="Ecuaţie" r:id="rId3" imgW="1358640" imgH="7110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54798" y="1198373"/>
                        <a:ext cx="1808034" cy="9462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3422" y="4003337"/>
            <a:ext cx="7002854" cy="1653090"/>
          </a:xfrm>
          <a:prstGeom prst="rect">
            <a:avLst/>
          </a:prstGeom>
        </p:spPr>
      </p:pic>
      <p:sp>
        <p:nvSpPr>
          <p:cNvPr id="12" name="Rectangular Callout 11"/>
          <p:cNvSpPr/>
          <p:nvPr/>
        </p:nvSpPr>
        <p:spPr>
          <a:xfrm>
            <a:off x="2215977" y="2757017"/>
            <a:ext cx="897925" cy="344193"/>
          </a:xfrm>
          <a:prstGeom prst="wedgeRectCallout">
            <a:avLst>
              <a:gd name="adj1" fmla="val -12808"/>
              <a:gd name="adj2" fmla="val 627361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spațiere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1268626" y="3318494"/>
            <a:ext cx="1107217" cy="551935"/>
          </a:xfrm>
          <a:prstGeom prst="wedgeRectCallout">
            <a:avLst>
              <a:gd name="adj1" fmla="val 8056"/>
              <a:gd name="adj2" fmla="val 196829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Operatori pentru </a:t>
            </a:r>
            <a:r>
              <a:rPr lang="ro-RO" sz="1200" dirty="0" smtClean="0">
                <a:solidFill>
                  <a:schemeClr val="tx1"/>
                </a:solidFill>
              </a:rPr>
              <a:t>relații </a:t>
            </a:r>
            <a:r>
              <a:rPr lang="ro-RO" sz="1200" dirty="0" smtClean="0">
                <a:solidFill>
                  <a:schemeClr val="tx1"/>
                </a:solidFill>
              </a:rPr>
              <a:t>matematice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3323282" y="2685538"/>
            <a:ext cx="1443852" cy="420374"/>
          </a:xfrm>
          <a:prstGeom prst="wedgeRectCallout">
            <a:avLst>
              <a:gd name="adj1" fmla="val -24627"/>
              <a:gd name="adj2" fmla="val 436647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operatori matematici de bază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2682874" y="3240530"/>
            <a:ext cx="708454" cy="277417"/>
          </a:xfrm>
          <a:prstGeom prst="wedgeRectCallout">
            <a:avLst>
              <a:gd name="adj1" fmla="val 16772"/>
              <a:gd name="adj2" fmla="val 481857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accente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4009852" y="3244774"/>
            <a:ext cx="897925" cy="277417"/>
          </a:xfrm>
          <a:prstGeom prst="wedgeRectCallout">
            <a:avLst>
              <a:gd name="adj1" fmla="val -26134"/>
              <a:gd name="adj2" fmla="val 458101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săgeți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4406813" y="3711241"/>
            <a:ext cx="840690" cy="363574"/>
          </a:xfrm>
          <a:prstGeom prst="wedgeRectCallout">
            <a:avLst>
              <a:gd name="adj1" fmla="val 4498"/>
              <a:gd name="adj2" fmla="val 248760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Operatori logici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8" name="Rectangular Callout 17"/>
          <p:cNvSpPr/>
          <p:nvPr/>
        </p:nvSpPr>
        <p:spPr>
          <a:xfrm>
            <a:off x="5808533" y="2567481"/>
            <a:ext cx="897409" cy="379072"/>
          </a:xfrm>
          <a:prstGeom prst="wedgeRectCallout">
            <a:avLst>
              <a:gd name="adj1" fmla="val 6983"/>
              <a:gd name="adj2" fmla="val 527076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Simboluri diverse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7" name="Rectangular Callout 16"/>
          <p:cNvSpPr/>
          <p:nvPr/>
        </p:nvSpPr>
        <p:spPr>
          <a:xfrm>
            <a:off x="5075195" y="3165162"/>
            <a:ext cx="1227824" cy="379072"/>
          </a:xfrm>
          <a:prstGeom prst="wedgeRectCallout">
            <a:avLst>
              <a:gd name="adj1" fmla="val -6435"/>
              <a:gd name="adj2" fmla="val 374955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Operatori pentru </a:t>
            </a:r>
            <a:r>
              <a:rPr lang="ro-RO" sz="1200" dirty="0" smtClean="0">
                <a:solidFill>
                  <a:schemeClr val="tx1"/>
                </a:solidFill>
              </a:rPr>
              <a:t>mulțimi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" name="Rectangular Callout 19"/>
          <p:cNvSpPr/>
          <p:nvPr/>
        </p:nvSpPr>
        <p:spPr>
          <a:xfrm>
            <a:off x="7720782" y="3183191"/>
            <a:ext cx="1049339" cy="379072"/>
          </a:xfrm>
          <a:prstGeom prst="wedgeRectCallout">
            <a:avLst>
              <a:gd name="adj1" fmla="val -66183"/>
              <a:gd name="adj2" fmla="val 35322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Litere </a:t>
            </a:r>
            <a:r>
              <a:rPr lang="ro-RO" sz="1200" dirty="0" smtClean="0">
                <a:solidFill>
                  <a:schemeClr val="tx1"/>
                </a:solidFill>
              </a:rPr>
              <a:t>grecești </a:t>
            </a:r>
            <a:r>
              <a:rPr lang="ro-RO" sz="1200" dirty="0" smtClean="0">
                <a:solidFill>
                  <a:schemeClr val="tx1"/>
                </a:solidFill>
              </a:rPr>
              <a:t>mari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Rectangular Callout 18"/>
          <p:cNvSpPr/>
          <p:nvPr/>
        </p:nvSpPr>
        <p:spPr>
          <a:xfrm>
            <a:off x="6557790" y="3192034"/>
            <a:ext cx="1049339" cy="379072"/>
          </a:xfrm>
          <a:prstGeom prst="wedgeRectCallout">
            <a:avLst>
              <a:gd name="adj1" fmla="val -30857"/>
              <a:gd name="adj2" fmla="val 357570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Litere </a:t>
            </a:r>
            <a:r>
              <a:rPr lang="ro-RO" sz="1200" dirty="0" smtClean="0">
                <a:solidFill>
                  <a:schemeClr val="tx1"/>
                </a:solidFill>
              </a:rPr>
              <a:t>grecești </a:t>
            </a:r>
            <a:r>
              <a:rPr lang="ro-RO" sz="1200" dirty="0" smtClean="0">
                <a:solidFill>
                  <a:schemeClr val="tx1"/>
                </a:solidFill>
              </a:rPr>
              <a:t>mici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ectangular Callout 20"/>
          <p:cNvSpPr/>
          <p:nvPr/>
        </p:nvSpPr>
        <p:spPr>
          <a:xfrm>
            <a:off x="954042" y="5513200"/>
            <a:ext cx="1039515" cy="276135"/>
          </a:xfrm>
          <a:prstGeom prst="wedgeRectCallout">
            <a:avLst>
              <a:gd name="adj1" fmla="val 37267"/>
              <a:gd name="adj2" fmla="val -171790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Paranteze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2" name="Rectangular Callout 21"/>
          <p:cNvSpPr/>
          <p:nvPr/>
        </p:nvSpPr>
        <p:spPr>
          <a:xfrm>
            <a:off x="2040152" y="5518359"/>
            <a:ext cx="671382" cy="276135"/>
          </a:xfrm>
          <a:prstGeom prst="wedgeRectCallout">
            <a:avLst>
              <a:gd name="adj1" fmla="val 25713"/>
              <a:gd name="adj2" fmla="val -183723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Fracții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3" name="Rectangular Callout 22"/>
          <p:cNvSpPr/>
          <p:nvPr/>
        </p:nvSpPr>
        <p:spPr>
          <a:xfrm>
            <a:off x="2778211" y="5519612"/>
            <a:ext cx="671382" cy="276135"/>
          </a:xfrm>
          <a:prstGeom prst="wedgeRectCallout">
            <a:avLst>
              <a:gd name="adj1" fmla="val 25713"/>
              <a:gd name="adj2" fmla="val -183723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>
                <a:solidFill>
                  <a:schemeClr val="tx1"/>
                </a:solidFill>
              </a:rPr>
              <a:t>I</a:t>
            </a:r>
            <a:r>
              <a:rPr lang="ro-RO" sz="1200" dirty="0" smtClean="0">
                <a:solidFill>
                  <a:schemeClr val="tx1"/>
                </a:solidFill>
              </a:rPr>
              <a:t>ndici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4" name="Rectangular Callout 23"/>
          <p:cNvSpPr/>
          <p:nvPr/>
        </p:nvSpPr>
        <p:spPr>
          <a:xfrm>
            <a:off x="3496188" y="5510861"/>
            <a:ext cx="626848" cy="276135"/>
          </a:xfrm>
          <a:prstGeom prst="wedgeRectCallout">
            <a:avLst>
              <a:gd name="adj1" fmla="val -7416"/>
              <a:gd name="adj2" fmla="val -180740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Sume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5" name="Rectangular Callout 24"/>
          <p:cNvSpPr/>
          <p:nvPr/>
        </p:nvSpPr>
        <p:spPr>
          <a:xfrm>
            <a:off x="4009852" y="6088189"/>
            <a:ext cx="740032" cy="276135"/>
          </a:xfrm>
          <a:prstGeom prst="wedgeRectCallout">
            <a:avLst>
              <a:gd name="adj1" fmla="val 3097"/>
              <a:gd name="adj2" fmla="val -368685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Integrale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6" name="Rectangular Callout 25"/>
          <p:cNvSpPr/>
          <p:nvPr/>
        </p:nvSpPr>
        <p:spPr>
          <a:xfrm>
            <a:off x="4657808" y="5576651"/>
            <a:ext cx="787403" cy="276135"/>
          </a:xfrm>
          <a:prstGeom prst="wedgeRectCallout">
            <a:avLst>
              <a:gd name="adj1" fmla="val -7416"/>
              <a:gd name="adj2" fmla="val -180740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Sublinieri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7" name="Rectangular Callout 26"/>
          <p:cNvSpPr/>
          <p:nvPr/>
        </p:nvSpPr>
        <p:spPr>
          <a:xfrm>
            <a:off x="5075195" y="6115530"/>
            <a:ext cx="740032" cy="276135"/>
          </a:xfrm>
          <a:prstGeom prst="wedgeRectCallout">
            <a:avLst>
              <a:gd name="adj1" fmla="val 27587"/>
              <a:gd name="adj2" fmla="val -380618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Săgeți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8" name="Rectangular Callout 27"/>
          <p:cNvSpPr/>
          <p:nvPr/>
        </p:nvSpPr>
        <p:spPr>
          <a:xfrm>
            <a:off x="5903183" y="5554659"/>
            <a:ext cx="740032" cy="276135"/>
          </a:xfrm>
          <a:prstGeom prst="wedgeRectCallout">
            <a:avLst>
              <a:gd name="adj1" fmla="val 9776"/>
              <a:gd name="adj2" fmla="val -198639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Produse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9" name="Rectangular Callout 28"/>
          <p:cNvSpPr/>
          <p:nvPr/>
        </p:nvSpPr>
        <p:spPr>
          <a:xfrm>
            <a:off x="6787287" y="5554659"/>
            <a:ext cx="740032" cy="276135"/>
          </a:xfrm>
          <a:prstGeom prst="wedgeRectCallout">
            <a:avLst>
              <a:gd name="adj1" fmla="val -16940"/>
              <a:gd name="adj2" fmla="val -207589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smtClean="0">
                <a:solidFill>
                  <a:schemeClr val="tx1"/>
                </a:solidFill>
              </a:rPr>
              <a:t>Matrice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79078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2" y="365127"/>
            <a:ext cx="7686281" cy="655112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de tip Microsoft 3.0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Exemplu: matricea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pPr lvl="1"/>
            <a:r>
              <a:rPr lang="ro-RO" dirty="0" smtClean="0"/>
              <a:t> Se </a:t>
            </a:r>
            <a:r>
              <a:rPr lang="ro-RO" dirty="0" smtClean="0"/>
              <a:t>definește </a:t>
            </a:r>
            <a:r>
              <a:rPr lang="ro-RO" dirty="0" smtClean="0"/>
              <a:t>o matrice cu trei linii </a:t>
            </a:r>
            <a:r>
              <a:rPr lang="ro-RO" dirty="0" smtClean="0"/>
              <a:t>și </a:t>
            </a:r>
            <a:r>
              <a:rPr lang="ro-RO" dirty="0" smtClean="0"/>
              <a:t>patru coloane: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4153592"/>
              </p:ext>
            </p:extLst>
          </p:nvPr>
        </p:nvGraphicFramePr>
        <p:xfrm>
          <a:off x="628650" y="1726444"/>
          <a:ext cx="2144712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name="Ecuaţie" r:id="rId3" imgW="1612800" imgH="711000" progId="Equation.3">
                  <p:embed/>
                </p:oleObj>
              </mc:Choice>
              <mc:Fallback>
                <p:oleObj name="Ecuaţie" r:id="rId3" imgW="1612800" imgH="7110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8650" y="1726444"/>
                        <a:ext cx="2144712" cy="946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568913"/>
            <a:ext cx="3828020" cy="21170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1341" y="4730191"/>
            <a:ext cx="2139595" cy="2057787"/>
          </a:xfrm>
          <a:prstGeom prst="rect">
            <a:avLst/>
          </a:prstGeom>
        </p:spPr>
      </p:pic>
      <p:sp>
        <p:nvSpPr>
          <p:cNvPr id="11" name="Up Arrow 10"/>
          <p:cNvSpPr/>
          <p:nvPr/>
        </p:nvSpPr>
        <p:spPr>
          <a:xfrm>
            <a:off x="7412600" y="5255740"/>
            <a:ext cx="207398" cy="189470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2479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2" y="365127"/>
            <a:ext cx="7686281" cy="655112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de tip Microsoft 3.0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Exemplu: matricea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pPr lvl="1"/>
            <a:r>
              <a:rPr lang="ro-RO" dirty="0" smtClean="0"/>
              <a:t> Se completează cifrele scriindu-le de la tastatură: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230470"/>
              </p:ext>
            </p:extLst>
          </p:nvPr>
        </p:nvGraphicFramePr>
        <p:xfrm>
          <a:off x="628650" y="1735086"/>
          <a:ext cx="2144712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2" name="Ecuaţie" r:id="rId3" imgW="1612800" imgH="711000" progId="Equation.3">
                  <p:embed/>
                </p:oleObj>
              </mc:Choice>
              <mc:Fallback>
                <p:oleObj name="Ecuaţie" r:id="rId3" imgW="1612800" imgH="7110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8650" y="1735086"/>
                        <a:ext cx="2144712" cy="946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6464" y="3622347"/>
            <a:ext cx="4316669" cy="285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98898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2" y="365127"/>
            <a:ext cx="7686281" cy="655112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de tip Microsoft 3.0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Exemplu: matricea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pPr lvl="1"/>
            <a:r>
              <a:rPr lang="ro-RO" dirty="0" smtClean="0"/>
              <a:t> pentru elementul    </a:t>
            </a:r>
            <a:r>
              <a:rPr lang="ro-RO" dirty="0" smtClean="0"/>
              <a:t>, </a:t>
            </a:r>
            <a:r>
              <a:rPr lang="ro-RO" dirty="0" smtClean="0"/>
              <a:t>„3” </a:t>
            </a:r>
            <a:r>
              <a:rPr lang="ro-RO" dirty="0" smtClean="0"/>
              <a:t>și </a:t>
            </a:r>
            <a:r>
              <a:rPr lang="ro-RO" dirty="0" smtClean="0"/>
              <a:t>„x” se scriu de la tastatură, iar operatorul </a:t>
            </a:r>
            <a:r>
              <a:rPr lang="ro-RO" dirty="0" smtClean="0"/>
              <a:t>de înmulțire </a:t>
            </a:r>
            <a:r>
              <a:rPr lang="ro-RO" dirty="0" smtClean="0"/>
              <a:t>se alege din grupul de operatori </a:t>
            </a:r>
            <a:r>
              <a:rPr lang="ro-RO" dirty="0" smtClean="0"/>
              <a:t>matematici </a:t>
            </a:r>
            <a:r>
              <a:rPr lang="ro-RO" dirty="0" smtClean="0"/>
              <a:t>de bază: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7798861"/>
              </p:ext>
            </p:extLst>
          </p:nvPr>
        </p:nvGraphicFramePr>
        <p:xfrm>
          <a:off x="628650" y="1701542"/>
          <a:ext cx="2146300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0" name="Ecuaţie" r:id="rId3" imgW="1612800" imgH="711000" progId="Equation.3">
                  <p:embed/>
                </p:oleObj>
              </mc:Choice>
              <mc:Fallback>
                <p:oleObj name="Ecuaţie" r:id="rId3" imgW="1612800" imgH="7110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8650" y="1701542"/>
                        <a:ext cx="2146300" cy="946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7474992"/>
              </p:ext>
            </p:extLst>
          </p:nvPr>
        </p:nvGraphicFramePr>
        <p:xfrm>
          <a:off x="3436636" y="2984646"/>
          <a:ext cx="426824" cy="284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1" name="Ecuaţie" r:id="rId5" imgW="266400" imgH="177480" progId="Equation.3">
                  <p:embed/>
                </p:oleObj>
              </mc:Choice>
              <mc:Fallback>
                <p:oleObj name="Ecuaţie" r:id="rId5" imgW="26640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36636" y="2984646"/>
                        <a:ext cx="426824" cy="2845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4798" y="4308019"/>
            <a:ext cx="4706466" cy="2172215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>
          <a:xfrm>
            <a:off x="6582032" y="5494637"/>
            <a:ext cx="197708" cy="164757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6326659" y="4868563"/>
            <a:ext cx="263611" cy="296562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4305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2" y="365127"/>
            <a:ext cx="7686281" cy="655112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de tip Microsoft 3.0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Exemplu: matricea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pPr lvl="1"/>
            <a:r>
              <a:rPr lang="ro-RO" dirty="0" smtClean="0"/>
              <a:t> pentru elementul    „x” se scrie de la tastatură, iar ridicarea la putere se alege </a:t>
            </a:r>
            <a:r>
              <a:rPr lang="ro-RO" dirty="0" smtClean="0"/>
              <a:t>și </a:t>
            </a:r>
            <a:r>
              <a:rPr lang="ro-RO" dirty="0" smtClean="0"/>
              <a:t>se completează din grupul de indici: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84612"/>
              </p:ext>
            </p:extLst>
          </p:nvPr>
        </p:nvGraphicFramePr>
        <p:xfrm>
          <a:off x="628650" y="1679353"/>
          <a:ext cx="2146300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2" name="Ecuaţie" r:id="rId3" imgW="1612800" imgH="711000" progId="Equation.3">
                  <p:embed/>
                </p:oleObj>
              </mc:Choice>
              <mc:Fallback>
                <p:oleObj name="Ecuaţie" r:id="rId3" imgW="1612800" imgH="7110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8650" y="1679353"/>
                        <a:ext cx="2146300" cy="946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612565"/>
              </p:ext>
            </p:extLst>
          </p:nvPr>
        </p:nvGraphicFramePr>
        <p:xfrm>
          <a:off x="3411538" y="2935288"/>
          <a:ext cx="285750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" name="Ecuaţie" r:id="rId5" imgW="177480" imgH="203040" progId="Equation.3">
                  <p:embed/>
                </p:oleObj>
              </mc:Choice>
              <mc:Fallback>
                <p:oleObj name="Ecuaţie" r:id="rId5" imgW="177480" imgH="20304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11538" y="2935288"/>
                        <a:ext cx="285750" cy="325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3907" y="4051379"/>
            <a:ext cx="5889065" cy="219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4077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2" y="365127"/>
            <a:ext cx="7686281" cy="655112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de tip Microsoft 3.0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Exemplu: matricea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pPr lvl="1"/>
            <a:r>
              <a:rPr lang="ro-RO" dirty="0" smtClean="0"/>
              <a:t> Se selectează apoi întreaga matrice </a:t>
            </a:r>
            <a:r>
              <a:rPr lang="ro-RO" dirty="0" smtClean="0"/>
              <a:t>și </a:t>
            </a:r>
            <a:r>
              <a:rPr lang="ro-RO" dirty="0" smtClean="0"/>
              <a:t>i se aplică parantezele: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1674419"/>
              </p:ext>
            </p:extLst>
          </p:nvPr>
        </p:nvGraphicFramePr>
        <p:xfrm>
          <a:off x="628650" y="1677421"/>
          <a:ext cx="2144712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3" name="Ecuaţie" r:id="rId3" imgW="1612800" imgH="711000" progId="Equation.3">
                  <p:embed/>
                </p:oleObj>
              </mc:Choice>
              <mc:Fallback>
                <p:oleObj name="Ecuaţie" r:id="rId3" imgW="1612800" imgH="7110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8650" y="1677421"/>
                        <a:ext cx="2144712" cy="946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9989" y="3493230"/>
            <a:ext cx="4980288" cy="24838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7630" y="5343641"/>
            <a:ext cx="2190750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03612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2" y="365127"/>
            <a:ext cx="7686281" cy="655112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de tip Microsoft 3.0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Exemplu: matricea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pPr lvl="1"/>
            <a:r>
              <a:rPr lang="ro-RO" dirty="0" smtClean="0"/>
              <a:t> Se </a:t>
            </a:r>
            <a:r>
              <a:rPr lang="ro-RO" dirty="0" smtClean="0"/>
              <a:t>poziționează </a:t>
            </a:r>
            <a:r>
              <a:rPr lang="ro-RO" dirty="0" smtClean="0"/>
              <a:t>cursorul în </a:t>
            </a:r>
            <a:r>
              <a:rPr lang="ro-RO" dirty="0" smtClean="0"/>
              <a:t>fața </a:t>
            </a:r>
            <a:r>
              <a:rPr lang="ro-RO" dirty="0" smtClean="0"/>
              <a:t>parantezei deschise </a:t>
            </a:r>
            <a:r>
              <a:rPr lang="ro-RO" dirty="0" smtClean="0"/>
              <a:t>și </a:t>
            </a:r>
            <a:r>
              <a:rPr lang="ro-RO" dirty="0" smtClean="0"/>
              <a:t>se scriu de la tastatură caracterele „A</a:t>
            </a:r>
            <a:r>
              <a:rPr lang="en-US" dirty="0" smtClean="0"/>
              <a:t>=</a:t>
            </a:r>
            <a:r>
              <a:rPr lang="ro-RO" dirty="0" smtClean="0"/>
              <a:t>”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05332"/>
              </p:ext>
            </p:extLst>
          </p:nvPr>
        </p:nvGraphicFramePr>
        <p:xfrm>
          <a:off x="628650" y="1784512"/>
          <a:ext cx="2144712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7" name="Ecuaţie" r:id="rId3" imgW="1612800" imgH="711000" progId="Equation.3">
                  <p:embed/>
                </p:oleObj>
              </mc:Choice>
              <mc:Fallback>
                <p:oleObj name="Ecuaţie" r:id="rId3" imgW="1612800" imgH="7110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8650" y="1784512"/>
                        <a:ext cx="2144712" cy="946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7332" y="4096264"/>
            <a:ext cx="2095500" cy="1219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7655" y="4181989"/>
            <a:ext cx="22193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344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Antet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17" y="1318161"/>
            <a:ext cx="4849284" cy="5277372"/>
          </a:xfrm>
        </p:spPr>
        <p:txBody>
          <a:bodyPr>
            <a:normAutofit/>
          </a:bodyPr>
          <a:lstStyle/>
          <a:p>
            <a:r>
              <a:rPr lang="ro-RO" sz="2000" dirty="0" smtClean="0"/>
              <a:t>Sub lista de </a:t>
            </a:r>
            <a:r>
              <a:rPr lang="ro-RO" sz="2000" dirty="0" smtClean="0"/>
              <a:t>șabloane</a:t>
            </a:r>
            <a:r>
              <a:rPr lang="ro-RO" sz="2000" dirty="0" smtClean="0"/>
              <a:t>, există un set de comenzi care facilitează modificarea unui antet.</a:t>
            </a:r>
          </a:p>
          <a:p>
            <a:pPr lvl="1"/>
            <a:r>
              <a:rPr lang="ro-RO" sz="1600" dirty="0" smtClean="0"/>
              <a:t>Există comenzi identice </a:t>
            </a:r>
            <a:r>
              <a:rPr lang="ro-RO" sz="1600" dirty="0" smtClean="0"/>
              <a:t>și </a:t>
            </a:r>
            <a:r>
              <a:rPr lang="ro-RO" sz="1600" dirty="0" smtClean="0"/>
              <a:t>pentru subsol.</a:t>
            </a:r>
          </a:p>
          <a:p>
            <a:pPr lvl="1"/>
            <a:endParaRPr lang="ro-RO" sz="1600" dirty="0" smtClean="0"/>
          </a:p>
          <a:p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More headers from Office.com </a:t>
            </a:r>
            <a:r>
              <a:rPr lang="ro-RO" sz="2000" dirty="0" smtClean="0"/>
              <a:t>– </a:t>
            </a:r>
            <a:r>
              <a:rPr lang="ro-RO" sz="2000" dirty="0" smtClean="0"/>
              <a:t>șabloane </a:t>
            </a:r>
            <a:r>
              <a:rPr lang="ro-RO" sz="2000" dirty="0" smtClean="0"/>
              <a:t>suplimentare de anteturi de pe </a:t>
            </a:r>
            <a:r>
              <a:rPr lang="ro-RO" sz="2000" dirty="0" smtClean="0">
                <a:hlinkClick r:id="rId2"/>
              </a:rPr>
              <a:t>www.office.com</a:t>
            </a:r>
            <a:endParaRPr lang="ro-RO" sz="2000" dirty="0" smtClean="0"/>
          </a:p>
          <a:p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Edit Header </a:t>
            </a:r>
            <a:r>
              <a:rPr lang="ro-RO" sz="2000" dirty="0" smtClean="0"/>
              <a:t>– modifică antet - orice antet creat anterior poate fi modificat </a:t>
            </a:r>
            <a:endParaRPr lang="ro-RO" sz="2000" dirty="0" smtClean="0"/>
          </a:p>
          <a:p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Remove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Header </a:t>
            </a:r>
            <a:r>
              <a:rPr lang="ro-RO" sz="2000" dirty="0" smtClean="0"/>
              <a:t>– elimină antet</a:t>
            </a:r>
          </a:p>
          <a:p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Save Selection to Header Gallery </a:t>
            </a:r>
            <a:r>
              <a:rPr lang="ro-RO" sz="2000" dirty="0" smtClean="0"/>
              <a:t>– salvează antetul curent ca </a:t>
            </a:r>
            <a:r>
              <a:rPr lang="ro-RO" sz="2000" dirty="0" smtClean="0"/>
              <a:t>șablon </a:t>
            </a:r>
            <a:r>
              <a:rPr lang="ro-RO" sz="2000" dirty="0" smtClean="0"/>
              <a:t>building block creat de către </a:t>
            </a:r>
            <a:r>
              <a:rPr lang="ro-RO" sz="2000" dirty="0" smtClean="0"/>
              <a:t>utilizator</a:t>
            </a:r>
          </a:p>
          <a:p>
            <a:pPr lvl="1"/>
            <a:r>
              <a:rPr lang="ro-RO" sz="1600" dirty="0" smtClean="0"/>
              <a:t>pot </a:t>
            </a:r>
            <a:r>
              <a:rPr lang="ro-RO" sz="1600" dirty="0" smtClean="0"/>
              <a:t>fi create anteturi </a:t>
            </a:r>
            <a:r>
              <a:rPr lang="ro-RO" sz="1600" dirty="0" smtClean="0"/>
              <a:t>și </a:t>
            </a:r>
            <a:r>
              <a:rPr lang="ro-RO" sz="1600" dirty="0" smtClean="0"/>
              <a:t>subsoluri complexe (de exemplu, antetul unei </a:t>
            </a:r>
            <a:r>
              <a:rPr lang="ro-RO" sz="1600" dirty="0" smtClean="0"/>
              <a:t>instituții</a:t>
            </a:r>
            <a:r>
              <a:rPr lang="ro-RO" sz="1600" dirty="0" smtClean="0"/>
              <a:t>), utilizate ulterior </a:t>
            </a:r>
            <a:r>
              <a:rPr lang="ro-RO" sz="1600" dirty="0" smtClean="0"/>
              <a:t>în mai multe documente</a:t>
            </a:r>
            <a:r>
              <a:rPr lang="ro-RO" sz="1600" dirty="0" smtClean="0"/>
              <a:t>.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9533" y="2351660"/>
            <a:ext cx="3186642" cy="2611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03926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2" y="365127"/>
            <a:ext cx="7686281" cy="655112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de tip Microsoft 3.0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Exemplu: matricea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pPr lvl="1"/>
            <a:r>
              <a:rPr lang="ro-RO" dirty="0" smtClean="0"/>
              <a:t> Făcând click cu mouse-ul în afara dreptunghiului care delimitează </a:t>
            </a:r>
            <a:r>
              <a:rPr lang="ro-RO" dirty="0" smtClean="0"/>
              <a:t>ecuația</a:t>
            </a:r>
            <a:r>
              <a:rPr lang="ro-RO" dirty="0" smtClean="0"/>
              <a:t>, se </a:t>
            </a:r>
            <a:r>
              <a:rPr lang="ro-RO" dirty="0" smtClean="0"/>
              <a:t>obține </a:t>
            </a:r>
            <a:r>
              <a:rPr lang="ro-RO" dirty="0" smtClean="0"/>
              <a:t>forma finală a matricei: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814289"/>
              </p:ext>
            </p:extLst>
          </p:nvPr>
        </p:nvGraphicFramePr>
        <p:xfrm>
          <a:off x="628650" y="1702134"/>
          <a:ext cx="2144712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1" name="Ecuaţie" r:id="rId3" imgW="1612800" imgH="711000" progId="Equation.3">
                  <p:embed/>
                </p:oleObj>
              </mc:Choice>
              <mc:Fallback>
                <p:oleObj name="Ecuaţie" r:id="rId3" imgW="1612800" imgH="7110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8650" y="1702134"/>
                        <a:ext cx="2144712" cy="946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6559" y="3844452"/>
            <a:ext cx="5668791" cy="229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46541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2" y="365127"/>
            <a:ext cx="7686281" cy="655112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de tip Microsoft 3.0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602" y="1265529"/>
            <a:ext cx="7886700" cy="5101221"/>
          </a:xfrm>
        </p:spPr>
        <p:txBody>
          <a:bodyPr/>
          <a:lstStyle/>
          <a:p>
            <a:r>
              <a:rPr lang="en-US" dirty="0" smtClean="0"/>
              <a:t>C</a:t>
            </a:r>
            <a:r>
              <a:rPr lang="ro-RO" dirty="0" err="1" smtClean="0"/>
              <a:t>ând</a:t>
            </a:r>
            <a:r>
              <a:rPr lang="ro-RO" dirty="0" smtClean="0"/>
              <a:t> </a:t>
            </a:r>
            <a:r>
              <a:rPr lang="ro-RO" dirty="0" smtClean="0"/>
              <a:t>ecuația </a:t>
            </a:r>
            <a:r>
              <a:rPr lang="ro-RO" dirty="0" smtClean="0"/>
              <a:t>este în modul de editare, dimensiunea fontului de poate modifica </a:t>
            </a:r>
            <a:r>
              <a:rPr lang="ro-RO" dirty="0" smtClean="0"/>
              <a:t>folosind </a:t>
            </a:r>
            <a:r>
              <a:rPr lang="ro-RO" dirty="0" smtClean="0"/>
              <a:t>comanda </a:t>
            </a:r>
            <a:r>
              <a:rPr lang="ro-RO" dirty="0" err="1" smtClean="0">
                <a:solidFill>
                  <a:schemeClr val="accent1">
                    <a:lumMod val="75000"/>
                  </a:schemeClr>
                </a:solidFill>
              </a:rPr>
              <a:t>Define</a:t>
            </a:r>
            <a:r>
              <a:rPr lang="ro-RO" dirty="0" smtClean="0"/>
              <a:t> (</a:t>
            </a:r>
            <a:r>
              <a:rPr lang="ro-RO" dirty="0" smtClean="0"/>
              <a:t>Definește</a:t>
            </a:r>
            <a:r>
              <a:rPr lang="ro-RO" dirty="0" smtClean="0"/>
              <a:t>) din meniul </a:t>
            </a:r>
            <a:r>
              <a:rPr lang="ro-RO" dirty="0" err="1" smtClean="0">
                <a:solidFill>
                  <a:schemeClr val="accent1">
                    <a:lumMod val="75000"/>
                  </a:schemeClr>
                </a:solidFill>
              </a:rPr>
              <a:t>Size</a:t>
            </a:r>
            <a:r>
              <a:rPr lang="ro-RO" dirty="0" smtClean="0"/>
              <a:t> (Dimensiune, mărime)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141" y="2996917"/>
            <a:ext cx="7593161" cy="3305030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2075935" y="4226010"/>
            <a:ext cx="181233" cy="181233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83423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2" y="365127"/>
            <a:ext cx="7686281" cy="655112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Exemplu – scrierea unei </a:t>
            </a:r>
            <a:r>
              <a:rPr lang="ro-RO" dirty="0" smtClean="0"/>
              <a:t>ecuații </a:t>
            </a:r>
            <a:r>
              <a:rPr lang="ro-RO" dirty="0" smtClean="0"/>
              <a:t>de tip Microsoft 3.0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602" y="1265529"/>
            <a:ext cx="7886700" cy="5101221"/>
          </a:xfrm>
        </p:spPr>
        <p:txBody>
          <a:bodyPr/>
          <a:lstStyle/>
          <a:p>
            <a:r>
              <a:rPr lang="en-US" dirty="0" smtClean="0"/>
              <a:t>C</a:t>
            </a:r>
            <a:r>
              <a:rPr lang="ro-RO" dirty="0" err="1" smtClean="0"/>
              <a:t>ând</a:t>
            </a:r>
            <a:r>
              <a:rPr lang="ro-RO" dirty="0" smtClean="0"/>
              <a:t> </a:t>
            </a:r>
            <a:r>
              <a:rPr lang="ro-RO" dirty="0" smtClean="0"/>
              <a:t>ecuația </a:t>
            </a:r>
            <a:r>
              <a:rPr lang="ro-RO" dirty="0" smtClean="0"/>
              <a:t>este în modul de editare, fontul folosit poate fi schimbat </a:t>
            </a:r>
            <a:r>
              <a:rPr lang="ro-RO" dirty="0" smtClean="0"/>
              <a:t>folosind </a:t>
            </a:r>
            <a:r>
              <a:rPr lang="ro-RO" dirty="0" smtClean="0"/>
              <a:t>comanda </a:t>
            </a:r>
            <a:r>
              <a:rPr lang="ro-RO" dirty="0" err="1" smtClean="0">
                <a:solidFill>
                  <a:schemeClr val="accent1">
                    <a:lumMod val="75000"/>
                  </a:schemeClr>
                </a:solidFill>
              </a:rPr>
              <a:t>Define</a:t>
            </a:r>
            <a:r>
              <a:rPr lang="ro-RO" dirty="0" smtClean="0"/>
              <a:t> (</a:t>
            </a:r>
            <a:r>
              <a:rPr lang="ro-RO" dirty="0" smtClean="0"/>
              <a:t>Definește</a:t>
            </a:r>
            <a:r>
              <a:rPr lang="ro-RO" dirty="0" smtClean="0"/>
              <a:t>) din meniul </a:t>
            </a:r>
            <a:r>
              <a:rPr lang="ro-RO" dirty="0" err="1" smtClean="0">
                <a:solidFill>
                  <a:schemeClr val="accent1">
                    <a:lumMod val="75000"/>
                  </a:schemeClr>
                </a:solidFill>
              </a:rPr>
              <a:t>Style</a:t>
            </a:r>
            <a:r>
              <a:rPr lang="ro-RO" dirty="0" smtClean="0"/>
              <a:t> (Stil):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003" y="3015434"/>
            <a:ext cx="5609299" cy="3179419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501081" y="4044778"/>
            <a:ext cx="197708" cy="164757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31121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Numerotarea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Numerotarea </a:t>
            </a:r>
            <a:r>
              <a:rPr lang="ro-RO" dirty="0" smtClean="0"/>
              <a:t>ecuațiilor </a:t>
            </a:r>
            <a:r>
              <a:rPr lang="ro-RO" dirty="0" smtClean="0"/>
              <a:t>este frecvent </a:t>
            </a:r>
            <a:r>
              <a:rPr lang="ro-RO" dirty="0" smtClean="0"/>
              <a:t>întâlnită </a:t>
            </a:r>
            <a:r>
              <a:rPr lang="ro-RO" dirty="0" smtClean="0"/>
              <a:t>în documente.</a:t>
            </a:r>
          </a:p>
          <a:p>
            <a:r>
              <a:rPr lang="ro-RO" dirty="0" smtClean="0"/>
              <a:t>Cea mai simplă metodă de numerotare presupune următorii </a:t>
            </a:r>
            <a:r>
              <a:rPr lang="ro-RO" dirty="0" smtClean="0"/>
              <a:t>pași</a:t>
            </a:r>
            <a:r>
              <a:rPr lang="ro-RO" dirty="0" smtClean="0"/>
              <a:t>:</a:t>
            </a:r>
          </a:p>
          <a:p>
            <a:endParaRPr lang="ro-RO" dirty="0" smtClean="0"/>
          </a:p>
          <a:p>
            <a:pPr lvl="1"/>
            <a:r>
              <a:rPr lang="ro-RO" dirty="0" smtClean="0"/>
              <a:t>Se scrie </a:t>
            </a:r>
            <a:r>
              <a:rPr lang="ro-RO" dirty="0" smtClean="0"/>
              <a:t>ecuația </a:t>
            </a:r>
            <a:r>
              <a:rPr lang="ro-RO" dirty="0" smtClean="0"/>
              <a:t>aliniată la stânga paginii. Se elimină orice </a:t>
            </a:r>
            <a:r>
              <a:rPr lang="ro-RO" dirty="0" smtClean="0"/>
              <a:t>spațiere </a:t>
            </a:r>
            <a:r>
              <a:rPr lang="ro-RO" dirty="0" smtClean="0"/>
              <a:t>de început de paragraf (</a:t>
            </a:r>
            <a:r>
              <a:rPr lang="ro-RO" dirty="0" err="1" smtClean="0"/>
              <a:t>First</a:t>
            </a:r>
            <a:r>
              <a:rPr lang="ro-RO" dirty="0" smtClean="0"/>
              <a:t> line </a:t>
            </a:r>
            <a:r>
              <a:rPr lang="ro-RO" dirty="0" err="1" smtClean="0"/>
              <a:t>indent</a:t>
            </a:r>
            <a:r>
              <a:rPr lang="ro-RO" dirty="0" smtClean="0"/>
              <a:t>), dacă există.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1688757" y="4654378"/>
            <a:ext cx="263611" cy="214184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962" y="3714939"/>
            <a:ext cx="6464771" cy="258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74686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Numerotarea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o-RO" dirty="0" smtClean="0"/>
              <a:t>Se scrie imediat după </a:t>
            </a:r>
            <a:r>
              <a:rPr lang="ro-RO" dirty="0" smtClean="0"/>
              <a:t>ecuație </a:t>
            </a:r>
            <a:r>
              <a:rPr lang="ro-RO" dirty="0" smtClean="0"/>
              <a:t>numerotarea, în formatul </a:t>
            </a:r>
            <a:r>
              <a:rPr lang="ro-RO" dirty="0" smtClean="0"/>
              <a:t>și </a:t>
            </a:r>
            <a:r>
              <a:rPr lang="ro-RO" dirty="0" smtClean="0"/>
              <a:t>cu fontul dorit:</a:t>
            </a:r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r>
              <a:rPr lang="ro-RO" dirty="0" smtClean="0"/>
              <a:t>Se aliniază la dreapta </a:t>
            </a:r>
            <a:r>
              <a:rPr lang="ro-RO" dirty="0" smtClean="0"/>
              <a:t>ecuația și </a:t>
            </a:r>
            <a:r>
              <a:rPr lang="ro-RO" dirty="0" smtClean="0"/>
              <a:t>numerotarea: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092" y="2061355"/>
            <a:ext cx="5881816" cy="14085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092" y="4709440"/>
            <a:ext cx="5703544" cy="214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573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Numerotarea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o-RO" dirty="0" smtClean="0"/>
              <a:t>Se pune cursorul între </a:t>
            </a:r>
            <a:r>
              <a:rPr lang="ro-RO" dirty="0" smtClean="0"/>
              <a:t>ecuație și </a:t>
            </a:r>
            <a:r>
              <a:rPr lang="ro-RO" dirty="0" smtClean="0"/>
              <a:t>numerotare </a:t>
            </a:r>
            <a:r>
              <a:rPr lang="ro-RO" dirty="0" smtClean="0"/>
              <a:t>și </a:t>
            </a:r>
            <a:r>
              <a:rPr lang="ro-RO" dirty="0" smtClean="0"/>
              <a:t>se apasă tasta Tab, </a:t>
            </a:r>
            <a:r>
              <a:rPr lang="ro-RO" dirty="0" smtClean="0"/>
              <a:t>distanțând ecuația </a:t>
            </a:r>
            <a:r>
              <a:rPr lang="ro-RO" dirty="0" smtClean="0"/>
              <a:t>până ce ea se </a:t>
            </a:r>
            <a:r>
              <a:rPr lang="ro-RO" dirty="0" smtClean="0"/>
              <a:t>așază </a:t>
            </a:r>
            <a:r>
              <a:rPr lang="ro-RO" dirty="0" smtClean="0"/>
              <a:t>aproximativ pe centrul paginii:</a:t>
            </a:r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909" y="2339031"/>
            <a:ext cx="6554100" cy="1846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909" y="4703033"/>
            <a:ext cx="6554100" cy="203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0720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Numerotarea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Un sistem de </a:t>
            </a:r>
            <a:r>
              <a:rPr lang="ro-RO" dirty="0" smtClean="0"/>
              <a:t>ecuații </a:t>
            </a:r>
            <a:r>
              <a:rPr lang="ro-RO" dirty="0" smtClean="0"/>
              <a:t>poate fi scris folosind o matrice cu paranteză acoladă doar la stânga:</a:t>
            </a:r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r>
              <a:rPr lang="ro-RO" dirty="0" smtClean="0"/>
              <a:t>Pentru a aloca un singur număr mai multor </a:t>
            </a:r>
            <a:r>
              <a:rPr lang="ro-RO" dirty="0" smtClean="0"/>
              <a:t>ecuații</a:t>
            </a:r>
            <a:r>
              <a:rPr lang="ro-RO" dirty="0" smtClean="0"/>
              <a:t>, se poate folosi un tabel cu bordură ascunsă:</a:t>
            </a:r>
          </a:p>
          <a:p>
            <a:pPr lvl="1"/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49" y="2421795"/>
            <a:ext cx="1495425" cy="1190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973" y="2421795"/>
            <a:ext cx="1986434" cy="12769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2906" y="2479461"/>
            <a:ext cx="2037604" cy="1071048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7389694"/>
              </p:ext>
            </p:extLst>
          </p:nvPr>
        </p:nvGraphicFramePr>
        <p:xfrm>
          <a:off x="6948791" y="2566023"/>
          <a:ext cx="1735986" cy="897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5" name="Ecuaţie" r:id="rId6" imgW="1384300" imgH="711200" progId="Equation.3">
                  <p:embed/>
                </p:oleObj>
              </mc:Choice>
              <mc:Fallback>
                <p:oleObj name="Ecuaţie" r:id="rId6" imgW="1384300" imgH="71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791" y="2566023"/>
                        <a:ext cx="1735986" cy="8979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7557" y="4760442"/>
            <a:ext cx="4885415" cy="1943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1997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 smtClean="0"/>
              <a:t>Documentele mari, de zeci sau sute de pagini, pot </a:t>
            </a:r>
            <a:r>
              <a:rPr lang="ro-RO" dirty="0" smtClean="0"/>
              <a:t>conține </a:t>
            </a:r>
            <a:r>
              <a:rPr lang="ro-RO" dirty="0" smtClean="0"/>
              <a:t>un număr mare de </a:t>
            </a:r>
            <a:r>
              <a:rPr lang="ro-RO" dirty="0" smtClean="0"/>
              <a:t>ecuații</a:t>
            </a:r>
            <a:r>
              <a:rPr lang="ro-RO" dirty="0" smtClean="0"/>
              <a:t>. </a:t>
            </a:r>
          </a:p>
          <a:p>
            <a:r>
              <a:rPr lang="ro-RO" dirty="0" smtClean="0"/>
              <a:t>Scrierea unui document nu este un proces ordonat. Uneori, pot apărea sau dispărea </a:t>
            </a:r>
            <a:r>
              <a:rPr lang="ro-RO" dirty="0" smtClean="0"/>
              <a:t>ecuații </a:t>
            </a:r>
            <a:r>
              <a:rPr lang="ro-RO" dirty="0" smtClean="0"/>
              <a:t>din mijlocul documentului, după cum autorul </a:t>
            </a:r>
            <a:r>
              <a:rPr lang="ro-RO" dirty="0" smtClean="0"/>
              <a:t>hotărăște </a:t>
            </a:r>
            <a:r>
              <a:rPr lang="ro-RO" dirty="0" smtClean="0"/>
              <a:t>să adauge sau să elimine </a:t>
            </a:r>
            <a:r>
              <a:rPr lang="ro-RO" dirty="0" smtClean="0"/>
              <a:t>informații</a:t>
            </a:r>
            <a:r>
              <a:rPr lang="ro-RO" dirty="0" smtClean="0"/>
              <a:t>.</a:t>
            </a:r>
          </a:p>
          <a:p>
            <a:r>
              <a:rPr lang="ro-RO" dirty="0" smtClean="0"/>
              <a:t>În acest caz, numerele </a:t>
            </a:r>
            <a:r>
              <a:rPr lang="ro-RO" dirty="0" smtClean="0"/>
              <a:t>ecuațiilor și </a:t>
            </a:r>
            <a:r>
              <a:rPr lang="ro-RO" dirty="0" smtClean="0"/>
              <a:t>ale </a:t>
            </a:r>
            <a:r>
              <a:rPr lang="ro-RO" dirty="0" smtClean="0"/>
              <a:t>referințelor </a:t>
            </a:r>
            <a:r>
              <a:rPr lang="ro-RO" dirty="0" smtClean="0"/>
              <a:t>acestora din text se pot modifica.</a:t>
            </a:r>
          </a:p>
          <a:p>
            <a:r>
              <a:rPr lang="ro-RO" dirty="0" smtClean="0"/>
              <a:t>Urmărirea </a:t>
            </a:r>
            <a:r>
              <a:rPr lang="ro-RO" dirty="0" smtClean="0"/>
              <a:t>și </a:t>
            </a:r>
            <a:r>
              <a:rPr lang="ro-RO" dirty="0" smtClean="0"/>
              <a:t>modificarea manuală a renumerotării poate genera </a:t>
            </a:r>
            <a:r>
              <a:rPr lang="ro-RO" dirty="0" smtClean="0"/>
              <a:t>greșeli</a:t>
            </a:r>
            <a:r>
              <a:rPr lang="ro-RO" dirty="0" smtClean="0"/>
              <a:t>.</a:t>
            </a:r>
          </a:p>
          <a:p>
            <a:r>
              <a:rPr lang="ro-RO" dirty="0" smtClean="0"/>
              <a:t>Există posibilitatea de a numerota automat </a:t>
            </a:r>
            <a:r>
              <a:rPr lang="ro-RO" dirty="0" smtClean="0"/>
              <a:t>ecuațiile și referințele </a:t>
            </a:r>
            <a:r>
              <a:rPr lang="ro-RO" dirty="0" smtClean="0"/>
              <a:t>lor din text </a:t>
            </a:r>
            <a:r>
              <a:rPr lang="ro-RO" dirty="0" smtClean="0"/>
              <a:t>și </a:t>
            </a:r>
            <a:r>
              <a:rPr lang="ro-RO" dirty="0" smtClean="0"/>
              <a:t>de a actualiza automat numerotarea.</a:t>
            </a:r>
          </a:p>
          <a:p>
            <a:r>
              <a:rPr lang="ro-RO" dirty="0" smtClean="0"/>
              <a:t>Pașii </a:t>
            </a:r>
            <a:r>
              <a:rPr lang="ro-RO" dirty="0" smtClean="0"/>
              <a:t>procesului vor fi </a:t>
            </a:r>
            <a:r>
              <a:rPr lang="ro-RO" dirty="0" smtClean="0"/>
              <a:t>exemplificați </a:t>
            </a:r>
            <a:r>
              <a:rPr lang="ro-RO" dirty="0" smtClean="0"/>
              <a:t>în continuare.</a:t>
            </a:r>
          </a:p>
          <a:p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0289821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Se va crea un bloc de componente (building </a:t>
            </a:r>
            <a:r>
              <a:rPr lang="ro-RO" dirty="0" err="1" smtClean="0"/>
              <a:t>block</a:t>
            </a:r>
            <a:r>
              <a:rPr lang="ro-RO" dirty="0" smtClean="0"/>
              <a:t>) cu numerotare </a:t>
            </a:r>
            <a:r>
              <a:rPr lang="ro-RO" dirty="0" smtClean="0"/>
              <a:t>și </a:t>
            </a:r>
            <a:r>
              <a:rPr lang="ro-RO" dirty="0" smtClean="0"/>
              <a:t>referire automată în text.</a:t>
            </a:r>
          </a:p>
          <a:p>
            <a:r>
              <a:rPr lang="ro-RO" dirty="0" smtClean="0"/>
              <a:t>Se începe de la un tabel cu 3 coloane </a:t>
            </a:r>
            <a:r>
              <a:rPr lang="ro-RO" dirty="0" smtClean="0"/>
              <a:t>și </a:t>
            </a:r>
            <a:r>
              <a:rPr lang="ro-RO" dirty="0" smtClean="0"/>
              <a:t>o linie, organizat astfel:</a:t>
            </a:r>
          </a:p>
          <a:p>
            <a:pPr lvl="1"/>
            <a:r>
              <a:rPr lang="ro-RO" dirty="0" smtClean="0"/>
              <a:t>Lățime </a:t>
            </a:r>
            <a:r>
              <a:rPr lang="ro-RO" dirty="0" smtClean="0"/>
              <a:t>tabel pe pagină, 100% - ocupă toată </a:t>
            </a:r>
            <a:r>
              <a:rPr lang="ro-RO" dirty="0" smtClean="0"/>
              <a:t>lățimea </a:t>
            </a:r>
            <a:r>
              <a:rPr lang="ro-RO" dirty="0" smtClean="0"/>
              <a:t>paginii</a:t>
            </a:r>
          </a:p>
          <a:p>
            <a:pPr lvl="1"/>
            <a:r>
              <a:rPr lang="ro-RO" dirty="0" smtClean="0"/>
              <a:t>Coloanele 1 </a:t>
            </a:r>
            <a:r>
              <a:rPr lang="ro-RO" dirty="0" smtClean="0"/>
              <a:t>și </a:t>
            </a:r>
            <a:r>
              <a:rPr lang="ro-RO" dirty="0" smtClean="0"/>
              <a:t>3, </a:t>
            </a:r>
            <a:r>
              <a:rPr lang="ro-RO" dirty="0" smtClean="0"/>
              <a:t>lățime </a:t>
            </a:r>
            <a:r>
              <a:rPr lang="ro-RO" dirty="0" smtClean="0"/>
              <a:t>10% (valori orientative)</a:t>
            </a:r>
          </a:p>
          <a:p>
            <a:pPr lvl="2"/>
            <a:r>
              <a:rPr lang="ro-RO" dirty="0" smtClean="0"/>
              <a:t>Coloana 3 este pentru numerotare, coloana 2, cea centrală, pentru </a:t>
            </a:r>
            <a:r>
              <a:rPr lang="ro-RO" dirty="0" smtClean="0"/>
              <a:t>ecuație</a:t>
            </a:r>
            <a:r>
              <a:rPr lang="ro-RO" dirty="0" smtClean="0"/>
              <a:t>, iar coloana </a:t>
            </a:r>
            <a:r>
              <a:rPr lang="ro-RO" dirty="0" smtClean="0"/>
              <a:t>1 </a:t>
            </a:r>
            <a:r>
              <a:rPr lang="ro-RO" dirty="0" smtClean="0"/>
              <a:t>pentru </a:t>
            </a:r>
            <a:r>
              <a:rPr lang="ro-RO" dirty="0" smtClean="0"/>
              <a:t>simetrie </a:t>
            </a:r>
            <a:r>
              <a:rPr lang="ro-RO" dirty="0" smtClean="0"/>
              <a:t>cu coloana 3.</a:t>
            </a:r>
          </a:p>
          <a:p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8891" y="4035001"/>
            <a:ext cx="4896459" cy="248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00319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În coloana din centru, se inserează o </a:t>
            </a:r>
            <a:r>
              <a:rPr lang="ro-RO" dirty="0" smtClean="0"/>
              <a:t>ecuație </a:t>
            </a:r>
            <a:r>
              <a:rPr lang="ro-RO" dirty="0" smtClean="0"/>
              <a:t>cât mai simplă, care se centrează.</a:t>
            </a:r>
          </a:p>
          <a:p>
            <a:pPr lvl="1"/>
            <a:r>
              <a:rPr lang="ro-RO" dirty="0" smtClean="0"/>
              <a:t>În exemplu, s-a folosit Microsoft </a:t>
            </a:r>
            <a:r>
              <a:rPr lang="ro-RO" dirty="0" err="1" smtClean="0"/>
              <a:t>Equation</a:t>
            </a:r>
            <a:r>
              <a:rPr lang="ro-RO" dirty="0" smtClean="0"/>
              <a:t> 3.0, dar se poate folosi </a:t>
            </a:r>
            <a:r>
              <a:rPr lang="ro-RO" dirty="0" smtClean="0"/>
              <a:t>și </a:t>
            </a:r>
            <a:r>
              <a:rPr lang="ro-RO" dirty="0" smtClean="0"/>
              <a:t>o </a:t>
            </a:r>
            <a:r>
              <a:rPr lang="ro-RO" dirty="0" smtClean="0"/>
              <a:t>ecuație </a:t>
            </a:r>
            <a:r>
              <a:rPr lang="ro-RO" dirty="0" smtClean="0"/>
              <a:t>standard.</a:t>
            </a:r>
          </a:p>
          <a:p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61" y="3188687"/>
            <a:ext cx="6710252" cy="173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27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Edit Header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1907641"/>
          </a:xfrm>
        </p:spPr>
        <p:txBody>
          <a:bodyPr/>
          <a:lstStyle/>
          <a:p>
            <a:r>
              <a:rPr lang="ro-RO" dirty="0" smtClean="0"/>
              <a:t>Când se </a:t>
            </a:r>
            <a:r>
              <a:rPr lang="ro-RO" dirty="0" smtClean="0"/>
              <a:t>folosește </a:t>
            </a:r>
            <a:r>
              <a:rPr lang="ro-RO" dirty="0" smtClean="0"/>
              <a:t>comanda Edit Header ori se face dublu click cu mouse-ul pe antet sau subsol, se activează automat o filă ascunsă –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Header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&amp; Footer Tools -  Design </a:t>
            </a:r>
            <a:r>
              <a:rPr lang="ro-RO" dirty="0" smtClean="0"/>
              <a:t>(Instrumente pentru antet </a:t>
            </a:r>
            <a:r>
              <a:rPr lang="ro-RO" dirty="0" smtClean="0"/>
              <a:t>și </a:t>
            </a:r>
            <a:r>
              <a:rPr lang="ro-RO" dirty="0" smtClean="0"/>
              <a:t>subsol - proiectare), cu </a:t>
            </a:r>
            <a:r>
              <a:rPr lang="ro-RO" dirty="0" smtClean="0"/>
              <a:t>șase </a:t>
            </a:r>
            <a:r>
              <a:rPr lang="ro-RO" dirty="0" smtClean="0"/>
              <a:t>grupuri de comenzi: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395" y="4643923"/>
            <a:ext cx="6541339" cy="18631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49" y="3302000"/>
            <a:ext cx="3757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Header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&amp; Footer </a:t>
            </a:r>
            <a:r>
              <a:rPr lang="ro-RO" dirty="0" smtClean="0"/>
              <a:t>– Antet </a:t>
            </a:r>
            <a:r>
              <a:rPr lang="ro-RO" dirty="0" smtClean="0"/>
              <a:t>și </a:t>
            </a:r>
            <a:r>
              <a:rPr lang="ro-RO" dirty="0" smtClean="0"/>
              <a:t>subsol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 </a:t>
            </a:r>
            <a:r>
              <a:rPr lang="ro-RO" dirty="0" smtClean="0"/>
              <a:t>-  Introducere, inserare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Navigation</a:t>
            </a:r>
            <a:r>
              <a:rPr lang="ro-RO" dirty="0" smtClean="0"/>
              <a:t> -  Navigare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3302000"/>
            <a:ext cx="3757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Options</a:t>
            </a:r>
            <a:r>
              <a:rPr lang="ro-RO" dirty="0" smtClean="0"/>
              <a:t> -  </a:t>
            </a:r>
            <a:r>
              <a:rPr lang="ro-RO" dirty="0" smtClean="0"/>
              <a:t>Opțiuni</a:t>
            </a:r>
            <a:endParaRPr lang="ro-RO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Position</a:t>
            </a:r>
            <a:r>
              <a:rPr lang="ro-RO" dirty="0" smtClean="0"/>
              <a:t> - </a:t>
            </a:r>
            <a:r>
              <a:rPr lang="ro-RO" dirty="0" smtClean="0"/>
              <a:t>Poziție</a:t>
            </a:r>
            <a:endParaRPr lang="ro-RO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Close</a:t>
            </a:r>
            <a:r>
              <a:rPr lang="ro-RO" dirty="0" smtClean="0"/>
              <a:t> - Închidere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47479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Se selectează </a:t>
            </a:r>
            <a:r>
              <a:rPr lang="ro-RO" dirty="0" smtClean="0"/>
              <a:t>ecuația </a:t>
            </a:r>
            <a:r>
              <a:rPr lang="ro-RO" dirty="0" smtClean="0"/>
              <a:t>centrată </a:t>
            </a:r>
            <a:r>
              <a:rPr lang="ro-RO" dirty="0" smtClean="0"/>
              <a:t>și </a:t>
            </a:r>
            <a:r>
              <a:rPr lang="ro-RO" dirty="0" smtClean="0"/>
              <a:t>se selectează comanda 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Insert </a:t>
            </a:r>
            <a:r>
              <a:rPr lang="ro-RO" dirty="0" err="1" smtClean="0">
                <a:solidFill>
                  <a:schemeClr val="accent1">
                    <a:lumMod val="75000"/>
                  </a:schemeClr>
                </a:solidFill>
              </a:rPr>
              <a:t>Caption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o-RO" dirty="0" smtClean="0"/>
              <a:t>din fila </a:t>
            </a:r>
            <a:r>
              <a:rPr lang="ro-RO" dirty="0" err="1" smtClean="0">
                <a:solidFill>
                  <a:schemeClr val="accent1">
                    <a:lumMod val="75000"/>
                  </a:schemeClr>
                </a:solidFill>
              </a:rPr>
              <a:t>References</a:t>
            </a:r>
            <a:r>
              <a:rPr lang="ro-RO" dirty="0" smtClean="0"/>
              <a:t> (</a:t>
            </a:r>
            <a:r>
              <a:rPr lang="ro-RO" dirty="0" smtClean="0"/>
              <a:t>Referințe</a:t>
            </a:r>
            <a:r>
              <a:rPr lang="ro-RO" dirty="0" smtClean="0"/>
              <a:t>)</a:t>
            </a:r>
          </a:p>
          <a:p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533" y="2473572"/>
            <a:ext cx="7495236" cy="2039705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2525086" y="3221372"/>
            <a:ext cx="234892" cy="192947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1375794" y="2294185"/>
            <a:ext cx="360727" cy="179387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4723002" y="4269996"/>
            <a:ext cx="234892" cy="209725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76" y="4162119"/>
            <a:ext cx="2164291" cy="17024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99957" y="4806897"/>
            <a:ext cx="4555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/>
              <a:t>Se alege </a:t>
            </a:r>
            <a:r>
              <a:rPr lang="ro-RO" dirty="0" err="1" smtClean="0">
                <a:solidFill>
                  <a:schemeClr val="accent1">
                    <a:lumMod val="75000"/>
                  </a:schemeClr>
                </a:solidFill>
              </a:rPr>
              <a:t>Label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o-RO" dirty="0" err="1" smtClean="0">
                <a:solidFill>
                  <a:schemeClr val="accent1">
                    <a:lumMod val="75000"/>
                  </a:schemeClr>
                </a:solidFill>
              </a:rPr>
              <a:t>Equation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o-RO" dirty="0" smtClean="0"/>
              <a:t>(Etichetă: </a:t>
            </a:r>
            <a:r>
              <a:rPr lang="ro-RO" dirty="0" smtClean="0"/>
              <a:t>ecuație</a:t>
            </a:r>
            <a:r>
              <a:rPr lang="ro-RO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/>
              <a:t>Se bifează </a:t>
            </a:r>
            <a:r>
              <a:rPr lang="ro-RO" dirty="0" smtClean="0"/>
              <a:t>opțiunea 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Exclude </a:t>
            </a:r>
            <a:r>
              <a:rPr lang="ro-RO" dirty="0" err="1" smtClean="0">
                <a:solidFill>
                  <a:schemeClr val="accent1">
                    <a:lumMod val="75000"/>
                  </a:schemeClr>
                </a:solidFill>
              </a:rPr>
              <a:t>label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75000"/>
                  </a:schemeClr>
                </a:solidFill>
              </a:rPr>
              <a:t>from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75000"/>
                  </a:schemeClr>
                </a:solidFill>
              </a:rPr>
              <a:t>Caption</a:t>
            </a:r>
            <a:r>
              <a:rPr lang="ro-RO" dirty="0" smtClean="0"/>
              <a:t> (Exclude eticheta din legendă), pentru a elimina textul în plus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/>
              <a:t>Se apasă OK.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511728" y="4806897"/>
            <a:ext cx="234892" cy="206464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523117" y="5176007"/>
            <a:ext cx="198336" cy="167780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1728132" y="5758807"/>
            <a:ext cx="335560" cy="272878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3073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Rezultatul va arăta astfel:</a:t>
            </a:r>
          </a:p>
          <a:p>
            <a:endParaRPr lang="ro-RO" dirty="0"/>
          </a:p>
          <a:p>
            <a:pPr lvl="1"/>
            <a:endParaRPr lang="ro-RO" dirty="0" smtClean="0"/>
          </a:p>
          <a:p>
            <a:r>
              <a:rPr lang="ro-RO" dirty="0" smtClean="0"/>
              <a:t>Se adaugă paranteze (eventual </a:t>
            </a:r>
            <a:r>
              <a:rPr lang="ro-RO" dirty="0" smtClean="0"/>
              <a:t>și </a:t>
            </a:r>
            <a:r>
              <a:rPr lang="ro-RO" dirty="0" smtClean="0"/>
              <a:t>număr de capitol), se </a:t>
            </a:r>
            <a:r>
              <a:rPr lang="ro-RO" dirty="0" err="1" smtClean="0"/>
              <a:t>formatează</a:t>
            </a:r>
            <a:r>
              <a:rPr lang="ro-RO" dirty="0" smtClean="0"/>
              <a:t> aspectul numărului automat cu fontul </a:t>
            </a:r>
            <a:r>
              <a:rPr lang="ro-RO" dirty="0" smtClean="0"/>
              <a:t>și </a:t>
            </a:r>
            <a:r>
              <a:rPr lang="ro-RO" dirty="0" smtClean="0"/>
              <a:t>mărimea dorită, eliminând eventualele </a:t>
            </a:r>
            <a:r>
              <a:rPr lang="ro-RO" dirty="0" smtClean="0"/>
              <a:t>spațieri </a:t>
            </a:r>
            <a:r>
              <a:rPr lang="ro-RO" dirty="0" smtClean="0"/>
              <a:t>deasupra sau dedesubtul textului </a:t>
            </a:r>
            <a:r>
              <a:rPr lang="ro-RO" dirty="0" smtClean="0"/>
              <a:t>și </a:t>
            </a:r>
            <a:r>
              <a:rPr lang="ro-RO" dirty="0" smtClean="0"/>
              <a:t>se mută numerotarea în coloana 3, aliniind-o la dreapta:</a:t>
            </a:r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082" y="1785982"/>
            <a:ext cx="4217608" cy="6462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8037" y="4273222"/>
            <a:ext cx="4102653" cy="58764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9858" y="5064071"/>
            <a:ext cx="5044055" cy="1637748"/>
          </a:xfrm>
          <a:prstGeom prst="rect">
            <a:avLst/>
          </a:prstGeom>
        </p:spPr>
      </p:pic>
      <p:sp>
        <p:nvSpPr>
          <p:cNvPr id="16" name="Left Arrow 15"/>
          <p:cNvSpPr/>
          <p:nvPr/>
        </p:nvSpPr>
        <p:spPr>
          <a:xfrm>
            <a:off x="6300132" y="6199464"/>
            <a:ext cx="318782" cy="302004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365442" y="5040257"/>
            <a:ext cx="416283" cy="3874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95260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 ascund bordurile tabelului</a:t>
            </a:r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r>
              <a:rPr lang="ro-RO" dirty="0" smtClean="0"/>
              <a:t>Se selectează întregul tabel </a:t>
            </a:r>
            <a:r>
              <a:rPr lang="ro-RO" dirty="0" smtClean="0"/>
              <a:t>și </a:t>
            </a:r>
            <a:r>
              <a:rPr lang="ro-RO" dirty="0" smtClean="0"/>
              <a:t>se salvează în galeria de </a:t>
            </a:r>
            <a:r>
              <a:rPr lang="ro-RO" dirty="0" smtClean="0"/>
              <a:t>ecuații</a:t>
            </a:r>
            <a:r>
              <a:rPr lang="ro-RO" dirty="0" smtClean="0"/>
              <a:t>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982" y="1781174"/>
            <a:ext cx="5188035" cy="12148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337" y="4531016"/>
            <a:ext cx="8227153" cy="2182075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420130" y="4382530"/>
            <a:ext cx="304800" cy="247135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7512908" y="5807676"/>
            <a:ext cx="395416" cy="255373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2669060" y="5931245"/>
            <a:ext cx="214183" cy="271848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3911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 dă un nume </a:t>
            </a:r>
            <a:r>
              <a:rPr lang="ro-RO" dirty="0" smtClean="0"/>
              <a:t>șablonului și </a:t>
            </a:r>
            <a:r>
              <a:rPr lang="ro-RO" dirty="0" smtClean="0"/>
              <a:t>se salvează apăsând OK.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r>
              <a:rPr lang="ro-RO" sz="2000" dirty="0" smtClean="0"/>
              <a:t>S-a creat un </a:t>
            </a:r>
            <a:r>
              <a:rPr lang="ro-RO" sz="2000" dirty="0" smtClean="0"/>
              <a:t>șablon </a:t>
            </a:r>
            <a:r>
              <a:rPr lang="ro-RO" sz="2000" dirty="0" smtClean="0"/>
              <a:t>Building Block (bloc de componente) numit Eq01, care poate fi reutilizat ori de câte ori este nevoie.</a:t>
            </a:r>
          </a:p>
          <a:p>
            <a:r>
              <a:rPr lang="ro-RO" sz="2000" dirty="0" smtClean="0"/>
              <a:t>La închidere, Word va cere confirmarea salvării definitive a blocului creat:</a:t>
            </a:r>
          </a:p>
          <a:p>
            <a:endParaRPr lang="ro-RO" dirty="0" smtClean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1279" y="5230255"/>
            <a:ext cx="3268364" cy="1451725"/>
          </a:xfrm>
          <a:prstGeom prst="rect">
            <a:avLst/>
          </a:prstGeom>
        </p:spPr>
      </p:pic>
      <p:sp>
        <p:nvSpPr>
          <p:cNvPr id="14" name="Up Arrow 13"/>
          <p:cNvSpPr/>
          <p:nvPr/>
        </p:nvSpPr>
        <p:spPr>
          <a:xfrm>
            <a:off x="5865340" y="6447282"/>
            <a:ext cx="436605" cy="192415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340" y="1840120"/>
            <a:ext cx="2293835" cy="176668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91200" y="2040467"/>
            <a:ext cx="2379133" cy="2201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7111999" y="3551743"/>
            <a:ext cx="364067" cy="232361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1904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sz="2000" dirty="0" smtClean="0"/>
              <a:t>Pentru a insera </a:t>
            </a:r>
            <a:r>
              <a:rPr lang="ro-RO" sz="2000" dirty="0" smtClean="0"/>
              <a:t>ecuații </a:t>
            </a:r>
            <a:r>
              <a:rPr lang="ro-RO" sz="2000" dirty="0" smtClean="0"/>
              <a:t>numerotate, se va folosi acest </a:t>
            </a:r>
            <a:r>
              <a:rPr lang="ro-RO" sz="2000" dirty="0" smtClean="0"/>
              <a:t>șablon </a:t>
            </a:r>
            <a:r>
              <a:rPr lang="ro-RO" sz="2000" dirty="0" smtClean="0"/>
              <a:t>ori de câte ori va fi nevoie, în orice document.</a:t>
            </a:r>
          </a:p>
          <a:p>
            <a:r>
              <a:rPr lang="ro-RO" sz="2000" dirty="0" smtClean="0"/>
              <a:t>șablonul </a:t>
            </a:r>
            <a:r>
              <a:rPr lang="ro-RO" sz="2000" dirty="0" smtClean="0"/>
              <a:t>se </a:t>
            </a:r>
            <a:r>
              <a:rPr lang="ro-RO" sz="2000" dirty="0" smtClean="0"/>
              <a:t>găsește </a:t>
            </a:r>
            <a:r>
              <a:rPr lang="ro-RO" sz="2000" dirty="0" smtClean="0"/>
              <a:t>la capătul de jos al listei de </a:t>
            </a:r>
            <a:r>
              <a:rPr lang="ro-RO" sz="2000" dirty="0" smtClean="0"/>
              <a:t>șabloane </a:t>
            </a:r>
            <a:r>
              <a:rPr lang="ro-RO" sz="2000" dirty="0" smtClean="0"/>
              <a:t>de </a:t>
            </a:r>
            <a:r>
              <a:rPr lang="ro-RO" sz="2000" dirty="0" smtClean="0"/>
              <a:t>ecuații </a:t>
            </a:r>
            <a:r>
              <a:rPr lang="ro-RO" sz="2000" dirty="0" smtClean="0"/>
              <a:t>din fila </a:t>
            </a:r>
            <a:r>
              <a:rPr lang="ro-RO" sz="2000" dirty="0" smtClean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ro-RO" sz="2000" dirty="0" smtClean="0"/>
              <a:t>, grupul </a:t>
            </a:r>
            <a:r>
              <a:rPr lang="ro-RO" sz="2000" dirty="0" err="1" smtClean="0">
                <a:solidFill>
                  <a:schemeClr val="accent1">
                    <a:lumMod val="75000"/>
                  </a:schemeClr>
                </a:solidFill>
              </a:rPr>
              <a:t>Symbols</a:t>
            </a:r>
            <a:r>
              <a:rPr lang="ro-RO" sz="2000" dirty="0" smtClean="0"/>
              <a:t>, comanda </a:t>
            </a:r>
            <a:r>
              <a:rPr lang="ro-RO" sz="2000" dirty="0" err="1" smtClean="0">
                <a:solidFill>
                  <a:schemeClr val="accent1">
                    <a:lumMod val="75000"/>
                  </a:schemeClr>
                </a:solidFill>
              </a:rPr>
              <a:t>Equation</a:t>
            </a:r>
            <a:r>
              <a:rPr lang="ro-RO" sz="20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o-RO" sz="2000" dirty="0" smtClean="0"/>
              <a:t>după </a:t>
            </a:r>
            <a:r>
              <a:rPr lang="ro-RO" sz="2000" dirty="0" smtClean="0"/>
              <a:t>șabloanele </a:t>
            </a:r>
            <a:r>
              <a:rPr lang="ro-RO" sz="2000" dirty="0" smtClean="0"/>
              <a:t>predefinite:</a:t>
            </a:r>
          </a:p>
          <a:p>
            <a:endParaRPr lang="ro-R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801" y="3047997"/>
            <a:ext cx="6894892" cy="3318935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1860149" y="2850289"/>
            <a:ext cx="408918" cy="256978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6409267" y="5613400"/>
            <a:ext cx="296333" cy="321733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1174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Se pot insera oricâte </a:t>
            </a:r>
            <a:r>
              <a:rPr lang="ro-RO" sz="2000" dirty="0" smtClean="0"/>
              <a:t>ecuații</a:t>
            </a:r>
            <a:r>
              <a:rPr lang="ro-RO" sz="2000" dirty="0" smtClean="0"/>
              <a:t>.</a:t>
            </a:r>
          </a:p>
          <a:p>
            <a:r>
              <a:rPr lang="ro-RO" sz="2000" dirty="0" smtClean="0"/>
              <a:t>Se va înlocui </a:t>
            </a:r>
            <a:r>
              <a:rPr lang="ro-RO" sz="2000" dirty="0" smtClean="0"/>
              <a:t>ecuația </a:t>
            </a:r>
            <a:r>
              <a:rPr lang="ro-RO" sz="2000" dirty="0" smtClean="0"/>
              <a:t>simplă din </a:t>
            </a:r>
            <a:r>
              <a:rPr lang="ro-RO" sz="2000" dirty="0" smtClean="0"/>
              <a:t>șablon </a:t>
            </a:r>
            <a:r>
              <a:rPr lang="ro-RO" sz="2000" dirty="0" smtClean="0"/>
              <a:t>cu cea corectă.</a:t>
            </a:r>
          </a:p>
          <a:p>
            <a:r>
              <a:rPr lang="ro-RO" sz="2000" dirty="0" smtClean="0"/>
              <a:t>Numerotarea va porni de la 1 în fiecare document nou </a:t>
            </a:r>
            <a:r>
              <a:rPr lang="ro-RO" sz="2000" dirty="0" smtClean="0"/>
              <a:t>și </a:t>
            </a:r>
            <a:r>
              <a:rPr lang="ro-RO" sz="2000" dirty="0" smtClean="0"/>
              <a:t>se va face automat.</a:t>
            </a:r>
            <a:endParaRPr lang="ro-RO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031" y="2992411"/>
            <a:ext cx="6047319" cy="369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94241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Referirea </a:t>
            </a:r>
            <a:r>
              <a:rPr lang="ro-RO" sz="2000" dirty="0" smtClean="0"/>
              <a:t>ecuațiilor </a:t>
            </a:r>
            <a:r>
              <a:rPr lang="ro-RO" sz="2000" dirty="0" smtClean="0"/>
              <a:t>în text se va face astfel:</a:t>
            </a:r>
          </a:p>
          <a:p>
            <a:r>
              <a:rPr lang="ro-RO" sz="2000" dirty="0" smtClean="0"/>
              <a:t>Se va scrie textul, înlocuind numerele corecte ale </a:t>
            </a:r>
            <a:r>
              <a:rPr lang="ro-RO" sz="2000" dirty="0" smtClean="0"/>
              <a:t>ecuațiilor </a:t>
            </a:r>
            <a:r>
              <a:rPr lang="ro-RO" sz="2000" dirty="0" smtClean="0"/>
              <a:t>cu o numerotare temporară de tipul A, B, C...</a:t>
            </a:r>
          </a:p>
          <a:p>
            <a:pPr lvl="1"/>
            <a:r>
              <a:rPr lang="ro-RO" sz="1600" dirty="0" smtClean="0"/>
              <a:t>Pentru a </a:t>
            </a:r>
            <a:r>
              <a:rPr lang="ro-RO" sz="1600" dirty="0" smtClean="0"/>
              <a:t>obține </a:t>
            </a:r>
            <a:r>
              <a:rPr lang="ro-RO" sz="1600" dirty="0" smtClean="0"/>
              <a:t>numărătoare corectă, „A” va trebui înlocuit ulterior cu (1), „B” cu (2), iar „C” cu (3).</a:t>
            </a:r>
            <a:endParaRPr lang="ro-RO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155" y="2863953"/>
            <a:ext cx="5935467" cy="388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17655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Se selectează „A”.</a:t>
            </a:r>
          </a:p>
          <a:p>
            <a:r>
              <a:rPr lang="ro-RO" sz="2000" dirty="0" smtClean="0"/>
              <a:t>Pentru a introduce </a:t>
            </a:r>
            <a:r>
              <a:rPr lang="ro-RO" sz="2000" dirty="0" smtClean="0"/>
              <a:t>referința </a:t>
            </a:r>
            <a:r>
              <a:rPr lang="ro-RO" sz="2000" dirty="0" smtClean="0"/>
              <a:t>la </a:t>
            </a:r>
            <a:r>
              <a:rPr lang="ro-RO" sz="2000" dirty="0" smtClean="0"/>
              <a:t>ecuația </a:t>
            </a:r>
            <a:r>
              <a:rPr lang="ro-RO" sz="2000" dirty="0" smtClean="0"/>
              <a:t>(1), se </a:t>
            </a:r>
            <a:r>
              <a:rPr lang="ro-RO" sz="2000" dirty="0" smtClean="0"/>
              <a:t>folosește </a:t>
            </a:r>
            <a:r>
              <a:rPr lang="ro-RO" sz="2000" dirty="0" smtClean="0"/>
              <a:t>comanda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Cross-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reference</a:t>
            </a:r>
            <a:r>
              <a:rPr lang="ro-RO" sz="2000" dirty="0" smtClean="0"/>
              <a:t> din fila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Insert.</a:t>
            </a:r>
          </a:p>
          <a:p>
            <a:r>
              <a:rPr lang="ro-RO" sz="2000" dirty="0" smtClean="0"/>
              <a:t>Se alege tipul de </a:t>
            </a:r>
            <a:r>
              <a:rPr lang="ro-RO" sz="2000" dirty="0" smtClean="0"/>
              <a:t>referință 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Equations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Ecuații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ro-RO" sz="2000" dirty="0" smtClean="0"/>
              <a:t>, se selectează </a:t>
            </a:r>
            <a:r>
              <a:rPr lang="ro-RO" sz="2000" dirty="0" smtClean="0"/>
              <a:t>referința </a:t>
            </a:r>
            <a:r>
              <a:rPr lang="ro-RO" sz="2000" dirty="0" smtClean="0"/>
              <a:t>corespunzătoare din listă, (1), </a:t>
            </a:r>
            <a:r>
              <a:rPr lang="ro-RO" sz="2000" dirty="0" smtClean="0"/>
              <a:t>și </a:t>
            </a:r>
            <a:r>
              <a:rPr lang="ro-RO" sz="2000" dirty="0" smtClean="0"/>
              <a:t>se apasă OK.</a:t>
            </a:r>
            <a:endParaRPr lang="ro-RO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000" y="3160433"/>
            <a:ext cx="5712350" cy="3421401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3217333" y="2980267"/>
            <a:ext cx="262467" cy="220133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5918200" y="3707901"/>
            <a:ext cx="220133" cy="203697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232400" y="5037667"/>
            <a:ext cx="279400" cy="220133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240868" y="5325535"/>
            <a:ext cx="279400" cy="220133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303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Se procedează la fel pentru toate </a:t>
            </a:r>
            <a:r>
              <a:rPr lang="ro-RO" sz="2000" dirty="0" smtClean="0"/>
              <a:t>ecuațiile </a:t>
            </a:r>
            <a:r>
              <a:rPr lang="ro-RO" sz="2000" dirty="0" smtClean="0"/>
              <a:t>pentru care se </a:t>
            </a:r>
            <a:r>
              <a:rPr lang="ro-RO" sz="2000" dirty="0" smtClean="0"/>
              <a:t>dorește </a:t>
            </a:r>
            <a:r>
              <a:rPr lang="ro-RO" sz="2000" dirty="0" smtClean="0"/>
              <a:t>să se facă referire.</a:t>
            </a:r>
            <a:endParaRPr lang="ro-RO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627" y="2569633"/>
            <a:ext cx="5496723" cy="287443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72000" y="2785533"/>
            <a:ext cx="685800" cy="2201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04629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Numerotarea automată a </a:t>
            </a:r>
            <a:r>
              <a:rPr lang="ro-RO" dirty="0" smtClean="0"/>
              <a:t>ecuațiilor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Pentru actualizarea automată a </a:t>
            </a:r>
            <a:r>
              <a:rPr lang="ro-RO" sz="2000" dirty="0" smtClean="0"/>
              <a:t>numerotării, </a:t>
            </a:r>
            <a:r>
              <a:rPr lang="ro-RO" sz="2000" dirty="0" smtClean="0"/>
              <a:t>se procedează astfel.</a:t>
            </a:r>
          </a:p>
          <a:p>
            <a:pPr lvl="1"/>
            <a:r>
              <a:rPr lang="ro-RO" sz="1600" dirty="0" smtClean="0"/>
              <a:t>Se exemplifică doar pentru eliminarea unei </a:t>
            </a:r>
            <a:r>
              <a:rPr lang="ro-RO" sz="1600" dirty="0" smtClean="0"/>
              <a:t>ecuații</a:t>
            </a:r>
            <a:endParaRPr lang="ro-RO" sz="1600" dirty="0" smtClean="0"/>
          </a:p>
          <a:p>
            <a:pPr lvl="1"/>
            <a:endParaRPr lang="ro-RO" sz="1600" dirty="0"/>
          </a:p>
          <a:p>
            <a:pPr lvl="1"/>
            <a:endParaRPr lang="ro-RO" sz="1600" dirty="0" smtClean="0"/>
          </a:p>
          <a:p>
            <a:pPr lvl="1"/>
            <a:r>
              <a:rPr lang="ro-RO" sz="1600" dirty="0" smtClean="0"/>
              <a:t>Se </a:t>
            </a:r>
            <a:r>
              <a:rPr lang="ro-RO" sz="1600" dirty="0" smtClean="0"/>
              <a:t>șterge ecuația </a:t>
            </a:r>
            <a:r>
              <a:rPr lang="ro-RO" sz="1600" dirty="0" smtClean="0"/>
              <a:t>care se elimină. Fie ea </a:t>
            </a:r>
            <a:r>
              <a:rPr lang="ro-RO" sz="1600" dirty="0" smtClean="0"/>
              <a:t>ecuația </a:t>
            </a:r>
            <a:r>
              <a:rPr lang="ro-RO" sz="1600" dirty="0" smtClean="0"/>
              <a:t>(2). În acest caz, rămân doar </a:t>
            </a:r>
            <a:r>
              <a:rPr lang="ro-RO" sz="1600" dirty="0" smtClean="0"/>
              <a:t>ecuațiile </a:t>
            </a:r>
            <a:r>
              <a:rPr lang="ro-RO" sz="1600" dirty="0" smtClean="0"/>
              <a:t>(1) </a:t>
            </a:r>
            <a:r>
              <a:rPr lang="ro-RO" sz="1600" dirty="0" smtClean="0"/>
              <a:t>și </a:t>
            </a:r>
            <a:r>
              <a:rPr lang="ro-RO" sz="1600" dirty="0" smtClean="0"/>
              <a:t>(3) </a:t>
            </a:r>
            <a:r>
              <a:rPr lang="ro-RO" sz="1600" dirty="0" smtClean="0"/>
              <a:t>și referințele </a:t>
            </a:r>
            <a:r>
              <a:rPr lang="ro-RO" sz="1600" dirty="0"/>
              <a:t>(1</a:t>
            </a:r>
            <a:r>
              <a:rPr lang="ro-RO" sz="1600" dirty="0" smtClean="0"/>
              <a:t>), (2) </a:t>
            </a:r>
            <a:r>
              <a:rPr lang="ro-RO" sz="1600" dirty="0" smtClean="0"/>
              <a:t>și </a:t>
            </a:r>
            <a:r>
              <a:rPr lang="ro-RO" sz="1600" dirty="0"/>
              <a:t>(3</a:t>
            </a:r>
            <a:r>
              <a:rPr lang="ro-RO" sz="1600" dirty="0" smtClean="0"/>
              <a:t>), care trebuie actualizate </a:t>
            </a:r>
            <a:endParaRPr lang="ro-RO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4662" y="3149659"/>
            <a:ext cx="4624269" cy="333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467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prstDash val="sysDash"/>
          <a:headEnd type="none"/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4280</TotalTime>
  <Words>4703</Words>
  <Application>Microsoft Office PowerPoint</Application>
  <PresentationFormat>On-screen Show (4:3)</PresentationFormat>
  <Paragraphs>570</Paragraphs>
  <Slides>103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10" baseType="lpstr">
      <vt:lpstr>Arial</vt:lpstr>
      <vt:lpstr>Calibri</vt:lpstr>
      <vt:lpstr>Calibri Light</vt:lpstr>
      <vt:lpstr>Cambria Math</vt:lpstr>
      <vt:lpstr>Courier New</vt:lpstr>
      <vt:lpstr>Office Theme</vt:lpstr>
      <vt:lpstr>Ecuaţie</vt:lpstr>
      <vt:lpstr>Informatică Aplicată</vt:lpstr>
      <vt:lpstr>Cuprins</vt:lpstr>
      <vt:lpstr>1</vt:lpstr>
      <vt:lpstr>Antet și subsol</vt:lpstr>
      <vt:lpstr>Antet și subsol</vt:lpstr>
      <vt:lpstr>Antet și subsol</vt:lpstr>
      <vt:lpstr>Antet</vt:lpstr>
      <vt:lpstr>Antet</vt:lpstr>
      <vt:lpstr>Edit Header</vt:lpstr>
      <vt:lpstr>Fila Header &amp; Footer</vt:lpstr>
      <vt:lpstr>Date &amp; Time</vt:lpstr>
      <vt:lpstr>Date &amp; Time</vt:lpstr>
      <vt:lpstr>Document Info</vt:lpstr>
      <vt:lpstr>Quick Parts</vt:lpstr>
      <vt:lpstr>Quick Parts – Auto Text</vt:lpstr>
      <vt:lpstr>Quick Parts – Auto Text</vt:lpstr>
      <vt:lpstr>Quick Parts – Auto Text</vt:lpstr>
      <vt:lpstr>Quick Parts -  Building Blocks Organizer</vt:lpstr>
      <vt:lpstr>Quick Parts -  Save Selection…</vt:lpstr>
      <vt:lpstr>Header &amp; Footer Tools - Pictures</vt:lpstr>
      <vt:lpstr>Header &amp; Footer Tools – Insert - Pictures</vt:lpstr>
      <vt:lpstr>Header &amp; Footer Tools – Grupul Navigation</vt:lpstr>
      <vt:lpstr>Header &amp; Footer Tools – Grupul Options</vt:lpstr>
      <vt:lpstr>Header &amp; Footer Tools – Grupul Options</vt:lpstr>
      <vt:lpstr>Header &amp; Footer Tools – Grupul Options</vt:lpstr>
      <vt:lpstr>Header &amp; Footer Tools – Grupul Position</vt:lpstr>
      <vt:lpstr>Header &amp; Footer Tools – Grupul Close</vt:lpstr>
      <vt:lpstr>Fila Insert - Grupul Header &amp; Footer – Numerotarea paginilor</vt:lpstr>
      <vt:lpstr>Fila Insert - Grupul Header &amp; Footer – Numerotarea paginilor</vt:lpstr>
      <vt:lpstr>Fila Insert - Grupul Header &amp; Footer – Numerotarea paginilor</vt:lpstr>
      <vt:lpstr>2</vt:lpstr>
      <vt:lpstr>Fila Insert – Grupul Text</vt:lpstr>
      <vt:lpstr>Text Box</vt:lpstr>
      <vt:lpstr>Text Box</vt:lpstr>
      <vt:lpstr>Quick Parts</vt:lpstr>
      <vt:lpstr>WordArt</vt:lpstr>
      <vt:lpstr>WordArt</vt:lpstr>
      <vt:lpstr>WordArt</vt:lpstr>
      <vt:lpstr>Drop Cap</vt:lpstr>
      <vt:lpstr>Drop Cap</vt:lpstr>
      <vt:lpstr>Signature Line</vt:lpstr>
      <vt:lpstr>Date &amp; Time</vt:lpstr>
      <vt:lpstr>Object</vt:lpstr>
      <vt:lpstr>Object</vt:lpstr>
      <vt:lpstr>3</vt:lpstr>
      <vt:lpstr>Simboluri și ecuații</vt:lpstr>
      <vt:lpstr>Simboluri</vt:lpstr>
      <vt:lpstr>More Symbols</vt:lpstr>
      <vt:lpstr>More Symbols</vt:lpstr>
      <vt:lpstr>More Symbols</vt:lpstr>
      <vt:lpstr>Ecuații</vt:lpstr>
      <vt:lpstr>Ecuații</vt:lpstr>
      <vt:lpstr>Ecuații</vt:lpstr>
      <vt:lpstr>De ce două tipuri de ecuații?</vt:lpstr>
      <vt:lpstr>Ecuații standard</vt:lpstr>
      <vt:lpstr>Ecuații standard - simboluri</vt:lpstr>
      <vt:lpstr>Ecuații standard - structuri</vt:lpstr>
      <vt:lpstr>Exemplu – scrierea unei ecuații standard</vt:lpstr>
      <vt:lpstr>PowerPoint Presentation</vt:lpstr>
      <vt:lpstr>Exemplu – scrierea unei ecuații standard</vt:lpstr>
      <vt:lpstr>Exemplu – scrierea unei ecuații standard</vt:lpstr>
      <vt:lpstr>Exemplu – scrierea unei ecuații standard</vt:lpstr>
      <vt:lpstr>Exemplu – scrierea unei ecuații standard</vt:lpstr>
      <vt:lpstr>Exemplu – scrierea unei ecuații standard</vt:lpstr>
      <vt:lpstr>Exemplu – scrierea unei ecuații standard</vt:lpstr>
      <vt:lpstr>Exemplu – scrierea unei ecuații standard</vt:lpstr>
      <vt:lpstr>Fila Equation Tools – Grupul Tools</vt:lpstr>
      <vt:lpstr>Fila Equation Tools – Grupul Tools</vt:lpstr>
      <vt:lpstr>Ecuații standard</vt:lpstr>
      <vt:lpstr>Ecuații standard</vt:lpstr>
      <vt:lpstr>Exemplu – scrierea unei ecuații de tip Microsoft 3.0 </vt:lpstr>
      <vt:lpstr>Exemplu – scrierea unei ecuații de tip Microsoft 3.0 </vt:lpstr>
      <vt:lpstr>Exemplu – scrierea unei ecuații de tip Microsoft 3.0 </vt:lpstr>
      <vt:lpstr>Exemplu – scrierea unei ecuații de tip Microsoft 3.0 </vt:lpstr>
      <vt:lpstr>Exemplu – scrierea unei ecuații de tip Microsoft 3.0 </vt:lpstr>
      <vt:lpstr>Exemplu – scrierea unei ecuații de tip Microsoft 3.0 </vt:lpstr>
      <vt:lpstr>Exemplu – scrierea unei ecuații de tip Microsoft 3.0 </vt:lpstr>
      <vt:lpstr>Exemplu – scrierea unei ecuații de tip Microsoft 3.0 </vt:lpstr>
      <vt:lpstr>Exemplu – scrierea unei ecuații de tip Microsoft 3.0 </vt:lpstr>
      <vt:lpstr>Exemplu – scrierea unei ecuații de tip Microsoft 3.0 </vt:lpstr>
      <vt:lpstr>Exemplu – scrierea unei ecuații de tip Microsoft 3.0 </vt:lpstr>
      <vt:lpstr>Exemplu – scrierea unei ecuații de tip Microsoft 3.0 </vt:lpstr>
      <vt:lpstr>Numerotarea ecuațiilor</vt:lpstr>
      <vt:lpstr>Numerotarea ecuațiilor</vt:lpstr>
      <vt:lpstr>Numerotarea ecuațiilor</vt:lpstr>
      <vt:lpstr>Numerotarea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Numerotarea automată a ecuațiilor</vt:lpstr>
      <vt:lpstr>va urma…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Informatică Aplicată</dc:title>
  <dc:creator>Flyer</dc:creator>
  <cp:lastModifiedBy>Voyager II</cp:lastModifiedBy>
  <cp:revision>472</cp:revision>
  <dcterms:created xsi:type="dcterms:W3CDTF">2015-12-26T06:14:49Z</dcterms:created>
  <dcterms:modified xsi:type="dcterms:W3CDTF">2016-02-18T09:07:21Z</dcterms:modified>
</cp:coreProperties>
</file>