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96" r:id="rId4"/>
    <p:sldId id="299" r:id="rId5"/>
    <p:sldId id="300" r:id="rId6"/>
    <p:sldId id="301" r:id="rId7"/>
    <p:sldId id="302" r:id="rId8"/>
    <p:sldId id="303" r:id="rId9"/>
    <p:sldId id="297" r:id="rId10"/>
    <p:sldId id="298" r:id="rId11"/>
    <p:sldId id="304" r:id="rId12"/>
    <p:sldId id="305" r:id="rId13"/>
    <p:sldId id="306" r:id="rId14"/>
    <p:sldId id="307" r:id="rId15"/>
    <p:sldId id="308" r:id="rId16"/>
    <p:sldId id="310" r:id="rId17"/>
    <p:sldId id="309" r:id="rId18"/>
    <p:sldId id="311" r:id="rId19"/>
    <p:sldId id="312" r:id="rId20"/>
    <p:sldId id="29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17CB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1" autoAdjust="0"/>
    <p:restoredTop sz="86437" autoAdjust="0"/>
  </p:normalViewPr>
  <p:slideViewPr>
    <p:cSldViewPr snapToGrid="0">
      <p:cViewPr varScale="1">
        <p:scale>
          <a:sx n="96" d="100"/>
          <a:sy n="96" d="100"/>
        </p:scale>
        <p:origin x="2034" y="90"/>
      </p:cViewPr>
      <p:guideLst/>
    </p:cSldViewPr>
  </p:slideViewPr>
  <p:outlineViewPr>
    <p:cViewPr>
      <p:scale>
        <a:sx n="33" d="100"/>
        <a:sy n="33" d="100"/>
      </p:scale>
      <p:origin x="0" y="-2055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9FED9-7F12-4049-A2E6-0404CC3A9FC4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6CEBC-81F1-4E28-9C91-B8B36FD41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1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075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93482"/>
            <a:ext cx="7772400" cy="2387600"/>
          </a:xfrm>
        </p:spPr>
        <p:txBody>
          <a:bodyPr anchor="b">
            <a:normAutofit/>
          </a:bodyPr>
          <a:lstStyle>
            <a:lvl1pPr algn="r">
              <a:defRPr sz="4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390603"/>
            <a:ext cx="6858000" cy="651180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7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0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7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7164723" cy="655112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>
            <a:normAutofit/>
          </a:bodyPr>
          <a:lstStyle>
            <a:lvl1pPr algn="just">
              <a:defRPr sz="2400"/>
            </a:lvl1pPr>
            <a:lvl2pPr marL="685800" indent="-228600" algn="just">
              <a:buSzPct val="80000"/>
              <a:buFont typeface="Courier New" panose="02070309020205020404" pitchFamily="49" charset="0"/>
              <a:buChar char="o"/>
              <a:defRPr sz="2000"/>
            </a:lvl2pPr>
            <a:lvl3pPr algn="just">
              <a:defRPr sz="1800"/>
            </a:lvl3pPr>
            <a:lvl4pPr algn="just">
              <a:defRPr sz="1600"/>
            </a:lvl4pPr>
            <a:lvl5pPr algn="just"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234"/>
            <a:ext cx="4898646" cy="241242"/>
          </a:xfrm>
        </p:spPr>
        <p:txBody>
          <a:bodyPr/>
          <a:lstStyle>
            <a:lvl1pPr algn="r">
              <a:defRPr/>
            </a:lvl1pPr>
          </a:lstStyle>
          <a:p>
            <a:r>
              <a:rPr lang="ro-RO" dirty="0"/>
              <a:t>Informatică Aplicată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● Word 2016 ● Formatarea textului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1486" y="6480234"/>
            <a:ext cx="503864" cy="241242"/>
          </a:xfrm>
        </p:spPr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AutoShape 2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7730833" y="451155"/>
            <a:ext cx="708492" cy="7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596" y="228725"/>
            <a:ext cx="796954" cy="79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2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8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1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2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44C26-0C15-4649-BC82-FCCFC34566CF}" type="datetimeFigureOut">
              <a:rPr lang="en-US" smtClean="0"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2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Informatic</a:t>
            </a:r>
            <a:r>
              <a:rPr lang="ro-RO" dirty="0"/>
              <a:t>ă</a:t>
            </a:r>
            <a:r>
              <a:rPr lang="en-US" dirty="0"/>
              <a:t> </a:t>
            </a:r>
            <a:r>
              <a:rPr lang="en-US" dirty="0" err="1"/>
              <a:t>Aplicat</a:t>
            </a:r>
            <a:r>
              <a:rPr lang="ro-RO" dirty="0"/>
              <a:t>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401" y="4181081"/>
            <a:ext cx="8235950" cy="890451"/>
          </a:xfrm>
        </p:spPr>
        <p:txBody>
          <a:bodyPr>
            <a:normAutofit/>
          </a:bodyPr>
          <a:lstStyle/>
          <a:p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Microsoft Word 2016 </a:t>
            </a:r>
            <a:r>
              <a:rPr lang="ro-RO" sz="1800" dirty="0">
                <a:latin typeface="Arial" panose="020B0604020202020204" pitchFamily="34" charset="0"/>
                <a:cs typeface="Arial" panose="020B0604020202020204" pitchFamily="34" charset="0"/>
              </a:rPr>
              <a:t>○ Fila Design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800" dirty="0">
                <a:latin typeface="Arial" panose="020B0604020202020204" pitchFamily="34" charset="0"/>
                <a:cs typeface="Arial" panose="020B0604020202020204" pitchFamily="34" charset="0"/>
              </a:rPr>
              <a:t>○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800" dirty="0"/>
              <a:t>Formatarea rapidă a documentelor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4908462"/>
            <a:ext cx="1758950" cy="17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6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9443" y="3323755"/>
            <a:ext cx="5545896" cy="32261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Fonts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577002"/>
            <a:ext cx="8445777" cy="3948844"/>
          </a:xfrm>
        </p:spPr>
        <p:txBody>
          <a:bodyPr/>
          <a:lstStyle/>
          <a:p>
            <a:r>
              <a:rPr lang="ro-RO" dirty="0"/>
              <a:t>Butonul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Fonts</a:t>
            </a:r>
            <a:r>
              <a:rPr lang="ro-RO" dirty="0"/>
              <a:t> (Fonturi) permite schimbarea fonturilor folosite în document.</a:t>
            </a:r>
          </a:p>
          <a:p>
            <a:r>
              <a:rPr lang="ro-RO" dirty="0"/>
              <a:t>Comanda are efect doar dacă fontul folosit în stil are atributul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Heading</a:t>
            </a:r>
            <a:r>
              <a:rPr lang="ro-RO" dirty="0"/>
              <a:t> (titlu) sau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Body</a:t>
            </a:r>
            <a:r>
              <a:rPr lang="ro-RO" dirty="0"/>
              <a:t> (corp text)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9" y="3775171"/>
            <a:ext cx="2315901" cy="23233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93304" y="5009322"/>
            <a:ext cx="1851246" cy="1987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0610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Paragraph</a:t>
            </a:r>
            <a:r>
              <a:rPr lang="ro-RO" dirty="0"/>
              <a:t> </a:t>
            </a:r>
            <a:r>
              <a:rPr lang="ro-RO" dirty="0" err="1"/>
              <a:t>Spacing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258949"/>
            <a:ext cx="8445777" cy="3948844"/>
          </a:xfrm>
        </p:spPr>
        <p:txBody>
          <a:bodyPr/>
          <a:lstStyle/>
          <a:p>
            <a:r>
              <a:rPr lang="ro-RO" dirty="0"/>
              <a:t>Butonul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Paragraph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Spacing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permite </a:t>
            </a:r>
            <a:r>
              <a:rPr lang="ro-RO" dirty="0" err="1"/>
              <a:t>spaţierea</a:t>
            </a:r>
            <a:r>
              <a:rPr lang="ro-RO" dirty="0"/>
              <a:t> paragrafelor.</a:t>
            </a:r>
          </a:p>
          <a:p>
            <a:pPr lvl="1"/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Custom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Paragraph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Spacing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dă voie utilizatorului să definească o </a:t>
            </a:r>
            <a:r>
              <a:rPr lang="ro-RO" dirty="0" err="1"/>
              <a:t>spaţiere</a:t>
            </a:r>
            <a:r>
              <a:rPr lang="ro-RO" dirty="0"/>
              <a:t> particularizată nevoilor sale.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670" t="-1985" r="48052" b="1985"/>
          <a:stretch/>
        </p:blipFill>
        <p:spPr>
          <a:xfrm>
            <a:off x="775665" y="2786270"/>
            <a:ext cx="2712969" cy="3505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6929" y="2910094"/>
            <a:ext cx="2514600" cy="280035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583054" y="2525781"/>
            <a:ext cx="69574" cy="4174435"/>
          </a:xfrm>
          <a:prstGeom prst="line">
            <a:avLst/>
          </a:prstGeom>
          <a:ln>
            <a:prstDash val="sysDash"/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92086" y="6291470"/>
            <a:ext cx="170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normal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94921" y="6306451"/>
            <a:ext cx="170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compact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7223" y="2525781"/>
            <a:ext cx="1941509" cy="231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140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Effects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258949"/>
            <a:ext cx="7740099" cy="3948844"/>
          </a:xfrm>
        </p:spPr>
        <p:txBody>
          <a:bodyPr/>
          <a:lstStyle/>
          <a:p>
            <a:r>
              <a:rPr lang="ro-RO" dirty="0"/>
              <a:t>Butonul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Effects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adaugă efecte speciale elementelor grafice din pagină.</a:t>
            </a:r>
          </a:p>
          <a:p>
            <a:pPr lvl="1"/>
            <a:r>
              <a:rPr lang="ro-RO" dirty="0"/>
              <a:t>Efectele </a:t>
            </a:r>
            <a:r>
              <a:rPr lang="ro-RO" dirty="0" err="1"/>
              <a:t>funcţionează</a:t>
            </a:r>
            <a:r>
              <a:rPr lang="ro-RO" dirty="0"/>
              <a:t> diferit, în </a:t>
            </a:r>
            <a:r>
              <a:rPr lang="ro-RO" dirty="0" err="1"/>
              <a:t>funcţie</a:t>
            </a:r>
            <a:r>
              <a:rPr lang="ro-RO" dirty="0"/>
              <a:t> de tipul de grafică folosit. </a:t>
            </a:r>
            <a:r>
              <a:rPr lang="en-US" dirty="0" err="1"/>
              <a:t>Dac</a:t>
            </a:r>
            <a:r>
              <a:rPr lang="ro-RO" dirty="0"/>
              <a:t>ă</a:t>
            </a:r>
            <a:r>
              <a:rPr lang="en-US" dirty="0"/>
              <a:t> </a:t>
            </a:r>
            <a:r>
              <a:rPr lang="en-US" dirty="0" err="1"/>
              <a:t>obiectul</a:t>
            </a:r>
            <a:r>
              <a:rPr lang="en-US" dirty="0"/>
              <a:t> nu </a:t>
            </a:r>
            <a:r>
              <a:rPr lang="en-US" dirty="0" err="1"/>
              <a:t>permite</a:t>
            </a:r>
            <a:r>
              <a:rPr lang="en-US" dirty="0"/>
              <a:t>, </a:t>
            </a:r>
            <a:r>
              <a:rPr lang="ro-RO" dirty="0"/>
              <a:t> nu au nici un efect.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4885" y="4342350"/>
            <a:ext cx="3011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Efect Extreme </a:t>
            </a:r>
            <a:r>
              <a:rPr lang="ro-RO" dirty="0" err="1"/>
              <a:t>Shadow</a:t>
            </a:r>
            <a:endParaRPr lang="ro-RO" dirty="0"/>
          </a:p>
        </p:txBody>
      </p:sp>
      <p:sp>
        <p:nvSpPr>
          <p:cNvPr id="13" name="TextBox 12"/>
          <p:cNvSpPr txBox="1"/>
          <p:nvPr/>
        </p:nvSpPr>
        <p:spPr>
          <a:xfrm>
            <a:off x="1028698" y="6410624"/>
            <a:ext cx="170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dirty="0"/>
              <a:t>Efect </a:t>
            </a:r>
            <a:r>
              <a:rPr lang="ro-RO" dirty="0" err="1"/>
              <a:t>Gloss</a:t>
            </a:r>
            <a:r>
              <a:rPr lang="en-US" dirty="0"/>
              <a:t>y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885" y="2831112"/>
            <a:ext cx="3389511" cy="12657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85" y="5031766"/>
            <a:ext cx="3573604" cy="12745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7487" y="2945347"/>
            <a:ext cx="2969982" cy="281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249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Set as </a:t>
            </a:r>
            <a:r>
              <a:rPr lang="ro-RO" dirty="0" err="1"/>
              <a:t>Default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258949"/>
            <a:ext cx="7740099" cy="3948844"/>
          </a:xfrm>
        </p:spPr>
        <p:txBody>
          <a:bodyPr/>
          <a:lstStyle/>
          <a:p>
            <a:r>
              <a:rPr lang="ro-RO" dirty="0"/>
              <a:t>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Set as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Default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</a:t>
            </a:r>
            <a:r>
              <a:rPr lang="ro-RO" dirty="0" err="1"/>
              <a:t>stabileşte</a:t>
            </a:r>
            <a:r>
              <a:rPr lang="ro-RO" dirty="0"/>
              <a:t> ca implicit) permite stabilirea temei curente ca temă implicită pentru lucru în toate documentele ulterioare.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4012" y="2645568"/>
            <a:ext cx="2847975" cy="25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355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Page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Grupul Page Background (fundal pagină) are comenzi pentru</a:t>
            </a:r>
          </a:p>
          <a:p>
            <a:endParaRPr lang="ro-RO" dirty="0"/>
          </a:p>
          <a:p>
            <a:r>
              <a:rPr lang="ro-RO" dirty="0" err="1"/>
              <a:t>Inscripţionare</a:t>
            </a:r>
            <a:r>
              <a:rPr lang="ro-RO" dirty="0"/>
              <a:t> pagină (</a:t>
            </a:r>
            <a:r>
              <a:rPr lang="ro-RO" dirty="0" err="1"/>
              <a:t>Watermark</a:t>
            </a:r>
            <a:r>
              <a:rPr lang="ro-RO" dirty="0"/>
              <a:t>)</a:t>
            </a:r>
          </a:p>
          <a:p>
            <a:r>
              <a:rPr lang="ro-RO" dirty="0"/>
              <a:t>Culoare fundal pagină (Page color)</a:t>
            </a:r>
          </a:p>
          <a:p>
            <a:r>
              <a:rPr lang="ro-RO" dirty="0"/>
              <a:t>Borduri pentru pagină (Page </a:t>
            </a:r>
            <a:r>
              <a:rPr lang="ro-RO" dirty="0" err="1"/>
              <a:t>Border</a:t>
            </a:r>
            <a:r>
              <a:rPr lang="ro-RO" dirty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0227" y="4154971"/>
            <a:ext cx="1590675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99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Watermark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 err="1"/>
              <a:t>Watermark</a:t>
            </a:r>
            <a:r>
              <a:rPr lang="ro-RO" dirty="0"/>
              <a:t> (</a:t>
            </a:r>
            <a:r>
              <a:rPr lang="ro-RO" dirty="0" err="1"/>
              <a:t>Inscripţionare</a:t>
            </a:r>
            <a:r>
              <a:rPr lang="ro-RO" dirty="0"/>
              <a:t>) adaugă un text pe fundalul paginilor documentului.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831" y="2226304"/>
            <a:ext cx="5918519" cy="3757054"/>
          </a:xfrm>
          <a:prstGeom prst="rect">
            <a:avLst/>
          </a:prstGeom>
        </p:spPr>
      </p:pic>
      <p:sp>
        <p:nvSpPr>
          <p:cNvPr id="6" name="Arrow: Down 5"/>
          <p:cNvSpPr/>
          <p:nvPr/>
        </p:nvSpPr>
        <p:spPr>
          <a:xfrm>
            <a:off x="7345017" y="1908313"/>
            <a:ext cx="586409" cy="566530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48141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Watermark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90" y="1341221"/>
            <a:ext cx="4857750" cy="3936457"/>
          </a:xfrm>
        </p:spPr>
        <p:txBody>
          <a:bodyPr>
            <a:normAutofit/>
          </a:bodyPr>
          <a:lstStyle/>
          <a:p>
            <a:pPr algn="l"/>
            <a:r>
              <a:rPr lang="ro-RO" dirty="0"/>
              <a:t>Alte comenzi pentru </a:t>
            </a:r>
            <a:r>
              <a:rPr lang="ro-RO" dirty="0" err="1"/>
              <a:t>inscripţionări</a:t>
            </a:r>
            <a:r>
              <a:rPr lang="ro-RO" dirty="0"/>
              <a:t>:</a:t>
            </a:r>
          </a:p>
          <a:p>
            <a:pPr lvl="1" algn="l"/>
            <a:r>
              <a:rPr lang="ro-RO" dirty="0"/>
              <a:t>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More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Watermarks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from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Office.com </a:t>
            </a:r>
            <a:r>
              <a:rPr lang="ro-RO" dirty="0"/>
              <a:t>– descarcă mai multe </a:t>
            </a:r>
            <a:r>
              <a:rPr lang="ro-RO" dirty="0" err="1"/>
              <a:t>şablaone</a:t>
            </a:r>
            <a:r>
              <a:rPr lang="ro-RO" dirty="0"/>
              <a:t> de </a:t>
            </a:r>
            <a:r>
              <a:rPr lang="ro-RO" dirty="0" err="1"/>
              <a:t>inscripţionări</a:t>
            </a:r>
            <a:r>
              <a:rPr lang="ro-RO" dirty="0"/>
              <a:t> (necesită conexiune la internet </a:t>
            </a:r>
            <a:r>
              <a:rPr lang="ro-RO" dirty="0" err="1"/>
              <a:t>şi</a:t>
            </a:r>
            <a:r>
              <a:rPr lang="ro-RO" dirty="0"/>
              <a:t> cont Microsoft)</a:t>
            </a:r>
          </a:p>
          <a:p>
            <a:pPr lvl="1" algn="l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Custom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Watermark</a:t>
            </a:r>
            <a:r>
              <a:rPr lang="ro-RO" dirty="0"/>
              <a:t> – particularizarea sau modificarea </a:t>
            </a:r>
            <a:r>
              <a:rPr lang="ro-RO" dirty="0" err="1"/>
              <a:t>inscripţiei</a:t>
            </a:r>
            <a:endParaRPr lang="ro-RO" dirty="0"/>
          </a:p>
          <a:p>
            <a:pPr lvl="1" algn="l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Remove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Watermark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- elimină </a:t>
            </a:r>
            <a:r>
              <a:rPr lang="ro-RO" dirty="0" err="1"/>
              <a:t>inscripţia</a:t>
            </a:r>
            <a:endParaRPr lang="ro-RO" dirty="0"/>
          </a:p>
          <a:p>
            <a:pPr lvl="1" algn="l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Save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Selection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to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Watermark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Gallery </a:t>
            </a:r>
            <a:r>
              <a:rPr lang="ro-RO" dirty="0"/>
              <a:t>– salvează textul sau imaginea ca </a:t>
            </a:r>
            <a:r>
              <a:rPr lang="ro-RO" dirty="0" err="1"/>
              <a:t>inscripţie</a:t>
            </a:r>
            <a:endParaRPr lang="ro-R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121" y="1341221"/>
            <a:ext cx="2902397" cy="4959626"/>
          </a:xfrm>
          <a:prstGeom prst="rect">
            <a:avLst/>
          </a:prstGeom>
        </p:spPr>
      </p:pic>
      <p:sp>
        <p:nvSpPr>
          <p:cNvPr id="11" name="Arrow: Right 10"/>
          <p:cNvSpPr/>
          <p:nvPr/>
        </p:nvSpPr>
        <p:spPr>
          <a:xfrm>
            <a:off x="5486400" y="5764696"/>
            <a:ext cx="367748" cy="427382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14417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Watermark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Particularizarea sau modificarea unei </a:t>
            </a:r>
            <a:r>
              <a:rPr lang="ro-RO" dirty="0" err="1"/>
              <a:t>inscripţii</a:t>
            </a:r>
            <a:r>
              <a:rPr lang="ro-RO" dirty="0"/>
              <a:t>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6854" y="2415129"/>
            <a:ext cx="3170291" cy="40452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401" y="4543138"/>
            <a:ext cx="2395009" cy="19172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8964" y="1803952"/>
            <a:ext cx="43334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600" dirty="0"/>
              <a:t>Picture </a:t>
            </a:r>
            <a:r>
              <a:rPr lang="ro-RO" sz="1600" dirty="0" err="1"/>
              <a:t>watermark</a:t>
            </a:r>
            <a:r>
              <a:rPr lang="ro-RO" sz="1600" dirty="0"/>
              <a:t> - </a:t>
            </a:r>
            <a:r>
              <a:rPr lang="ro-RO" sz="1600" dirty="0" err="1"/>
              <a:t>foloseşte</a:t>
            </a:r>
            <a:r>
              <a:rPr lang="ro-RO" sz="1600" dirty="0"/>
              <a:t> o imagine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600" dirty="0"/>
              <a:t>Text </a:t>
            </a:r>
            <a:r>
              <a:rPr lang="ro-RO" sz="1600" dirty="0" err="1"/>
              <a:t>watermark</a:t>
            </a:r>
            <a:r>
              <a:rPr lang="ro-RO" sz="1600" dirty="0"/>
              <a:t> - </a:t>
            </a:r>
            <a:r>
              <a:rPr lang="ro-RO" sz="1600" dirty="0" err="1"/>
              <a:t>foloseşte</a:t>
            </a:r>
            <a:r>
              <a:rPr lang="ro-RO" sz="1600" dirty="0"/>
              <a:t> 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600" dirty="0"/>
              <a:t>Text -  textul </a:t>
            </a:r>
            <a:r>
              <a:rPr lang="ro-RO" sz="1600" dirty="0" err="1"/>
              <a:t>inscripţiei</a:t>
            </a:r>
            <a:endParaRPr lang="ro-RO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600" dirty="0"/>
              <a:t>Font - fontul folosit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600" dirty="0" err="1"/>
              <a:t>Size</a:t>
            </a:r>
            <a:r>
              <a:rPr lang="ro-RO" sz="1600" dirty="0"/>
              <a:t> – dimensiunea fontului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600" dirty="0"/>
              <a:t>Color – culoarea fontului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600" dirty="0"/>
              <a:t>Layout - orientarea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2589" y="2415129"/>
            <a:ext cx="2022728" cy="357059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472588" y="5575852"/>
            <a:ext cx="2042761" cy="1192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4706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Page Color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Page Color </a:t>
            </a:r>
            <a:r>
              <a:rPr lang="ro-RO" dirty="0"/>
              <a:t>(Culoare Pagină) modifică culoarea fundalului paginii.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722" y="2191220"/>
            <a:ext cx="7544628" cy="466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922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Page </a:t>
            </a:r>
            <a:r>
              <a:rPr lang="ro-RO" dirty="0" err="1"/>
              <a:t>Borders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Page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Borders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permite adăugarea unei borduri pentru pagină.</a:t>
            </a:r>
          </a:p>
          <a:p>
            <a:pPr lvl="1"/>
            <a:r>
              <a:rPr lang="ro-RO" dirty="0"/>
              <a:t>Fereastra cu </a:t>
            </a:r>
            <a:r>
              <a:rPr lang="ro-RO" dirty="0" err="1"/>
              <a:t>opţiuni</a:t>
            </a:r>
            <a:r>
              <a:rPr lang="ro-RO" dirty="0"/>
              <a:t> este </a:t>
            </a:r>
            <a:r>
              <a:rPr lang="ro-RO" dirty="0" err="1"/>
              <a:t>aceeaşi</a:t>
            </a:r>
            <a:r>
              <a:rPr lang="ro-RO" dirty="0"/>
              <a:t> cu cea folosită la lucrul cu bordurile tabelelor.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7435" r="7099"/>
          <a:stretch/>
        </p:blipFill>
        <p:spPr>
          <a:xfrm>
            <a:off x="3438938" y="2608005"/>
            <a:ext cx="5705062" cy="42499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832" y="3718191"/>
            <a:ext cx="3059928" cy="238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454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Fila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Design</a:t>
            </a:r>
            <a:r>
              <a:rPr lang="ro-RO" dirty="0"/>
              <a:t> (Proiectare) </a:t>
            </a:r>
            <a:r>
              <a:rPr lang="ro-RO" dirty="0" err="1"/>
              <a:t>conţine</a:t>
            </a:r>
            <a:r>
              <a:rPr lang="ro-RO" dirty="0"/>
              <a:t> două grupuri de comenzi care permit:</a:t>
            </a:r>
          </a:p>
          <a:p>
            <a:pPr marL="715963" indent="-179388"/>
            <a:r>
              <a:rPr lang="ro-RO" dirty="0"/>
              <a:t>formatarea rapidă a </a:t>
            </a:r>
            <a:r>
              <a:rPr lang="ro-RO" dirty="0" err="1"/>
              <a:t>docmentelor</a:t>
            </a:r>
            <a:r>
              <a:rPr lang="ro-RO" dirty="0"/>
              <a:t> cu ajutorul unor stiluri (</a:t>
            </a:r>
            <a:r>
              <a:rPr lang="ro-RO" dirty="0" err="1"/>
              <a:t>Styles</a:t>
            </a:r>
            <a:r>
              <a:rPr lang="ro-RO" dirty="0"/>
              <a:t>) predefinite (Grupul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Document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Formatting</a:t>
            </a:r>
            <a:r>
              <a:rPr lang="ro-RO" dirty="0"/>
              <a:t>).</a:t>
            </a:r>
          </a:p>
          <a:p>
            <a:pPr marL="715963" indent="-179388"/>
            <a:r>
              <a:rPr lang="ro-RO" dirty="0"/>
              <a:t>formatarea fundalului paginii (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Page Background</a:t>
            </a:r>
            <a:r>
              <a:rPr lang="ro-RO" dirty="0"/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81" y="4748466"/>
            <a:ext cx="7880258" cy="1004908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1919724" y="4417473"/>
            <a:ext cx="516467" cy="482600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63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va urma…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516" y="1436693"/>
            <a:ext cx="7888817" cy="1154108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/>
          <a:lstStyle/>
          <a:p>
            <a:pPr marL="0" indent="0" algn="r">
              <a:buNone/>
            </a:pPr>
            <a:r>
              <a:rPr lang="ro-RO" sz="3600" dirty="0"/>
              <a:t>Fila </a:t>
            </a:r>
            <a:r>
              <a:rPr lang="ro-RO" sz="3600" dirty="0">
                <a:solidFill>
                  <a:srgbClr val="0070C0"/>
                </a:solidFill>
              </a:rPr>
              <a:t>Design</a:t>
            </a:r>
          </a:p>
          <a:p>
            <a:pPr marL="0" indent="0" algn="r">
              <a:buNone/>
            </a:pPr>
            <a:r>
              <a:rPr lang="ro-RO" dirty="0"/>
              <a:t>Aspectul paginii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688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 Document </a:t>
            </a:r>
            <a:r>
              <a:rPr lang="ro-RO" dirty="0" err="1"/>
              <a:t>Formatting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Grupul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Document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Formatting</a:t>
            </a:r>
            <a:r>
              <a:rPr lang="ro-RO" dirty="0"/>
              <a:t> (Formatare document) </a:t>
            </a:r>
            <a:r>
              <a:rPr lang="ro-RO" dirty="0" err="1"/>
              <a:t>conţine</a:t>
            </a:r>
            <a:r>
              <a:rPr lang="ro-RO" dirty="0"/>
              <a:t> un număr de seturi de teme (</a:t>
            </a:r>
            <a:r>
              <a:rPr lang="ro-RO" dirty="0" err="1"/>
              <a:t>themes</a:t>
            </a:r>
            <a:r>
              <a:rPr lang="ro-RO" dirty="0"/>
              <a:t>), adică </a:t>
            </a:r>
            <a:r>
              <a:rPr lang="ro-RO" dirty="0" err="1"/>
              <a:t>şabloane</a:t>
            </a:r>
            <a:r>
              <a:rPr lang="ro-RO" dirty="0"/>
              <a:t> de formatare rapidă a documentelor, bazate pe stiluri (</a:t>
            </a:r>
            <a:r>
              <a:rPr lang="ro-RO" dirty="0" err="1"/>
              <a:t>styles</a:t>
            </a:r>
            <a:r>
              <a:rPr lang="ro-RO" dirty="0"/>
              <a:t>).</a:t>
            </a:r>
          </a:p>
          <a:p>
            <a:r>
              <a:rPr lang="ro-RO" dirty="0"/>
              <a:t>Alegerea unui set de teme (de exemplu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Integral</a:t>
            </a:r>
            <a:r>
              <a:rPr lang="ro-RO" dirty="0"/>
              <a:t>) duce la </a:t>
            </a:r>
            <a:r>
              <a:rPr lang="ro-RO" dirty="0" err="1"/>
              <a:t>afişarea</a:t>
            </a:r>
            <a:r>
              <a:rPr lang="ro-RO" dirty="0"/>
              <a:t> unui set de stiluri dintre care se poate alege unul.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553" y="3387034"/>
            <a:ext cx="5822447" cy="347096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641574" y="4224130"/>
            <a:ext cx="576469" cy="49695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Rectangle 6"/>
          <p:cNvSpPr/>
          <p:nvPr/>
        </p:nvSpPr>
        <p:spPr>
          <a:xfrm>
            <a:off x="3578087" y="3750236"/>
            <a:ext cx="4124739" cy="4341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28031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Document </a:t>
            </a:r>
            <a:r>
              <a:rPr lang="ro-RO" dirty="0" err="1"/>
              <a:t>Formatting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Dacă se alege (de exemplu) setul de stiluri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Centered</a:t>
            </a:r>
            <a:r>
              <a:rPr lang="ro-RO" dirty="0"/>
              <a:t> (Centrat) din setul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Integral</a:t>
            </a:r>
            <a:r>
              <a:rPr lang="ro-RO" dirty="0"/>
              <a:t>, se modifică lista de stiluri disponibile în fila Home, grupul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Styles</a:t>
            </a:r>
            <a:r>
              <a:rPr lang="ro-RO" dirty="0"/>
              <a:t> (Stiluri)</a:t>
            </a:r>
          </a:p>
          <a:p>
            <a:r>
              <a:rPr lang="ro-RO" dirty="0"/>
              <a:t>Aceste stiluri pot fi folosite pentru a formata documentul.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50398"/>
          <a:stretch/>
        </p:blipFill>
        <p:spPr>
          <a:xfrm>
            <a:off x="836770" y="2999408"/>
            <a:ext cx="5822447" cy="172167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107096" y="3876260"/>
            <a:ext cx="576469" cy="49695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Rectangle 6"/>
          <p:cNvSpPr/>
          <p:nvPr/>
        </p:nvSpPr>
        <p:spPr>
          <a:xfrm>
            <a:off x="4701208" y="3378917"/>
            <a:ext cx="506896" cy="3745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Down Arrow 4"/>
          <p:cNvSpPr/>
          <p:nvPr/>
        </p:nvSpPr>
        <p:spPr>
          <a:xfrm>
            <a:off x="1750759" y="2668415"/>
            <a:ext cx="516467" cy="482600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77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234" y="3151015"/>
            <a:ext cx="6337532" cy="2854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Document </a:t>
            </a:r>
            <a:r>
              <a:rPr lang="ro-RO" dirty="0" err="1"/>
              <a:t>Formatting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Dacă se alege (de exemplu) setul de stiluri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Centered</a:t>
            </a:r>
            <a:r>
              <a:rPr lang="ro-RO" dirty="0"/>
              <a:t> (Centrat) din setul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Integral</a:t>
            </a:r>
            <a:r>
              <a:rPr lang="ro-RO" dirty="0"/>
              <a:t>, se modifică lista de stiluri disponibile în fila Home, grupul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Styles</a:t>
            </a:r>
            <a:r>
              <a:rPr lang="ro-RO" dirty="0"/>
              <a:t> (Stiluri)</a:t>
            </a:r>
          </a:p>
          <a:p>
            <a:r>
              <a:rPr lang="ro-RO" dirty="0"/>
              <a:t>Aceste stiluri pot fi folosite pentru a formata documentul.</a:t>
            </a:r>
          </a:p>
        </p:txBody>
      </p:sp>
      <p:sp>
        <p:nvSpPr>
          <p:cNvPr id="7" name="Rectangle 6"/>
          <p:cNvSpPr/>
          <p:nvPr/>
        </p:nvSpPr>
        <p:spPr>
          <a:xfrm>
            <a:off x="4721087" y="3478696"/>
            <a:ext cx="2276061" cy="3677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Down Arrow 4"/>
          <p:cNvSpPr/>
          <p:nvPr/>
        </p:nvSpPr>
        <p:spPr>
          <a:xfrm>
            <a:off x="1590629" y="2840224"/>
            <a:ext cx="516467" cy="482600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897758" y="3750236"/>
            <a:ext cx="248478" cy="2552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Arrow: Right 9"/>
          <p:cNvSpPr/>
          <p:nvPr/>
        </p:nvSpPr>
        <p:spPr>
          <a:xfrm>
            <a:off x="5963478" y="4740965"/>
            <a:ext cx="725557" cy="526774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791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Exemplu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Exemplu: documentul în formatarea </a:t>
            </a:r>
            <a:r>
              <a:rPr lang="ro-RO" dirty="0" err="1"/>
              <a:t>iniţială</a:t>
            </a:r>
            <a:r>
              <a:rPr lang="ro-RO" dirty="0"/>
              <a:t>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529" y="2056132"/>
            <a:ext cx="6366279" cy="412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077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Exemplu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documentul formatat cu tema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Integral</a:t>
            </a:r>
            <a:r>
              <a:rPr lang="en-US" dirty="0"/>
              <a:t> / </a:t>
            </a:r>
            <a:r>
              <a:rPr lang="en-US" dirty="0" err="1"/>
              <a:t>setul</a:t>
            </a:r>
            <a:r>
              <a:rPr lang="en-US" dirty="0"/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Centered</a:t>
            </a:r>
            <a:r>
              <a:rPr lang="ro-RO" dirty="0"/>
              <a:t>:</a:t>
            </a:r>
            <a:endParaRPr lang="en-US" dirty="0"/>
          </a:p>
          <a:p>
            <a:pPr lvl="1"/>
            <a:r>
              <a:rPr lang="en-US" dirty="0"/>
              <a:t>S-au </a:t>
            </a:r>
            <a:r>
              <a:rPr lang="en-US" dirty="0" err="1"/>
              <a:t>folosit</a:t>
            </a:r>
            <a:r>
              <a:rPr lang="en-US" dirty="0"/>
              <a:t> </a:t>
            </a:r>
            <a:r>
              <a:rPr lang="en-US" dirty="0" err="1"/>
              <a:t>stilurile</a:t>
            </a:r>
            <a:r>
              <a:rPr lang="en-US" dirty="0"/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Title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titlu</a:t>
            </a:r>
            <a:r>
              <a:rPr lang="en-US" dirty="0"/>
              <a:t>,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Heading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subtitluri</a:t>
            </a:r>
            <a:r>
              <a:rPr lang="en-US" dirty="0"/>
              <a:t> </a:t>
            </a:r>
            <a:r>
              <a:rPr lang="ro-RO" dirty="0" err="1"/>
              <a:t>şi</a:t>
            </a:r>
            <a:r>
              <a:rPr lang="en-US" dirty="0"/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Normal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text.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057" y="2543070"/>
            <a:ext cx="6074902" cy="3937164"/>
          </a:xfrm>
          <a:prstGeom prst="rect">
            <a:avLst/>
          </a:prstGeom>
        </p:spPr>
      </p:pic>
      <p:sp>
        <p:nvSpPr>
          <p:cNvPr id="6" name="Arrow: Right 5"/>
          <p:cNvSpPr/>
          <p:nvPr/>
        </p:nvSpPr>
        <p:spPr>
          <a:xfrm>
            <a:off x="7335078" y="5009322"/>
            <a:ext cx="149087" cy="149087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Arrow: Right 6"/>
          <p:cNvSpPr/>
          <p:nvPr/>
        </p:nvSpPr>
        <p:spPr>
          <a:xfrm>
            <a:off x="7328454" y="4724401"/>
            <a:ext cx="149087" cy="149087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Arrow: Right 7"/>
          <p:cNvSpPr/>
          <p:nvPr/>
        </p:nvSpPr>
        <p:spPr>
          <a:xfrm>
            <a:off x="7338393" y="5201478"/>
            <a:ext cx="149087" cy="149087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35163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967" y="2474059"/>
            <a:ext cx="6181383" cy="4006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Exemplu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Pentru a alinia textul stânga-dreapta (</a:t>
            </a:r>
            <a:r>
              <a:rPr lang="ro-RO" dirty="0" err="1"/>
              <a:t>justified</a:t>
            </a:r>
            <a:r>
              <a:rPr lang="ro-RO" dirty="0"/>
              <a:t>), a-l face italic sau centrat, pot fi folosite </a:t>
            </a:r>
            <a:r>
              <a:rPr lang="ro-RO" dirty="0" err="1"/>
              <a:t>ulteror</a:t>
            </a:r>
            <a:r>
              <a:rPr lang="ro-RO" dirty="0"/>
              <a:t> stilurile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Justfied</a:t>
            </a:r>
            <a:r>
              <a:rPr lang="ro-RO" dirty="0"/>
              <a:t>,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Italic</a:t>
            </a:r>
            <a:r>
              <a:rPr lang="ro-RO" dirty="0"/>
              <a:t> sau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Centered</a:t>
            </a:r>
            <a:endParaRPr lang="ro-RO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Arrow: Right 5"/>
          <p:cNvSpPr/>
          <p:nvPr/>
        </p:nvSpPr>
        <p:spPr>
          <a:xfrm>
            <a:off x="7363240" y="4651793"/>
            <a:ext cx="149087" cy="149087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Arrow: Right 6"/>
          <p:cNvSpPr/>
          <p:nvPr/>
        </p:nvSpPr>
        <p:spPr>
          <a:xfrm>
            <a:off x="7363239" y="4104270"/>
            <a:ext cx="149087" cy="149087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Arrow: Right 7"/>
          <p:cNvSpPr/>
          <p:nvPr/>
        </p:nvSpPr>
        <p:spPr>
          <a:xfrm>
            <a:off x="7373178" y="4816030"/>
            <a:ext cx="149087" cy="149087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8110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Colors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577002"/>
            <a:ext cx="4301159" cy="3948844"/>
          </a:xfrm>
        </p:spPr>
        <p:txBody>
          <a:bodyPr/>
          <a:lstStyle/>
          <a:p>
            <a:r>
              <a:rPr lang="ro-RO" dirty="0"/>
              <a:t>Butonul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Colors</a:t>
            </a:r>
            <a:r>
              <a:rPr lang="ro-RO" dirty="0"/>
              <a:t> (Culori) permite schimbarea culorilor folosite în temă.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145" y="3113979"/>
            <a:ext cx="6331227" cy="332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665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prstDash val="sysDash"/>
          <a:headEnd type="none"/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5029</TotalTime>
  <Words>582</Words>
  <Application>Microsoft Office PowerPoint</Application>
  <PresentationFormat>On-screen Show (4:3)</PresentationFormat>
  <Paragraphs>71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Office Theme</vt:lpstr>
      <vt:lpstr>Informatică Aplicată</vt:lpstr>
      <vt:lpstr>Fila File</vt:lpstr>
      <vt:lpstr>Grupul  Document Formatting</vt:lpstr>
      <vt:lpstr>Document Formatting</vt:lpstr>
      <vt:lpstr>Document Formatting</vt:lpstr>
      <vt:lpstr>Exemplu</vt:lpstr>
      <vt:lpstr>Exemplu</vt:lpstr>
      <vt:lpstr>Exemplu</vt:lpstr>
      <vt:lpstr>Colors</vt:lpstr>
      <vt:lpstr>Fonts</vt:lpstr>
      <vt:lpstr>Paragraph Spacing</vt:lpstr>
      <vt:lpstr>Effects</vt:lpstr>
      <vt:lpstr>Set as Default</vt:lpstr>
      <vt:lpstr>Grupul Page Background</vt:lpstr>
      <vt:lpstr>Watermark</vt:lpstr>
      <vt:lpstr>Watermark</vt:lpstr>
      <vt:lpstr>Watermark</vt:lpstr>
      <vt:lpstr>Page Color</vt:lpstr>
      <vt:lpstr>Page Borders</vt:lpstr>
      <vt:lpstr>va urma…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Informatică Aplicată</dc:title>
  <dc:creator>Flyer</dc:creator>
  <cp:lastModifiedBy>Flyer</cp:lastModifiedBy>
  <cp:revision>510</cp:revision>
  <dcterms:created xsi:type="dcterms:W3CDTF">2015-12-26T06:14:49Z</dcterms:created>
  <dcterms:modified xsi:type="dcterms:W3CDTF">2016-10-08T08:24:53Z</dcterms:modified>
</cp:coreProperties>
</file>