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60" r:id="rId7"/>
    <p:sldId id="273" r:id="rId8"/>
    <p:sldId id="258" r:id="rId9"/>
    <p:sldId id="274" r:id="rId10"/>
    <p:sldId id="265" r:id="rId11"/>
    <p:sldId id="275" r:id="rId12"/>
    <p:sldId id="259" r:id="rId13"/>
    <p:sldId id="263" r:id="rId14"/>
    <p:sldId id="262" r:id="rId15"/>
    <p:sldId id="278" r:id="rId16"/>
    <p:sldId id="270" r:id="rId17"/>
    <p:sldId id="266" r:id="rId18"/>
    <p:sldId id="276" r:id="rId19"/>
    <p:sldId id="277" r:id="rId20"/>
    <p:sldId id="272" r:id="rId21"/>
    <p:sldId id="27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0FF1CE12-B100-0000-0000-000000000002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9" autoAdjust="0"/>
    <p:restoredTop sz="86410"/>
  </p:normalViewPr>
  <p:slideViewPr>
    <p:cSldViewPr>
      <p:cViewPr>
        <p:scale>
          <a:sx n="76" d="100"/>
          <a:sy n="76" d="100"/>
        </p:scale>
        <p:origin x="-2550" y="-55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4B71C84-709E-4E72-B37A-225265F3F6F6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C2D817C-4BA3-433D-BD1A-B5DB87484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0470551-FC7A-4309-BFBA-A3FBB04EE62F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pPr lvl="0"/>
            <a:endParaRPr lang="en-US" noProof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73FA38E-59BA-4DA5-B75B-57AD5D1C2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40BAB5-6096-4038-8908-8E631840E523}" type="slidenum">
              <a:rPr lang="en-US" smtClean="0">
                <a:cs typeface="MS PGothic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MS PGothic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AF3B3-6C4A-4158-9002-398EE5C34946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334BB-07FE-4F73-AA0D-5B30E9DD4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o-RO" dirty="0" smtClean="0"/>
              <a:t>Faceți clic pentru a edita stilurile de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o-RO" dirty="0" smtClean="0"/>
              <a:t>Faceți clic pentru a edita stilul de titlu Coordonator</a:t>
            </a:r>
            <a:endParaRPr lang="en-US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9DDEE-36B7-4E59-94D7-B9C25F623094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A7FB8-98B8-4BDD-8B33-D1B0C223A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2CF3F-C5FA-42A9-BFFF-D39AF37D27F4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97157-1270-4822-B317-4D8D4A2D89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D5F9E-0784-46F9-B29B-084F6D9C6D29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E897-AE32-432E-85B9-1409C13843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text pe 2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14346-2B20-4868-BA8A-A707B57159EC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41817-C3C7-4276-BA7A-C76C2FC288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302B-D608-410F-BDD2-307E261C01AB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8442B-BEFE-45C1-AA0A-22191872B1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07FF2-FC5C-4EBF-81A6-4C9EC9C216EB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4F0BC-E399-428A-8A14-344A729700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5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image6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stilul de titlu Coordonator</a:t>
            </a:r>
            <a:endParaRPr lang="en-US" smtClean="0"/>
          </a:p>
        </p:txBody>
      </p:sp>
      <p:sp>
        <p:nvSpPr>
          <p:cNvPr id="4101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FCD9E0A7-5241-4B04-9BEF-6541DF5B8ED1}" type="datetimeFigureOut">
              <a:rPr lang="en-US"/>
              <a:pPr>
                <a:defRPr/>
              </a:pPr>
              <a:t>2/26/2015</a:t>
            </a:fld>
            <a:endParaRPr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B830845-AADC-4EF8-BE1C-E87E84D9AE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Conector drept 10"/>
          <p:cNvCxnSpPr/>
          <p:nvPr userDrawn="1"/>
        </p:nvCxnSpPr>
        <p:spPr>
          <a:xfrm>
            <a:off x="152400" y="1371600"/>
            <a:ext cx="716280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1" r:id="rId3"/>
    <p:sldLayoutId id="2147483722" r:id="rId4"/>
    <p:sldLayoutId id="2147483723" r:id="rId5"/>
    <p:sldLayoutId id="2147483724" r:id="rId6"/>
    <p:sldLayoutId id="2147483725" r:id="rId7"/>
  </p:sldLayoutIdLst>
  <p:transition>
    <p:fade thruBlk="1"/>
  </p:transition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26050788@N03/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4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ubtitle 1"/>
          <p:cNvSpPr>
            <a:spLocks noGrp="1"/>
          </p:cNvSpPr>
          <p:nvPr>
            <p:ph type="subTitle" idx="1"/>
          </p:nvPr>
        </p:nvSpPr>
        <p:spPr>
          <a:xfrm>
            <a:off x="1219200" y="5094288"/>
            <a:ext cx="7467600" cy="9255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o-RO" smtClean="0">
                <a:solidFill>
                  <a:srgbClr val="002060"/>
                </a:solidFill>
              </a:rPr>
              <a:t>Neuronul elementar  şi perceptronul multistrat</a:t>
            </a:r>
          </a:p>
        </p:txBody>
      </p:sp>
      <p:sp>
        <p:nvSpPr>
          <p:cNvPr id="7171" name="Title 2"/>
          <p:cNvSpPr>
            <a:spLocks noGrp="1"/>
          </p:cNvSpPr>
          <p:nvPr>
            <p:ph type="ctrTitle"/>
          </p:nvPr>
        </p:nvSpPr>
        <p:spPr>
          <a:xfrm>
            <a:off x="1109663" y="3606800"/>
            <a:ext cx="7577137" cy="1470025"/>
          </a:xfrm>
        </p:spPr>
        <p:txBody>
          <a:bodyPr/>
          <a:lstStyle/>
          <a:p>
            <a:pPr eaLnBrk="1" hangingPunct="1"/>
            <a:r>
              <a:rPr lang="en-US" dirty="0" err="1" smtClean="0"/>
              <a:t>Sisteme</a:t>
            </a:r>
            <a:r>
              <a:rPr lang="en-US" dirty="0" smtClean="0"/>
              <a:t> cu </a:t>
            </a:r>
            <a:r>
              <a:rPr lang="en-US" dirty="0" err="1" smtClean="0"/>
              <a:t>Inteligen</a:t>
            </a:r>
            <a:r>
              <a:rPr lang="ro-RO" dirty="0" err="1" smtClean="0"/>
              <a:t>ţă</a:t>
            </a:r>
            <a:r>
              <a:rPr lang="ro-RO" dirty="0" smtClean="0"/>
              <a:t> Artificială</a:t>
            </a:r>
            <a:endParaRPr lang="ro-RO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" y="609600"/>
            <a:ext cx="132440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88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Narkisim" pitchFamily="34" charset="-79"/>
              </a:rPr>
              <a:t>01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Narkisim" pitchFamily="34" charset="-79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stituent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400" smtClean="0">
                <a:solidFill>
                  <a:srgbClr val="000000"/>
                </a:solidFill>
              </a:rPr>
              <a:t> </a:t>
            </a:r>
            <a:endParaRPr lang="ro-RO" sz="24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smtClean="0">
                <a:solidFill>
                  <a:srgbClr val="000000"/>
                </a:solidFill>
              </a:rPr>
              <a:t>setul de date de învăţare conţine un număr finit de modele de învăţare, organizate în perechi intrare-ieşire cunoscute în prealabil;</a:t>
            </a:r>
            <a:endParaRPr lang="ro-RO" sz="24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endParaRPr lang="ro-RO" sz="24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o-RO" sz="24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smtClean="0">
                <a:solidFill>
                  <a:srgbClr val="000000"/>
                </a:solidFill>
              </a:rPr>
              <a:t>necesită supravegherea din exterior a procesului de adaptare a ponderilor şi pragurilor, prin calculul abaterii între ieşirile reţelei şi cele dorite;</a:t>
            </a: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o-RO" sz="24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o-RO" sz="24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smtClean="0">
                <a:solidFill>
                  <a:srgbClr val="000000"/>
                </a:solidFill>
              </a:rPr>
              <a:t>încheierea etapei de antrenare se face la hotărârea “supraveghetorului”, care decide unilateral dacă, în acel moment, performanţele reţelei sunt sau nu satisfăcătoare.</a:t>
            </a:r>
            <a:endParaRPr lang="ro-RO" sz="240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ro-RO" sz="200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ro-RO" sz="2000" smtClean="0">
              <a:solidFill>
                <a:srgbClr val="000000"/>
              </a:solidFill>
            </a:endParaRPr>
          </a:p>
        </p:txBody>
      </p:sp>
      <p:sp>
        <p:nvSpPr>
          <p:cNvPr id="14339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Învăţarea supravegheată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stituent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</a:rPr>
              <a:t>determinarea ponderilor conexiunilor sinaptice dintre neuroni</a:t>
            </a:r>
            <a:r>
              <a:rPr lang="en-US" b="1" smtClean="0">
                <a:solidFill>
                  <a:srgbClr val="000000"/>
                </a:solidFill>
              </a:rPr>
              <a:t> </a:t>
            </a:r>
            <a:r>
              <a:rPr lang="en-US" b="1" i="1" smtClean="0">
                <a:solidFill>
                  <a:srgbClr val="000000"/>
                </a:solidFill>
              </a:rPr>
              <a:t>w</a:t>
            </a:r>
            <a:r>
              <a:rPr lang="en-US" b="1" i="1" baseline="-25000" smtClean="0">
                <a:solidFill>
                  <a:srgbClr val="000000"/>
                </a:solidFill>
              </a:rPr>
              <a:t>ij</a:t>
            </a:r>
            <a:r>
              <a:rPr lang="en-US" smtClean="0">
                <a:solidFill>
                  <a:srgbClr val="000000"/>
                </a:solidFill>
              </a:rPr>
              <a:t> şi a pragurilor </a:t>
            </a:r>
            <a:r>
              <a:rPr lang="en-US" b="1" i="1" smtClean="0">
                <a:solidFill>
                  <a:srgbClr val="000000"/>
                </a:solidFill>
              </a:rPr>
              <a:t>b</a:t>
            </a:r>
            <a:r>
              <a:rPr lang="en-US" b="1" i="1" baseline="-25000" smtClean="0">
                <a:solidFill>
                  <a:srgbClr val="000000"/>
                </a:solidFill>
              </a:rPr>
              <a:t>i</a:t>
            </a:r>
            <a:r>
              <a:rPr lang="en-US" smtClean="0">
                <a:solidFill>
                  <a:srgbClr val="000000"/>
                </a:solidFill>
              </a:rPr>
              <a:t> ale fiecărui neuron</a:t>
            </a:r>
            <a:r>
              <a:rPr lang="en-US" b="1" smtClean="0">
                <a:solidFill>
                  <a:srgbClr val="000000"/>
                </a:solidFill>
              </a:rPr>
              <a:t> </a:t>
            </a:r>
            <a:r>
              <a:rPr lang="ro-RO" b="1" i="1" smtClean="0">
                <a:solidFill>
                  <a:srgbClr val="000000"/>
                </a:solidFill>
                <a:sym typeface="Symbol" pitchFamily="18" charset="2"/>
              </a:rPr>
              <a:t>p</a:t>
            </a:r>
            <a:r>
              <a:rPr lang="en-US" b="1" i="1" baseline="-25000" smtClean="0">
                <a:solidFill>
                  <a:srgbClr val="000000"/>
                </a:solidFill>
              </a:rPr>
              <a:t>i</a:t>
            </a:r>
            <a:r>
              <a:rPr lang="en-US" smtClean="0">
                <a:solidFill>
                  <a:srgbClr val="000000"/>
                </a:solidFill>
              </a:rPr>
              <a:t> care asigură performanţele optime ale reţelei</a:t>
            </a:r>
            <a:r>
              <a:rPr lang="ro-RO" smtClean="0">
                <a:solidFill>
                  <a:srgbClr val="000000"/>
                </a:solidFill>
              </a:rPr>
              <a:t> (rezolvă problema)</a:t>
            </a:r>
          </a:p>
        </p:txBody>
      </p:sp>
      <p:sp>
        <p:nvSpPr>
          <p:cNvPr id="15363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Învăţarea (antrenarea)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10000"/>
            <a:ext cx="31051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en-US" smtClean="0"/>
              <a:t>Antrenarea  </a:t>
            </a:r>
            <a:r>
              <a:rPr lang="ro-RO" smtClean="0"/>
              <a:t>şi</a:t>
            </a:r>
            <a:r>
              <a:rPr lang="en-US" smtClean="0"/>
              <a:t> folosirea RNA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56197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057400"/>
            <a:ext cx="2514600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stituent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ro-RO" dirty="0" smtClean="0">
                <a:solidFill>
                  <a:srgbClr val="000000"/>
                </a:solidFill>
              </a:rPr>
              <a:t>Definire reţea: set date de antrenare, arhitectură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o-RO" dirty="0" smtClean="0">
                <a:solidFill>
                  <a:srgbClr val="000000"/>
                </a:solidFill>
              </a:rPr>
              <a:t>Parametri reţea: rata de învăţare, numărul de cicluri de învăţare </a:t>
            </a:r>
            <a:r>
              <a:rPr lang="ro-RO" dirty="0" err="1" smtClean="0">
                <a:solidFill>
                  <a:srgbClr val="000000"/>
                </a:solidFill>
              </a:rPr>
              <a:t>Cmax</a:t>
            </a:r>
            <a:endParaRPr lang="ro-RO" dirty="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o-RO" dirty="0" smtClean="0">
                <a:solidFill>
                  <a:srgbClr val="000000"/>
                </a:solidFill>
              </a:rPr>
              <a:t>Iniţializare ponderi şi praguri cu valori aleatoare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dirty="0" smtClean="0">
                <a:solidFill>
                  <a:srgbClr val="000000"/>
                </a:solidFill>
              </a:rPr>
              <a:t>f</a:t>
            </a:r>
            <a:r>
              <a:rPr lang="ro-RO" dirty="0" smtClean="0">
                <a:solidFill>
                  <a:srgbClr val="000000"/>
                </a:solidFill>
              </a:rPr>
              <a:t>or i</a:t>
            </a:r>
            <a:r>
              <a:rPr lang="en-US" dirty="0" smtClean="0">
                <a:solidFill>
                  <a:srgbClr val="000000"/>
                </a:solidFill>
              </a:rPr>
              <a:t>=</a:t>
            </a:r>
            <a:r>
              <a:rPr lang="ro-RO" dirty="0" smtClean="0">
                <a:solidFill>
                  <a:srgbClr val="000000"/>
                </a:solidFill>
              </a:rPr>
              <a:t>1 </a:t>
            </a:r>
            <a:r>
              <a:rPr lang="ro-RO" dirty="0" err="1" smtClean="0">
                <a:solidFill>
                  <a:srgbClr val="000000"/>
                </a:solidFill>
              </a:rPr>
              <a:t>to</a:t>
            </a:r>
            <a:r>
              <a:rPr lang="ro-RO" dirty="0" smtClean="0">
                <a:solidFill>
                  <a:srgbClr val="000000"/>
                </a:solidFill>
              </a:rPr>
              <a:t> </a:t>
            </a:r>
            <a:r>
              <a:rPr lang="ro-RO" dirty="0" err="1" smtClean="0">
                <a:solidFill>
                  <a:srgbClr val="000000"/>
                </a:solidFill>
              </a:rPr>
              <a:t>Cmax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endParaRPr lang="ro-RO" dirty="0" smtClean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    </a:t>
            </a:r>
            <a:r>
              <a:rPr lang="ro-RO" dirty="0" smtClean="0">
                <a:solidFill>
                  <a:srgbClr val="000000"/>
                </a:solidFill>
              </a:rPr>
              <a:t>   for j</a:t>
            </a:r>
            <a:r>
              <a:rPr lang="en-US" dirty="0" smtClean="0">
                <a:solidFill>
                  <a:srgbClr val="000000"/>
                </a:solidFill>
              </a:rPr>
              <a:t>=1 to nr </a:t>
            </a:r>
            <a:r>
              <a:rPr lang="en-US" dirty="0" err="1" smtClean="0">
                <a:solidFill>
                  <a:srgbClr val="000000"/>
                </a:solidFill>
              </a:rPr>
              <a:t>modele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intrare</a:t>
            </a:r>
            <a:endParaRPr lang="en-US" dirty="0" smtClean="0">
              <a:solidFill>
                <a:srgbClr val="000000"/>
              </a:solidFill>
            </a:endParaRPr>
          </a:p>
          <a:p>
            <a:pPr lvl="3" eaLnBrk="1" hangingPunct="1">
              <a:spcBef>
                <a:spcPct val="0"/>
              </a:spcBef>
              <a:defRPr/>
            </a:pPr>
            <a:endParaRPr lang="ro-RO" dirty="0" smtClean="0">
              <a:solidFill>
                <a:srgbClr val="000000"/>
              </a:solidFill>
            </a:endParaRPr>
          </a:p>
          <a:p>
            <a:pPr lvl="3" eaLnBrk="1" hangingPunct="1">
              <a:spcBef>
                <a:spcPct val="0"/>
              </a:spcBef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Propagare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ro-RO" dirty="0" smtClean="0">
                <a:solidFill>
                  <a:srgbClr val="000000"/>
                </a:solidFill>
              </a:rPr>
              <a:t>î</a:t>
            </a:r>
            <a:r>
              <a:rPr lang="en-US" dirty="0" err="1" smtClean="0">
                <a:solidFill>
                  <a:srgbClr val="000000"/>
                </a:solidFill>
              </a:rPr>
              <a:t>nainte</a:t>
            </a:r>
            <a:endParaRPr lang="ro-RO" dirty="0" smtClean="0">
              <a:solidFill>
                <a:srgbClr val="000000"/>
              </a:solidFill>
            </a:endParaRPr>
          </a:p>
          <a:p>
            <a:pPr lvl="3" eaLnBrk="1" hangingPunct="1">
              <a:spcBef>
                <a:spcPct val="0"/>
              </a:spcBef>
              <a:defRPr/>
            </a:pPr>
            <a:r>
              <a:rPr lang="ro-RO" dirty="0" smtClean="0">
                <a:solidFill>
                  <a:srgbClr val="000000"/>
                </a:solidFill>
              </a:rPr>
              <a:t>Propagare înapoi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ro-RO" dirty="0" smtClean="0">
                <a:solidFill>
                  <a:srgbClr val="000000"/>
                </a:solidFill>
              </a:rPr>
              <a:t>(actualizare ponderi şi praguri)</a:t>
            </a:r>
          </a:p>
          <a:p>
            <a:pPr marL="1371600" lvl="3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Recunoa</a:t>
            </a:r>
            <a:r>
              <a:rPr lang="ro-RO" dirty="0" smtClean="0">
                <a:solidFill>
                  <a:srgbClr val="000000"/>
                </a:solidFill>
              </a:rPr>
              <a:t>ş</a:t>
            </a:r>
            <a:r>
              <a:rPr lang="en-US" dirty="0" err="1" smtClean="0">
                <a:solidFill>
                  <a:srgbClr val="000000"/>
                </a:solidFill>
              </a:rPr>
              <a:t>tere</a:t>
            </a:r>
            <a:endParaRPr lang="ro-RO" dirty="0" smtClean="0">
              <a:solidFill>
                <a:srgbClr val="000000"/>
              </a:solidFill>
            </a:endParaRPr>
          </a:p>
        </p:txBody>
      </p:sp>
      <p:sp>
        <p:nvSpPr>
          <p:cNvPr id="18435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Algoritmul general al antrenării PMS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stituent text 1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21336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ro-RO" sz="2200" smtClean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</a:pPr>
            <a:r>
              <a:rPr lang="ro-RO" sz="2400" smtClean="0">
                <a:solidFill>
                  <a:srgbClr val="000000"/>
                </a:solidFill>
              </a:rPr>
              <a:t>PROPAGARE ÎNAINTE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sz="2200" smtClean="0">
                <a:solidFill>
                  <a:srgbClr val="000000"/>
                </a:solidFill>
              </a:rPr>
              <a:t>se consideră </a:t>
            </a:r>
            <a:r>
              <a:rPr lang="ro-RO" sz="2200" smtClean="0">
                <a:solidFill>
                  <a:srgbClr val="000000"/>
                </a:solidFill>
              </a:rPr>
              <a:t>pe rând câte </a:t>
            </a:r>
            <a:r>
              <a:rPr lang="en-US" sz="2200" smtClean="0">
                <a:solidFill>
                  <a:srgbClr val="000000"/>
                </a:solidFill>
              </a:rPr>
              <a:t>un model </a:t>
            </a:r>
            <a:r>
              <a:rPr lang="en-US" sz="2200" i="1" smtClean="0">
                <a:solidFill>
                  <a:srgbClr val="000000"/>
                </a:solidFill>
              </a:rPr>
              <a:t>m</a:t>
            </a:r>
            <a:r>
              <a:rPr lang="en-US" sz="2200" smtClean="0">
                <a:solidFill>
                  <a:srgbClr val="000000"/>
                </a:solidFill>
              </a:rPr>
              <a:t> din setul de date de antrenare, din care se extrag mărimile de intrare</a:t>
            </a:r>
            <a:r>
              <a:rPr lang="ro-RO" sz="2200" smtClean="0">
                <a:solidFill>
                  <a:srgbClr val="000000"/>
                </a:solidFill>
              </a:rPr>
              <a:t>,</a:t>
            </a:r>
            <a:r>
              <a:rPr lang="en-US" sz="2200" smtClean="0">
                <a:solidFill>
                  <a:srgbClr val="000000"/>
                </a:solidFill>
              </a:rPr>
              <a:t> care se aplică pe intrarea reţelei şi, folosind valorile curente ale ponderilor, se face propagarea înainte a informaţiei de intrare, calculându-se ieşirea reală furnizată de reţea</a:t>
            </a:r>
            <a:endParaRPr lang="ro-RO" sz="220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ro-RO" smtClean="0">
              <a:solidFill>
                <a:srgbClr val="000000"/>
              </a:solidFill>
            </a:endParaRPr>
          </a:p>
        </p:txBody>
      </p:sp>
      <p:sp>
        <p:nvSpPr>
          <p:cNvPr id="17411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Algoritmul de retropropagare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86200"/>
            <a:ext cx="42672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CasetăText 13"/>
          <p:cNvSpPr txBox="1">
            <a:spLocks noChangeArrowheads="1"/>
          </p:cNvSpPr>
          <p:nvPr/>
        </p:nvSpPr>
        <p:spPr bwMode="auto">
          <a:xfrm>
            <a:off x="5545138" y="5867400"/>
            <a:ext cx="2952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2000">
                <a:latin typeface="Consolas" pitchFamily="49" charset="0"/>
                <a:cs typeface="Consolas" pitchFamily="49" charset="0"/>
              </a:rPr>
              <a:t>y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 = F(n) = F(w*x+b)</a:t>
            </a:r>
            <a:endParaRPr lang="ro-RO" sz="20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362200" y="5029200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35713" y="3886200"/>
          <a:ext cx="1371600" cy="182880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457200"/>
                <a:gridCol w="457200"/>
                <a:gridCol w="457200"/>
              </a:tblGrid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x1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x2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648200"/>
            <a:ext cx="2921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Substituent text 1"/>
          <p:cNvSpPr>
            <a:spLocks noGrp="1"/>
          </p:cNvSpPr>
          <p:nvPr>
            <p:ph type="body" idx="1"/>
          </p:nvPr>
        </p:nvSpPr>
        <p:spPr>
          <a:xfrm>
            <a:off x="381000" y="1752600"/>
            <a:ext cx="8229600" cy="31242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ro-RO" sz="2200" smtClean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</a:pPr>
            <a:r>
              <a:rPr lang="ro-RO" sz="2400" smtClean="0">
                <a:solidFill>
                  <a:srgbClr val="000000"/>
                </a:solidFill>
              </a:rPr>
              <a:t>PROPAGARE ÎNAPOI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sz="2200" smtClean="0">
                <a:solidFill>
                  <a:srgbClr val="000000"/>
                </a:solidFill>
              </a:rPr>
              <a:t>ieşirea reală se compară cu valoarea dorită corespunzătoare setului de antrenare</a:t>
            </a:r>
            <a:r>
              <a:rPr lang="ro-RO" sz="2200" smtClean="0">
                <a:solidFill>
                  <a:srgbClr val="000000"/>
                </a:solidFill>
              </a:rPr>
              <a:t>, pentru toate modelele de intrare</a:t>
            </a:r>
          </a:p>
          <a:p>
            <a:pPr algn="just" eaLnBrk="1" hangingPunct="1">
              <a:spcBef>
                <a:spcPct val="0"/>
              </a:spcBef>
            </a:pPr>
            <a:endParaRPr lang="ro-RO" sz="2200" smtClean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</a:pPr>
            <a:endParaRPr lang="ro-RO" sz="2200" smtClean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</a:pPr>
            <a:r>
              <a:rPr lang="en-US" sz="2200" smtClean="0">
                <a:solidFill>
                  <a:srgbClr val="000000"/>
                </a:solidFill>
              </a:rPr>
              <a:t>eroarea astfel calculată se propagă înapoi în reţea – de la stratul de ieşire, spre stratul de intrare – pentru modificarea ponderilor.</a:t>
            </a:r>
            <a:endParaRPr lang="ro-RO" sz="220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ro-RO" smtClean="0">
              <a:solidFill>
                <a:srgbClr val="000000"/>
              </a:solidFill>
            </a:endParaRPr>
          </a:p>
        </p:txBody>
      </p:sp>
      <p:sp>
        <p:nvSpPr>
          <p:cNvPr id="3078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Algoritmul de retropropagare</a:t>
            </a:r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5410200" y="3119438"/>
          <a:ext cx="2590800" cy="766762"/>
        </p:xfrm>
        <a:graphic>
          <a:graphicData uri="http://schemas.openxmlformats.org/presentationml/2006/ole">
            <p:oleObj spid="_x0000_s3074" name="Ecuaţie" r:id="rId4" imgW="1422400" imgH="431800" progId="Equation.3">
              <p:embed/>
            </p:oleObj>
          </a:graphicData>
        </a:graphic>
      </p:graphicFrame>
      <p:graphicFrame>
        <p:nvGraphicFramePr>
          <p:cNvPr id="3075" name="Object 2"/>
          <p:cNvGraphicFramePr>
            <a:graphicFrameLocks noChangeAspect="1"/>
          </p:cNvGraphicFramePr>
          <p:nvPr/>
        </p:nvGraphicFramePr>
        <p:xfrm>
          <a:off x="5334000" y="5189538"/>
          <a:ext cx="2884488" cy="914400"/>
        </p:xfrm>
        <a:graphic>
          <a:graphicData uri="http://schemas.openxmlformats.org/presentationml/2006/ole">
            <p:oleObj spid="_x0000_s3075" name="Ecuaţie" r:id="rId5" imgW="1422400" imgH="444500" progId="Equation.3">
              <p:embed/>
            </p:oleObj>
          </a:graphicData>
        </a:graphic>
      </p:graphicFrame>
      <p:sp>
        <p:nvSpPr>
          <p:cNvPr id="7" name="Right Arrow 6"/>
          <p:cNvSpPr/>
          <p:nvPr/>
        </p:nvSpPr>
        <p:spPr>
          <a:xfrm rot="10800000">
            <a:off x="1981200" y="54102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/>
          <p:cNvSpPr>
            <a:spLocks noGrp="1"/>
          </p:cNvSpPr>
          <p:nvPr>
            <p:ph type="body" idx="1"/>
          </p:nvPr>
        </p:nvSpPr>
        <p:spPr>
          <a:xfrm>
            <a:off x="228600" y="2438400"/>
            <a:ext cx="8229600" cy="1981200"/>
          </a:xfrm>
        </p:spPr>
        <p:txBody>
          <a:bodyPr/>
          <a:lstStyle/>
          <a:p>
            <a:r>
              <a:rPr lang="ro-RO" smtClean="0"/>
              <a:t>aproximarea funcţiilor</a:t>
            </a:r>
          </a:p>
          <a:p>
            <a:r>
              <a:rPr lang="ro-RO" smtClean="0"/>
              <a:t>identificarea tendinţelor din seriile de date</a:t>
            </a:r>
          </a:p>
          <a:p>
            <a:r>
              <a:rPr lang="ro-RO" smtClean="0"/>
              <a:t>prognoze</a:t>
            </a:r>
            <a:endParaRPr lang="en-US" smtClean="0"/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Utilizări ale PMS</a:t>
            </a:r>
            <a:endParaRPr lang="en-US" smtClean="0"/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Aplica</a:t>
            </a:r>
            <a:r>
              <a:rPr lang="ro-RO" smtClean="0"/>
              <a:t>ţie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614997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480050"/>
            <a:ext cx="5810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ubstituent text 1"/>
          <p:cNvSpPr>
            <a:spLocks noGrp="1"/>
          </p:cNvSpPr>
          <p:nvPr>
            <p:ph type="body" idx="1"/>
          </p:nvPr>
        </p:nvSpPr>
        <p:spPr>
          <a:xfrm>
            <a:off x="7391400" y="5943600"/>
            <a:ext cx="1600200" cy="30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 smtClean="0"/>
              <a:t>i</a:t>
            </a:r>
            <a:r>
              <a:rPr lang="ro-RO" sz="1200" smtClean="0"/>
              <a:t>mage by </a:t>
            </a:r>
            <a:r>
              <a:rPr lang="ro-RO" sz="1200" b="1" smtClean="0">
                <a:hlinkClick r:id="rId3"/>
              </a:rPr>
              <a:t>jgrebedw</a:t>
            </a:r>
            <a:r>
              <a:rPr lang="ro-RO" sz="1200" smtClean="0"/>
              <a:t> </a:t>
            </a:r>
            <a:endParaRPr lang="ro-RO" sz="1200" smtClean="0">
              <a:solidFill>
                <a:srgbClr val="000000"/>
              </a:solidFill>
            </a:endParaRPr>
          </a:p>
        </p:txBody>
      </p:sp>
      <p:sp>
        <p:nvSpPr>
          <p:cNvPr id="21507" name="Titlu 4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GATA!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Neuronul elementar</a:t>
            </a:r>
          </a:p>
        </p:txBody>
      </p:sp>
      <p:sp>
        <p:nvSpPr>
          <p:cNvPr id="8195" name="CasetăText 5"/>
          <p:cNvSpPr txBox="1">
            <a:spLocks noChangeArrowheads="1"/>
          </p:cNvSpPr>
          <p:nvPr/>
        </p:nvSpPr>
        <p:spPr bwMode="auto">
          <a:xfrm>
            <a:off x="2209800" y="266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x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850" y="2362200"/>
            <a:ext cx="7708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CasetăText 8"/>
          <p:cNvSpPr txBox="1">
            <a:spLocks noChangeArrowheads="1"/>
          </p:cNvSpPr>
          <p:nvPr/>
        </p:nvSpPr>
        <p:spPr bwMode="auto">
          <a:xfrm>
            <a:off x="450850" y="2819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X</a:t>
            </a:r>
          </a:p>
        </p:txBody>
      </p:sp>
      <p:sp>
        <p:nvSpPr>
          <p:cNvPr id="8198" name="CasetăText 9"/>
          <p:cNvSpPr txBox="1">
            <a:spLocks noChangeArrowheads="1"/>
          </p:cNvSpPr>
          <p:nvPr/>
        </p:nvSpPr>
        <p:spPr bwMode="auto">
          <a:xfrm>
            <a:off x="3886200" y="3200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b</a:t>
            </a:r>
          </a:p>
        </p:txBody>
      </p:sp>
      <p:sp>
        <p:nvSpPr>
          <p:cNvPr id="8199" name="CasetăText 10"/>
          <p:cNvSpPr txBox="1">
            <a:spLocks noChangeArrowheads="1"/>
          </p:cNvSpPr>
          <p:nvPr/>
        </p:nvSpPr>
        <p:spPr bwMode="auto">
          <a:xfrm>
            <a:off x="4867275" y="2514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n</a:t>
            </a:r>
          </a:p>
        </p:txBody>
      </p:sp>
      <p:sp>
        <p:nvSpPr>
          <p:cNvPr id="8200" name="CasetăText 11"/>
          <p:cNvSpPr txBox="1">
            <a:spLocks noChangeArrowheads="1"/>
          </p:cNvSpPr>
          <p:nvPr/>
        </p:nvSpPr>
        <p:spPr bwMode="auto">
          <a:xfrm>
            <a:off x="7991475" y="283845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y</a:t>
            </a:r>
          </a:p>
        </p:txBody>
      </p:sp>
      <p:sp>
        <p:nvSpPr>
          <p:cNvPr id="8201" name="CasetăText 12"/>
          <p:cNvSpPr txBox="1">
            <a:spLocks noChangeArrowheads="1"/>
          </p:cNvSpPr>
          <p:nvPr/>
        </p:nvSpPr>
        <p:spPr bwMode="auto">
          <a:xfrm>
            <a:off x="1981200" y="2514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w</a:t>
            </a:r>
          </a:p>
        </p:txBody>
      </p:sp>
      <p:sp>
        <p:nvSpPr>
          <p:cNvPr id="8202" name="CasetăText 13"/>
          <p:cNvSpPr txBox="1">
            <a:spLocks noChangeArrowheads="1"/>
          </p:cNvSpPr>
          <p:nvPr/>
        </p:nvSpPr>
        <p:spPr bwMode="auto">
          <a:xfrm>
            <a:off x="2076450" y="5410200"/>
            <a:ext cx="4991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3200">
                <a:latin typeface="Consolas" pitchFamily="49" charset="0"/>
                <a:cs typeface="Consolas" pitchFamily="49" charset="0"/>
              </a:rPr>
              <a:t>y</a:t>
            </a:r>
            <a:r>
              <a:rPr lang="en-US" sz="3200">
                <a:latin typeface="Consolas" pitchFamily="49" charset="0"/>
                <a:cs typeface="Consolas" pitchFamily="49" charset="0"/>
              </a:rPr>
              <a:t> = F(n) = F(w*x+b)</a:t>
            </a:r>
            <a:endParaRPr lang="ro-RO" sz="32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203" name="TextBox 1"/>
          <p:cNvSpPr txBox="1">
            <a:spLocks noChangeArrowheads="1"/>
          </p:cNvSpPr>
          <p:nvPr/>
        </p:nvSpPr>
        <p:spPr bwMode="auto">
          <a:xfrm>
            <a:off x="76200" y="3257550"/>
            <a:ext cx="2133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mărime de intrare</a:t>
            </a:r>
          </a:p>
          <a:p>
            <a:r>
              <a:rPr lang="ro-RO"/>
              <a:t>(input)</a:t>
            </a:r>
            <a:endParaRPr lang="en-US"/>
          </a:p>
        </p:txBody>
      </p:sp>
      <p:sp>
        <p:nvSpPr>
          <p:cNvPr id="8204" name="TextBox 11"/>
          <p:cNvSpPr txBox="1">
            <a:spLocks noChangeArrowheads="1"/>
          </p:cNvSpPr>
          <p:nvPr/>
        </p:nvSpPr>
        <p:spPr bwMode="auto">
          <a:xfrm>
            <a:off x="1600200" y="1889125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pondere</a:t>
            </a:r>
            <a:r>
              <a:rPr lang="ro-RO"/>
              <a:t> (weight)</a:t>
            </a:r>
            <a:endParaRPr lang="en-US"/>
          </a:p>
        </p:txBody>
      </p:sp>
      <p:sp>
        <p:nvSpPr>
          <p:cNvPr id="8205" name="CasetăText 12"/>
          <p:cNvSpPr txBox="1">
            <a:spLocks noChangeArrowheads="1"/>
          </p:cNvSpPr>
          <p:nvPr/>
        </p:nvSpPr>
        <p:spPr bwMode="auto">
          <a:xfrm>
            <a:off x="3895725" y="395287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b</a:t>
            </a:r>
          </a:p>
        </p:txBody>
      </p:sp>
      <p:sp>
        <p:nvSpPr>
          <p:cNvPr id="8206" name="TextBox 13"/>
          <p:cNvSpPr txBox="1">
            <a:spLocks noChangeArrowheads="1"/>
          </p:cNvSpPr>
          <p:nvPr/>
        </p:nvSpPr>
        <p:spPr bwMode="auto">
          <a:xfrm>
            <a:off x="3438525" y="42672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Prag</a:t>
            </a:r>
          </a:p>
          <a:p>
            <a:r>
              <a:rPr lang="ro-RO"/>
              <a:t>(bias)</a:t>
            </a:r>
            <a:endParaRPr lang="en-US"/>
          </a:p>
        </p:txBody>
      </p:sp>
      <p:sp>
        <p:nvSpPr>
          <p:cNvPr id="8207" name="TextBox 14"/>
          <p:cNvSpPr txBox="1">
            <a:spLocks noChangeArrowheads="1"/>
          </p:cNvSpPr>
          <p:nvPr/>
        </p:nvSpPr>
        <p:spPr bwMode="auto">
          <a:xfrm>
            <a:off x="4657725" y="2020888"/>
            <a:ext cx="990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intrare netă</a:t>
            </a:r>
            <a:endParaRPr lang="en-US">
              <a:solidFill>
                <a:srgbClr val="0033CC"/>
              </a:solidFill>
            </a:endParaRPr>
          </a:p>
        </p:txBody>
      </p:sp>
      <p:sp>
        <p:nvSpPr>
          <p:cNvPr id="8208" name="TextBox 15"/>
          <p:cNvSpPr txBox="1">
            <a:spLocks noChangeArrowheads="1"/>
          </p:cNvSpPr>
          <p:nvPr/>
        </p:nvSpPr>
        <p:spPr bwMode="auto">
          <a:xfrm>
            <a:off x="7081838" y="1898650"/>
            <a:ext cx="19859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mărime de ieşire </a:t>
            </a:r>
            <a:r>
              <a:rPr lang="ro-RO"/>
              <a:t>(output)</a:t>
            </a:r>
            <a:endParaRPr lang="en-US"/>
          </a:p>
        </p:txBody>
      </p:sp>
      <p:sp>
        <p:nvSpPr>
          <p:cNvPr id="8209" name="TextBox 16"/>
          <p:cNvSpPr txBox="1">
            <a:spLocks noChangeArrowheads="1"/>
          </p:cNvSpPr>
          <p:nvPr/>
        </p:nvSpPr>
        <p:spPr bwMode="auto">
          <a:xfrm>
            <a:off x="5210175" y="3886200"/>
            <a:ext cx="2181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solidFill>
                  <a:srgbClr val="0033CC"/>
                </a:solidFill>
              </a:rPr>
              <a:t>Funcţie de activare</a:t>
            </a:r>
          </a:p>
          <a:p>
            <a:r>
              <a:rPr lang="ro-RO"/>
              <a:t>(transfer function)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Funcţii de activare</a:t>
            </a:r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524000"/>
            <a:ext cx="6681788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CasetăText 4"/>
          <p:cNvSpPr txBox="1">
            <a:spLocks noChangeArrowheads="1"/>
          </p:cNvSpPr>
          <p:nvPr/>
        </p:nvSpPr>
        <p:spPr bwMode="auto">
          <a:xfrm>
            <a:off x="1600200" y="35814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liniară</a:t>
            </a:r>
          </a:p>
        </p:txBody>
      </p:sp>
      <p:sp>
        <p:nvSpPr>
          <p:cNvPr id="1035" name="CasetăText 5"/>
          <p:cNvSpPr txBox="1">
            <a:spLocks noChangeArrowheads="1"/>
          </p:cNvSpPr>
          <p:nvPr/>
        </p:nvSpPr>
        <p:spPr bwMode="auto">
          <a:xfrm>
            <a:off x="3581400" y="35814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treaptă</a:t>
            </a:r>
          </a:p>
        </p:txBody>
      </p:sp>
      <p:sp>
        <p:nvSpPr>
          <p:cNvPr id="1036" name="CasetăText 6"/>
          <p:cNvSpPr txBox="1">
            <a:spLocks noChangeArrowheads="1"/>
          </p:cNvSpPr>
          <p:nvPr/>
        </p:nvSpPr>
        <p:spPr bwMode="auto">
          <a:xfrm>
            <a:off x="6096000" y="3581400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tg hiperbolic</a:t>
            </a:r>
          </a:p>
        </p:txBody>
      </p:sp>
      <p:sp>
        <p:nvSpPr>
          <p:cNvPr id="1037" name="CasetăText 7"/>
          <p:cNvSpPr txBox="1">
            <a:spLocks noChangeArrowheads="1"/>
          </p:cNvSpPr>
          <p:nvPr/>
        </p:nvSpPr>
        <p:spPr bwMode="auto">
          <a:xfrm>
            <a:off x="1600200" y="57150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rampă</a:t>
            </a:r>
          </a:p>
        </p:txBody>
      </p:sp>
      <p:sp>
        <p:nvSpPr>
          <p:cNvPr id="1038" name="CasetăText 8"/>
          <p:cNvSpPr txBox="1">
            <a:spLocks noChangeArrowheads="1"/>
          </p:cNvSpPr>
          <p:nvPr/>
        </p:nvSpPr>
        <p:spPr bwMode="auto">
          <a:xfrm>
            <a:off x="3429000" y="57150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sigmoid</a:t>
            </a:r>
          </a:p>
        </p:txBody>
      </p:sp>
      <p:sp>
        <p:nvSpPr>
          <p:cNvPr id="1039" name="CasetăText 9"/>
          <p:cNvSpPr txBox="1">
            <a:spLocks noChangeArrowheads="1"/>
          </p:cNvSpPr>
          <p:nvPr/>
        </p:nvSpPr>
        <p:spPr bwMode="auto">
          <a:xfrm>
            <a:off x="6248400" y="57150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gaussiană</a:t>
            </a:r>
          </a:p>
        </p:txBody>
      </p:sp>
      <p:sp>
        <p:nvSpPr>
          <p:cNvPr id="10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609600" y="1600200"/>
          <a:ext cx="962025" cy="200025"/>
        </p:xfrm>
        <a:graphic>
          <a:graphicData uri="http://schemas.openxmlformats.org/presentationml/2006/ole">
            <p:oleObj spid="_x0000_s1026" name="Ecuaţie" r:id="rId4" imgW="965200" imgH="203200" progId="Equation.3">
              <p:embed/>
            </p:oleObj>
          </a:graphicData>
        </a:graphic>
      </p:graphicFrame>
      <p:sp>
        <p:nvSpPr>
          <p:cNvPr id="104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4191000" y="4724400"/>
          <a:ext cx="962025" cy="390525"/>
        </p:xfrm>
        <a:graphic>
          <a:graphicData uri="http://schemas.openxmlformats.org/presentationml/2006/ole">
            <p:oleObj spid="_x0000_s1027" name="Ecuaţie" r:id="rId5" imgW="965200" imgH="393700" progId="Equation.3">
              <p:embed/>
            </p:oleObj>
          </a:graphicData>
        </a:graphic>
      </p:graphicFrame>
      <p:sp>
        <p:nvSpPr>
          <p:cNvPr id="104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graphicFrame>
        <p:nvGraphicFramePr>
          <p:cNvPr id="1028" name="Object 7"/>
          <p:cNvGraphicFramePr>
            <a:graphicFrameLocks noChangeAspect="1"/>
          </p:cNvGraphicFramePr>
          <p:nvPr/>
        </p:nvGraphicFramePr>
        <p:xfrm>
          <a:off x="228600" y="3962400"/>
          <a:ext cx="1676400" cy="714375"/>
        </p:xfrm>
        <a:graphic>
          <a:graphicData uri="http://schemas.openxmlformats.org/presentationml/2006/ole">
            <p:oleObj spid="_x0000_s1028" name="Ecuaţie" r:id="rId6" imgW="1676400" imgH="711200" progId="Equation.3">
              <p:embed/>
            </p:oleObj>
          </a:graphicData>
        </a:graphic>
      </p:graphicFrame>
      <p:sp>
        <p:nvSpPr>
          <p:cNvPr id="104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graphicFrame>
        <p:nvGraphicFramePr>
          <p:cNvPr id="1029" name="Object 9"/>
          <p:cNvGraphicFramePr>
            <a:graphicFrameLocks noChangeAspect="1"/>
          </p:cNvGraphicFramePr>
          <p:nvPr/>
        </p:nvGraphicFramePr>
        <p:xfrm>
          <a:off x="7620000" y="1524000"/>
          <a:ext cx="962025" cy="419100"/>
        </p:xfrm>
        <a:graphic>
          <a:graphicData uri="http://schemas.openxmlformats.org/presentationml/2006/ole">
            <p:oleObj spid="_x0000_s1029" name="Ecuaţie" r:id="rId7" imgW="965200" imgH="419100" progId="Equation.3">
              <p:embed/>
            </p:oleObj>
          </a:graphicData>
        </a:graphic>
      </p:graphicFrame>
      <p:sp>
        <p:nvSpPr>
          <p:cNvPr id="10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graphicFrame>
        <p:nvGraphicFramePr>
          <p:cNvPr id="1030" name="Object 11"/>
          <p:cNvGraphicFramePr>
            <a:graphicFrameLocks noChangeAspect="1"/>
          </p:cNvGraphicFramePr>
          <p:nvPr/>
        </p:nvGraphicFramePr>
        <p:xfrm>
          <a:off x="7543800" y="4343400"/>
          <a:ext cx="1076325" cy="257175"/>
        </p:xfrm>
        <a:graphic>
          <a:graphicData uri="http://schemas.openxmlformats.org/presentationml/2006/ole">
            <p:oleObj spid="_x0000_s1030" name="Ecuaţie" r:id="rId8" imgW="1079032" imgH="253890" progId="Equation.3">
              <p:embed/>
            </p:oleObj>
          </a:graphicData>
        </a:graphic>
      </p:graphicFrame>
      <p:sp>
        <p:nvSpPr>
          <p:cNvPr id="1045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graphicFrame>
        <p:nvGraphicFramePr>
          <p:cNvPr id="1031" name="Object 13"/>
          <p:cNvGraphicFramePr>
            <a:graphicFrameLocks noChangeAspect="1"/>
          </p:cNvGraphicFramePr>
          <p:nvPr/>
        </p:nvGraphicFramePr>
        <p:xfrm>
          <a:off x="4419600" y="1524000"/>
          <a:ext cx="1600200" cy="457200"/>
        </p:xfrm>
        <a:graphic>
          <a:graphicData uri="http://schemas.openxmlformats.org/presentationml/2006/ole">
            <p:oleObj spid="_x0000_s1031" name="Ecuaţie" r:id="rId9" imgW="1600200" imgH="4572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aplicaţie…</a:t>
            </a:r>
            <a:endParaRPr lang="en-US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3738" y="2362200"/>
            <a:ext cx="64198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828800"/>
            <a:ext cx="21621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876800"/>
            <a:ext cx="5810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Re</a:t>
            </a:r>
            <a:r>
              <a:rPr lang="ro-RO" smtClean="0"/>
              <a:t>ţ</a:t>
            </a:r>
            <a:r>
              <a:rPr lang="en-US" smtClean="0"/>
              <a:t>ele neuronale</a:t>
            </a:r>
            <a:endParaRPr lang="ro-RO" smtClean="0"/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latin typeface="Corbel" pitchFamily="34" charset="0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3200400" y="1905000"/>
          <a:ext cx="2743200" cy="3805238"/>
        </p:xfrm>
        <a:graphic>
          <a:graphicData uri="http://schemas.openxmlformats.org/presentationml/2006/ole">
            <p:oleObj spid="_x0000_s2050" name="Picture" r:id="rId3" imgW="2669744" imgH="3700660" progId="Word.Picture.8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smtClean="0"/>
              <a:t>Definirea problemei şi alegerea tipului de reţea corespunzător ei</a:t>
            </a:r>
          </a:p>
          <a:p>
            <a:r>
              <a:rPr lang="ro-RO" smtClean="0"/>
              <a:t>Pregătirea datelor pentru învăţare</a:t>
            </a:r>
            <a:r>
              <a:rPr lang="en-US" smtClean="0"/>
              <a:t>/antrenare</a:t>
            </a:r>
          </a:p>
          <a:p>
            <a:r>
              <a:rPr lang="ro-RO" smtClean="0"/>
              <a:t>Structurarea </a:t>
            </a:r>
            <a:r>
              <a:rPr lang="en-US" smtClean="0"/>
              <a:t>re</a:t>
            </a:r>
            <a:r>
              <a:rPr lang="ro-RO" smtClean="0"/>
              <a:t>ţelei, în funcţie de problemă (număr de neuroni, de straturi etc)</a:t>
            </a:r>
          </a:p>
          <a:p>
            <a:r>
              <a:rPr lang="ro-RO" smtClean="0"/>
              <a:t>Antrenarea</a:t>
            </a:r>
          </a:p>
          <a:p>
            <a:r>
              <a:rPr lang="ro-RO" smtClean="0"/>
              <a:t>Recunoaşterea (generalizarea)</a:t>
            </a:r>
            <a:endParaRPr lang="en-US" smtClean="0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Utilizarea unei reţele neuronale</a:t>
            </a:r>
            <a:endParaRPr lang="en-US" smtClean="0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Perceptronul Multistrat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4575" y="1827213"/>
            <a:ext cx="4419600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CasetăText 4"/>
          <p:cNvSpPr txBox="1">
            <a:spLocks noChangeArrowheads="1"/>
          </p:cNvSpPr>
          <p:nvPr/>
        </p:nvSpPr>
        <p:spPr bwMode="auto">
          <a:xfrm>
            <a:off x="5133975" y="1598613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neuroni</a:t>
            </a:r>
          </a:p>
        </p:txBody>
      </p:sp>
      <p:sp>
        <p:nvSpPr>
          <p:cNvPr id="11269" name="CasetăText 5"/>
          <p:cNvSpPr txBox="1">
            <a:spLocks noChangeArrowheads="1"/>
          </p:cNvSpPr>
          <p:nvPr/>
        </p:nvSpPr>
        <p:spPr bwMode="auto">
          <a:xfrm>
            <a:off x="6657975" y="2817813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ieşiri</a:t>
            </a:r>
          </a:p>
        </p:txBody>
      </p:sp>
      <p:sp>
        <p:nvSpPr>
          <p:cNvPr id="11270" name="CasetăText 6"/>
          <p:cNvSpPr txBox="1">
            <a:spLocks noChangeArrowheads="1"/>
          </p:cNvSpPr>
          <p:nvPr/>
        </p:nvSpPr>
        <p:spPr bwMode="auto">
          <a:xfrm>
            <a:off x="1628775" y="2894013"/>
            <a:ext cx="76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intrări</a:t>
            </a:r>
          </a:p>
        </p:txBody>
      </p:sp>
      <p:sp>
        <p:nvSpPr>
          <p:cNvPr id="11271" name="CasetăText 7"/>
          <p:cNvSpPr txBox="1">
            <a:spLocks noChangeArrowheads="1"/>
          </p:cNvSpPr>
          <p:nvPr/>
        </p:nvSpPr>
        <p:spPr bwMode="auto">
          <a:xfrm>
            <a:off x="2771775" y="4189413"/>
            <a:ext cx="1219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stratul de intrare</a:t>
            </a:r>
          </a:p>
        </p:txBody>
      </p:sp>
      <p:sp>
        <p:nvSpPr>
          <p:cNvPr id="11272" name="CasetăText 8"/>
          <p:cNvSpPr txBox="1">
            <a:spLocks noChangeArrowheads="1"/>
          </p:cNvSpPr>
          <p:nvPr/>
        </p:nvSpPr>
        <p:spPr bwMode="auto">
          <a:xfrm>
            <a:off x="4067175" y="4494213"/>
            <a:ext cx="1219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stratul</a:t>
            </a:r>
          </a:p>
          <a:p>
            <a:r>
              <a:rPr lang="ro-RO">
                <a:latin typeface="Corbel" pitchFamily="34" charset="0"/>
              </a:rPr>
              <a:t>ascuns</a:t>
            </a:r>
          </a:p>
        </p:txBody>
      </p:sp>
      <p:sp>
        <p:nvSpPr>
          <p:cNvPr id="11273" name="CasetăText 9"/>
          <p:cNvSpPr txBox="1">
            <a:spLocks noChangeArrowheads="1"/>
          </p:cNvSpPr>
          <p:nvPr/>
        </p:nvSpPr>
        <p:spPr bwMode="auto">
          <a:xfrm>
            <a:off x="5362575" y="3960813"/>
            <a:ext cx="1219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>
                <a:latin typeface="Corbel" pitchFamily="34" charset="0"/>
              </a:rPr>
              <a:t>stratul de ieşire</a:t>
            </a:r>
          </a:p>
        </p:txBody>
      </p:sp>
      <p:sp>
        <p:nvSpPr>
          <p:cNvPr id="11274" name="TextBox 1"/>
          <p:cNvSpPr txBox="1">
            <a:spLocks noChangeArrowheads="1"/>
          </p:cNvSpPr>
          <p:nvPr/>
        </p:nvSpPr>
        <p:spPr bwMode="auto">
          <a:xfrm>
            <a:off x="2771775" y="5486400"/>
            <a:ext cx="5457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/>
              <a:t>Fiecare neuron este conectat cu toţi cei de pe straturile adiacente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200400" cy="533400"/>
          </a:xfrm>
        </p:spPr>
        <p:txBody>
          <a:bodyPr/>
          <a:lstStyle/>
          <a:p>
            <a:r>
              <a:rPr lang="ro-RO" smtClean="0"/>
              <a:t>Fucţia logică SAU</a:t>
            </a:r>
            <a:endParaRPr lang="en-US" smtClean="0"/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ro-RO" smtClean="0"/>
              <a:t>Structura PMS - exemplu</a:t>
            </a:r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219325"/>
          <a:ext cx="1371600" cy="182880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457200"/>
                <a:gridCol w="457200"/>
                <a:gridCol w="457200"/>
              </a:tblGrid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x1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x2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1107"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3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23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647950"/>
            <a:ext cx="47720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8" name="TextBox 6"/>
          <p:cNvSpPr txBox="1">
            <a:spLocks noChangeArrowheads="1"/>
          </p:cNvSpPr>
          <p:nvPr/>
        </p:nvSpPr>
        <p:spPr bwMode="auto">
          <a:xfrm>
            <a:off x="2971800" y="3429000"/>
            <a:ext cx="4572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/>
              <a:t>x1</a:t>
            </a:r>
          </a:p>
          <a:p>
            <a:endParaRPr lang="ro-RO" sz="3200"/>
          </a:p>
          <a:p>
            <a:endParaRPr lang="ro-RO"/>
          </a:p>
          <a:p>
            <a:r>
              <a:rPr lang="ro-RO"/>
              <a:t>x2</a:t>
            </a:r>
            <a:endParaRPr lang="en-US"/>
          </a:p>
        </p:txBody>
      </p:sp>
      <p:sp>
        <p:nvSpPr>
          <p:cNvPr id="12319" name="TextBox 8"/>
          <p:cNvSpPr txBox="1">
            <a:spLocks noChangeArrowheads="1"/>
          </p:cNvSpPr>
          <p:nvPr/>
        </p:nvSpPr>
        <p:spPr bwMode="auto">
          <a:xfrm>
            <a:off x="8534400" y="3775075"/>
            <a:ext cx="45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/>
              <a:t>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stituent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</a:rPr>
              <a:t>RNA nebuclat</a:t>
            </a:r>
            <a:r>
              <a:rPr lang="ro-RO" smtClean="0">
                <a:solidFill>
                  <a:srgbClr val="000000"/>
                </a:solidFill>
              </a:rPr>
              <a:t>ă</a:t>
            </a:r>
            <a:r>
              <a:rPr lang="en-US" smtClean="0">
                <a:solidFill>
                  <a:srgbClr val="000000"/>
                </a:solidFill>
              </a:rPr>
              <a:t> (reţe</a:t>
            </a:r>
            <a:r>
              <a:rPr lang="ro-RO" smtClean="0">
                <a:solidFill>
                  <a:srgbClr val="000000"/>
                </a:solidFill>
              </a:rPr>
              <a:t>a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r>
              <a:rPr lang="en-US" i="1" smtClean="0">
                <a:solidFill>
                  <a:srgbClr val="000000"/>
                </a:solidFill>
              </a:rPr>
              <a:t>feedforward</a:t>
            </a:r>
            <a:r>
              <a:rPr lang="en-US" smtClean="0">
                <a:solidFill>
                  <a:srgbClr val="000000"/>
                </a:solidFill>
              </a:rPr>
              <a:t>) </a:t>
            </a:r>
            <a:r>
              <a:rPr lang="ro-RO" smtClean="0">
                <a:solidFill>
                  <a:srgbClr val="000000"/>
                </a:solidFill>
              </a:rPr>
              <a:t>-</a:t>
            </a:r>
            <a:r>
              <a:rPr lang="en-US" smtClean="0">
                <a:solidFill>
                  <a:srgbClr val="000000"/>
                </a:solidFill>
              </a:rPr>
              <a:t> informaţia circulă într-un singur sens, de la intrare către ieşire. </a:t>
            </a:r>
            <a:endParaRPr lang="ro-RO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ro-RO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</a:rPr>
              <a:t>RNA multistrat</a:t>
            </a:r>
            <a:endParaRPr lang="ro-RO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ro-RO" i="1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ro-RO" i="1" smtClean="0">
                <a:solidFill>
                  <a:srgbClr val="000000"/>
                </a:solidFill>
              </a:rPr>
              <a:t>RNA </a:t>
            </a:r>
            <a:r>
              <a:rPr lang="ro-RO" smtClean="0">
                <a:solidFill>
                  <a:srgbClr val="000000"/>
                </a:solidFill>
              </a:rPr>
              <a:t>cu învăţare supravegheată</a:t>
            </a:r>
          </a:p>
          <a:p>
            <a:pPr eaLnBrk="1" hangingPunct="1">
              <a:spcBef>
                <a:spcPct val="0"/>
              </a:spcBef>
            </a:pPr>
            <a:endParaRPr lang="ro-RO" i="1" smtClean="0">
              <a:solidFill>
                <a:srgbClr val="000000"/>
              </a:solidFill>
            </a:endParaRPr>
          </a:p>
        </p:txBody>
      </p:sp>
      <p:sp>
        <p:nvSpPr>
          <p:cNvPr id="13315" name="Titlu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pPr eaLnBrk="1" hangingPunct="1"/>
            <a:r>
              <a:rPr lang="ro-RO" smtClean="0"/>
              <a:t>PMS - caracteristici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76600"/>
            <a:ext cx="3582988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7467600" y="3289300"/>
            <a:ext cx="457200" cy="269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53400" y="3276600"/>
            <a:ext cx="381000" cy="596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073846">
  <a:themeElements>
    <a:clrScheme name="Te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0FFA72057F0EFC429FF335CB9960E2CA0400A26729C09131F943A3C8875F9AFFF790" ma:contentTypeVersion="27" ma:contentTypeDescription="Create a new document." ma:contentTypeScope="" ma:versionID="cb4e3592abb8a4d1692935a8636bce2a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D0CCA9AD-DAA1-459C-AC59-9AF3EC8DAF4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E31E2EA1-14BB-424B-B205-B8858686CE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335826-ED24-4D19-8871-3C55177DEB7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0</TotalTime>
  <Words>487</Words>
  <Application>Microsoft Office PowerPoint</Application>
  <PresentationFormat>On-screen Show (4:3)</PresentationFormat>
  <Paragraphs>131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TS010073846</vt:lpstr>
      <vt:lpstr>Ecuaţie</vt:lpstr>
      <vt:lpstr>Picture</vt:lpstr>
      <vt:lpstr>Sisteme cu Inteligenţă Artificială</vt:lpstr>
      <vt:lpstr>Neuronul elementar</vt:lpstr>
      <vt:lpstr>Funcţii de activare</vt:lpstr>
      <vt:lpstr>aplicaţie…</vt:lpstr>
      <vt:lpstr>Reţele neuronale</vt:lpstr>
      <vt:lpstr>Utilizarea unei reţele neuronale</vt:lpstr>
      <vt:lpstr>Perceptronul Multistrat</vt:lpstr>
      <vt:lpstr>Structura PMS - exemplu</vt:lpstr>
      <vt:lpstr>PMS - caracteristici</vt:lpstr>
      <vt:lpstr>Învăţarea supravegheată</vt:lpstr>
      <vt:lpstr>Învăţarea (antrenarea)</vt:lpstr>
      <vt:lpstr>Antrenarea  şi folosirea RNA</vt:lpstr>
      <vt:lpstr>Algoritmul general al antrenării PMS</vt:lpstr>
      <vt:lpstr>Algoritmul de retropropagare</vt:lpstr>
      <vt:lpstr>Algoritmul de retropropagare</vt:lpstr>
      <vt:lpstr>Utilizări ale PMS</vt:lpstr>
      <vt:lpstr>Aplicaţie</vt:lpstr>
      <vt:lpstr>GATA!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2010-10-12T17:37:19Z</dcterms:created>
  <dcterms:modified xsi:type="dcterms:W3CDTF">2015-02-26T07:00:59Z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