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74" r:id="rId6"/>
    <p:sldId id="258" r:id="rId7"/>
    <p:sldId id="273" r:id="rId8"/>
    <p:sldId id="275" r:id="rId9"/>
    <p:sldId id="276" r:id="rId10"/>
    <p:sldId id="277" r:id="rId11"/>
    <p:sldId id="278" r:id="rId12"/>
    <p:sldId id="271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79" autoAdjust="0"/>
    <p:restoredTop sz="86410"/>
  </p:normalViewPr>
  <p:slideViewPr>
    <p:cSldViewPr>
      <p:cViewPr>
        <p:scale>
          <a:sx n="57" d="100"/>
          <a:sy n="57" d="100"/>
        </p:scale>
        <p:origin x="-3090" y="-960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3604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D1E8675-A070-4815-B635-9A2268E61205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B20BE4-C829-4AA1-AA51-1308E5B296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D54CF72-082C-4744-B7E8-69BABB5C3B4A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pPr lvl="0"/>
            <a:endParaRPr lang="en-US" noProof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  <a:endParaRPr lang="en-US" noProof="0"/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C23612C-47CF-4E14-A194-2FE3519C49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MS PGothic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MS PGothic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MS PGothic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MS PGothic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MS PGothic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833F27-47A8-44C5-BD1A-EE65CD9966A6}" type="slidenum">
              <a:rPr lang="en-US" smtClean="0">
                <a:cs typeface="MS PGothic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cs typeface="MS PGothic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3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4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o-RO" smtClean="0"/>
              <a:t>Faceți clic pentru editarea stilului de subtitlu al coordonatorului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/>
          <a:lstStyle>
            <a:lvl1pPr algn="r">
              <a:defRPr sz="4000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9C5F7-81AB-4EC7-BE85-E2D9B7330A43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CD0FD-1BA7-4EA7-A668-5FCA1787F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o-RO" dirty="0" smtClean="0"/>
              <a:t>Faceți clic pentru a edita stilurile de text Coordonator</a:t>
            </a:r>
          </a:p>
          <a:p>
            <a:pPr lvl="1"/>
            <a:r>
              <a:rPr lang="ro-RO" dirty="0" smtClean="0"/>
              <a:t>Al doilea nivel</a:t>
            </a:r>
          </a:p>
          <a:p>
            <a:pPr lvl="2"/>
            <a:r>
              <a:rPr lang="ro-RO" dirty="0" smtClean="0"/>
              <a:t>Al treilea nivel</a:t>
            </a:r>
          </a:p>
          <a:p>
            <a:pPr lvl="3"/>
            <a:r>
              <a:rPr lang="ro-RO" dirty="0" smtClean="0"/>
              <a:t>Al patrulea nivel</a:t>
            </a:r>
          </a:p>
          <a:p>
            <a:pPr lvl="4"/>
            <a:r>
              <a:rPr lang="ro-RO" dirty="0" smtClean="0"/>
              <a:t>Al cincilea nivel</a:t>
            </a:r>
            <a:endParaRPr lang="en-US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ro-RO" dirty="0" smtClean="0"/>
              <a:t>Faceți clic pentru a edita stilul de titlu Coordonator</a:t>
            </a:r>
            <a:endParaRPr lang="en-US" dirty="0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D90E7-A9ED-411E-82A6-34F27769386A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A3C69-B916-431C-B173-3F6413341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B7CB6-0263-4378-ACF5-4EFE9D010FDC}" type="datetimeFigureOut">
              <a:rPr lang="en-US"/>
              <a:pPr>
                <a:defRPr/>
              </a:pPr>
              <a:t>2/26/2015</a:t>
            </a:fld>
            <a:endParaRPr lang="en-US" dirty="0"/>
          </a:p>
        </p:txBody>
      </p:sp>
      <p:sp>
        <p:nvSpPr>
          <p:cNvPr id="4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3A966-8539-4E27-9605-9EEE07FA9E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57650-F6F7-4320-BD9B-46FCCF33FE65}" type="datetimeFigureOut">
              <a:rPr lang="en-US"/>
              <a:pPr>
                <a:defRPr/>
              </a:pPr>
              <a:t>2/26/2015</a:t>
            </a:fld>
            <a:endParaRPr lang="en-US" dirty="0"/>
          </a:p>
        </p:txBody>
      </p:sp>
      <p:sp>
        <p:nvSpPr>
          <p:cNvPr id="3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F10CB-F574-4EFD-88B7-CEE9F2D7E6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text pe 2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D1D4F-55F8-42FD-828D-161C23D48E2F}" type="datetimeFigureOut">
              <a:rPr lang="en-US"/>
              <a:pPr>
                <a:defRPr/>
              </a:pPr>
              <a:t>2/26/2015</a:t>
            </a:fld>
            <a:endParaRPr lang="en-US" dirty="0"/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3B8FB-F7DA-4117-B068-EABC442FA0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A7420-BDBF-46C3-A811-88D662BA5F30}" type="datetimeFigureOut">
              <a:rPr lang="en-US"/>
              <a:pPr>
                <a:defRPr/>
              </a:pPr>
              <a:t>2/26/2015</a:t>
            </a:fld>
            <a:endParaRPr lang="en-US" dirty="0"/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61B15-96B6-422E-B658-923962A9AF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09A83-DA21-4A92-8861-4F559C326D31}" type="datetimeFigureOut">
              <a:rPr lang="en-US"/>
              <a:pPr>
                <a:defRPr/>
              </a:pPr>
              <a:t>2/26/2015</a:t>
            </a:fld>
            <a:endParaRPr lang="en-US" dirty="0"/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2DC8B-61A3-4A72-9187-D8D063DC4A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5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image6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30"/>
          <p:cNvSpPr>
            <a:spLocks noGrp="1"/>
          </p:cNvSpPr>
          <p:nvPr>
            <p:ph type="title"/>
          </p:nvPr>
        </p:nvSpPr>
        <p:spPr bwMode="auto">
          <a:xfrm>
            <a:off x="457200" y="3587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o-RO" smtClean="0"/>
              <a:t>Faceți clic pentru a edita stilul de titlu Coordonator</a:t>
            </a:r>
            <a:endParaRPr lang="en-US" smtClean="0"/>
          </a:p>
        </p:txBody>
      </p:sp>
      <p:sp>
        <p:nvSpPr>
          <p:cNvPr id="3077" name="Rectangl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DD4A862-D74F-489D-B497-EE70282FB892}" type="datetimeFigureOut">
              <a:rPr lang="en-US"/>
              <a:pPr>
                <a:defRPr/>
              </a:pPr>
              <a:t>2/26/2015</a:t>
            </a:fld>
            <a:endParaRPr lang="en-US" dirty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F4116A9-5305-458D-836B-B8CDF468D8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1" name="Conector drept 10"/>
          <p:cNvCxnSpPr/>
          <p:nvPr userDrawn="1"/>
        </p:nvCxnSpPr>
        <p:spPr>
          <a:xfrm>
            <a:off x="152400" y="1371600"/>
            <a:ext cx="7162800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ransition>
    <p:fade thruBlk="1"/>
  </p:transition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9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26050788@N03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ubtitle 1"/>
          <p:cNvSpPr>
            <a:spLocks noGrp="1"/>
          </p:cNvSpPr>
          <p:nvPr>
            <p:ph type="subTitle" idx="1"/>
          </p:nvPr>
        </p:nvSpPr>
        <p:spPr>
          <a:xfrm>
            <a:off x="1219200" y="5094288"/>
            <a:ext cx="7467600" cy="925512"/>
          </a:xfrm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en-US" dirty="0" smtClean="0">
                <a:solidFill>
                  <a:srgbClr val="002060"/>
                </a:solidFill>
                <a:latin typeface="+mj-lt"/>
              </a:rPr>
              <a:t>Re</a:t>
            </a:r>
            <a:r>
              <a:rPr lang="ro-RO" dirty="0" smtClean="0">
                <a:solidFill>
                  <a:srgbClr val="002060"/>
                </a:solidFill>
                <a:latin typeface="+mj-lt"/>
              </a:rPr>
              <a:t>ţ</a:t>
            </a:r>
            <a:r>
              <a:rPr lang="en-US" dirty="0" err="1" smtClean="0">
                <a:solidFill>
                  <a:srgbClr val="002060"/>
                </a:solidFill>
                <a:latin typeface="+mj-lt"/>
              </a:rPr>
              <a:t>ele</a:t>
            </a:r>
            <a:r>
              <a:rPr lang="ro-RO" dirty="0" smtClean="0">
                <a:solidFill>
                  <a:srgbClr val="002060"/>
                </a:solidFill>
                <a:latin typeface="+mj-lt"/>
              </a:rPr>
              <a:t> neuronale </a:t>
            </a:r>
            <a:r>
              <a:rPr lang="ro-RO" dirty="0" err="1" smtClean="0">
                <a:solidFill>
                  <a:srgbClr val="002060"/>
                </a:solidFill>
                <a:latin typeface="+mj-lt"/>
              </a:rPr>
              <a:t>Hopfield</a:t>
            </a:r>
            <a:endParaRPr lang="ro-RO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147" name="Title 2"/>
          <p:cNvSpPr>
            <a:spLocks noGrp="1"/>
          </p:cNvSpPr>
          <p:nvPr>
            <p:ph type="ctrTitle"/>
          </p:nvPr>
        </p:nvSpPr>
        <p:spPr>
          <a:xfrm>
            <a:off x="1109663" y="3606800"/>
            <a:ext cx="7577137" cy="1470025"/>
          </a:xfrm>
        </p:spPr>
        <p:txBody>
          <a:bodyPr/>
          <a:lstStyle/>
          <a:p>
            <a:pPr eaLnBrk="1" hangingPunct="1"/>
            <a:r>
              <a:rPr lang="en-US" dirty="0" err="1" smtClean="0"/>
              <a:t>Sisteme</a:t>
            </a:r>
            <a:r>
              <a:rPr lang="en-US" dirty="0" smtClean="0"/>
              <a:t> cu </a:t>
            </a:r>
            <a:r>
              <a:rPr lang="en-US" dirty="0" err="1" smtClean="0"/>
              <a:t>Inteligen</a:t>
            </a:r>
            <a:r>
              <a:rPr lang="ro-RO" dirty="0" err="1" smtClean="0"/>
              <a:t>ţă</a:t>
            </a:r>
            <a:r>
              <a:rPr lang="ro-RO" smtClean="0"/>
              <a:t> Artificială</a:t>
            </a:r>
            <a:endParaRPr lang="ro-RO" dirty="0" smtClean="0"/>
          </a:p>
        </p:txBody>
      </p:sp>
      <p:sp>
        <p:nvSpPr>
          <p:cNvPr id="4" name="Rectangle 3"/>
          <p:cNvSpPr/>
          <p:nvPr/>
        </p:nvSpPr>
        <p:spPr>
          <a:xfrm>
            <a:off x="533400" y="457200"/>
            <a:ext cx="130715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Narkisim" pitchFamily="34" charset="-79"/>
              </a:rPr>
              <a:t>02</a:t>
            </a:r>
            <a:endParaRPr lang="en-US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Narkisim" pitchFamily="34" charset="-79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u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pPr eaLnBrk="1" hangingPunct="1"/>
            <a:r>
              <a:rPr lang="ro-RO" smtClean="0"/>
              <a:t>Neuronul elementar</a:t>
            </a:r>
          </a:p>
        </p:txBody>
      </p:sp>
      <p:sp>
        <p:nvSpPr>
          <p:cNvPr id="7171" name="CasetăText 5"/>
          <p:cNvSpPr txBox="1">
            <a:spLocks noChangeArrowheads="1"/>
          </p:cNvSpPr>
          <p:nvPr/>
        </p:nvSpPr>
        <p:spPr bwMode="auto">
          <a:xfrm>
            <a:off x="2209800" y="266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x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850" y="2362200"/>
            <a:ext cx="7708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CasetăText 8"/>
          <p:cNvSpPr txBox="1">
            <a:spLocks noChangeArrowheads="1"/>
          </p:cNvSpPr>
          <p:nvPr/>
        </p:nvSpPr>
        <p:spPr bwMode="auto">
          <a:xfrm>
            <a:off x="450850" y="2819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X</a:t>
            </a:r>
          </a:p>
        </p:txBody>
      </p:sp>
      <p:sp>
        <p:nvSpPr>
          <p:cNvPr id="7174" name="CasetăText 9"/>
          <p:cNvSpPr txBox="1">
            <a:spLocks noChangeArrowheads="1"/>
          </p:cNvSpPr>
          <p:nvPr/>
        </p:nvSpPr>
        <p:spPr bwMode="auto">
          <a:xfrm>
            <a:off x="3886200" y="3200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b</a:t>
            </a:r>
          </a:p>
        </p:txBody>
      </p:sp>
      <p:sp>
        <p:nvSpPr>
          <p:cNvPr id="7175" name="CasetăText 10"/>
          <p:cNvSpPr txBox="1">
            <a:spLocks noChangeArrowheads="1"/>
          </p:cNvSpPr>
          <p:nvPr/>
        </p:nvSpPr>
        <p:spPr bwMode="auto">
          <a:xfrm>
            <a:off x="4867275" y="25146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n</a:t>
            </a:r>
          </a:p>
        </p:txBody>
      </p:sp>
      <p:sp>
        <p:nvSpPr>
          <p:cNvPr id="7176" name="CasetăText 11"/>
          <p:cNvSpPr txBox="1">
            <a:spLocks noChangeArrowheads="1"/>
          </p:cNvSpPr>
          <p:nvPr/>
        </p:nvSpPr>
        <p:spPr bwMode="auto">
          <a:xfrm>
            <a:off x="7991475" y="283845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y</a:t>
            </a:r>
          </a:p>
        </p:txBody>
      </p:sp>
      <p:sp>
        <p:nvSpPr>
          <p:cNvPr id="7177" name="CasetăText 12"/>
          <p:cNvSpPr txBox="1">
            <a:spLocks noChangeArrowheads="1"/>
          </p:cNvSpPr>
          <p:nvPr/>
        </p:nvSpPr>
        <p:spPr bwMode="auto">
          <a:xfrm>
            <a:off x="1981200" y="25146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w</a:t>
            </a:r>
          </a:p>
        </p:txBody>
      </p:sp>
      <p:sp>
        <p:nvSpPr>
          <p:cNvPr id="7178" name="CasetăText 13"/>
          <p:cNvSpPr txBox="1">
            <a:spLocks noChangeArrowheads="1"/>
          </p:cNvSpPr>
          <p:nvPr/>
        </p:nvSpPr>
        <p:spPr bwMode="auto">
          <a:xfrm>
            <a:off x="2076450" y="5410200"/>
            <a:ext cx="4991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3200">
                <a:latin typeface="Consolas" pitchFamily="49" charset="0"/>
                <a:cs typeface="Consolas" pitchFamily="49" charset="0"/>
              </a:rPr>
              <a:t>y</a:t>
            </a:r>
            <a:r>
              <a:rPr lang="en-US" sz="3200">
                <a:latin typeface="Consolas" pitchFamily="49" charset="0"/>
                <a:cs typeface="Consolas" pitchFamily="49" charset="0"/>
              </a:rPr>
              <a:t> = F(n) = F(w*x+b)</a:t>
            </a:r>
            <a:endParaRPr lang="ro-RO" sz="320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179" name="TextBox 1"/>
          <p:cNvSpPr txBox="1">
            <a:spLocks noChangeArrowheads="1"/>
          </p:cNvSpPr>
          <p:nvPr/>
        </p:nvSpPr>
        <p:spPr bwMode="auto">
          <a:xfrm>
            <a:off x="76200" y="3257550"/>
            <a:ext cx="2133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solidFill>
                  <a:srgbClr val="0033CC"/>
                </a:solidFill>
              </a:rPr>
              <a:t>mărime de intrare</a:t>
            </a:r>
          </a:p>
          <a:p>
            <a:r>
              <a:rPr lang="ro-RO"/>
              <a:t>(input)</a:t>
            </a:r>
            <a:endParaRPr lang="en-US"/>
          </a:p>
        </p:txBody>
      </p:sp>
      <p:sp>
        <p:nvSpPr>
          <p:cNvPr id="7180" name="TextBox 11"/>
          <p:cNvSpPr txBox="1">
            <a:spLocks noChangeArrowheads="1"/>
          </p:cNvSpPr>
          <p:nvPr/>
        </p:nvSpPr>
        <p:spPr bwMode="auto">
          <a:xfrm>
            <a:off x="1600200" y="1889125"/>
            <a:ext cx="121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solidFill>
                  <a:srgbClr val="0033CC"/>
                </a:solidFill>
              </a:rPr>
              <a:t>pondere</a:t>
            </a:r>
            <a:r>
              <a:rPr lang="ro-RO"/>
              <a:t> (weight)</a:t>
            </a:r>
            <a:endParaRPr lang="en-US"/>
          </a:p>
        </p:txBody>
      </p:sp>
      <p:sp>
        <p:nvSpPr>
          <p:cNvPr id="7181" name="CasetăText 12"/>
          <p:cNvSpPr txBox="1">
            <a:spLocks noChangeArrowheads="1"/>
          </p:cNvSpPr>
          <p:nvPr/>
        </p:nvSpPr>
        <p:spPr bwMode="auto">
          <a:xfrm>
            <a:off x="3895725" y="395287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b</a:t>
            </a:r>
          </a:p>
        </p:txBody>
      </p:sp>
      <p:sp>
        <p:nvSpPr>
          <p:cNvPr id="7182" name="TextBox 13"/>
          <p:cNvSpPr txBox="1">
            <a:spLocks noChangeArrowheads="1"/>
          </p:cNvSpPr>
          <p:nvPr/>
        </p:nvSpPr>
        <p:spPr bwMode="auto">
          <a:xfrm>
            <a:off x="3438525" y="4267200"/>
            <a:ext cx="121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solidFill>
                  <a:srgbClr val="0033CC"/>
                </a:solidFill>
              </a:rPr>
              <a:t>Prag</a:t>
            </a:r>
          </a:p>
          <a:p>
            <a:r>
              <a:rPr lang="ro-RO"/>
              <a:t>(bias)</a:t>
            </a:r>
            <a:endParaRPr lang="en-US"/>
          </a:p>
        </p:txBody>
      </p:sp>
      <p:sp>
        <p:nvSpPr>
          <p:cNvPr id="7183" name="TextBox 14"/>
          <p:cNvSpPr txBox="1">
            <a:spLocks noChangeArrowheads="1"/>
          </p:cNvSpPr>
          <p:nvPr/>
        </p:nvSpPr>
        <p:spPr bwMode="auto">
          <a:xfrm>
            <a:off x="4657725" y="2020888"/>
            <a:ext cx="990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solidFill>
                  <a:srgbClr val="0033CC"/>
                </a:solidFill>
              </a:rPr>
              <a:t>intrare netă</a:t>
            </a:r>
            <a:endParaRPr lang="en-US">
              <a:solidFill>
                <a:srgbClr val="0033CC"/>
              </a:solidFill>
            </a:endParaRPr>
          </a:p>
        </p:txBody>
      </p:sp>
      <p:sp>
        <p:nvSpPr>
          <p:cNvPr id="7184" name="TextBox 15"/>
          <p:cNvSpPr txBox="1">
            <a:spLocks noChangeArrowheads="1"/>
          </p:cNvSpPr>
          <p:nvPr/>
        </p:nvSpPr>
        <p:spPr bwMode="auto">
          <a:xfrm>
            <a:off x="7081838" y="1898650"/>
            <a:ext cx="19859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solidFill>
                  <a:srgbClr val="0033CC"/>
                </a:solidFill>
              </a:rPr>
              <a:t>mărime de ieşire </a:t>
            </a:r>
            <a:r>
              <a:rPr lang="ro-RO"/>
              <a:t>(output)</a:t>
            </a:r>
            <a:endParaRPr lang="en-US"/>
          </a:p>
        </p:txBody>
      </p:sp>
      <p:sp>
        <p:nvSpPr>
          <p:cNvPr id="7185" name="TextBox 16"/>
          <p:cNvSpPr txBox="1">
            <a:spLocks noChangeArrowheads="1"/>
          </p:cNvSpPr>
          <p:nvPr/>
        </p:nvSpPr>
        <p:spPr bwMode="auto">
          <a:xfrm>
            <a:off x="5210175" y="3886200"/>
            <a:ext cx="21812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solidFill>
                  <a:srgbClr val="0033CC"/>
                </a:solidFill>
              </a:rPr>
              <a:t>Funcţie de activare</a:t>
            </a:r>
          </a:p>
          <a:p>
            <a:r>
              <a:rPr lang="ro-RO"/>
              <a:t>(transfer function)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itlu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Re</a:t>
            </a:r>
            <a:r>
              <a:rPr lang="ro-RO" smtClean="0"/>
              <a:t>ţ</a:t>
            </a:r>
            <a:r>
              <a:rPr lang="en-US" smtClean="0"/>
              <a:t>e</a:t>
            </a:r>
            <a:r>
              <a:rPr lang="ro-RO" smtClean="0"/>
              <a:t>aua</a:t>
            </a:r>
            <a:r>
              <a:rPr lang="en-US" smtClean="0"/>
              <a:t> neuronal</a:t>
            </a:r>
            <a:r>
              <a:rPr lang="ro-RO" smtClean="0"/>
              <a:t>ă de tip Hopfield</a:t>
            </a:r>
          </a:p>
        </p:txBody>
      </p:sp>
      <p:sp>
        <p:nvSpPr>
          <p:cNvPr id="10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>
              <a:latin typeface="Corbel" pitchFamily="34" charset="0"/>
            </a:endParaRPr>
          </a:p>
        </p:txBody>
      </p:sp>
      <p:sp>
        <p:nvSpPr>
          <p:cNvPr id="103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4418013" y="2133600"/>
          <a:ext cx="4119562" cy="3133725"/>
        </p:xfrm>
        <a:graphic>
          <a:graphicData uri="http://schemas.openxmlformats.org/presentationml/2006/ole">
            <p:oleObj spid="_x0000_s1026" name="Picture" r:id="rId3" imgW="4637520" imgH="3529440" progId="Word.Picture.8">
              <p:embed/>
            </p:oleObj>
          </a:graphicData>
        </a:graphic>
      </p:graphicFrame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7" name="Object 9"/>
          <p:cNvGraphicFramePr>
            <a:graphicFrameLocks noChangeAspect="1"/>
          </p:cNvGraphicFramePr>
          <p:nvPr/>
        </p:nvGraphicFramePr>
        <p:xfrm>
          <a:off x="914400" y="2209800"/>
          <a:ext cx="2378075" cy="685800"/>
        </p:xfrm>
        <a:graphic>
          <a:graphicData uri="http://schemas.openxmlformats.org/presentationml/2006/ole">
            <p:oleObj spid="_x0000_s1027" name="Equation" r:id="rId4" imgW="1485900" imgH="431800" progId="Equation.3">
              <p:embed/>
            </p:oleObj>
          </a:graphicData>
        </a:graphic>
      </p:graphicFrame>
      <p:graphicFrame>
        <p:nvGraphicFramePr>
          <p:cNvPr id="1028" name="Object 10"/>
          <p:cNvGraphicFramePr>
            <a:graphicFrameLocks noChangeAspect="1"/>
          </p:cNvGraphicFramePr>
          <p:nvPr/>
        </p:nvGraphicFramePr>
        <p:xfrm>
          <a:off x="685800" y="3657600"/>
          <a:ext cx="2989263" cy="1447800"/>
        </p:xfrm>
        <a:graphic>
          <a:graphicData uri="http://schemas.openxmlformats.org/presentationml/2006/ole">
            <p:oleObj spid="_x0000_s1028" name="Equation" r:id="rId5" imgW="1511300" imgH="736600" progId="Equation.3">
              <p:embed/>
            </p:oleObj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85800" y="1676400"/>
            <a:ext cx="3352800" cy="381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ro-RO" dirty="0">
                <a:latin typeface="+mj-lt"/>
              </a:rPr>
              <a:t>Intrarea netă a neuronului </a:t>
            </a:r>
            <a:r>
              <a:rPr lang="ro-RO" i="1" dirty="0">
                <a:latin typeface="+mj-lt"/>
              </a:rPr>
              <a:t>j</a:t>
            </a:r>
            <a:endParaRPr lang="en-US" i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3200400"/>
            <a:ext cx="3352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ro-RO" dirty="0">
                <a:latin typeface="+mj-lt"/>
              </a:rPr>
              <a:t>Funcţia de activare </a:t>
            </a:r>
            <a:r>
              <a:rPr lang="ro-RO" dirty="0" err="1">
                <a:latin typeface="+mj-lt"/>
              </a:rPr>
              <a:t>signum</a:t>
            </a:r>
            <a:endParaRPr lang="en-US" i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" y="5638800"/>
            <a:ext cx="33528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ro-RO" dirty="0">
                <a:latin typeface="+mn-lt"/>
              </a:rPr>
              <a:t>Intrarea fiecărui neuron este conectată la ieşirile tuturor celorlalţi, dar nu şi a sa</a:t>
            </a:r>
            <a:endParaRPr lang="en-US" i="1" dirty="0">
              <a:latin typeface="+mn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lang="ro-RO" smtClean="0"/>
              <a:t>Reţeaua Hopfield - caracteristici</a:t>
            </a:r>
            <a:endParaRPr lang="en-US" smtClean="0"/>
          </a:p>
        </p:txBody>
      </p:sp>
      <p:sp>
        <p:nvSpPr>
          <p:cNvPr id="7171" name="Text Placeholder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3452813"/>
          </a:xfrm>
        </p:spPr>
        <p:txBody>
          <a:bodyPr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RNA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buclat</a:t>
            </a:r>
            <a:r>
              <a:rPr lang="ro-RO" dirty="0" smtClean="0">
                <a:solidFill>
                  <a:srgbClr val="000000"/>
                </a:solidFill>
                <a:latin typeface="+mj-lt"/>
              </a:rPr>
              <a:t>ă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(</a:t>
            </a:r>
            <a:r>
              <a:rPr lang="en-US" i="1" dirty="0" smtClean="0">
                <a:solidFill>
                  <a:srgbClr val="000000"/>
                </a:solidFill>
                <a:latin typeface="+mj-lt"/>
              </a:rPr>
              <a:t>feedback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) </a:t>
            </a:r>
            <a:r>
              <a:rPr lang="ro-RO" dirty="0" smtClean="0">
                <a:solidFill>
                  <a:srgbClr val="000000"/>
                </a:solidFill>
                <a:latin typeface="+mj-lt"/>
              </a:rPr>
              <a:t>–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conexiuni</a:t>
            </a:r>
            <a:r>
              <a:rPr lang="ro-RO" dirty="0" smtClean="0">
                <a:solidFill>
                  <a:srgbClr val="000000"/>
                </a:solidFill>
                <a:latin typeface="+mj-lt"/>
              </a:rPr>
              <a:t>le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ro-RO" dirty="0" smtClean="0">
                <a:solidFill>
                  <a:srgbClr val="000000"/>
                </a:solidFill>
                <a:latin typeface="+mj-lt"/>
              </a:rPr>
              <a:t>formează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cicluri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;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circulaţia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informaţiei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are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loc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în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ambele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sensuri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(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intrare-ieşire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respectiv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ieşire-intrare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)</a:t>
            </a:r>
            <a:endParaRPr lang="ro-RO" dirty="0" smtClean="0">
              <a:solidFill>
                <a:srgbClr val="000000"/>
              </a:solidFill>
              <a:latin typeface="+mj-lt"/>
            </a:endParaRPr>
          </a:p>
          <a:p>
            <a:pPr>
              <a:defRPr/>
            </a:pPr>
            <a:endParaRPr lang="ro-RO" dirty="0" smtClean="0">
              <a:solidFill>
                <a:srgbClr val="000000"/>
              </a:solidFill>
              <a:latin typeface="+mj-lt"/>
            </a:endParaRPr>
          </a:p>
          <a:p>
            <a:pPr>
              <a:defRPr/>
            </a:pPr>
            <a:r>
              <a:rPr lang="ro-RO" dirty="0" smtClean="0">
                <a:solidFill>
                  <a:srgbClr val="000000"/>
                </a:solidFill>
                <a:latin typeface="+mj-lt"/>
              </a:rPr>
              <a:t>RNA cu un singur strat</a:t>
            </a:r>
          </a:p>
          <a:p>
            <a:pPr>
              <a:defRPr/>
            </a:pPr>
            <a:endParaRPr lang="ro-RO" dirty="0">
              <a:solidFill>
                <a:srgbClr val="000000"/>
              </a:solidFill>
              <a:latin typeface="+mj-lt"/>
            </a:endParaRPr>
          </a:p>
          <a:p>
            <a:pPr>
              <a:defRPr/>
            </a:pPr>
            <a:r>
              <a:rPr lang="ro-RO" dirty="0" smtClean="0">
                <a:solidFill>
                  <a:srgbClr val="000000"/>
                </a:solidFill>
                <a:latin typeface="+mj-lt"/>
              </a:rPr>
              <a:t>RNA cu învăţare nesupravegheată</a:t>
            </a: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setul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de date de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învăţare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poate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conţine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un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număr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nelimitat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de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exemplare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, care se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adaugă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la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setul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iniţial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pe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măsura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rafinării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performanţelor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reţelei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;</a:t>
            </a:r>
            <a:endParaRPr lang="ro-RO" sz="2400" dirty="0" smtClean="0">
              <a:solidFill>
                <a:srgbClr val="000000"/>
              </a:solidFill>
              <a:latin typeface="+mj-lt"/>
            </a:endParaRP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defRPr/>
            </a:pPr>
            <a:endParaRPr lang="ro-RO" sz="2400" dirty="0" smtClean="0">
              <a:solidFill>
                <a:srgbClr val="000000"/>
              </a:solidFill>
              <a:latin typeface="+mj-lt"/>
            </a:endParaRP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procesul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de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adaptare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a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ponderilor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şi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pragurilor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conexiunilor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sinaptice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şi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neuronilor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din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reţea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nu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necesită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supravegherea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din exterior,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deoarece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reţeaua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îşi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organizează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singură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informaţia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,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asigurând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simultan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adaptarea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ponderilor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conexiunilor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sinaptice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;</a:t>
            </a:r>
            <a:endParaRPr lang="ro-RO" sz="2400" dirty="0" smtClean="0">
              <a:solidFill>
                <a:srgbClr val="000000"/>
              </a:solidFill>
              <a:latin typeface="+mj-lt"/>
            </a:endParaRP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defRPr/>
            </a:pPr>
            <a:endParaRPr lang="ro-RO" sz="2400" dirty="0" smtClean="0">
              <a:solidFill>
                <a:srgbClr val="000000"/>
              </a:solidFill>
              <a:latin typeface="+mj-lt"/>
            </a:endParaRP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etapa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de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antrenare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se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încheie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în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momentul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în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care se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definitivează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organizarea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datelor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din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setul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de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învăţare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iniţial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;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ea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poate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fi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reluată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însă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oricând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,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dacă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apar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noi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caracteristici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ale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datelor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din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acest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set.</a:t>
            </a:r>
            <a:endParaRPr lang="ro-RO" sz="2400" dirty="0" smtClean="0">
              <a:solidFill>
                <a:srgbClr val="000000"/>
              </a:solidFill>
              <a:latin typeface="+mj-lt"/>
            </a:endParaRPr>
          </a:p>
          <a:p>
            <a:pPr>
              <a:defRPr/>
            </a:pPr>
            <a:endParaRPr lang="en-US" dirty="0">
              <a:latin typeface="+mj-lt"/>
            </a:endParaRPr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lang="ro-RO" smtClean="0"/>
              <a:t>Învăţarea nesupravegheată</a:t>
            </a:r>
            <a:endParaRPr lang="en-US" smtClean="0"/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04800" y="1828800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ro-RO" dirty="0" smtClean="0">
                <a:latin typeface="+mj-lt"/>
              </a:rPr>
              <a:t>Definirea reţelei: numărul de neuroni, numărul de modele învăţate</a:t>
            </a:r>
          </a:p>
          <a:p>
            <a:pPr lvl="2">
              <a:defRPr/>
            </a:pPr>
            <a:r>
              <a:rPr lang="ro-RO" dirty="0" smtClean="0">
                <a:latin typeface="+mj-lt"/>
              </a:rPr>
              <a:t>Modelele pot fi formate numai din valori (1) sau (-1)</a:t>
            </a:r>
          </a:p>
          <a:p>
            <a:pPr>
              <a:defRPr/>
            </a:pPr>
            <a:endParaRPr lang="ro-RO" dirty="0">
              <a:latin typeface="+mj-lt"/>
            </a:endParaRPr>
          </a:p>
          <a:p>
            <a:pPr>
              <a:defRPr/>
            </a:pPr>
            <a:endParaRPr lang="ro-RO" dirty="0" smtClean="0">
              <a:latin typeface="+mj-lt"/>
            </a:endParaRPr>
          </a:p>
          <a:p>
            <a:pPr marL="0" indent="0">
              <a:buFontTx/>
              <a:buNone/>
              <a:defRPr/>
            </a:pPr>
            <a:r>
              <a:rPr lang="ro-RO" dirty="0" smtClean="0">
                <a:latin typeface="+mj-lt"/>
              </a:rPr>
              <a:t> (A) etapa de antrenare</a:t>
            </a:r>
            <a:endParaRPr lang="ro-RO" dirty="0">
              <a:latin typeface="+mj-lt"/>
            </a:endParaRPr>
          </a:p>
          <a:p>
            <a:pPr>
              <a:defRPr/>
            </a:pPr>
            <a:r>
              <a:rPr lang="ro-RO" dirty="0" smtClean="0">
                <a:latin typeface="+mj-lt"/>
              </a:rPr>
              <a:t>Calculul ponderilor:</a:t>
            </a:r>
          </a:p>
          <a:p>
            <a:pPr>
              <a:defRPr/>
            </a:pPr>
            <a:endParaRPr lang="ro-RO" dirty="0" smtClean="0">
              <a:latin typeface="+mj-lt"/>
            </a:endParaRPr>
          </a:p>
          <a:p>
            <a:pPr>
              <a:defRPr/>
            </a:pPr>
            <a:endParaRPr lang="en-US" dirty="0">
              <a:latin typeface="+mj-lt"/>
            </a:endParaRPr>
          </a:p>
        </p:txBody>
      </p:sp>
      <p:sp>
        <p:nvSpPr>
          <p:cNvPr id="10243" name="Title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lang="ro-RO" smtClean="0"/>
              <a:t>Funcţionarea reţelei Hopfield</a:t>
            </a:r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800600"/>
            <a:ext cx="28956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ro-RO" dirty="0" smtClean="0">
                <a:latin typeface="+mj-lt"/>
              </a:rPr>
              <a:t> (B) Etapa de generalizare, iterativă</a:t>
            </a:r>
          </a:p>
          <a:p>
            <a:pPr>
              <a:defRPr/>
            </a:pPr>
            <a:endParaRPr lang="ro-RO" dirty="0">
              <a:latin typeface="+mj-lt"/>
            </a:endParaRPr>
          </a:p>
          <a:p>
            <a:pPr>
              <a:defRPr/>
            </a:pPr>
            <a:r>
              <a:rPr lang="ro-RO" dirty="0" smtClean="0">
                <a:latin typeface="+mj-lt"/>
              </a:rPr>
              <a:t>Pentru fiecare neuron (activare asincronă)</a:t>
            </a:r>
          </a:p>
          <a:p>
            <a:pPr lvl="2">
              <a:defRPr/>
            </a:pPr>
            <a:r>
              <a:rPr lang="ro-RO" dirty="0">
                <a:latin typeface="+mj-lt"/>
              </a:rPr>
              <a:t> </a:t>
            </a:r>
            <a:r>
              <a:rPr lang="ro-RO" dirty="0" smtClean="0">
                <a:latin typeface="+mj-lt"/>
              </a:rPr>
              <a:t>calcul intrare netă</a:t>
            </a:r>
          </a:p>
          <a:p>
            <a:pPr lvl="2">
              <a:defRPr/>
            </a:pPr>
            <a:r>
              <a:rPr lang="ro-RO" dirty="0" smtClean="0">
                <a:latin typeface="+mj-lt"/>
              </a:rPr>
              <a:t>calcul valoare de ieşire</a:t>
            </a:r>
          </a:p>
          <a:p>
            <a:pPr lvl="2">
              <a:defRPr/>
            </a:pPr>
            <a:endParaRPr lang="ro-RO" dirty="0" smtClean="0">
              <a:latin typeface="+mj-lt"/>
            </a:endParaRPr>
          </a:p>
          <a:p>
            <a:pPr lvl="2">
              <a:defRPr/>
            </a:pPr>
            <a:endParaRPr lang="ro-RO" dirty="0">
              <a:latin typeface="+mj-lt"/>
            </a:endParaRPr>
          </a:p>
          <a:p>
            <a:pPr>
              <a:defRPr/>
            </a:pPr>
            <a:r>
              <a:rPr lang="ro-RO" dirty="0" smtClean="0">
                <a:latin typeface="+mj-lt"/>
              </a:rPr>
              <a:t>Procesul se încheie</a:t>
            </a:r>
          </a:p>
          <a:p>
            <a:pPr marL="0" indent="0">
              <a:buFontTx/>
              <a:buNone/>
              <a:defRPr/>
            </a:pPr>
            <a:r>
              <a:rPr lang="ro-RO" dirty="0" smtClean="0">
                <a:latin typeface="+mj-lt"/>
              </a:rPr>
              <a:t>când ieşirile nu se schimbă</a:t>
            </a:r>
          </a:p>
          <a:p>
            <a:pPr marL="0" indent="0">
              <a:buFontTx/>
              <a:buNone/>
              <a:defRPr/>
            </a:pPr>
            <a:r>
              <a:rPr lang="ro-RO" dirty="0" smtClean="0">
                <a:latin typeface="+mj-lt"/>
              </a:rPr>
              <a:t>în două iteraţii succesive</a:t>
            </a:r>
          </a:p>
          <a:p>
            <a:pPr>
              <a:defRPr/>
            </a:pPr>
            <a:endParaRPr lang="en-US" dirty="0">
              <a:latin typeface="+mj-lt"/>
            </a:endParaRPr>
          </a:p>
        </p:txBody>
      </p:sp>
      <p:sp>
        <p:nvSpPr>
          <p:cNvPr id="2052" name="Title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lang="ro-RO" smtClean="0"/>
              <a:t>Funcţionarea neuronilor</a:t>
            </a:r>
            <a:endParaRPr lang="en-US" smtClean="0"/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5334000" y="3886200"/>
          <a:ext cx="3352800" cy="2551113"/>
        </p:xfrm>
        <a:graphic>
          <a:graphicData uri="http://schemas.openxmlformats.org/presentationml/2006/ole">
            <p:oleObj spid="_x0000_s2050" name="Picture" r:id="rId3" imgW="4637520" imgH="3529440" progId="Word.Picture.8">
              <p:embed/>
            </p:oleObj>
          </a:graphicData>
        </a:graphic>
      </p:graphicFrame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ro-RO" dirty="0" smtClean="0">
              <a:latin typeface="+mj-lt"/>
            </a:endParaRPr>
          </a:p>
          <a:p>
            <a:pPr>
              <a:defRPr/>
            </a:pPr>
            <a:r>
              <a:rPr lang="ro-RO" dirty="0">
                <a:latin typeface="+mj-lt"/>
              </a:rPr>
              <a:t>m</a:t>
            </a:r>
            <a:r>
              <a:rPr lang="ro-RO" dirty="0" smtClean="0">
                <a:latin typeface="+mj-lt"/>
              </a:rPr>
              <a:t>emorare</a:t>
            </a:r>
          </a:p>
          <a:p>
            <a:pPr>
              <a:defRPr/>
            </a:pPr>
            <a:r>
              <a:rPr lang="ro-RO" dirty="0" smtClean="0">
                <a:latin typeface="+mj-lt"/>
              </a:rPr>
              <a:t>recunoaştere</a:t>
            </a:r>
            <a:endParaRPr lang="en-US" dirty="0">
              <a:latin typeface="+mj-lt"/>
            </a:endParaRPr>
          </a:p>
        </p:txBody>
      </p:sp>
      <p:sp>
        <p:nvSpPr>
          <p:cNvPr id="11267" name="Title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lang="ro-RO" smtClean="0"/>
              <a:t>Utilizări ale reţelelor Hopfield</a:t>
            </a:r>
            <a:endParaRPr lang="en-US" smtClean="0"/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ubstituent text 1"/>
          <p:cNvSpPr>
            <a:spLocks noGrp="1"/>
          </p:cNvSpPr>
          <p:nvPr>
            <p:ph type="body" idx="1"/>
          </p:nvPr>
        </p:nvSpPr>
        <p:spPr>
          <a:xfrm>
            <a:off x="7391400" y="5943600"/>
            <a:ext cx="1600200" cy="30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sz="1200" dirty="0" smtClean="0">
                <a:latin typeface="+mj-lt"/>
              </a:rPr>
              <a:t>i</a:t>
            </a:r>
            <a:r>
              <a:rPr lang="ro-RO" sz="1200" dirty="0" smtClean="0">
                <a:latin typeface="+mj-lt"/>
              </a:rPr>
              <a:t>mage </a:t>
            </a:r>
            <a:r>
              <a:rPr lang="ro-RO" sz="1200" dirty="0" err="1" smtClean="0">
                <a:latin typeface="+mj-lt"/>
              </a:rPr>
              <a:t>by</a:t>
            </a:r>
            <a:r>
              <a:rPr lang="ro-RO" sz="1200" dirty="0" smtClean="0">
                <a:latin typeface="+mj-lt"/>
              </a:rPr>
              <a:t> </a:t>
            </a:r>
            <a:r>
              <a:rPr lang="ro-RO" sz="1200" b="1" dirty="0" err="1" smtClean="0">
                <a:latin typeface="+mj-lt"/>
                <a:hlinkClick r:id="rId3"/>
              </a:rPr>
              <a:t>jgrebedw</a:t>
            </a:r>
            <a:r>
              <a:rPr lang="ro-RO" sz="1200" dirty="0" smtClean="0">
                <a:latin typeface="+mj-lt"/>
              </a:rPr>
              <a:t> </a:t>
            </a:r>
            <a:endParaRPr lang="ro-RO" sz="12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2291" name="Titlu 4"/>
          <p:cNvSpPr>
            <a:spLocks noGrp="1"/>
          </p:cNvSpPr>
          <p:nvPr>
            <p:ph type="title"/>
          </p:nvPr>
        </p:nvSpPr>
        <p:spPr>
          <a:xfrm>
            <a:off x="914400" y="5715000"/>
            <a:ext cx="8229600" cy="1143000"/>
          </a:xfrm>
        </p:spPr>
        <p:txBody>
          <a:bodyPr/>
          <a:lstStyle/>
          <a:p>
            <a:pPr eaLnBrk="1" hangingPunct="1"/>
            <a:r>
              <a:rPr lang="ro-RO" smtClean="0"/>
              <a:t>… aplicaţie!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073846">
  <a:themeElements>
    <a:clrScheme name="Te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0FFA72057F0EFC429FF335CB9960E2CA0400A26729C09131F943A3C8875F9AFFF790" ma:contentTypeVersion="27" ma:contentTypeDescription="Create a new document." ma:contentTypeScope="" ma:versionID="cb4e3592abb8a4d1692935a8636bce2a"/>
</file>

<file path=customXml/itemProps1.xml><?xml version="1.0" encoding="utf-8"?>
<ds:datastoreItem xmlns:ds="http://schemas.openxmlformats.org/officeDocument/2006/customXml" ds:itemID="{20335826-ED24-4D19-8871-3C55177DEB7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31E2EA1-14BB-424B-B205-B8858686CE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CCA9AD-DAA1-459C-AC59-9AF3EC8DAF47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313</Words>
  <Application>Microsoft Office PowerPoint</Application>
  <PresentationFormat>On-screen Show (4:3)</PresentationFormat>
  <Paragraphs>62</Paragraphs>
  <Slides>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TS010073846</vt:lpstr>
      <vt:lpstr>Picture</vt:lpstr>
      <vt:lpstr>Equation</vt:lpstr>
      <vt:lpstr>Sisteme cu Inteligenţă Artificială</vt:lpstr>
      <vt:lpstr>Neuronul elementar</vt:lpstr>
      <vt:lpstr>Reţeaua neuronală de tip Hopfield</vt:lpstr>
      <vt:lpstr>Reţeaua Hopfield - caracteristici</vt:lpstr>
      <vt:lpstr>Învăţarea nesupravegheată</vt:lpstr>
      <vt:lpstr>Funcţionarea reţelei Hopfield</vt:lpstr>
      <vt:lpstr>Funcţionarea neuronilor</vt:lpstr>
      <vt:lpstr>Utilizări ale reţelelor Hopfield</vt:lpstr>
      <vt:lpstr>… aplicaţie!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2010-10-12T17:37:19Z</dcterms:created>
  <dcterms:modified xsi:type="dcterms:W3CDTF">2015-02-26T07:01:33Z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