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436" r:id="rId3"/>
    <p:sldId id="437" r:id="rId4"/>
    <p:sldId id="348" r:id="rId5"/>
    <p:sldId id="276" r:id="rId6"/>
    <p:sldId id="367" r:id="rId7"/>
    <p:sldId id="441" r:id="rId8"/>
    <p:sldId id="402" r:id="rId9"/>
    <p:sldId id="442" r:id="rId10"/>
    <p:sldId id="403" r:id="rId11"/>
    <p:sldId id="439" r:id="rId12"/>
    <p:sldId id="404" r:id="rId13"/>
    <p:sldId id="405" r:id="rId14"/>
    <p:sldId id="406" r:id="rId15"/>
    <p:sldId id="407" r:id="rId16"/>
    <p:sldId id="408" r:id="rId17"/>
    <p:sldId id="409" r:id="rId18"/>
    <p:sldId id="410" r:id="rId19"/>
    <p:sldId id="411" r:id="rId20"/>
    <p:sldId id="412" r:id="rId21"/>
    <p:sldId id="413" r:id="rId22"/>
    <p:sldId id="414" r:id="rId23"/>
    <p:sldId id="443" r:id="rId24"/>
    <p:sldId id="420" r:id="rId25"/>
    <p:sldId id="415" r:id="rId26"/>
    <p:sldId id="424" r:id="rId27"/>
    <p:sldId id="421" r:id="rId28"/>
    <p:sldId id="425" r:id="rId29"/>
    <p:sldId id="427" r:id="rId30"/>
    <p:sldId id="426" r:id="rId31"/>
    <p:sldId id="428" r:id="rId32"/>
    <p:sldId id="429" r:id="rId33"/>
    <p:sldId id="431" r:id="rId34"/>
    <p:sldId id="432" r:id="rId35"/>
    <p:sldId id="433" r:id="rId36"/>
    <p:sldId id="434" r:id="rId37"/>
    <p:sldId id="435" r:id="rId38"/>
    <p:sldId id="361" r:id="rId3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a:srgbClr val="FFFF66"/>
    <a:srgbClr val="66FFFF"/>
    <a:srgbClr val="FF6699"/>
    <a:srgbClr val="CC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97" autoAdjust="0"/>
    <p:restoredTop sz="88710" autoAdjust="0"/>
  </p:normalViewPr>
  <p:slideViewPr>
    <p:cSldViewPr>
      <p:cViewPr varScale="1">
        <p:scale>
          <a:sx n="113" d="100"/>
          <a:sy n="113" d="100"/>
        </p:scale>
        <p:origin x="18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4" Type="http://schemas.openxmlformats.org/officeDocument/2006/relationships/image" Target="../media/image4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 Id="rId4"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4" Type="http://schemas.openxmlformats.org/officeDocument/2006/relationships/image" Target="../media/image5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 Id="rId4" Type="http://schemas.openxmlformats.org/officeDocument/2006/relationships/image" Target="../media/image68.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5" Type="http://schemas.openxmlformats.org/officeDocument/2006/relationships/image" Target="../media/image73.wmf"/><Relationship Id="rId4" Type="http://schemas.openxmlformats.org/officeDocument/2006/relationships/image" Target="../media/image72.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510706-B957-443F-B7C9-5C0125A83B29}" type="datetimeFigureOut">
              <a:rPr lang="en-US" smtClean="0"/>
              <a:pPr/>
              <a:t>4/16/2019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E3D1E-AFF7-4C40-8DBB-6242D43928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AB4BA1-1491-4FDC-A89A-E0AD9546A0F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345A15-F261-481D-A5D2-9742999D1A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71C9E5-4EAF-4B82-9C6B-A0AFEF10798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ECE1E9-B34E-42AE-9A0C-5147275A443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901478-C4FE-4EF8-9C67-286C492E31A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050E7D-4A2D-47DE-A1EA-226C793156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AC3C029-126C-444F-B1D2-02DB415BC72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908A302-4EED-4649-81A0-6753B2F0F65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CA3068D-E6F8-491C-9ED7-9CE5C1164C1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D7FDEF-612C-46FC-9B62-0700C91096C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514E2A-1F37-423F-916B-85B136CFCEA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8F8AF3BB-66DF-4369-B753-9C3FF338C4A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image" Target="../media/image12.wmf"/><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9.wmf"/><Relationship Id="rId11" Type="http://schemas.openxmlformats.org/officeDocument/2006/relationships/image" Target="../media/image14.png"/><Relationship Id="rId5" Type="http://schemas.openxmlformats.org/officeDocument/2006/relationships/oleObject" Target="../embeddings/oleObject5.bin"/><Relationship Id="rId15" Type="http://schemas.openxmlformats.org/officeDocument/2006/relationships/image" Target="../media/image13.wmf"/><Relationship Id="rId10" Type="http://schemas.openxmlformats.org/officeDocument/2006/relationships/image" Target="../media/image11.wmf"/><Relationship Id="rId4" Type="http://schemas.openxmlformats.org/officeDocument/2006/relationships/image" Target="../media/image8.wmf"/><Relationship Id="rId9" Type="http://schemas.openxmlformats.org/officeDocument/2006/relationships/oleObject" Target="../embeddings/oleObject7.bin"/><Relationship Id="rId14" Type="http://schemas.openxmlformats.org/officeDocument/2006/relationships/oleObject" Target="../embeddings/oleObject9.bin"/></Relationships>
</file>

<file path=ppt/slides/_rels/slide13.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15.bin"/><Relationship Id="rId3" Type="http://schemas.openxmlformats.org/officeDocument/2006/relationships/oleObject" Target="../embeddings/oleObject10.bin"/><Relationship Id="rId7" Type="http://schemas.openxmlformats.org/officeDocument/2006/relationships/oleObject" Target="../embeddings/oleObject12.bin"/><Relationship Id="rId12" Type="http://schemas.openxmlformats.org/officeDocument/2006/relationships/image" Target="../media/image19.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6.wmf"/><Relationship Id="rId11" Type="http://schemas.openxmlformats.org/officeDocument/2006/relationships/oleObject" Target="../embeddings/oleObject14.bin"/><Relationship Id="rId5" Type="http://schemas.openxmlformats.org/officeDocument/2006/relationships/oleObject" Target="../embeddings/oleObject11.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3.bin"/><Relationship Id="rId14" Type="http://schemas.openxmlformats.org/officeDocument/2006/relationships/image" Target="../media/image20.wmf"/></Relationships>
</file>

<file path=ppt/slides/_rels/slide14.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2.wmf"/><Relationship Id="rId5" Type="http://schemas.openxmlformats.org/officeDocument/2006/relationships/oleObject" Target="../embeddings/oleObject17.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19.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6.wmf"/><Relationship Id="rId5" Type="http://schemas.openxmlformats.org/officeDocument/2006/relationships/oleObject" Target="../embeddings/oleObject21.bin"/><Relationship Id="rId4" Type="http://schemas.openxmlformats.org/officeDocument/2006/relationships/image" Target="../media/image25.wmf"/></Relationships>
</file>

<file path=ppt/slides/_rels/slide17.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28.wmf"/><Relationship Id="rId5" Type="http://schemas.openxmlformats.org/officeDocument/2006/relationships/oleObject" Target="../embeddings/oleObject23.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5.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image" Target="../media/image33.pn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32.wmf"/><Relationship Id="rId5" Type="http://schemas.openxmlformats.org/officeDocument/2006/relationships/oleObject" Target="../embeddings/oleObject27.bin"/><Relationship Id="rId4" Type="http://schemas.openxmlformats.org/officeDocument/2006/relationships/image" Target="../media/image31.wmf"/></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image" Target="../media/image34.wmf"/><Relationship Id="rId4" Type="http://schemas.openxmlformats.org/officeDocument/2006/relationships/oleObject" Target="../embeddings/oleObject28.bin"/></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1.xml"/><Relationship Id="rId1" Type="http://schemas.openxmlformats.org/officeDocument/2006/relationships/vmlDrawing" Target="../drawings/vmlDrawing10.vml"/><Relationship Id="rId4" Type="http://schemas.openxmlformats.org/officeDocument/2006/relationships/image" Target="../media/image36.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38.wmf"/><Relationship Id="rId5" Type="http://schemas.openxmlformats.org/officeDocument/2006/relationships/oleObject" Target="../embeddings/oleObject31.bin"/><Relationship Id="rId4" Type="http://schemas.openxmlformats.org/officeDocument/2006/relationships/image" Target="../media/image37.wmf"/></Relationships>
</file>

<file path=ppt/slides/_rels/slide22.xml.rels><?xml version="1.0" encoding="UTF-8" standalone="yes"?>
<Relationships xmlns="http://schemas.openxmlformats.org/package/2006/relationships"><Relationship Id="rId8" Type="http://schemas.openxmlformats.org/officeDocument/2006/relationships/image" Target="../media/image41.wmf"/><Relationship Id="rId3" Type="http://schemas.openxmlformats.org/officeDocument/2006/relationships/oleObject" Target="../embeddings/oleObject32.bin"/><Relationship Id="rId7" Type="http://schemas.openxmlformats.org/officeDocument/2006/relationships/oleObject" Target="../embeddings/oleObject34.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40.wmf"/><Relationship Id="rId5" Type="http://schemas.openxmlformats.org/officeDocument/2006/relationships/oleObject" Target="../embeddings/oleObject33.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35.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44.wmf"/><Relationship Id="rId5" Type="http://schemas.openxmlformats.org/officeDocument/2006/relationships/oleObject" Target="../embeddings/oleObject37.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39.bin"/></Relationships>
</file>

<file path=ppt/slides/_rels/slide25.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48.wmf"/><Relationship Id="rId5" Type="http://schemas.openxmlformats.org/officeDocument/2006/relationships/oleObject" Target="../embeddings/oleObject41.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43.bin"/></Relationships>
</file>

<file path=ppt/slides/_rels/slide26.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52.wmf"/><Relationship Id="rId5" Type="http://schemas.openxmlformats.org/officeDocument/2006/relationships/oleObject" Target="../embeddings/oleObject45.bin"/><Relationship Id="rId4" Type="http://schemas.openxmlformats.org/officeDocument/2006/relationships/image" Target="../media/image51.wmf"/></Relationships>
</file>

<file path=ppt/slides/_rels/slide27.xml.rels><?xml version="1.0" encoding="UTF-8" standalone="yes"?>
<Relationships xmlns="http://schemas.openxmlformats.org/package/2006/relationships"><Relationship Id="rId8" Type="http://schemas.openxmlformats.org/officeDocument/2006/relationships/image" Target="../media/image56.wmf"/><Relationship Id="rId3" Type="http://schemas.openxmlformats.org/officeDocument/2006/relationships/oleObject" Target="../embeddings/oleObject47.bin"/><Relationship Id="rId7" Type="http://schemas.openxmlformats.org/officeDocument/2006/relationships/oleObject" Target="../embeddings/oleObject49.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55.wmf"/><Relationship Id="rId5" Type="http://schemas.openxmlformats.org/officeDocument/2006/relationships/oleObject" Target="../embeddings/oleObject48.bin"/><Relationship Id="rId4" Type="http://schemas.openxmlformats.org/officeDocument/2006/relationships/image" Target="../media/image54.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1.xml"/><Relationship Id="rId1" Type="http://schemas.openxmlformats.org/officeDocument/2006/relationships/vmlDrawing" Target="../drawings/vmlDrawing17.vml"/><Relationship Id="rId6" Type="http://schemas.openxmlformats.org/officeDocument/2006/relationships/image" Target="../media/image58.wmf"/><Relationship Id="rId5" Type="http://schemas.openxmlformats.org/officeDocument/2006/relationships/oleObject" Target="../embeddings/oleObject51.bin"/><Relationship Id="rId4" Type="http://schemas.openxmlformats.org/officeDocument/2006/relationships/image" Target="../media/image57.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60.wmf"/><Relationship Id="rId5" Type="http://schemas.openxmlformats.org/officeDocument/2006/relationships/oleObject" Target="../embeddings/oleObject53.bin"/><Relationship Id="rId4" Type="http://schemas.openxmlformats.org/officeDocument/2006/relationships/image" Target="../media/image59.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5.bin"/><Relationship Id="rId7" Type="http://schemas.openxmlformats.org/officeDocument/2006/relationships/image" Target="../media/image64.png"/><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image" Target="../media/image63.wmf"/><Relationship Id="rId5" Type="http://schemas.openxmlformats.org/officeDocument/2006/relationships/oleObject" Target="../embeddings/oleObject56.bin"/><Relationship Id="rId4" Type="http://schemas.openxmlformats.org/officeDocument/2006/relationships/image" Target="../media/image62.wmf"/></Relationships>
</file>

<file path=ppt/slides/_rels/slide34.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image" Target="../media/image66.wmf"/><Relationship Id="rId5" Type="http://schemas.openxmlformats.org/officeDocument/2006/relationships/oleObject" Target="../embeddings/oleObject58.bin"/><Relationship Id="rId10" Type="http://schemas.openxmlformats.org/officeDocument/2006/relationships/image" Target="../media/image68.wmf"/><Relationship Id="rId4" Type="http://schemas.openxmlformats.org/officeDocument/2006/relationships/image" Target="../media/image65.wmf"/><Relationship Id="rId9" Type="http://schemas.openxmlformats.org/officeDocument/2006/relationships/oleObject" Target="../embeddings/oleObject60.bin"/></Relationships>
</file>

<file path=ppt/slides/_rels/slide35.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61.bin"/><Relationship Id="rId7" Type="http://schemas.openxmlformats.org/officeDocument/2006/relationships/oleObject" Target="../embeddings/oleObject63.bin"/><Relationship Id="rId12" Type="http://schemas.openxmlformats.org/officeDocument/2006/relationships/image" Target="../media/image73.wmf"/><Relationship Id="rId2" Type="http://schemas.openxmlformats.org/officeDocument/2006/relationships/slideLayout" Target="../slideLayouts/slideLayout1.xml"/><Relationship Id="rId1" Type="http://schemas.openxmlformats.org/officeDocument/2006/relationships/vmlDrawing" Target="../drawings/vmlDrawing21.vml"/><Relationship Id="rId6" Type="http://schemas.openxmlformats.org/officeDocument/2006/relationships/image" Target="../media/image70.wmf"/><Relationship Id="rId11" Type="http://schemas.openxmlformats.org/officeDocument/2006/relationships/oleObject" Target="../embeddings/oleObject65.bin"/><Relationship Id="rId5" Type="http://schemas.openxmlformats.org/officeDocument/2006/relationships/oleObject" Target="../embeddings/oleObject62.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64.bin"/></Relationships>
</file>

<file path=ppt/slides/_rels/slide36.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66.bin"/><Relationship Id="rId7" Type="http://schemas.openxmlformats.org/officeDocument/2006/relationships/oleObject" Target="../embeddings/oleObject68.bin"/><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image" Target="../media/image75.wmf"/><Relationship Id="rId5" Type="http://schemas.openxmlformats.org/officeDocument/2006/relationships/oleObject" Target="../embeddings/oleObject67.bin"/><Relationship Id="rId4" Type="http://schemas.openxmlformats.org/officeDocument/2006/relationships/image" Target="../media/image74.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1.xml"/><Relationship Id="rId1" Type="http://schemas.openxmlformats.org/officeDocument/2006/relationships/vmlDrawing" Target="../drawings/vmlDrawing23.vml"/><Relationship Id="rId5" Type="http://schemas.openxmlformats.org/officeDocument/2006/relationships/image" Target="../media/image78.png"/><Relationship Id="rId4" Type="http://schemas.openxmlformats.org/officeDocument/2006/relationships/image" Target="../media/image77.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15240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dirty="0"/>
          </a:p>
        </p:txBody>
      </p:sp>
      <p:sp>
        <p:nvSpPr>
          <p:cNvPr id="3078" name="Rectangle 6"/>
          <p:cNvSpPr>
            <a:spLocks noChangeArrowheads="1"/>
          </p:cNvSpPr>
          <p:nvPr/>
        </p:nvSpPr>
        <p:spPr bwMode="auto">
          <a:xfrm>
            <a:off x="0" y="1844924"/>
            <a:ext cx="9144000" cy="1569660"/>
          </a:xfrm>
          <a:prstGeom prst="rect">
            <a:avLst/>
          </a:prstGeom>
          <a:noFill/>
          <a:ln w="9525">
            <a:noFill/>
            <a:miter lim="800000"/>
            <a:headEnd/>
            <a:tailEnd/>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Transportul </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S</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 distribu</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ia energiei electrice</a:t>
            </a:r>
          </a:p>
        </p:txBody>
      </p:sp>
      <p:sp>
        <p:nvSpPr>
          <p:cNvPr id="9" name="Line 2"/>
          <p:cNvSpPr>
            <a:spLocks noChangeShapeType="1"/>
          </p:cNvSpPr>
          <p:nvPr/>
        </p:nvSpPr>
        <p:spPr bwMode="auto">
          <a:xfrm>
            <a:off x="152400" y="3657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1" name="Rectangle 9"/>
          <p:cNvSpPr>
            <a:spLocks noChangeArrowheads="1"/>
          </p:cNvSpPr>
          <p:nvPr/>
        </p:nvSpPr>
        <p:spPr bwMode="auto">
          <a:xfrm>
            <a:off x="76200" y="3929103"/>
            <a:ext cx="9143999" cy="461665"/>
          </a:xfrm>
          <a:prstGeom prst="rect">
            <a:avLst/>
          </a:prstGeom>
          <a:noFill/>
          <a:ln w="9525">
            <a:noFill/>
            <a:miter lim="800000"/>
            <a:headEnd/>
            <a:tailEnd/>
          </a:ln>
          <a:effectLst/>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o-RO" sz="2400" b="1" kern="0" dirty="0">
                <a:solidFill>
                  <a:schemeClr val="accent4"/>
                </a:solidFill>
                <a:latin typeface="Arial Black" pitchFamily="34" charset="0"/>
              </a:rPr>
              <a:t>CURS 5-8</a:t>
            </a:r>
            <a:endParaRPr lang="pt-BR" sz="2400" b="1" kern="0" dirty="0">
              <a:solidFill>
                <a:schemeClr val="accent4"/>
              </a:solidFill>
              <a:latin typeface="Arial Black" pitchFamily="34" charset="0"/>
            </a:endParaRPr>
          </a:p>
        </p:txBody>
      </p:sp>
      <p:sp>
        <p:nvSpPr>
          <p:cNvPr id="45" name="Rectangle 44"/>
          <p:cNvSpPr/>
          <p:nvPr/>
        </p:nvSpPr>
        <p:spPr>
          <a:xfrm>
            <a:off x="0" y="6248400"/>
            <a:ext cx="9144000" cy="369332"/>
          </a:xfrm>
          <a:prstGeom prst="rect">
            <a:avLst/>
          </a:prstGeom>
        </p:spPr>
        <p:txBody>
          <a:bodyPr wrap="square">
            <a:spAutoFit/>
          </a:bodyPr>
          <a:lstStyle/>
          <a:p>
            <a:pPr algn="ctr"/>
            <a:r>
              <a:rPr lang="ro-RO" b="1" spc="50" dirty="0">
                <a:ln w="11430"/>
                <a:effectLst>
                  <a:outerShdw blurRad="76200" dist="50800" dir="5400000" algn="tl" rotWithShape="0">
                    <a:srgbClr val="000000">
                      <a:alpha val="65000"/>
                    </a:srgbClr>
                  </a:outerShdw>
                </a:effectLst>
                <a:latin typeface="Algerian" pitchFamily="82" charset="0"/>
              </a:rPr>
              <a:t>IAŞI - 2019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Linia care alimentează un singur consumator</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23233" name="Group 1"/>
          <p:cNvGrpSpPr>
            <a:grpSpLocks/>
          </p:cNvGrpSpPr>
          <p:nvPr/>
        </p:nvGrpSpPr>
        <p:grpSpPr bwMode="auto">
          <a:xfrm>
            <a:off x="1828800" y="685800"/>
            <a:ext cx="7086600" cy="3124200"/>
            <a:chOff x="7548" y="8322"/>
            <a:chExt cx="7842" cy="3948"/>
          </a:xfrm>
        </p:grpSpPr>
        <p:sp>
          <p:nvSpPr>
            <p:cNvPr id="223234" name="Line 2"/>
            <p:cNvSpPr>
              <a:spLocks noChangeShapeType="1"/>
            </p:cNvSpPr>
            <p:nvPr/>
          </p:nvSpPr>
          <p:spPr bwMode="auto">
            <a:xfrm>
              <a:off x="7938" y="8322"/>
              <a:ext cx="0" cy="3168"/>
            </a:xfrm>
            <a:prstGeom prst="line">
              <a:avLst/>
            </a:prstGeom>
            <a:noFill/>
            <a:ln w="9525">
              <a:solidFill>
                <a:srgbClr val="000000"/>
              </a:solidFill>
              <a:round/>
              <a:headEnd type="triangle" w="sm" len="lg"/>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35" name="Line 3"/>
            <p:cNvSpPr>
              <a:spLocks noChangeShapeType="1"/>
            </p:cNvSpPr>
            <p:nvPr/>
          </p:nvSpPr>
          <p:spPr bwMode="auto">
            <a:xfrm>
              <a:off x="7920" y="10710"/>
              <a:ext cx="1470" cy="0"/>
            </a:xfrm>
            <a:prstGeom prst="line">
              <a:avLst/>
            </a:prstGeom>
            <a:noFill/>
            <a:ln w="158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36" name="Line 4"/>
            <p:cNvSpPr>
              <a:spLocks noChangeShapeType="1"/>
            </p:cNvSpPr>
            <p:nvPr/>
          </p:nvSpPr>
          <p:spPr bwMode="auto">
            <a:xfrm>
              <a:off x="9360" y="10710"/>
              <a:ext cx="2082" cy="0"/>
            </a:xfrm>
            <a:prstGeom prst="line">
              <a:avLst/>
            </a:prstGeom>
            <a:noFill/>
            <a:ln w="158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37" name="Line 5"/>
            <p:cNvSpPr>
              <a:spLocks noChangeShapeType="1"/>
            </p:cNvSpPr>
            <p:nvPr/>
          </p:nvSpPr>
          <p:spPr bwMode="auto">
            <a:xfrm>
              <a:off x="7920" y="10710"/>
              <a:ext cx="1452" cy="744"/>
            </a:xfrm>
            <a:prstGeom prst="line">
              <a:avLst/>
            </a:prstGeom>
            <a:noFill/>
            <a:ln w="158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38" name="Line 6"/>
            <p:cNvSpPr>
              <a:spLocks noChangeShapeType="1"/>
            </p:cNvSpPr>
            <p:nvPr/>
          </p:nvSpPr>
          <p:spPr bwMode="auto">
            <a:xfrm>
              <a:off x="9342" y="10710"/>
              <a:ext cx="0" cy="75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39" name="Line 7"/>
            <p:cNvSpPr>
              <a:spLocks noChangeShapeType="1"/>
            </p:cNvSpPr>
            <p:nvPr/>
          </p:nvSpPr>
          <p:spPr bwMode="auto">
            <a:xfrm flipH="1">
              <a:off x="7920" y="11469"/>
              <a:ext cx="141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0" name="Line 8"/>
            <p:cNvSpPr>
              <a:spLocks noChangeShapeType="1"/>
            </p:cNvSpPr>
            <p:nvPr/>
          </p:nvSpPr>
          <p:spPr bwMode="auto">
            <a:xfrm>
              <a:off x="11400" y="10710"/>
              <a:ext cx="900" cy="810"/>
            </a:xfrm>
            <a:prstGeom prst="line">
              <a:avLst/>
            </a:prstGeom>
            <a:noFill/>
            <a:ln w="158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1" name="Line 9"/>
            <p:cNvSpPr>
              <a:spLocks noChangeShapeType="1"/>
            </p:cNvSpPr>
            <p:nvPr/>
          </p:nvSpPr>
          <p:spPr bwMode="auto">
            <a:xfrm flipV="1">
              <a:off x="12270" y="9390"/>
              <a:ext cx="1902" cy="2112"/>
            </a:xfrm>
            <a:prstGeom prst="line">
              <a:avLst/>
            </a:prstGeom>
            <a:noFill/>
            <a:ln w="1587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2" name="Line 10"/>
            <p:cNvSpPr>
              <a:spLocks noChangeShapeType="1"/>
            </p:cNvSpPr>
            <p:nvPr/>
          </p:nvSpPr>
          <p:spPr bwMode="auto">
            <a:xfrm flipV="1">
              <a:off x="11400" y="9420"/>
              <a:ext cx="2760" cy="1272"/>
            </a:xfrm>
            <a:prstGeom prst="line">
              <a:avLst/>
            </a:prstGeom>
            <a:noFill/>
            <a:ln w="1587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3" name="Line 11"/>
            <p:cNvSpPr>
              <a:spLocks noChangeShapeType="1"/>
            </p:cNvSpPr>
            <p:nvPr/>
          </p:nvSpPr>
          <p:spPr bwMode="auto">
            <a:xfrm flipV="1">
              <a:off x="7920" y="9408"/>
              <a:ext cx="6252" cy="1302"/>
            </a:xfrm>
            <a:prstGeom prst="line">
              <a:avLst/>
            </a:prstGeom>
            <a:noFill/>
            <a:ln w="1587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4" name="Line 12"/>
            <p:cNvSpPr>
              <a:spLocks noChangeShapeType="1"/>
            </p:cNvSpPr>
            <p:nvPr/>
          </p:nvSpPr>
          <p:spPr bwMode="auto">
            <a:xfrm>
              <a:off x="11400" y="10710"/>
              <a:ext cx="363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5" name="Line 13"/>
            <p:cNvSpPr>
              <a:spLocks noChangeShapeType="1"/>
            </p:cNvSpPr>
            <p:nvPr/>
          </p:nvSpPr>
          <p:spPr bwMode="auto">
            <a:xfrm>
              <a:off x="14139" y="9420"/>
              <a:ext cx="6" cy="1302"/>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6" name="Line 14"/>
            <p:cNvSpPr>
              <a:spLocks noChangeShapeType="1"/>
            </p:cNvSpPr>
            <p:nvPr/>
          </p:nvSpPr>
          <p:spPr bwMode="auto">
            <a:xfrm>
              <a:off x="14130" y="9420"/>
              <a:ext cx="822"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7" name="Freeform 15"/>
            <p:cNvSpPr>
              <a:spLocks/>
            </p:cNvSpPr>
            <p:nvPr/>
          </p:nvSpPr>
          <p:spPr bwMode="auto">
            <a:xfrm>
              <a:off x="14139" y="9400"/>
              <a:ext cx="288" cy="1313"/>
            </a:xfrm>
            <a:custGeom>
              <a:avLst/>
              <a:gdLst/>
              <a:ahLst/>
              <a:cxnLst>
                <a:cxn ang="0">
                  <a:pos x="0" y="23"/>
                </a:cxn>
                <a:cxn ang="0">
                  <a:pos x="150" y="215"/>
                </a:cxn>
                <a:cxn ang="0">
                  <a:pos x="288" y="1313"/>
                </a:cxn>
              </a:cxnLst>
              <a:rect l="0" t="0" r="r" b="b"/>
              <a:pathLst>
                <a:path w="288" h="1313">
                  <a:moveTo>
                    <a:pt x="0" y="23"/>
                  </a:moveTo>
                  <a:cubicBezTo>
                    <a:pt x="51" y="11"/>
                    <a:pt x="102" y="0"/>
                    <a:pt x="150" y="215"/>
                  </a:cubicBezTo>
                  <a:cubicBezTo>
                    <a:pt x="198" y="430"/>
                    <a:pt x="243" y="871"/>
                    <a:pt x="288" y="1313"/>
                  </a:cubicBezTo>
                </a:path>
              </a:pathLst>
            </a:cu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8" name="Line 16"/>
            <p:cNvSpPr>
              <a:spLocks noChangeShapeType="1"/>
            </p:cNvSpPr>
            <p:nvPr/>
          </p:nvSpPr>
          <p:spPr bwMode="auto">
            <a:xfrm>
              <a:off x="14802" y="9420"/>
              <a:ext cx="0" cy="1290"/>
            </a:xfrm>
            <a:prstGeom prst="line">
              <a:avLst/>
            </a:prstGeom>
            <a:noFill/>
            <a:ln w="6350">
              <a:solidFill>
                <a:srgbClr val="000000"/>
              </a:solidFill>
              <a:round/>
              <a:headEnd type="triangle" w="sm" len="lg"/>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49" name="Text Box 17"/>
            <p:cNvSpPr txBox="1">
              <a:spLocks noChangeArrowheads="1"/>
            </p:cNvSpPr>
            <p:nvPr/>
          </p:nvSpPr>
          <p:spPr bwMode="auto">
            <a:xfrm>
              <a:off x="7560" y="8460"/>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+j</a:t>
              </a:r>
            </a:p>
          </p:txBody>
        </p:sp>
        <p:sp>
          <p:nvSpPr>
            <p:cNvPr id="223250" name="Text Box 18"/>
            <p:cNvSpPr txBox="1">
              <a:spLocks noChangeArrowheads="1"/>
            </p:cNvSpPr>
            <p:nvPr/>
          </p:nvSpPr>
          <p:spPr bwMode="auto">
            <a:xfrm>
              <a:off x="7548" y="11310"/>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r</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51" name="Freeform 19"/>
            <p:cNvSpPr>
              <a:spLocks/>
            </p:cNvSpPr>
            <p:nvPr/>
          </p:nvSpPr>
          <p:spPr bwMode="auto">
            <a:xfrm>
              <a:off x="8322" y="10710"/>
              <a:ext cx="133" cy="210"/>
            </a:xfrm>
            <a:custGeom>
              <a:avLst/>
              <a:gdLst/>
              <a:ahLst/>
              <a:cxnLst>
                <a:cxn ang="0">
                  <a:pos x="78" y="0"/>
                </a:cxn>
                <a:cxn ang="0">
                  <a:pos x="120" y="120"/>
                </a:cxn>
                <a:cxn ang="0">
                  <a:pos x="0" y="210"/>
                </a:cxn>
              </a:cxnLst>
              <a:rect l="0" t="0" r="r" b="b"/>
              <a:pathLst>
                <a:path w="133" h="210">
                  <a:moveTo>
                    <a:pt x="78" y="0"/>
                  </a:moveTo>
                  <a:cubicBezTo>
                    <a:pt x="105" y="42"/>
                    <a:pt x="133" y="85"/>
                    <a:pt x="120" y="120"/>
                  </a:cubicBezTo>
                  <a:cubicBezTo>
                    <a:pt x="107" y="155"/>
                    <a:pt x="20" y="198"/>
                    <a:pt x="0" y="210"/>
                  </a:cubicBezTo>
                </a:path>
              </a:pathLst>
            </a:cu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52" name="Freeform 20"/>
            <p:cNvSpPr>
              <a:spLocks/>
            </p:cNvSpPr>
            <p:nvPr/>
          </p:nvSpPr>
          <p:spPr bwMode="auto">
            <a:xfrm>
              <a:off x="8760" y="10530"/>
              <a:ext cx="79" cy="180"/>
            </a:xfrm>
            <a:custGeom>
              <a:avLst/>
              <a:gdLst/>
              <a:ahLst/>
              <a:cxnLst>
                <a:cxn ang="0">
                  <a:pos x="0" y="180"/>
                </a:cxn>
                <a:cxn ang="0">
                  <a:pos x="72" y="90"/>
                </a:cxn>
                <a:cxn ang="0">
                  <a:pos x="42" y="0"/>
                </a:cxn>
              </a:cxnLst>
              <a:rect l="0" t="0" r="r" b="b"/>
              <a:pathLst>
                <a:path w="79" h="180">
                  <a:moveTo>
                    <a:pt x="0" y="180"/>
                  </a:moveTo>
                  <a:cubicBezTo>
                    <a:pt x="32" y="150"/>
                    <a:pt x="65" y="120"/>
                    <a:pt x="72" y="90"/>
                  </a:cubicBezTo>
                  <a:cubicBezTo>
                    <a:pt x="79" y="60"/>
                    <a:pt x="60" y="30"/>
                    <a:pt x="42" y="0"/>
                  </a:cubicBezTo>
                </a:path>
              </a:pathLst>
            </a:cu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53" name="Text Box 21"/>
            <p:cNvSpPr txBox="1">
              <a:spLocks noChangeArrowheads="1"/>
            </p:cNvSpPr>
            <p:nvPr/>
          </p:nvSpPr>
          <p:spPr bwMode="auto">
            <a:xfrm>
              <a:off x="8436" y="10710"/>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54" name="Text Box 22"/>
            <p:cNvSpPr txBox="1">
              <a:spLocks noChangeArrowheads="1"/>
            </p:cNvSpPr>
            <p:nvPr/>
          </p:nvSpPr>
          <p:spPr bwMode="auto">
            <a:xfrm>
              <a:off x="8838" y="10470"/>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sym typeface="Symbol" pitchFamily="18" charset="2"/>
                </a:rPr>
                <a:t></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55" name="Text Box 23"/>
            <p:cNvSpPr txBox="1">
              <a:spLocks noChangeArrowheads="1"/>
            </p:cNvSpPr>
            <p:nvPr/>
          </p:nvSpPr>
          <p:spPr bwMode="auto">
            <a:xfrm>
              <a:off x="8898" y="10692"/>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a</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56" name="Text Box 24"/>
            <p:cNvSpPr txBox="1">
              <a:spLocks noChangeArrowheads="1"/>
            </p:cNvSpPr>
            <p:nvPr/>
          </p:nvSpPr>
          <p:spPr bwMode="auto">
            <a:xfrm>
              <a:off x="9348" y="11418"/>
              <a:ext cx="408"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dirty="0">
                  <a:ln>
                    <a:noFill/>
                  </a:ln>
                  <a:solidFill>
                    <a:schemeClr val="tx1"/>
                  </a:solidFill>
                  <a:effectLst/>
                  <a:latin typeface="Times New Roman" pitchFamily="18" charset="0"/>
                  <a:cs typeface="Times New Roman" pitchFamily="18" charset="0"/>
                </a:rPr>
                <a:t>I</a:t>
              </a:r>
              <a:r>
                <a:rPr kumimoji="0" lang="en-US" sz="1600" b="0" i="0" u="none" strike="noStrike" cap="none" normalizeH="0" baseline="0" dirty="0">
                  <a:ln>
                    <a:noFill/>
                  </a:ln>
                  <a:solidFill>
                    <a:schemeClr val="tx1"/>
                  </a:solidFill>
                  <a:effectLst/>
                  <a:latin typeface="Times New Roman" pitchFamily="18" charset="0"/>
                  <a:cs typeface="Times New Roman" pitchFamily="18" charset="0"/>
                </a:rPr>
                <a:t>=</a:t>
              </a:r>
              <a:r>
                <a:rPr kumimoji="0" lang="en-US" sz="1600" b="0" i="0" u="sng" strike="noStrike" cap="none" normalizeH="0" baseline="0" dirty="0" err="1">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dirty="0" err="1">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57" name="Text Box 25"/>
            <p:cNvSpPr txBox="1">
              <a:spLocks noChangeArrowheads="1"/>
            </p:cNvSpPr>
            <p:nvPr/>
          </p:nvSpPr>
          <p:spPr bwMode="auto">
            <a:xfrm>
              <a:off x="10170" y="10728"/>
              <a:ext cx="348"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dirty="0" err="1">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dirty="0" err="1">
                  <a:ln>
                    <a:noFill/>
                  </a:ln>
                  <a:solidFill>
                    <a:schemeClr val="tx1"/>
                  </a:solidFill>
                  <a:effectLst/>
                  <a:latin typeface="Times New Roman" pitchFamily="18" charset="0"/>
                  <a:cs typeface="Times New Roman" pitchFamily="18" charset="0"/>
                </a:rPr>
                <a:t>ko</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58" name="Text Box 26"/>
            <p:cNvSpPr txBox="1">
              <a:spLocks noChangeArrowheads="1"/>
            </p:cNvSpPr>
            <p:nvPr/>
          </p:nvSpPr>
          <p:spPr bwMode="auto">
            <a:xfrm>
              <a:off x="10584" y="9726"/>
              <a:ext cx="363"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dirty="0" err="1">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dirty="0" err="1">
                  <a:ln>
                    <a:noFill/>
                  </a:ln>
                  <a:solidFill>
                    <a:schemeClr val="tx1"/>
                  </a:solidFill>
                  <a:effectLst/>
                  <a:latin typeface="Times New Roman" pitchFamily="18" charset="0"/>
                  <a:cs typeface="Times New Roman" pitchFamily="18" charset="0"/>
                </a:rPr>
                <a:t>Ao</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59" name="Text Box 27"/>
            <p:cNvSpPr txBox="1">
              <a:spLocks noChangeArrowheads="1"/>
            </p:cNvSpPr>
            <p:nvPr/>
          </p:nvSpPr>
          <p:spPr bwMode="auto">
            <a:xfrm>
              <a:off x="11208" y="10416"/>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A</a:t>
              </a:r>
            </a:p>
          </p:txBody>
        </p:sp>
        <p:sp>
          <p:nvSpPr>
            <p:cNvPr id="223260" name="Text Box 28"/>
            <p:cNvSpPr txBox="1">
              <a:spLocks noChangeArrowheads="1"/>
            </p:cNvSpPr>
            <p:nvPr/>
          </p:nvSpPr>
          <p:spPr bwMode="auto">
            <a:xfrm>
              <a:off x="14016" y="9156"/>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C</a:t>
              </a:r>
            </a:p>
          </p:txBody>
        </p:sp>
        <p:sp>
          <p:nvSpPr>
            <p:cNvPr id="223261" name="Text Box 29"/>
            <p:cNvSpPr txBox="1">
              <a:spLocks noChangeArrowheads="1"/>
            </p:cNvSpPr>
            <p:nvPr/>
          </p:nvSpPr>
          <p:spPr bwMode="auto">
            <a:xfrm>
              <a:off x="13860" y="10728"/>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D</a:t>
              </a:r>
            </a:p>
          </p:txBody>
        </p:sp>
        <p:sp>
          <p:nvSpPr>
            <p:cNvPr id="223262" name="Line 30"/>
            <p:cNvSpPr>
              <a:spLocks noChangeShapeType="1"/>
            </p:cNvSpPr>
            <p:nvPr/>
          </p:nvSpPr>
          <p:spPr bwMode="auto">
            <a:xfrm>
              <a:off x="14142" y="10710"/>
              <a:ext cx="0" cy="111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63" name="Line 31"/>
            <p:cNvSpPr>
              <a:spLocks noChangeShapeType="1"/>
            </p:cNvSpPr>
            <p:nvPr/>
          </p:nvSpPr>
          <p:spPr bwMode="auto">
            <a:xfrm>
              <a:off x="14412" y="10710"/>
              <a:ext cx="0" cy="153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64" name="Line 32"/>
            <p:cNvSpPr>
              <a:spLocks noChangeShapeType="1"/>
            </p:cNvSpPr>
            <p:nvPr/>
          </p:nvSpPr>
          <p:spPr bwMode="auto">
            <a:xfrm>
              <a:off x="11412" y="10710"/>
              <a:ext cx="0" cy="156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65" name="Line 33"/>
            <p:cNvSpPr>
              <a:spLocks noChangeShapeType="1"/>
            </p:cNvSpPr>
            <p:nvPr/>
          </p:nvSpPr>
          <p:spPr bwMode="auto">
            <a:xfrm>
              <a:off x="11412" y="11730"/>
              <a:ext cx="2730" cy="0"/>
            </a:xfrm>
            <a:prstGeom prst="line">
              <a:avLst/>
            </a:prstGeom>
            <a:noFill/>
            <a:ln w="6350">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66" name="Line 34"/>
            <p:cNvSpPr>
              <a:spLocks noChangeShapeType="1"/>
            </p:cNvSpPr>
            <p:nvPr/>
          </p:nvSpPr>
          <p:spPr bwMode="auto">
            <a:xfrm>
              <a:off x="11412" y="12183"/>
              <a:ext cx="3000" cy="0"/>
            </a:xfrm>
            <a:prstGeom prst="line">
              <a:avLst/>
            </a:prstGeom>
            <a:noFill/>
            <a:ln w="6350">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23267" name="Text Box 35"/>
            <p:cNvSpPr txBox="1">
              <a:spLocks noChangeArrowheads="1"/>
            </p:cNvSpPr>
            <p:nvPr/>
          </p:nvSpPr>
          <p:spPr bwMode="auto">
            <a:xfrm>
              <a:off x="14448" y="10746"/>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E</a:t>
              </a:r>
            </a:p>
          </p:txBody>
        </p:sp>
        <p:sp>
          <p:nvSpPr>
            <p:cNvPr id="223268" name="Text Box 36"/>
            <p:cNvSpPr txBox="1">
              <a:spLocks noChangeArrowheads="1"/>
            </p:cNvSpPr>
            <p:nvPr/>
          </p:nvSpPr>
          <p:spPr bwMode="auto">
            <a:xfrm>
              <a:off x="12240" y="9948"/>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sng" strike="noStrike" cap="none" normalizeH="0" baseline="0" dirty="0">
                  <a:ln>
                    <a:noFill/>
                  </a:ln>
                  <a:solidFill>
                    <a:schemeClr val="tx1"/>
                  </a:solidFill>
                  <a:effectLst/>
                  <a:latin typeface="Times New Roman" pitchFamily="18" charset="0"/>
                  <a:cs typeface="Times New Roman" pitchFamily="18" charset="0"/>
                </a:rPr>
                <a:t>ZI</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69" name="Text Box 37"/>
            <p:cNvSpPr txBox="1">
              <a:spLocks noChangeArrowheads="1"/>
            </p:cNvSpPr>
            <p:nvPr/>
          </p:nvSpPr>
          <p:spPr bwMode="auto">
            <a:xfrm>
              <a:off x="11538" y="11046"/>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R</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70" name="Text Box 38"/>
            <p:cNvSpPr txBox="1">
              <a:spLocks noChangeArrowheads="1"/>
            </p:cNvSpPr>
            <p:nvPr/>
          </p:nvSpPr>
          <p:spPr bwMode="auto">
            <a:xfrm>
              <a:off x="12708" y="10386"/>
              <a:ext cx="333"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jX</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71" name="Text Box 39"/>
            <p:cNvSpPr txBox="1">
              <a:spLocks noChangeArrowheads="1"/>
            </p:cNvSpPr>
            <p:nvPr/>
          </p:nvSpPr>
          <p:spPr bwMode="auto">
            <a:xfrm>
              <a:off x="12538" y="11393"/>
              <a:ext cx="710" cy="2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a:ln>
                    <a:noFill/>
                  </a:ln>
                  <a:solidFill>
                    <a:schemeClr val="tx1"/>
                  </a:solidFill>
                  <a:effectLst/>
                  <a:latin typeface="Times New Roman" pitchFamily="18" charset="0"/>
                  <a:cs typeface="Times New Roman" pitchFamily="18" charset="0"/>
                  <a:sym typeface="Symbol" pitchFamily="18" charset="2"/>
                </a:rPr>
                <a:t></a:t>
              </a:r>
              <a:r>
                <a:rPr kumimoji="0" lang="en-US" sz="1600" b="0" i="0" u="none" strike="noStrike" cap="none" normalizeH="0" baseline="0" dirty="0" err="1">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dirty="0" err="1">
                  <a:ln>
                    <a:noFill/>
                  </a:ln>
                  <a:solidFill>
                    <a:schemeClr val="tx1"/>
                  </a:solidFill>
                  <a:effectLst/>
                  <a:latin typeface="Times New Roman" pitchFamily="18" charset="0"/>
                  <a:cs typeface="Times New Roman" pitchFamily="18" charset="0"/>
                </a:rPr>
                <a:t>Ako</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72" name="Text Box 40"/>
            <p:cNvSpPr txBox="1">
              <a:spLocks noChangeArrowheads="1"/>
            </p:cNvSpPr>
            <p:nvPr/>
          </p:nvSpPr>
          <p:spPr bwMode="auto">
            <a:xfrm>
              <a:off x="12672" y="11831"/>
              <a:ext cx="658" cy="2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dirty="0" err="1">
                  <a:ln>
                    <a:noFill/>
                  </a:ln>
                  <a:solidFill>
                    <a:schemeClr val="tx1"/>
                  </a:solidFill>
                  <a:effectLst/>
                  <a:latin typeface="Times New Roman" pitchFamily="18" charset="0"/>
                  <a:cs typeface="Times New Roman" pitchFamily="18" charset="0"/>
                </a:rPr>
                <a:t>DU</a:t>
              </a:r>
              <a:r>
                <a:rPr kumimoji="0" lang="en-US" sz="1600" b="0" i="0" u="none" strike="noStrike" cap="none" normalizeH="0" baseline="-25000" dirty="0" err="1">
                  <a:ln>
                    <a:noFill/>
                  </a:ln>
                  <a:solidFill>
                    <a:schemeClr val="tx1"/>
                  </a:solidFill>
                  <a:effectLst/>
                  <a:latin typeface="Times New Roman" pitchFamily="18" charset="0"/>
                  <a:cs typeface="Times New Roman" pitchFamily="18" charset="0"/>
                </a:rPr>
                <a:t>Ako</a:t>
              </a:r>
              <a:endParaRPr kumimoji="0" lang="en-US" sz="1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23273" name="Text Box 41"/>
            <p:cNvSpPr txBox="1">
              <a:spLocks noChangeArrowheads="1"/>
            </p:cNvSpPr>
            <p:nvPr/>
          </p:nvSpPr>
          <p:spPr bwMode="auto">
            <a:xfrm>
              <a:off x="14802" y="9924"/>
              <a:ext cx="588"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sym typeface="Symbol" pitchFamily="18" charset="2"/>
                </a:rPr>
                <a:t></a:t>
              </a:r>
              <a:r>
                <a:rPr kumimoji="0" lang="en-US" sz="1600" b="0" i="0" u="none" strike="noStrike" cap="none" normalizeH="0" baseline="0">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Ako</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23274" name="Text Box 42"/>
            <p:cNvSpPr txBox="1">
              <a:spLocks noChangeArrowheads="1"/>
            </p:cNvSpPr>
            <p:nvPr/>
          </p:nvSpPr>
          <p:spPr bwMode="auto">
            <a:xfrm>
              <a:off x="12138" y="11118"/>
              <a:ext cx="285"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B</a:t>
              </a:r>
            </a:p>
          </p:txBody>
        </p:sp>
      </p:grpSp>
      <p:pic>
        <p:nvPicPr>
          <p:cNvPr id="223275" name="Picture 43"/>
          <p:cNvPicPr>
            <a:picLocks noChangeAspect="1" noChangeArrowheads="1"/>
          </p:cNvPicPr>
          <p:nvPr/>
        </p:nvPicPr>
        <p:blipFill>
          <a:blip r:embed="rId2" cstate="print"/>
          <a:srcRect/>
          <a:stretch>
            <a:fillRect/>
          </a:stretch>
        </p:blipFill>
        <p:spPr bwMode="auto">
          <a:xfrm>
            <a:off x="152400" y="3962400"/>
            <a:ext cx="8915400" cy="2695575"/>
          </a:xfrm>
          <a:prstGeom prst="rect">
            <a:avLst/>
          </a:prstGeom>
          <a:noFill/>
          <a:ln w="9525">
            <a:noFill/>
            <a:miter lim="800000"/>
            <a:headEnd/>
            <a:tailEnd/>
          </a:ln>
        </p:spPr>
      </p:pic>
      <p:sp>
        <p:nvSpPr>
          <p:cNvPr id="51" name="Rectangle 50"/>
          <p:cNvSpPr/>
          <p:nvPr/>
        </p:nvSpPr>
        <p:spPr>
          <a:xfrm>
            <a:off x="152400" y="1524000"/>
            <a:ext cx="1981200" cy="1200329"/>
          </a:xfrm>
          <a:prstGeom prst="rect">
            <a:avLst/>
          </a:prstGeom>
        </p:spPr>
        <p:txBody>
          <a:bodyPr wrap="square">
            <a:spAutoFit/>
          </a:bodyPr>
          <a:lstStyle/>
          <a:p>
            <a:pPr algn="ctr"/>
            <a:r>
              <a:rPr lang="it-IT" b="1" dirty="0">
                <a:solidFill>
                  <a:srgbClr val="002060"/>
                </a:solidFill>
              </a:rPr>
              <a:t>Fig</a:t>
            </a:r>
            <a:r>
              <a:rPr lang="ro-RO" b="1" dirty="0">
                <a:solidFill>
                  <a:srgbClr val="002060"/>
                </a:solidFill>
              </a:rPr>
              <a:t>.</a:t>
            </a:r>
            <a:r>
              <a:rPr lang="it-IT" b="1" dirty="0">
                <a:solidFill>
                  <a:srgbClr val="002060"/>
                </a:solidFill>
              </a:rPr>
              <a:t> 3 </a:t>
            </a:r>
            <a:r>
              <a:rPr lang="it-IT" b="1" i="1" dirty="0" smtClean="0">
                <a:solidFill>
                  <a:srgbClr val="002060"/>
                </a:solidFill>
              </a:rPr>
              <a:t>Di</a:t>
            </a:r>
            <a:r>
              <a:rPr lang="ro-RO" b="1" i="1" dirty="0" smtClean="0">
                <a:solidFill>
                  <a:srgbClr val="002060"/>
                </a:solidFill>
              </a:rPr>
              <a:t>a</a:t>
            </a:r>
            <a:r>
              <a:rPr lang="it-IT" b="1" i="1" dirty="0" smtClean="0">
                <a:solidFill>
                  <a:srgbClr val="002060"/>
                </a:solidFill>
              </a:rPr>
              <a:t>grama </a:t>
            </a:r>
            <a:r>
              <a:rPr lang="it-IT" b="1" i="1" dirty="0">
                <a:solidFill>
                  <a:srgbClr val="002060"/>
                </a:solidFill>
              </a:rPr>
              <a:t>fazorială a căderilor de tensiune</a:t>
            </a:r>
            <a:endParaRPr lang="en-US" b="1" dirty="0">
              <a:solidFill>
                <a:srgbClr val="00206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871842477"/>
              </p:ext>
            </p:extLst>
          </p:nvPr>
        </p:nvGraphicFramePr>
        <p:xfrm>
          <a:off x="905932" y="1701801"/>
          <a:ext cx="7274720" cy="3716865"/>
        </p:xfrm>
        <a:graphic>
          <a:graphicData uri="http://schemas.openxmlformats.org/presentationml/2006/ole">
            <mc:AlternateContent xmlns:mc="http://schemas.openxmlformats.org/markup-compatibility/2006">
              <mc:Choice xmlns:v="urn:schemas-microsoft-com:vml" Requires="v">
                <p:oleObj spid="_x0000_s274449" name="Picture" r:id="rId3" imgW="4980940" imgH="2534920" progId="Word.Picture.8">
                  <p:embed/>
                </p:oleObj>
              </mc:Choice>
              <mc:Fallback>
                <p:oleObj name="Picture" r:id="rId3" imgW="4980940" imgH="2534920" progId="Word.Picture.8">
                  <p:embed/>
                  <p:pic>
                    <p:nvPicPr>
                      <p:cNvPr id="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5932" y="1701801"/>
                        <a:ext cx="7274720" cy="3716865"/>
                      </a:xfrm>
                      <a:prstGeom prst="rect">
                        <a:avLst/>
                      </a:prstGeom>
                      <a:noFill/>
                    </p:spPr>
                  </p:pic>
                </p:oleObj>
              </mc:Fallback>
            </mc:AlternateContent>
          </a:graphicData>
        </a:graphic>
      </p:graphicFrame>
    </p:spTree>
    <p:extLst>
      <p:ext uri="{BB962C8B-B14F-4D97-AF65-F5344CB8AC3E}">
        <p14:creationId xmlns:p14="http://schemas.microsoft.com/office/powerpoint/2010/main" val="518431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Linia care alimentează un singur consumator</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65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45" name="Object 1"/>
          <p:cNvGraphicFramePr>
            <a:graphicFrameLocks noChangeAspect="1"/>
          </p:cNvGraphicFramePr>
          <p:nvPr/>
        </p:nvGraphicFramePr>
        <p:xfrm>
          <a:off x="2383972" y="990600"/>
          <a:ext cx="3788228" cy="533400"/>
        </p:xfrm>
        <a:graphic>
          <a:graphicData uri="http://schemas.openxmlformats.org/presentationml/2006/ole">
            <mc:AlternateContent xmlns:mc="http://schemas.openxmlformats.org/markup-compatibility/2006">
              <mc:Choice xmlns:v="urn:schemas-microsoft-com:vml" Requires="v">
                <p:oleObj spid="_x0000_s236677" name="Equation" r:id="rId3" imgW="1955800" imgH="241300" progId="Equation.3">
                  <p:embed/>
                </p:oleObj>
              </mc:Choice>
              <mc:Fallback>
                <p:oleObj name="Equation" r:id="rId3" imgW="1955800" imgH="2413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3972" y="990600"/>
                        <a:ext cx="3788228"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65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47" name="Object 3"/>
          <p:cNvGraphicFramePr>
            <a:graphicFrameLocks noChangeAspect="1"/>
          </p:cNvGraphicFramePr>
          <p:nvPr/>
        </p:nvGraphicFramePr>
        <p:xfrm>
          <a:off x="228600" y="1752600"/>
          <a:ext cx="1371600" cy="457200"/>
        </p:xfrm>
        <a:graphic>
          <a:graphicData uri="http://schemas.openxmlformats.org/presentationml/2006/ole">
            <mc:AlternateContent xmlns:mc="http://schemas.openxmlformats.org/markup-compatibility/2006">
              <mc:Choice xmlns:v="urn:schemas-microsoft-com:vml" Requires="v">
                <p:oleObj spid="_x0000_s236678" name="Equation" r:id="rId5" imgW="799753" imgH="266584" progId="Equation.3">
                  <p:embed/>
                </p:oleObj>
              </mc:Choice>
              <mc:Fallback>
                <p:oleObj name="Equation" r:id="rId5" imgW="799753" imgH="266584"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752600"/>
                        <a:ext cx="13716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65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49" name="Object 5"/>
          <p:cNvGraphicFramePr>
            <a:graphicFrameLocks noChangeAspect="1"/>
          </p:cNvGraphicFramePr>
          <p:nvPr/>
        </p:nvGraphicFramePr>
        <p:xfrm>
          <a:off x="228600" y="2286000"/>
          <a:ext cx="1322614" cy="457200"/>
        </p:xfrm>
        <a:graphic>
          <a:graphicData uri="http://schemas.openxmlformats.org/presentationml/2006/ole">
            <mc:AlternateContent xmlns:mc="http://schemas.openxmlformats.org/markup-compatibility/2006">
              <mc:Choice xmlns:v="urn:schemas-microsoft-com:vml" Requires="v">
                <p:oleObj spid="_x0000_s236679" name="Equation" r:id="rId7" imgW="774364" imgH="266584" progId="Equation.3">
                  <p:embed/>
                </p:oleObj>
              </mc:Choice>
              <mc:Fallback>
                <p:oleObj name="Equation" r:id="rId7" imgW="774364" imgH="266584"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2286000"/>
                        <a:ext cx="1322614"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ight Brace 13"/>
          <p:cNvSpPr/>
          <p:nvPr/>
        </p:nvSpPr>
        <p:spPr bwMode="auto">
          <a:xfrm>
            <a:off x="1524000" y="1752600"/>
            <a:ext cx="304800" cy="1066800"/>
          </a:xfrm>
          <a:prstGeom prst="rightBrace">
            <a:avLst>
              <a:gd name="adj1" fmla="val 40686"/>
              <a:gd name="adj2" fmla="val 50000"/>
            </a:avLst>
          </a:prstGeom>
          <a:noFill/>
          <a:ln w="38100" cap="flat" cmpd="sng" algn="ctr">
            <a:solidFill>
              <a:srgbClr val="0000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5" name="Rectangle 14"/>
          <p:cNvSpPr/>
          <p:nvPr/>
        </p:nvSpPr>
        <p:spPr>
          <a:xfrm>
            <a:off x="7315200" y="990600"/>
            <a:ext cx="604653"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[9]</a:t>
            </a:r>
          </a:p>
        </p:txBody>
      </p:sp>
      <p:sp>
        <p:nvSpPr>
          <p:cNvPr id="16" name="Rectangle 15"/>
          <p:cNvSpPr/>
          <p:nvPr/>
        </p:nvSpPr>
        <p:spPr>
          <a:xfrm>
            <a:off x="7216811" y="1905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[10]</a:t>
            </a:r>
          </a:p>
        </p:txBody>
      </p:sp>
      <p:sp>
        <p:nvSpPr>
          <p:cNvPr id="2365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51" name="Object 7"/>
          <p:cNvGraphicFramePr>
            <a:graphicFrameLocks noChangeAspect="1"/>
          </p:cNvGraphicFramePr>
          <p:nvPr/>
        </p:nvGraphicFramePr>
        <p:xfrm>
          <a:off x="1905000" y="1828800"/>
          <a:ext cx="4953000" cy="914400"/>
        </p:xfrm>
        <a:graphic>
          <a:graphicData uri="http://schemas.openxmlformats.org/presentationml/2006/ole">
            <mc:AlternateContent xmlns:mc="http://schemas.openxmlformats.org/markup-compatibility/2006">
              <mc:Choice xmlns:v="urn:schemas-microsoft-com:vml" Requires="v">
                <p:oleObj spid="_x0000_s236680" name="Equation" r:id="rId9" imgW="2476500" imgH="457200" progId="Equation.3">
                  <p:embed/>
                </p:oleObj>
              </mc:Choice>
              <mc:Fallback>
                <p:oleObj name="Equation" r:id="rId9" imgW="2476500" imgH="45720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05000" y="1828800"/>
                        <a:ext cx="49530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36553" name="Picture 9"/>
          <p:cNvPicPr>
            <a:picLocks noChangeAspect="1" noChangeArrowheads="1"/>
          </p:cNvPicPr>
          <p:nvPr/>
        </p:nvPicPr>
        <p:blipFill>
          <a:blip r:embed="rId11" cstate="print"/>
          <a:srcRect/>
          <a:stretch>
            <a:fillRect/>
          </a:stretch>
        </p:blipFill>
        <p:spPr bwMode="auto">
          <a:xfrm>
            <a:off x="34229" y="2895600"/>
            <a:ext cx="6366571" cy="2362200"/>
          </a:xfrm>
          <a:prstGeom prst="rect">
            <a:avLst/>
          </a:prstGeom>
          <a:noFill/>
          <a:ln w="9525">
            <a:noFill/>
            <a:miter lim="800000"/>
            <a:headEnd/>
            <a:tailEnd/>
          </a:ln>
        </p:spPr>
      </p:pic>
      <p:sp>
        <p:nvSpPr>
          <p:cNvPr id="23655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54" name="Object 10"/>
          <p:cNvGraphicFramePr>
            <a:graphicFrameLocks noChangeAspect="1"/>
          </p:cNvGraphicFramePr>
          <p:nvPr/>
        </p:nvGraphicFramePr>
        <p:xfrm>
          <a:off x="2754086" y="5257800"/>
          <a:ext cx="3570514" cy="609600"/>
        </p:xfrm>
        <a:graphic>
          <a:graphicData uri="http://schemas.openxmlformats.org/presentationml/2006/ole">
            <mc:AlternateContent xmlns:mc="http://schemas.openxmlformats.org/markup-compatibility/2006">
              <mc:Choice xmlns:v="urn:schemas-microsoft-com:vml" Requires="v">
                <p:oleObj spid="_x0000_s236681" name="Equation" r:id="rId12" imgW="1562100" imgH="266700" progId="Equation.3">
                  <p:embed/>
                </p:oleObj>
              </mc:Choice>
              <mc:Fallback>
                <p:oleObj name="Equation" r:id="rId12" imgW="1562100" imgH="266700" progId="Equation.3">
                  <p:embed/>
                  <p:pic>
                    <p:nvPicPr>
                      <p:cNvPr id="0"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54086" y="5257800"/>
                        <a:ext cx="3570514"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21"/>
          <p:cNvSpPr/>
          <p:nvPr/>
        </p:nvSpPr>
        <p:spPr>
          <a:xfrm>
            <a:off x="7216811" y="534418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[11]</a:t>
            </a:r>
          </a:p>
        </p:txBody>
      </p:sp>
      <p:sp>
        <p:nvSpPr>
          <p:cNvPr id="23655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6556" name="Object 12"/>
          <p:cNvGraphicFramePr>
            <a:graphicFrameLocks noChangeAspect="1"/>
          </p:cNvGraphicFramePr>
          <p:nvPr/>
        </p:nvGraphicFramePr>
        <p:xfrm>
          <a:off x="3343656" y="6019800"/>
          <a:ext cx="2218944" cy="533400"/>
        </p:xfrm>
        <a:graphic>
          <a:graphicData uri="http://schemas.openxmlformats.org/presentationml/2006/ole">
            <mc:AlternateContent xmlns:mc="http://schemas.openxmlformats.org/markup-compatibility/2006">
              <mc:Choice xmlns:v="urn:schemas-microsoft-com:vml" Requires="v">
                <p:oleObj spid="_x0000_s236682" name="Equation" r:id="rId14" imgW="990170" imgH="241195" progId="Equation.3">
                  <p:embed/>
                </p:oleObj>
              </mc:Choice>
              <mc:Fallback>
                <p:oleObj name="Equation" r:id="rId14" imgW="990170" imgH="241195" progId="Equation.3">
                  <p:embed/>
                  <p:pic>
                    <p:nvPicPr>
                      <p:cNvPr id="0" name="Picture 1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343656" y="6019800"/>
                        <a:ext cx="2218944"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tangle 24"/>
          <p:cNvSpPr/>
          <p:nvPr/>
        </p:nvSpPr>
        <p:spPr>
          <a:xfrm>
            <a:off x="1379239" y="5943600"/>
            <a:ext cx="982961"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el-GR" sz="2800" i="1" dirty="0">
                <a:solidFill>
                  <a:srgbClr val="002060"/>
                </a:solidFill>
                <a:latin typeface="Times New Roman" pitchFamily="18" charset="0"/>
                <a:ea typeface="Times New Roman" pitchFamily="18" charset="0"/>
                <a:cs typeface="Times New Roman" pitchFamily="18" charset="0"/>
              </a:rPr>
              <a:t>θ</a:t>
            </a:r>
            <a:r>
              <a:rPr lang="ro-RO" sz="2800" i="1" dirty="0">
                <a:solidFill>
                  <a:srgbClr val="002060"/>
                </a:solidFill>
                <a:latin typeface="Times New Roman" pitchFamily="18" charset="0"/>
                <a:ea typeface="Times New Roman" pitchFamily="18" charset="0"/>
                <a:cs typeface="Times New Roman" pitchFamily="18" charset="0"/>
              </a:rPr>
              <a:t> mic</a:t>
            </a:r>
          </a:p>
        </p:txBody>
      </p:sp>
      <p:sp>
        <p:nvSpPr>
          <p:cNvPr id="26" name="Down Arrow 25"/>
          <p:cNvSpPr/>
          <p:nvPr/>
        </p:nvSpPr>
        <p:spPr bwMode="auto">
          <a:xfrm rot="16200000">
            <a:off x="2743200" y="5867401"/>
            <a:ext cx="1524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Linia care alimentează un singur consumator</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762000"/>
            <a:ext cx="117480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el-GR" sz="2800" i="1" dirty="0">
                <a:solidFill>
                  <a:srgbClr val="002060"/>
                </a:solidFill>
                <a:latin typeface="Times New Roman" pitchFamily="18" charset="0"/>
                <a:ea typeface="Times New Roman" pitchFamily="18" charset="0"/>
                <a:cs typeface="Times New Roman" pitchFamily="18" charset="0"/>
              </a:rPr>
              <a:t>θ</a:t>
            </a:r>
            <a:r>
              <a:rPr lang="ro-RO" sz="2800" i="1" dirty="0">
                <a:solidFill>
                  <a:srgbClr val="002060"/>
                </a:solidFill>
                <a:latin typeface="Times New Roman" pitchFamily="18" charset="0"/>
                <a:ea typeface="Times New Roman" pitchFamily="18" charset="0"/>
                <a:cs typeface="Times New Roman" pitchFamily="18" charset="0"/>
              </a:rPr>
              <a:t> mare</a:t>
            </a:r>
          </a:p>
        </p:txBody>
      </p:sp>
      <p:sp>
        <p:nvSpPr>
          <p:cNvPr id="2355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21" name="Object 1"/>
          <p:cNvGraphicFramePr>
            <a:graphicFrameLocks noChangeAspect="1"/>
          </p:cNvGraphicFramePr>
          <p:nvPr/>
        </p:nvGraphicFramePr>
        <p:xfrm>
          <a:off x="1828800" y="762000"/>
          <a:ext cx="5788890" cy="609600"/>
        </p:xfrm>
        <a:graphic>
          <a:graphicData uri="http://schemas.openxmlformats.org/presentationml/2006/ole">
            <mc:AlternateContent xmlns:mc="http://schemas.openxmlformats.org/markup-compatibility/2006">
              <mc:Choice xmlns:v="urn:schemas-microsoft-com:vml" Requires="v">
                <p:oleObj spid="_x0000_s235652" name="Equation" r:id="rId3" imgW="3276600" imgH="317500" progId="Equation.3">
                  <p:embed/>
                </p:oleObj>
              </mc:Choice>
              <mc:Fallback>
                <p:oleObj name="Equation" r:id="rId3" imgW="3276600" imgH="3175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762000"/>
                        <a:ext cx="578889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Down Arrow 10"/>
          <p:cNvSpPr/>
          <p:nvPr/>
        </p:nvSpPr>
        <p:spPr bwMode="auto">
          <a:xfrm rot="16200000">
            <a:off x="1447800" y="838200"/>
            <a:ext cx="152400" cy="4572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2" name="Rectangle 11"/>
          <p:cNvSpPr/>
          <p:nvPr/>
        </p:nvSpPr>
        <p:spPr>
          <a:xfrm>
            <a:off x="7826411" y="762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[12]</a:t>
            </a:r>
          </a:p>
        </p:txBody>
      </p:sp>
      <p:sp>
        <p:nvSpPr>
          <p:cNvPr id="2355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23" name="Object 3"/>
          <p:cNvGraphicFramePr>
            <a:graphicFrameLocks noChangeAspect="1"/>
          </p:cNvGraphicFramePr>
          <p:nvPr/>
        </p:nvGraphicFramePr>
        <p:xfrm>
          <a:off x="76200" y="1905000"/>
          <a:ext cx="2057400" cy="381000"/>
        </p:xfrm>
        <a:graphic>
          <a:graphicData uri="http://schemas.openxmlformats.org/presentationml/2006/ole">
            <mc:AlternateContent xmlns:mc="http://schemas.openxmlformats.org/markup-compatibility/2006">
              <mc:Choice xmlns:v="urn:schemas-microsoft-com:vml" Requires="v">
                <p:oleObj spid="_x0000_s235653" name="Equation" r:id="rId5" imgW="1282700" imgH="241300" progId="Equation.3">
                  <p:embed/>
                </p:oleObj>
              </mc:Choice>
              <mc:Fallback>
                <p:oleObj name="Equation" r:id="rId5" imgW="1282700" imgH="2413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1905000"/>
                        <a:ext cx="20574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Down Arrow 14"/>
          <p:cNvSpPr/>
          <p:nvPr/>
        </p:nvSpPr>
        <p:spPr bwMode="auto">
          <a:xfrm rot="16200000">
            <a:off x="2286000" y="1828800"/>
            <a:ext cx="152400" cy="4572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355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25" name="Object 5"/>
          <p:cNvGraphicFramePr>
            <a:graphicFrameLocks noChangeAspect="1"/>
          </p:cNvGraphicFramePr>
          <p:nvPr/>
        </p:nvGraphicFramePr>
        <p:xfrm>
          <a:off x="2695466" y="1600200"/>
          <a:ext cx="5762734" cy="914400"/>
        </p:xfrm>
        <a:graphic>
          <a:graphicData uri="http://schemas.openxmlformats.org/presentationml/2006/ole">
            <mc:AlternateContent xmlns:mc="http://schemas.openxmlformats.org/markup-compatibility/2006">
              <mc:Choice xmlns:v="urn:schemas-microsoft-com:vml" Requires="v">
                <p:oleObj spid="_x0000_s235654" name="Equation" r:id="rId7" imgW="3695700" imgH="520700" progId="Equation.3">
                  <p:embed/>
                </p:oleObj>
              </mc:Choice>
              <mc:Fallback>
                <p:oleObj name="Equation" r:id="rId7" imgW="3695700" imgH="5207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5466" y="1600200"/>
                        <a:ext cx="5762734"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17"/>
          <p:cNvSpPr/>
          <p:nvPr/>
        </p:nvSpPr>
        <p:spPr>
          <a:xfrm>
            <a:off x="8077200" y="2057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[13]</a:t>
            </a:r>
          </a:p>
        </p:txBody>
      </p:sp>
      <p:sp>
        <p:nvSpPr>
          <p:cNvPr id="2355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27" name="Object 7"/>
          <p:cNvGraphicFramePr>
            <a:graphicFrameLocks noChangeAspect="1"/>
          </p:cNvGraphicFramePr>
          <p:nvPr/>
        </p:nvGraphicFramePr>
        <p:xfrm>
          <a:off x="152400" y="3352800"/>
          <a:ext cx="1481328" cy="457200"/>
        </p:xfrm>
        <a:graphic>
          <a:graphicData uri="http://schemas.openxmlformats.org/presentationml/2006/ole">
            <mc:AlternateContent xmlns:mc="http://schemas.openxmlformats.org/markup-compatibility/2006">
              <mc:Choice xmlns:v="urn:schemas-microsoft-com:vml" Requires="v">
                <p:oleObj spid="_x0000_s235655" name="Equation" r:id="rId9" imgW="774364" imgH="241195" progId="Equation.3">
                  <p:embed/>
                </p:oleObj>
              </mc:Choice>
              <mc:Fallback>
                <p:oleObj name="Equation" r:id="rId9" imgW="774364" imgH="241195"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 y="3352800"/>
                        <a:ext cx="1481328"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Down Arrow 20"/>
          <p:cNvSpPr/>
          <p:nvPr/>
        </p:nvSpPr>
        <p:spPr bwMode="auto">
          <a:xfrm rot="16200000" flipH="1">
            <a:off x="2019300" y="3238500"/>
            <a:ext cx="152400" cy="6858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355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29" name="Object 9"/>
          <p:cNvGraphicFramePr>
            <a:graphicFrameLocks noChangeAspect="1"/>
          </p:cNvGraphicFramePr>
          <p:nvPr>
            <p:extLst>
              <p:ext uri="{D42A27DB-BD31-4B8C-83A1-F6EECF244321}">
                <p14:modId xmlns:p14="http://schemas.microsoft.com/office/powerpoint/2010/main" val="1540549057"/>
              </p:ext>
            </p:extLst>
          </p:nvPr>
        </p:nvGraphicFramePr>
        <p:xfrm>
          <a:off x="2286000" y="2996681"/>
          <a:ext cx="5867400" cy="1727719"/>
        </p:xfrm>
        <a:graphic>
          <a:graphicData uri="http://schemas.openxmlformats.org/presentationml/2006/ole">
            <mc:AlternateContent xmlns:mc="http://schemas.openxmlformats.org/markup-compatibility/2006">
              <mc:Choice xmlns:v="urn:schemas-microsoft-com:vml" Requires="v">
                <p:oleObj spid="_x0000_s235656" name="Equation" r:id="rId11" imgW="3263900" imgH="965200" progId="Equation.3">
                  <p:embed/>
                </p:oleObj>
              </mc:Choice>
              <mc:Fallback>
                <p:oleObj name="Equation" r:id="rId11" imgW="3263900" imgH="965200"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86000" y="2996681"/>
                        <a:ext cx="5867400" cy="17277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p:nvPr/>
        </p:nvSpPr>
        <p:spPr>
          <a:xfrm>
            <a:off x="8055011" y="3429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[14]</a:t>
            </a:r>
          </a:p>
        </p:txBody>
      </p:sp>
      <p:sp>
        <p:nvSpPr>
          <p:cNvPr id="23553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5531" name="Object 11"/>
          <p:cNvGraphicFramePr>
            <a:graphicFrameLocks noChangeAspect="1"/>
          </p:cNvGraphicFramePr>
          <p:nvPr/>
        </p:nvGraphicFramePr>
        <p:xfrm>
          <a:off x="1371600" y="5257800"/>
          <a:ext cx="6534150" cy="990600"/>
        </p:xfrm>
        <a:graphic>
          <a:graphicData uri="http://schemas.openxmlformats.org/presentationml/2006/ole">
            <mc:AlternateContent xmlns:mc="http://schemas.openxmlformats.org/markup-compatibility/2006">
              <mc:Choice xmlns:v="urn:schemas-microsoft-com:vml" Requires="v">
                <p:oleObj spid="_x0000_s235657" name="Equation" r:id="rId13" imgW="3263900" imgH="495300" progId="Equation.3">
                  <p:embed/>
                </p:oleObj>
              </mc:Choice>
              <mc:Fallback>
                <p:oleObj name="Equation" r:id="rId13" imgW="3263900" imgH="495300" progId="Equation.3">
                  <p:embed/>
                  <p:pic>
                    <p:nvPicPr>
                      <p:cNvPr id="0" name="Picture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71600" y="5257800"/>
                        <a:ext cx="653415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tangle 26"/>
          <p:cNvSpPr/>
          <p:nvPr/>
        </p:nvSpPr>
        <p:spPr>
          <a:xfrm>
            <a:off x="8153400" y="5334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[15]</a:t>
            </a:r>
          </a:p>
        </p:txBody>
      </p:sp>
      <p:sp>
        <p:nvSpPr>
          <p:cNvPr id="29" name="Down Arrow 28"/>
          <p:cNvSpPr/>
          <p:nvPr/>
        </p:nvSpPr>
        <p:spPr bwMode="auto">
          <a:xfrm flipH="1">
            <a:off x="4800600" y="4419600"/>
            <a:ext cx="228600" cy="8382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 name="TextBox 1"/>
          <p:cNvSpPr txBox="1"/>
          <p:nvPr/>
        </p:nvSpPr>
        <p:spPr>
          <a:xfrm>
            <a:off x="228600" y="2873514"/>
            <a:ext cx="1524000" cy="369332"/>
          </a:xfrm>
          <a:prstGeom prst="rect">
            <a:avLst/>
          </a:prstGeom>
          <a:noFill/>
        </p:spPr>
        <p:txBody>
          <a:bodyPr wrap="square" rtlCol="0">
            <a:spAutoFit/>
          </a:bodyPr>
          <a:lstStyle/>
          <a:p>
            <a:r>
              <a:rPr lang="en-US" dirty="0" smtClean="0"/>
              <a:t>MT + JT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Linia care alimentează un singur consumator</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44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4497" name="Object 1"/>
          <p:cNvGraphicFramePr>
            <a:graphicFrameLocks noChangeAspect="1"/>
          </p:cNvGraphicFramePr>
          <p:nvPr/>
        </p:nvGraphicFramePr>
        <p:xfrm>
          <a:off x="352165" y="914400"/>
          <a:ext cx="1248035" cy="1953921"/>
        </p:xfrm>
        <a:graphic>
          <a:graphicData uri="http://schemas.openxmlformats.org/presentationml/2006/ole">
            <mc:AlternateContent xmlns:mc="http://schemas.openxmlformats.org/markup-compatibility/2006">
              <mc:Choice xmlns:v="urn:schemas-microsoft-com:vml" Requires="v">
                <p:oleObj spid="_x0000_s234584" name="Equation" r:id="rId3" imgW="545760" imgH="863280" progId="Equation.3">
                  <p:embed/>
                </p:oleObj>
              </mc:Choice>
              <mc:Fallback>
                <p:oleObj name="Equation" r:id="rId3" imgW="545760" imgH="86328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165" y="914400"/>
                        <a:ext cx="1248035" cy="19539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ight Brace 10"/>
          <p:cNvSpPr/>
          <p:nvPr/>
        </p:nvSpPr>
        <p:spPr bwMode="auto">
          <a:xfrm>
            <a:off x="1447800" y="990600"/>
            <a:ext cx="533400" cy="1828800"/>
          </a:xfrm>
          <a:prstGeom prst="rightBrace">
            <a:avLst>
              <a:gd name="adj1" fmla="val 40686"/>
              <a:gd name="adj2" fmla="val 50000"/>
            </a:avLst>
          </a:prstGeom>
          <a:noFill/>
          <a:ln w="38100" cap="flat" cmpd="sng" algn="ctr">
            <a:solidFill>
              <a:srgbClr val="0000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345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4499" name="Object 3"/>
          <p:cNvGraphicFramePr>
            <a:graphicFrameLocks noChangeAspect="1"/>
          </p:cNvGraphicFramePr>
          <p:nvPr/>
        </p:nvGraphicFramePr>
        <p:xfrm>
          <a:off x="2438400" y="685800"/>
          <a:ext cx="4369340" cy="2514600"/>
        </p:xfrm>
        <a:graphic>
          <a:graphicData uri="http://schemas.openxmlformats.org/presentationml/2006/ole">
            <mc:AlternateContent xmlns:mc="http://schemas.openxmlformats.org/markup-compatibility/2006">
              <mc:Choice xmlns:v="urn:schemas-microsoft-com:vml" Requires="v">
                <p:oleObj spid="_x0000_s234585" name="Equation" r:id="rId5" imgW="2336800" imgH="1346200" progId="Equation.3">
                  <p:embed/>
                </p:oleObj>
              </mc:Choice>
              <mc:Fallback>
                <p:oleObj name="Equation" r:id="rId5" imgW="2336800" imgH="1346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685800"/>
                        <a:ext cx="4369340" cy="2514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7620000" y="153418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[16]</a:t>
            </a:r>
          </a:p>
        </p:txBody>
      </p:sp>
      <p:sp>
        <p:nvSpPr>
          <p:cNvPr id="2345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4501" name="Object 5"/>
          <p:cNvGraphicFramePr>
            <a:graphicFrameLocks noChangeAspect="1"/>
          </p:cNvGraphicFramePr>
          <p:nvPr/>
        </p:nvGraphicFramePr>
        <p:xfrm>
          <a:off x="3657600" y="3352800"/>
          <a:ext cx="2133600" cy="515007"/>
        </p:xfrm>
        <a:graphic>
          <a:graphicData uri="http://schemas.openxmlformats.org/presentationml/2006/ole">
            <mc:AlternateContent xmlns:mc="http://schemas.openxmlformats.org/markup-compatibility/2006">
              <mc:Choice xmlns:v="urn:schemas-microsoft-com:vml" Requires="v">
                <p:oleObj spid="_x0000_s234586" name="Equation" r:id="rId7" imgW="1104421" imgH="266584" progId="Equation.3">
                  <p:embed/>
                </p:oleObj>
              </mc:Choice>
              <mc:Fallback>
                <p:oleObj name="Equation" r:id="rId7" imgW="1104421" imgH="266584"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3352800"/>
                        <a:ext cx="2133600" cy="5150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p:nvPr/>
        </p:nvSpPr>
        <p:spPr>
          <a:xfrm>
            <a:off x="7162800" y="3352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[17]</a:t>
            </a:r>
          </a:p>
        </p:txBody>
      </p:sp>
      <p:sp>
        <p:nvSpPr>
          <p:cNvPr id="23450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4503" name="Object 7"/>
          <p:cNvGraphicFramePr>
            <a:graphicFrameLocks noChangeAspect="1"/>
          </p:cNvGraphicFramePr>
          <p:nvPr/>
        </p:nvGraphicFramePr>
        <p:xfrm>
          <a:off x="2780940" y="4191000"/>
          <a:ext cx="3772259" cy="2438400"/>
        </p:xfrm>
        <a:graphic>
          <a:graphicData uri="http://schemas.openxmlformats.org/presentationml/2006/ole">
            <mc:AlternateContent xmlns:mc="http://schemas.openxmlformats.org/markup-compatibility/2006">
              <mc:Choice xmlns:v="urn:schemas-microsoft-com:vml" Requires="v">
                <p:oleObj spid="_x0000_s234587" name="Equation" r:id="rId9" imgW="1892160" imgH="1218960" progId="Equation.3">
                  <p:embed/>
                </p:oleObj>
              </mc:Choice>
              <mc:Fallback>
                <p:oleObj name="Equation" r:id="rId9" imgW="1892160" imgH="1218960"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80940" y="4191000"/>
                        <a:ext cx="3772259" cy="2438400"/>
                      </a:xfrm>
                      <a:prstGeom prst="rect">
                        <a:avLst/>
                      </a:prstGeom>
                      <a:noFill/>
                      <a:ln w="9525">
                        <a:solidFill>
                          <a:srgbClr val="00008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8"/>
          <p:cNvSpPr/>
          <p:nvPr/>
        </p:nvSpPr>
        <p:spPr>
          <a:xfrm>
            <a:off x="7597811" y="50292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[18]</a:t>
            </a:r>
          </a:p>
        </p:txBody>
      </p:sp>
      <p:sp>
        <p:nvSpPr>
          <p:cNvPr id="20" name="Down Arrow 19"/>
          <p:cNvSpPr/>
          <p:nvPr/>
        </p:nvSpPr>
        <p:spPr bwMode="auto">
          <a:xfrm flipH="1">
            <a:off x="4724400" y="3886200"/>
            <a:ext cx="152400" cy="3048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400" b="1" dirty="0"/>
              <a:t>Linia care alimentează mai mulţi consumatori concentraţi</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33473" name="Group 1"/>
          <p:cNvGrpSpPr>
            <a:grpSpLocks/>
          </p:cNvGrpSpPr>
          <p:nvPr/>
        </p:nvGrpSpPr>
        <p:grpSpPr bwMode="auto">
          <a:xfrm>
            <a:off x="228600" y="838200"/>
            <a:ext cx="8763000" cy="4267200"/>
            <a:chOff x="5646" y="7824"/>
            <a:chExt cx="6720" cy="3546"/>
          </a:xfrm>
        </p:grpSpPr>
        <p:sp>
          <p:nvSpPr>
            <p:cNvPr id="233474" name="Oval 2"/>
            <p:cNvSpPr>
              <a:spLocks noChangeArrowheads="1"/>
            </p:cNvSpPr>
            <p:nvPr/>
          </p:nvSpPr>
          <p:spPr bwMode="auto">
            <a:xfrm>
              <a:off x="6012" y="9900"/>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75" name="Line 3"/>
            <p:cNvSpPr>
              <a:spLocks noChangeShapeType="1"/>
            </p:cNvSpPr>
            <p:nvPr/>
          </p:nvSpPr>
          <p:spPr bwMode="auto">
            <a:xfrm>
              <a:off x="6120" y="9960"/>
              <a:ext cx="285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76" name="Oval 4"/>
            <p:cNvSpPr>
              <a:spLocks noChangeArrowheads="1"/>
            </p:cNvSpPr>
            <p:nvPr/>
          </p:nvSpPr>
          <p:spPr bwMode="auto">
            <a:xfrm>
              <a:off x="7332" y="9912"/>
              <a:ext cx="85" cy="8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77" name="Line 5"/>
            <p:cNvSpPr>
              <a:spLocks noChangeShapeType="1"/>
            </p:cNvSpPr>
            <p:nvPr/>
          </p:nvSpPr>
          <p:spPr bwMode="auto">
            <a:xfrm>
              <a:off x="7380" y="9972"/>
              <a:ext cx="0" cy="46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78" name="Text Box 6"/>
            <p:cNvSpPr txBox="1">
              <a:spLocks noChangeArrowheads="1"/>
            </p:cNvSpPr>
            <p:nvPr/>
          </p:nvSpPr>
          <p:spPr bwMode="auto">
            <a:xfrm>
              <a:off x="7344" y="10368"/>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79" name="Oval 7"/>
            <p:cNvSpPr>
              <a:spLocks noChangeArrowheads="1"/>
            </p:cNvSpPr>
            <p:nvPr/>
          </p:nvSpPr>
          <p:spPr bwMode="auto">
            <a:xfrm>
              <a:off x="8922" y="9924"/>
              <a:ext cx="85" cy="8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0" name="Line 8"/>
            <p:cNvSpPr>
              <a:spLocks noChangeShapeType="1"/>
            </p:cNvSpPr>
            <p:nvPr/>
          </p:nvSpPr>
          <p:spPr bwMode="auto">
            <a:xfrm>
              <a:off x="8970" y="9984"/>
              <a:ext cx="0" cy="46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1" name="Text Box 9"/>
            <p:cNvSpPr txBox="1">
              <a:spLocks noChangeArrowheads="1"/>
            </p:cNvSpPr>
            <p:nvPr/>
          </p:nvSpPr>
          <p:spPr bwMode="auto">
            <a:xfrm>
              <a:off x="8934" y="10380"/>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82" name="Line 10"/>
            <p:cNvSpPr>
              <a:spLocks noChangeShapeType="1"/>
            </p:cNvSpPr>
            <p:nvPr/>
          </p:nvSpPr>
          <p:spPr bwMode="auto">
            <a:xfrm>
              <a:off x="8952" y="9960"/>
              <a:ext cx="135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3" name="Oval 11"/>
            <p:cNvSpPr>
              <a:spLocks noChangeArrowheads="1"/>
            </p:cNvSpPr>
            <p:nvPr/>
          </p:nvSpPr>
          <p:spPr bwMode="auto">
            <a:xfrm>
              <a:off x="10230" y="9912"/>
              <a:ext cx="85" cy="8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4" name="Line 12"/>
            <p:cNvSpPr>
              <a:spLocks noChangeShapeType="1"/>
            </p:cNvSpPr>
            <p:nvPr/>
          </p:nvSpPr>
          <p:spPr bwMode="auto">
            <a:xfrm>
              <a:off x="10278" y="9972"/>
              <a:ext cx="0" cy="46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5" name="Text Box 13"/>
            <p:cNvSpPr txBox="1">
              <a:spLocks noChangeArrowheads="1"/>
            </p:cNvSpPr>
            <p:nvPr/>
          </p:nvSpPr>
          <p:spPr bwMode="auto">
            <a:xfrm>
              <a:off x="10242" y="10368"/>
              <a:ext cx="366"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86" name="Line 14"/>
            <p:cNvSpPr>
              <a:spLocks noChangeShapeType="1"/>
            </p:cNvSpPr>
            <p:nvPr/>
          </p:nvSpPr>
          <p:spPr bwMode="auto">
            <a:xfrm>
              <a:off x="10290" y="9960"/>
              <a:ext cx="111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7" name="Oval 15"/>
            <p:cNvSpPr>
              <a:spLocks noChangeArrowheads="1"/>
            </p:cNvSpPr>
            <p:nvPr/>
          </p:nvSpPr>
          <p:spPr bwMode="auto">
            <a:xfrm>
              <a:off x="11352" y="9930"/>
              <a:ext cx="85" cy="8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8" name="Line 16"/>
            <p:cNvSpPr>
              <a:spLocks noChangeShapeType="1"/>
            </p:cNvSpPr>
            <p:nvPr/>
          </p:nvSpPr>
          <p:spPr bwMode="auto">
            <a:xfrm>
              <a:off x="11400" y="9990"/>
              <a:ext cx="0" cy="46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89" name="Text Box 17"/>
            <p:cNvSpPr txBox="1">
              <a:spLocks noChangeArrowheads="1"/>
            </p:cNvSpPr>
            <p:nvPr/>
          </p:nvSpPr>
          <p:spPr bwMode="auto">
            <a:xfrm>
              <a:off x="11364" y="10386"/>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90" name="Line 18"/>
            <p:cNvSpPr>
              <a:spLocks noChangeShapeType="1"/>
            </p:cNvSpPr>
            <p:nvPr/>
          </p:nvSpPr>
          <p:spPr bwMode="auto">
            <a:xfrm>
              <a:off x="6402" y="10032"/>
              <a:ext cx="61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91" name="Text Box 19"/>
            <p:cNvSpPr txBox="1">
              <a:spLocks noChangeArrowheads="1"/>
            </p:cNvSpPr>
            <p:nvPr/>
          </p:nvSpPr>
          <p:spPr bwMode="auto">
            <a:xfrm>
              <a:off x="6474" y="10038"/>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92" name="Line 20"/>
            <p:cNvSpPr>
              <a:spLocks noChangeShapeType="1"/>
            </p:cNvSpPr>
            <p:nvPr/>
          </p:nvSpPr>
          <p:spPr bwMode="auto">
            <a:xfrm>
              <a:off x="7842" y="10020"/>
              <a:ext cx="61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93" name="Text Box 21"/>
            <p:cNvSpPr txBox="1">
              <a:spLocks noChangeArrowheads="1"/>
            </p:cNvSpPr>
            <p:nvPr/>
          </p:nvSpPr>
          <p:spPr bwMode="auto">
            <a:xfrm>
              <a:off x="7914" y="10026"/>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94" name="Line 22"/>
            <p:cNvSpPr>
              <a:spLocks noChangeShapeType="1"/>
            </p:cNvSpPr>
            <p:nvPr/>
          </p:nvSpPr>
          <p:spPr bwMode="auto">
            <a:xfrm>
              <a:off x="10602" y="10020"/>
              <a:ext cx="618"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95" name="Text Box 23"/>
            <p:cNvSpPr txBox="1">
              <a:spLocks noChangeArrowheads="1"/>
            </p:cNvSpPr>
            <p:nvPr/>
          </p:nvSpPr>
          <p:spPr bwMode="auto">
            <a:xfrm>
              <a:off x="10674" y="10026"/>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96" name="Text Box 24"/>
            <p:cNvSpPr txBox="1">
              <a:spLocks noChangeArrowheads="1"/>
            </p:cNvSpPr>
            <p:nvPr/>
          </p:nvSpPr>
          <p:spPr bwMode="auto">
            <a:xfrm>
              <a:off x="5646" y="9816"/>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A</a:t>
              </a:r>
            </a:p>
          </p:txBody>
        </p:sp>
        <p:sp>
          <p:nvSpPr>
            <p:cNvPr id="233497" name="Text Box 25"/>
            <p:cNvSpPr txBox="1">
              <a:spLocks noChangeArrowheads="1"/>
            </p:cNvSpPr>
            <p:nvPr/>
          </p:nvSpPr>
          <p:spPr bwMode="auto">
            <a:xfrm>
              <a:off x="5730" y="10506"/>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U</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Ao</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498" name="Line 26"/>
            <p:cNvSpPr>
              <a:spLocks noChangeShapeType="1"/>
            </p:cNvSpPr>
            <p:nvPr/>
          </p:nvSpPr>
          <p:spPr bwMode="auto">
            <a:xfrm>
              <a:off x="6030" y="11352"/>
              <a:ext cx="618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499" name="Line 27"/>
            <p:cNvSpPr>
              <a:spLocks noChangeShapeType="1"/>
            </p:cNvSpPr>
            <p:nvPr/>
          </p:nvSpPr>
          <p:spPr bwMode="auto">
            <a:xfrm>
              <a:off x="11400" y="9960"/>
              <a:ext cx="780" cy="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00" name="Line 28"/>
            <p:cNvSpPr>
              <a:spLocks noChangeShapeType="1"/>
            </p:cNvSpPr>
            <p:nvPr/>
          </p:nvSpPr>
          <p:spPr bwMode="auto">
            <a:xfrm>
              <a:off x="6060" y="10020"/>
              <a:ext cx="0" cy="1350"/>
            </a:xfrm>
            <a:prstGeom prst="line">
              <a:avLst/>
            </a:prstGeom>
            <a:noFill/>
            <a:ln w="63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01" name="Text Box 29"/>
            <p:cNvSpPr txBox="1">
              <a:spLocks noChangeArrowheads="1"/>
            </p:cNvSpPr>
            <p:nvPr/>
          </p:nvSpPr>
          <p:spPr bwMode="auto">
            <a:xfrm>
              <a:off x="12060" y="10518"/>
              <a:ext cx="306" cy="2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U</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no</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02" name="Line 30"/>
            <p:cNvSpPr>
              <a:spLocks noChangeShapeType="1"/>
            </p:cNvSpPr>
            <p:nvPr/>
          </p:nvSpPr>
          <p:spPr bwMode="auto">
            <a:xfrm>
              <a:off x="12030" y="9960"/>
              <a:ext cx="0" cy="1410"/>
            </a:xfrm>
            <a:prstGeom prst="line">
              <a:avLst/>
            </a:prstGeom>
            <a:noFill/>
            <a:ln w="63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03" name="Text Box 31"/>
            <p:cNvSpPr txBox="1">
              <a:spLocks noChangeArrowheads="1"/>
            </p:cNvSpPr>
            <p:nvPr/>
          </p:nvSpPr>
          <p:spPr bwMode="auto">
            <a:xfrm>
              <a:off x="7437" y="9708"/>
              <a:ext cx="258"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1</a:t>
              </a:r>
            </a:p>
          </p:txBody>
        </p:sp>
        <p:sp>
          <p:nvSpPr>
            <p:cNvPr id="233504" name="Text Box 32"/>
            <p:cNvSpPr txBox="1">
              <a:spLocks noChangeArrowheads="1"/>
            </p:cNvSpPr>
            <p:nvPr/>
          </p:nvSpPr>
          <p:spPr bwMode="auto">
            <a:xfrm>
              <a:off x="6396" y="9666"/>
              <a:ext cx="61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r>
                <a:rPr kumimoji="0" lang="en-US" sz="2000" b="0" i="0" u="none" strike="noStrike" cap="none" normalizeH="0" baseline="0">
                  <a:ln>
                    <a:noFill/>
                  </a:ln>
                  <a:solidFill>
                    <a:schemeClr val="tx1"/>
                  </a:solidFill>
                  <a:effectLst/>
                  <a:latin typeface="Times New Roman" pitchFamily="18" charset="0"/>
                  <a:cs typeface="Times New Roman" pitchFamily="18" charset="0"/>
                </a:rPr>
                <a:t>, 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05" name="Text Box 33"/>
            <p:cNvSpPr txBox="1">
              <a:spLocks noChangeArrowheads="1"/>
            </p:cNvSpPr>
            <p:nvPr/>
          </p:nvSpPr>
          <p:spPr bwMode="auto">
            <a:xfrm>
              <a:off x="9018" y="9708"/>
              <a:ext cx="258"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233506" name="Text Box 34"/>
            <p:cNvSpPr txBox="1">
              <a:spLocks noChangeArrowheads="1"/>
            </p:cNvSpPr>
            <p:nvPr/>
          </p:nvSpPr>
          <p:spPr bwMode="auto">
            <a:xfrm>
              <a:off x="11454" y="9702"/>
              <a:ext cx="258"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n</a:t>
              </a:r>
            </a:p>
          </p:txBody>
        </p:sp>
        <p:sp>
          <p:nvSpPr>
            <p:cNvPr id="233507" name="Text Box 35"/>
            <p:cNvSpPr txBox="1">
              <a:spLocks noChangeArrowheads="1"/>
            </p:cNvSpPr>
            <p:nvPr/>
          </p:nvSpPr>
          <p:spPr bwMode="auto">
            <a:xfrm>
              <a:off x="10332" y="9714"/>
              <a:ext cx="306"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n-1</a:t>
              </a:r>
            </a:p>
          </p:txBody>
        </p:sp>
        <p:sp>
          <p:nvSpPr>
            <p:cNvPr id="233508" name="Line 36"/>
            <p:cNvSpPr>
              <a:spLocks noChangeShapeType="1"/>
            </p:cNvSpPr>
            <p:nvPr/>
          </p:nvSpPr>
          <p:spPr bwMode="auto">
            <a:xfrm flipV="1">
              <a:off x="6060" y="8022"/>
              <a:ext cx="0" cy="186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09" name="Line 37"/>
            <p:cNvSpPr>
              <a:spLocks noChangeShapeType="1"/>
            </p:cNvSpPr>
            <p:nvPr/>
          </p:nvSpPr>
          <p:spPr bwMode="auto">
            <a:xfrm flipV="1">
              <a:off x="7380" y="9552"/>
              <a:ext cx="0" cy="36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10" name="Line 38"/>
            <p:cNvSpPr>
              <a:spLocks noChangeShapeType="1"/>
            </p:cNvSpPr>
            <p:nvPr/>
          </p:nvSpPr>
          <p:spPr bwMode="auto">
            <a:xfrm>
              <a:off x="6060" y="9660"/>
              <a:ext cx="1320"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11" name="Text Box 39"/>
            <p:cNvSpPr txBox="1">
              <a:spLocks noChangeArrowheads="1"/>
            </p:cNvSpPr>
            <p:nvPr/>
          </p:nvSpPr>
          <p:spPr bwMode="auto">
            <a:xfrm>
              <a:off x="6126" y="9344"/>
              <a:ext cx="109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a:t>
              </a: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=r</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+jx</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33512" name="Text Box 40"/>
            <p:cNvSpPr txBox="1">
              <a:spLocks noChangeArrowheads="1"/>
            </p:cNvSpPr>
            <p:nvPr/>
          </p:nvSpPr>
          <p:spPr bwMode="auto">
            <a:xfrm>
              <a:off x="7878" y="9660"/>
              <a:ext cx="61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a:ln>
                    <a:noFill/>
                  </a:ln>
                  <a:solidFill>
                    <a:schemeClr val="tx1"/>
                  </a:solidFill>
                  <a:effectLst/>
                  <a:latin typeface="Times New Roman" pitchFamily="18" charset="0"/>
                  <a:cs typeface="Times New Roman" pitchFamily="18" charset="0"/>
                </a:rPr>
                <a:t> l</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33513" name="Text Box 41"/>
            <p:cNvSpPr txBox="1">
              <a:spLocks noChangeArrowheads="1"/>
            </p:cNvSpPr>
            <p:nvPr/>
          </p:nvSpPr>
          <p:spPr bwMode="auto">
            <a:xfrm>
              <a:off x="7626" y="9369"/>
              <a:ext cx="109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=r</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+jx</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33514" name="Line 42"/>
            <p:cNvSpPr>
              <a:spLocks noChangeShapeType="1"/>
            </p:cNvSpPr>
            <p:nvPr/>
          </p:nvSpPr>
          <p:spPr bwMode="auto">
            <a:xfrm flipV="1">
              <a:off x="8970" y="9090"/>
              <a:ext cx="0" cy="85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15" name="Line 43"/>
            <p:cNvSpPr>
              <a:spLocks noChangeShapeType="1"/>
            </p:cNvSpPr>
            <p:nvPr/>
          </p:nvSpPr>
          <p:spPr bwMode="auto">
            <a:xfrm>
              <a:off x="7380" y="9660"/>
              <a:ext cx="1572"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16" name="Line 44"/>
            <p:cNvSpPr>
              <a:spLocks noChangeShapeType="1"/>
            </p:cNvSpPr>
            <p:nvPr/>
          </p:nvSpPr>
          <p:spPr bwMode="auto">
            <a:xfrm>
              <a:off x="6042" y="9150"/>
              <a:ext cx="2922"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17" name="Text Box 45"/>
            <p:cNvSpPr txBox="1">
              <a:spLocks noChangeArrowheads="1"/>
            </p:cNvSpPr>
            <p:nvPr/>
          </p:nvSpPr>
          <p:spPr bwMode="auto">
            <a:xfrm>
              <a:off x="7266" y="9156"/>
              <a:ext cx="61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18" name="Text Box 46"/>
            <p:cNvSpPr txBox="1">
              <a:spLocks noChangeArrowheads="1"/>
            </p:cNvSpPr>
            <p:nvPr/>
          </p:nvSpPr>
          <p:spPr bwMode="auto">
            <a:xfrm>
              <a:off x="6996" y="8837"/>
              <a:ext cx="109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a:t>
              </a: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r>
                <a:rPr kumimoji="0" lang="en-US" sz="2000" b="0" i="0" u="none" strike="noStrike" cap="none" normalizeH="0" baseline="0" dirty="0">
                  <a:ln>
                    <a:noFill/>
                  </a:ln>
                  <a:solidFill>
                    <a:schemeClr val="tx1"/>
                  </a:solidFill>
                  <a:effectLst/>
                  <a:latin typeface="Times New Roman" pitchFamily="18" charset="0"/>
                  <a:cs typeface="Times New Roman" pitchFamily="18" charset="0"/>
                </a:rPr>
                <a:t>+</a:t>
              </a:r>
              <a:r>
                <a:rPr kumimoji="0" lang="en-US" sz="2000" b="0" i="0" u="sng" strike="noStrike" cap="none" normalizeH="0" baseline="0" dirty="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33519" name="Line 47"/>
            <p:cNvSpPr>
              <a:spLocks noChangeShapeType="1"/>
            </p:cNvSpPr>
            <p:nvPr/>
          </p:nvSpPr>
          <p:spPr bwMode="auto">
            <a:xfrm flipV="1">
              <a:off x="10272" y="8532"/>
              <a:ext cx="6" cy="139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20" name="Line 48"/>
            <p:cNvSpPr>
              <a:spLocks noChangeShapeType="1"/>
            </p:cNvSpPr>
            <p:nvPr/>
          </p:nvSpPr>
          <p:spPr bwMode="auto">
            <a:xfrm flipV="1">
              <a:off x="11400" y="7950"/>
              <a:ext cx="0" cy="1992"/>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21" name="Line 49"/>
            <p:cNvSpPr>
              <a:spLocks noChangeShapeType="1"/>
            </p:cNvSpPr>
            <p:nvPr/>
          </p:nvSpPr>
          <p:spPr bwMode="auto">
            <a:xfrm>
              <a:off x="6060" y="8622"/>
              <a:ext cx="4230"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22" name="Text Box 50"/>
            <p:cNvSpPr txBox="1">
              <a:spLocks noChangeArrowheads="1"/>
            </p:cNvSpPr>
            <p:nvPr/>
          </p:nvSpPr>
          <p:spPr bwMode="auto">
            <a:xfrm>
              <a:off x="7968" y="8646"/>
              <a:ext cx="61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23" name="Text Box 51"/>
            <p:cNvSpPr txBox="1">
              <a:spLocks noChangeArrowheads="1"/>
            </p:cNvSpPr>
            <p:nvPr/>
          </p:nvSpPr>
          <p:spPr bwMode="auto">
            <a:xfrm>
              <a:off x="7536" y="8352"/>
              <a:ext cx="1788"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r>
                <a:rPr kumimoji="0" lang="en-US" sz="2000" b="0" i="0" u="none" strike="noStrike" cap="none" normalizeH="0" baseline="0">
                  <a:ln>
                    <a:noFill/>
                  </a:ln>
                  <a:solidFill>
                    <a:schemeClr val="tx1"/>
                  </a:solidFill>
                  <a:effectLst/>
                  <a:latin typeface="Times New Roman" pitchFamily="18" charset="0"/>
                  <a:cs typeface="Times New Roman" pitchFamily="18" charset="0"/>
                </a:rPr>
                <a:t>=</a:t>
              </a:r>
              <a:r>
                <a:rPr kumimoji="0" lang="en-US" sz="2000" b="0" i="0" u="sng" strike="noStrike" cap="none" normalizeH="0" baseline="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r>
                <a:rPr kumimoji="0" lang="en-US" sz="2000" b="0" i="0" u="sng" strike="noStrike" cap="none" normalizeH="0" baseline="0">
                  <a:ln>
                    <a:noFill/>
                  </a:ln>
                  <a:solidFill>
                    <a:schemeClr val="tx1"/>
                  </a:solidFill>
                  <a:effectLst/>
                  <a:latin typeface="Times New Roman" pitchFamily="18" charset="0"/>
                  <a:cs typeface="Times New Roman" pitchFamily="18" charset="0"/>
                </a:rPr>
                <a:t> 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r>
                <a:rPr kumimoji="0" lang="en-US" sz="2000" b="0" i="0" u="sng" strike="noStrike" cap="none" normalizeH="0" baseline="0">
                  <a:ln>
                    <a:noFill/>
                  </a:ln>
                  <a:solidFill>
                    <a:schemeClr val="tx1"/>
                  </a:solidFill>
                  <a:effectLst/>
                  <a:latin typeface="Times New Roman" pitchFamily="18" charset="0"/>
                  <a:cs typeface="Times New Roman" pitchFamily="18" charset="0"/>
                </a:rPr>
                <a:t> 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24" name="Line 52"/>
            <p:cNvSpPr>
              <a:spLocks noChangeShapeType="1"/>
            </p:cNvSpPr>
            <p:nvPr/>
          </p:nvSpPr>
          <p:spPr bwMode="auto">
            <a:xfrm>
              <a:off x="10272" y="9660"/>
              <a:ext cx="1140"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25" name="Text Box 53"/>
            <p:cNvSpPr txBox="1">
              <a:spLocks noChangeArrowheads="1"/>
            </p:cNvSpPr>
            <p:nvPr/>
          </p:nvSpPr>
          <p:spPr bwMode="auto">
            <a:xfrm>
              <a:off x="10674" y="9666"/>
              <a:ext cx="37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 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26" name="Text Box 54"/>
            <p:cNvSpPr txBox="1">
              <a:spLocks noChangeArrowheads="1"/>
            </p:cNvSpPr>
            <p:nvPr/>
          </p:nvSpPr>
          <p:spPr bwMode="auto">
            <a:xfrm>
              <a:off x="10284" y="9414"/>
              <a:ext cx="109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r>
                <a:rPr kumimoji="0" lang="en-US" sz="2000" b="0" i="0" u="none" strike="noStrike" cap="none" normalizeH="0" baseline="0">
                  <a:ln>
                    <a:noFill/>
                  </a:ln>
                  <a:solidFill>
                    <a:schemeClr val="tx1"/>
                  </a:solidFill>
                  <a:effectLst/>
                  <a:latin typeface="Times New Roman" pitchFamily="18" charset="0"/>
                  <a:cs typeface="Times New Roman" pitchFamily="18" charset="0"/>
                </a:rPr>
                <a:t>=r</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r>
                <a:rPr kumimoji="0" lang="en-US" sz="2000" b="0" i="0" u="none" strike="noStrike" cap="none" normalizeH="0" baseline="0">
                  <a:ln>
                    <a:noFill/>
                  </a:ln>
                  <a:solidFill>
                    <a:schemeClr val="tx1"/>
                  </a:solidFill>
                  <a:effectLst/>
                  <a:latin typeface="Times New Roman" pitchFamily="18" charset="0"/>
                  <a:cs typeface="Times New Roman" pitchFamily="18" charset="0"/>
                </a:rPr>
                <a:t>+jx</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27" name="Line 55"/>
            <p:cNvSpPr>
              <a:spLocks noChangeShapeType="1"/>
            </p:cNvSpPr>
            <p:nvPr/>
          </p:nvSpPr>
          <p:spPr bwMode="auto">
            <a:xfrm>
              <a:off x="6060" y="8082"/>
              <a:ext cx="5340"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33528" name="Text Box 56"/>
            <p:cNvSpPr txBox="1">
              <a:spLocks noChangeArrowheads="1"/>
            </p:cNvSpPr>
            <p:nvPr/>
          </p:nvSpPr>
          <p:spPr bwMode="auto">
            <a:xfrm>
              <a:off x="8478" y="8118"/>
              <a:ext cx="618" cy="2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L</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33529" name="Text Box 57"/>
            <p:cNvSpPr txBox="1">
              <a:spLocks noChangeArrowheads="1"/>
            </p:cNvSpPr>
            <p:nvPr/>
          </p:nvSpPr>
          <p:spPr bwMode="auto">
            <a:xfrm>
              <a:off x="8046" y="7824"/>
              <a:ext cx="1788"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r>
                <a:rPr kumimoji="0" lang="en-US" sz="2000" b="0" i="0" u="none" strike="noStrike" cap="none" normalizeH="0" baseline="0">
                  <a:ln>
                    <a:noFill/>
                  </a:ln>
                  <a:solidFill>
                    <a:schemeClr val="tx1"/>
                  </a:solidFill>
                  <a:effectLst/>
                  <a:latin typeface="Times New Roman" pitchFamily="18" charset="0"/>
                  <a:cs typeface="Times New Roman" pitchFamily="18" charset="0"/>
                </a:rPr>
                <a:t>=</a:t>
              </a:r>
              <a:r>
                <a:rPr kumimoji="0" lang="en-US" sz="2000" b="0" i="0" u="sng" strike="noStrike" cap="none" normalizeH="0" baseline="0">
                  <a:ln>
                    <a:noFill/>
                  </a:ln>
                  <a:solidFill>
                    <a:schemeClr val="tx1"/>
                  </a:solidFill>
                  <a:effectLst/>
                  <a:latin typeface="Times New Roman" pitchFamily="18" charset="0"/>
                  <a:cs typeface="Times New Roman" pitchFamily="18" charset="0"/>
                </a:rPr>
                <a:t>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1+</a:t>
              </a:r>
              <a:r>
                <a:rPr kumimoji="0" lang="en-US" sz="2000" b="0" i="0" u="sng" strike="noStrike" cap="none" normalizeH="0" baseline="0">
                  <a:ln>
                    <a:noFill/>
                  </a:ln>
                  <a:solidFill>
                    <a:schemeClr val="tx1"/>
                  </a:solidFill>
                  <a:effectLst/>
                  <a:latin typeface="Times New Roman" pitchFamily="18" charset="0"/>
                  <a:cs typeface="Times New Roman" pitchFamily="18" charset="0"/>
                </a:rPr>
                <a:t> 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r>
                <a:rPr kumimoji="0" lang="en-US" sz="2000" b="0" i="0" u="sng" strike="noStrike" cap="none" normalizeH="0" baseline="0">
                  <a:ln>
                    <a:noFill/>
                  </a:ln>
                  <a:solidFill>
                    <a:schemeClr val="tx1"/>
                  </a:solidFill>
                  <a:effectLst/>
                  <a:latin typeface="Times New Roman" pitchFamily="18" charset="0"/>
                  <a:cs typeface="Times New Roman" pitchFamily="18" charset="0"/>
                </a:rPr>
                <a:t> z</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233530" name="Rectangle 58"/>
          <p:cNvSpPr>
            <a:spLocks noChangeArrowheads="1"/>
          </p:cNvSpPr>
          <p:nvPr/>
        </p:nvSpPr>
        <p:spPr bwMode="auto">
          <a:xfrm>
            <a:off x="214212" y="5265003"/>
            <a:ext cx="847258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1" hangingPunct="1">
              <a:tabLst>
                <a:tab pos="0" algn="l"/>
              </a:tabLst>
            </a:pPr>
            <a:r>
              <a:rPr lang="it-IT" sz="2400" b="1" dirty="0">
                <a:solidFill>
                  <a:srgbClr val="002060"/>
                </a:solidFill>
                <a:latin typeface="Times New Roman" pitchFamily="18" charset="0"/>
                <a:cs typeface="Times New Roman" pitchFamily="18" charset="0"/>
              </a:rPr>
              <a:t>Fig</a:t>
            </a:r>
            <a:r>
              <a:rPr lang="ro-RO" sz="2400" b="1" dirty="0">
                <a:solidFill>
                  <a:srgbClr val="002060"/>
                </a:solidFill>
                <a:latin typeface="Times New Roman" pitchFamily="18" charset="0"/>
                <a:cs typeface="Times New Roman" pitchFamily="18" charset="0"/>
              </a:rPr>
              <a:t>.</a:t>
            </a:r>
            <a:r>
              <a:rPr lang="it-IT" sz="2400" b="1" dirty="0">
                <a:solidFill>
                  <a:srgbClr val="002060"/>
                </a:solidFill>
                <a:latin typeface="Times New Roman" pitchFamily="18" charset="0"/>
                <a:cs typeface="Times New Roman" pitchFamily="18" charset="0"/>
              </a:rPr>
              <a:t> 4 </a:t>
            </a:r>
            <a:r>
              <a:rPr lang="it-IT" sz="2400" b="1" i="1" dirty="0">
                <a:solidFill>
                  <a:srgbClr val="002060"/>
                </a:solidFill>
                <a:latin typeface="Times New Roman" pitchFamily="18" charset="0"/>
                <a:cs typeface="Times New Roman" pitchFamily="18" charset="0"/>
              </a:rPr>
              <a:t>Schema electrică echivalentă a unei linii radiale care alimentează n consumatori concentraţi</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400" b="1" dirty="0"/>
              <a:t>Linia care alimentează mai mulţi consumatori concentraţi</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67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6785" name="Object 1"/>
          <p:cNvGraphicFramePr>
            <a:graphicFrameLocks noChangeAspect="1"/>
          </p:cNvGraphicFramePr>
          <p:nvPr>
            <p:extLst>
              <p:ext uri="{D42A27DB-BD31-4B8C-83A1-F6EECF244321}">
                <p14:modId xmlns:p14="http://schemas.microsoft.com/office/powerpoint/2010/main" val="155431687"/>
              </p:ext>
            </p:extLst>
          </p:nvPr>
        </p:nvGraphicFramePr>
        <p:xfrm>
          <a:off x="609600" y="818568"/>
          <a:ext cx="7388711" cy="3962400"/>
        </p:xfrm>
        <a:graphic>
          <a:graphicData uri="http://schemas.openxmlformats.org/presentationml/2006/ole">
            <mc:AlternateContent xmlns:mc="http://schemas.openxmlformats.org/markup-compatibility/2006">
              <mc:Choice xmlns:v="urn:schemas-microsoft-com:vml" Requires="v">
                <p:oleObj spid="_x0000_s246828" name="Equation" r:id="rId3" imgW="3543300" imgH="1905000" progId="Equation.3">
                  <p:embed/>
                </p:oleObj>
              </mc:Choice>
              <mc:Fallback>
                <p:oleObj name="Equation" r:id="rId3" imgW="3543300" imgH="1905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818568"/>
                        <a:ext cx="7388711" cy="3962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8055011" y="2133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[19]</a:t>
            </a:r>
          </a:p>
        </p:txBody>
      </p:sp>
      <p:sp>
        <p:nvSpPr>
          <p:cNvPr id="2467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6787" name="Object 3"/>
          <p:cNvGraphicFramePr>
            <a:graphicFrameLocks noChangeAspect="1"/>
          </p:cNvGraphicFramePr>
          <p:nvPr/>
        </p:nvGraphicFramePr>
        <p:xfrm>
          <a:off x="3276600" y="5257800"/>
          <a:ext cx="2895600" cy="1014697"/>
        </p:xfrm>
        <a:graphic>
          <a:graphicData uri="http://schemas.openxmlformats.org/presentationml/2006/ole">
            <mc:AlternateContent xmlns:mc="http://schemas.openxmlformats.org/markup-compatibility/2006">
              <mc:Choice xmlns:v="urn:schemas-microsoft-com:vml" Requires="v">
                <p:oleObj spid="_x0000_s246829" name="Equation" r:id="rId5" imgW="1244600" imgH="431800" progId="Equation.3">
                  <p:embed/>
                </p:oleObj>
              </mc:Choice>
              <mc:Fallback>
                <p:oleObj name="Equation" r:id="rId5" imgW="1244600" imgH="4318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6600" y="5257800"/>
                        <a:ext cx="2895600" cy="10146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7848600" y="5486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[20]</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400" b="1" dirty="0"/>
              <a:t>Linia care alimentează mai mulţi consumatori concentraţi</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57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61" name="Object 1"/>
          <p:cNvGraphicFramePr>
            <a:graphicFrameLocks noChangeAspect="1"/>
          </p:cNvGraphicFramePr>
          <p:nvPr/>
        </p:nvGraphicFramePr>
        <p:xfrm>
          <a:off x="533400" y="914400"/>
          <a:ext cx="7198838" cy="533400"/>
        </p:xfrm>
        <a:graphic>
          <a:graphicData uri="http://schemas.openxmlformats.org/presentationml/2006/ole">
            <mc:AlternateContent xmlns:mc="http://schemas.openxmlformats.org/markup-compatibility/2006">
              <mc:Choice xmlns:v="urn:schemas-microsoft-com:vml" Requires="v">
                <p:oleObj spid="_x0000_s245848" name="Equation" r:id="rId3" imgW="3251200" imgH="241300" progId="Equation.3">
                  <p:embed/>
                </p:oleObj>
              </mc:Choice>
              <mc:Fallback>
                <p:oleObj name="Equation" r:id="rId3" imgW="3251200" imgH="2413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14400"/>
                        <a:ext cx="7198838"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8077200" y="914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[21]</a:t>
            </a:r>
          </a:p>
        </p:txBody>
      </p:sp>
      <p:sp>
        <p:nvSpPr>
          <p:cNvPr id="12" name="Rectangle 11"/>
          <p:cNvSpPr/>
          <p:nvPr/>
        </p:nvSpPr>
        <p:spPr>
          <a:xfrm>
            <a:off x="6553200" y="1828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[22]</a:t>
            </a:r>
          </a:p>
        </p:txBody>
      </p:sp>
      <p:sp>
        <p:nvSpPr>
          <p:cNvPr id="13" name="Rectangle 12"/>
          <p:cNvSpPr/>
          <p:nvPr/>
        </p:nvSpPr>
        <p:spPr>
          <a:xfrm>
            <a:off x="8153400" y="328678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[23]</a:t>
            </a:r>
          </a:p>
        </p:txBody>
      </p:sp>
      <p:sp>
        <p:nvSpPr>
          <p:cNvPr id="2457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63" name="Object 3"/>
          <p:cNvGraphicFramePr>
            <a:graphicFrameLocks noChangeAspect="1"/>
          </p:cNvGraphicFramePr>
          <p:nvPr/>
        </p:nvGraphicFramePr>
        <p:xfrm>
          <a:off x="2667000" y="1676400"/>
          <a:ext cx="2971800" cy="990600"/>
        </p:xfrm>
        <a:graphic>
          <a:graphicData uri="http://schemas.openxmlformats.org/presentationml/2006/ole">
            <mc:AlternateContent xmlns:mc="http://schemas.openxmlformats.org/markup-compatibility/2006">
              <mc:Choice xmlns:v="urn:schemas-microsoft-com:vml" Requires="v">
                <p:oleObj spid="_x0000_s245849" name="Equation" r:id="rId5" imgW="1295400" imgH="431800" progId="Equation.3">
                  <p:embed/>
                </p:oleObj>
              </mc:Choice>
              <mc:Fallback>
                <p:oleObj name="Equation" r:id="rId5" imgW="1295400" imgH="4318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1676400"/>
                        <a:ext cx="29718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Down Arrow 14"/>
          <p:cNvSpPr/>
          <p:nvPr/>
        </p:nvSpPr>
        <p:spPr bwMode="auto">
          <a:xfrm flipH="1">
            <a:off x="4114800" y="2590800"/>
            <a:ext cx="304800" cy="6096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4576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65" name="Object 5"/>
          <p:cNvGraphicFramePr>
            <a:graphicFrameLocks noChangeAspect="1"/>
          </p:cNvGraphicFramePr>
          <p:nvPr>
            <p:extLst>
              <p:ext uri="{D42A27DB-BD31-4B8C-83A1-F6EECF244321}">
                <p14:modId xmlns:p14="http://schemas.microsoft.com/office/powerpoint/2010/main" val="3840057704"/>
              </p:ext>
            </p:extLst>
          </p:nvPr>
        </p:nvGraphicFramePr>
        <p:xfrm>
          <a:off x="685800" y="3048000"/>
          <a:ext cx="7467600" cy="893559"/>
        </p:xfrm>
        <a:graphic>
          <a:graphicData uri="http://schemas.openxmlformats.org/presentationml/2006/ole">
            <mc:AlternateContent xmlns:mc="http://schemas.openxmlformats.org/markup-compatibility/2006">
              <mc:Choice xmlns:v="urn:schemas-microsoft-com:vml" Requires="v">
                <p:oleObj spid="_x0000_s245850" name="Equation" r:id="rId7" imgW="3581400" imgH="431800" progId="Equation.DSMT4">
                  <p:embed/>
                </p:oleObj>
              </mc:Choice>
              <mc:Fallback>
                <p:oleObj name="Equation" r:id="rId7" imgW="3581400" imgH="431800" progId="Equation.DSMT4">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3048000"/>
                        <a:ext cx="7467600" cy="89355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76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5767" name="Object 7"/>
          <p:cNvGraphicFramePr>
            <a:graphicFrameLocks noChangeAspect="1"/>
          </p:cNvGraphicFramePr>
          <p:nvPr/>
        </p:nvGraphicFramePr>
        <p:xfrm>
          <a:off x="1111250" y="4191000"/>
          <a:ext cx="6813550" cy="2209800"/>
        </p:xfrm>
        <a:graphic>
          <a:graphicData uri="http://schemas.openxmlformats.org/presentationml/2006/ole">
            <mc:AlternateContent xmlns:mc="http://schemas.openxmlformats.org/markup-compatibility/2006">
              <mc:Choice xmlns:v="urn:schemas-microsoft-com:vml" Requires="v">
                <p:oleObj spid="_x0000_s245851" name="Equation" r:id="rId9" imgW="3441700" imgH="1117600" progId="Equation.DSMT4">
                  <p:embed/>
                </p:oleObj>
              </mc:Choice>
              <mc:Fallback>
                <p:oleObj name="Equation" r:id="rId9" imgW="3441700" imgH="1117600" progId="Equation.DSMT4">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11250" y="4191000"/>
                        <a:ext cx="6813550" cy="2209800"/>
                      </a:xfrm>
                      <a:prstGeom prst="rect">
                        <a:avLst/>
                      </a:prstGeom>
                      <a:noFill/>
                      <a:ln w="9525">
                        <a:solidFill>
                          <a:srgbClr val="00008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Rectangle 19"/>
          <p:cNvSpPr/>
          <p:nvPr/>
        </p:nvSpPr>
        <p:spPr>
          <a:xfrm>
            <a:off x="8077200" y="50292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[24]</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400" b="1" dirty="0"/>
              <a:t>Linia care alimentează mai mulţi consumatori concentraţi</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47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4737" name="Object 1"/>
          <p:cNvGraphicFramePr>
            <a:graphicFrameLocks noChangeAspect="1"/>
          </p:cNvGraphicFramePr>
          <p:nvPr/>
        </p:nvGraphicFramePr>
        <p:xfrm>
          <a:off x="2971800" y="609600"/>
          <a:ext cx="2971800" cy="820436"/>
        </p:xfrm>
        <a:graphic>
          <a:graphicData uri="http://schemas.openxmlformats.org/presentationml/2006/ole">
            <mc:AlternateContent xmlns:mc="http://schemas.openxmlformats.org/markup-compatibility/2006">
              <mc:Choice xmlns:v="urn:schemas-microsoft-com:vml" Requires="v">
                <p:oleObj spid="_x0000_s244780" name="Equation" r:id="rId3" imgW="1548728" imgH="431613" progId="Equation.3">
                  <p:embed/>
                </p:oleObj>
              </mc:Choice>
              <mc:Fallback>
                <p:oleObj name="Equation" r:id="rId3" imgW="1548728" imgH="431613"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609600"/>
                        <a:ext cx="2971800" cy="8204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7162800" y="762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[25]</a:t>
            </a:r>
          </a:p>
        </p:txBody>
      </p:sp>
      <p:sp>
        <p:nvSpPr>
          <p:cNvPr id="12" name="Rectangle 11"/>
          <p:cNvSpPr/>
          <p:nvPr/>
        </p:nvSpPr>
        <p:spPr>
          <a:xfrm>
            <a:off x="7696200" y="2667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[26]</a:t>
            </a:r>
          </a:p>
        </p:txBody>
      </p:sp>
      <p:sp>
        <p:nvSpPr>
          <p:cNvPr id="2447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4739" name="Object 3"/>
          <p:cNvGraphicFramePr>
            <a:graphicFrameLocks noChangeAspect="1"/>
          </p:cNvGraphicFramePr>
          <p:nvPr/>
        </p:nvGraphicFramePr>
        <p:xfrm>
          <a:off x="228600" y="1447800"/>
          <a:ext cx="8610600" cy="3657600"/>
        </p:xfrm>
        <a:graphic>
          <a:graphicData uri="http://schemas.openxmlformats.org/presentationml/2006/ole">
            <mc:AlternateContent xmlns:mc="http://schemas.openxmlformats.org/markup-compatibility/2006">
              <mc:Choice xmlns:v="urn:schemas-microsoft-com:vml" Requires="v">
                <p:oleObj spid="_x0000_s244781" name="Equation" r:id="rId5" imgW="4749800" imgH="1905000" progId="Equation.3">
                  <p:embed/>
                </p:oleObj>
              </mc:Choice>
              <mc:Fallback>
                <p:oleObj name="Equation" r:id="rId5" imgW="4749800" imgH="19050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447800"/>
                        <a:ext cx="8610600" cy="36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44741" name="Picture 5"/>
          <p:cNvPicPr>
            <a:picLocks noChangeAspect="1" noChangeArrowheads="1"/>
          </p:cNvPicPr>
          <p:nvPr/>
        </p:nvPicPr>
        <p:blipFill>
          <a:blip r:embed="rId7" cstate="print"/>
          <a:srcRect/>
          <a:stretch>
            <a:fillRect/>
          </a:stretch>
        </p:blipFill>
        <p:spPr bwMode="auto">
          <a:xfrm>
            <a:off x="152400" y="5105400"/>
            <a:ext cx="8564380" cy="12954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400" b="1" dirty="0"/>
              <a:t>Linia care alimentează mai mulţi consumatori concentraţi</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924800" y="2819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[27]</a:t>
            </a:r>
          </a:p>
        </p:txBody>
      </p:sp>
      <p:sp>
        <p:nvSpPr>
          <p:cNvPr id="243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43715" name="Picture 3"/>
          <p:cNvPicPr>
            <a:picLocks noChangeAspect="1" noChangeArrowheads="1"/>
          </p:cNvPicPr>
          <p:nvPr/>
        </p:nvPicPr>
        <p:blipFill>
          <a:blip r:embed="rId3" cstate="print"/>
          <a:srcRect/>
          <a:stretch>
            <a:fillRect/>
          </a:stretch>
        </p:blipFill>
        <p:spPr bwMode="auto">
          <a:xfrm>
            <a:off x="0" y="5562601"/>
            <a:ext cx="9144000" cy="1066799"/>
          </a:xfrm>
          <a:prstGeom prst="rect">
            <a:avLst/>
          </a:prstGeom>
          <a:noFill/>
          <a:ln w="9525">
            <a:noFill/>
            <a:miter lim="800000"/>
            <a:headEnd/>
            <a:tailEnd/>
          </a:ln>
        </p:spPr>
      </p:pic>
      <p:graphicFrame>
        <p:nvGraphicFramePr>
          <p:cNvPr id="243716" name="Object 4"/>
          <p:cNvGraphicFramePr>
            <a:graphicFrameLocks noChangeAspect="1"/>
          </p:cNvGraphicFramePr>
          <p:nvPr/>
        </p:nvGraphicFramePr>
        <p:xfrm>
          <a:off x="1219200" y="609600"/>
          <a:ext cx="6324600" cy="5159375"/>
        </p:xfrm>
        <a:graphic>
          <a:graphicData uri="http://schemas.openxmlformats.org/presentationml/2006/ole">
            <mc:AlternateContent xmlns:mc="http://schemas.openxmlformats.org/markup-compatibility/2006">
              <mc:Choice xmlns:v="urn:schemas-microsoft-com:vml" Requires="v">
                <p:oleObj spid="_x0000_s243737" name="Equation" r:id="rId4" imgW="3352680" imgH="2679480" progId="Equation.3">
                  <p:embed/>
                </p:oleObj>
              </mc:Choice>
              <mc:Fallback>
                <p:oleObj name="Equation" r:id="rId4" imgW="3352680" imgH="267948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609600"/>
                        <a:ext cx="6324600" cy="5159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34"/>
          <p:cNvSpPr txBox="1">
            <a:spLocks noChangeArrowheads="1"/>
          </p:cNvSpPr>
          <p:nvPr/>
        </p:nvSpPr>
        <p:spPr bwMode="auto">
          <a:xfrm>
            <a:off x="0" y="-10418"/>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3200" b="1" dirty="0"/>
              <a:t>Schema monofilară a unei rețele electrice</a:t>
            </a:r>
            <a:endParaRPr lang="en-US" sz="3200" dirty="0"/>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a:extLst>
              <a:ext uri="{FF2B5EF4-FFF2-40B4-BE49-F238E27FC236}">
                <a16:creationId xmlns:a16="http://schemas.microsoft.com/office/drawing/2014/main" id="{B029CF49-3315-4C74-8913-9F8273953B1E}"/>
              </a:ext>
            </a:extLst>
          </p:cNvPr>
          <p:cNvSpPr/>
          <p:nvPr/>
        </p:nvSpPr>
        <p:spPr>
          <a:xfrm>
            <a:off x="533400" y="1066800"/>
            <a:ext cx="7772400" cy="2246769"/>
          </a:xfrm>
          <a:prstGeom prst="rect">
            <a:avLst/>
          </a:prstGeom>
        </p:spPr>
        <p:txBody>
          <a:bodyPr wrap="square">
            <a:spAutoFit/>
          </a:bodyPr>
          <a:lstStyle/>
          <a:p>
            <a:r>
              <a:rPr lang="ro-RO" sz="2000" dirty="0">
                <a:latin typeface="+mn-lt"/>
                <a:ea typeface="Times New Roman" panose="02020603050405020304" pitchFamily="18" charset="0"/>
              </a:rPr>
              <a:t>O companie de electricitate de dimensiune medie, care </a:t>
            </a:r>
            <a:r>
              <a:rPr lang="ro-RO" sz="2000" dirty="0" err="1">
                <a:latin typeface="+mn-lt"/>
                <a:ea typeface="Times New Roman" panose="02020603050405020304" pitchFamily="18" charset="0"/>
              </a:rPr>
              <a:t>deserveşte</a:t>
            </a:r>
            <a:r>
              <a:rPr lang="ro-RO" sz="2000" dirty="0">
                <a:latin typeface="+mn-lt"/>
                <a:ea typeface="Times New Roman" panose="02020603050405020304" pitchFamily="18" charset="0"/>
              </a:rPr>
              <a:t> o </a:t>
            </a:r>
            <a:r>
              <a:rPr lang="ro-RO" sz="2000" dirty="0" err="1">
                <a:latin typeface="+mn-lt"/>
                <a:ea typeface="Times New Roman" panose="02020603050405020304" pitchFamily="18" charset="0"/>
              </a:rPr>
              <a:t>populaţie</a:t>
            </a:r>
            <a:r>
              <a:rPr lang="ro-RO" sz="2000" dirty="0">
                <a:latin typeface="+mn-lt"/>
                <a:ea typeface="Times New Roman" panose="02020603050405020304" pitchFamily="18" charset="0"/>
              </a:rPr>
              <a:t> mixtă, urbană </a:t>
            </a:r>
            <a:r>
              <a:rPr lang="ro-RO" sz="2000" dirty="0" err="1">
                <a:latin typeface="+mn-lt"/>
                <a:ea typeface="Times New Roman" panose="02020603050405020304" pitchFamily="18" charset="0"/>
              </a:rPr>
              <a:t>şi</a:t>
            </a:r>
            <a:r>
              <a:rPr lang="ro-RO" sz="2000" dirty="0">
                <a:latin typeface="+mn-lt"/>
                <a:ea typeface="Times New Roman" panose="02020603050405020304" pitchFamily="18" charset="0"/>
              </a:rPr>
              <a:t> rurală, de câteva milioane de oameni, </a:t>
            </a:r>
            <a:r>
              <a:rPr lang="ro-RO" sz="2000" dirty="0" err="1">
                <a:latin typeface="+mn-lt"/>
                <a:ea typeface="Times New Roman" panose="02020603050405020304" pitchFamily="18" charset="0"/>
              </a:rPr>
              <a:t>funcţionează</a:t>
            </a:r>
            <a:r>
              <a:rPr lang="ro-RO" sz="2000" dirty="0">
                <a:latin typeface="+mn-lt"/>
                <a:ea typeface="Times New Roman" panose="02020603050405020304" pitchFamily="18" charset="0"/>
              </a:rPr>
              <a:t> ca o </a:t>
            </a:r>
            <a:r>
              <a:rPr lang="ro-RO" sz="2000" dirty="0" err="1">
                <a:latin typeface="+mn-lt"/>
                <a:ea typeface="Times New Roman" panose="02020603050405020304" pitchFamily="18" charset="0"/>
              </a:rPr>
              <a:t>reţea</a:t>
            </a:r>
            <a:r>
              <a:rPr lang="ro-RO" sz="2000" dirty="0">
                <a:latin typeface="+mn-lt"/>
                <a:ea typeface="Times New Roman" panose="02020603050405020304" pitchFamily="18" charset="0"/>
              </a:rPr>
              <a:t>, </a:t>
            </a:r>
            <a:r>
              <a:rPr lang="ro-RO" sz="2000" dirty="0" err="1">
                <a:latin typeface="+mn-lt"/>
                <a:ea typeface="Times New Roman" panose="02020603050405020304" pitchFamily="18" charset="0"/>
              </a:rPr>
              <a:t>conţinând</a:t>
            </a:r>
            <a:r>
              <a:rPr lang="ro-RO" sz="2000" dirty="0">
                <a:latin typeface="+mn-lt"/>
                <a:ea typeface="Times New Roman" panose="02020603050405020304" pitchFamily="18" charset="0"/>
              </a:rPr>
              <a:t> sute de noduri (puncte de injecție / consum) </a:t>
            </a:r>
            <a:r>
              <a:rPr lang="ro-RO" sz="2000" dirty="0" err="1">
                <a:latin typeface="+mn-lt"/>
                <a:ea typeface="Times New Roman" panose="02020603050405020304" pitchFamily="18" charset="0"/>
              </a:rPr>
              <a:t>şi</a:t>
            </a:r>
            <a:r>
              <a:rPr lang="ro-RO" sz="2000" dirty="0">
                <a:latin typeface="+mn-lt"/>
                <a:ea typeface="Times New Roman" panose="02020603050405020304" pitchFamily="18" charset="0"/>
              </a:rPr>
              <a:t> mii de laturi (linii și transformatoare)</a:t>
            </a:r>
          </a:p>
          <a:p>
            <a:endParaRPr lang="ro-RO" sz="2000" dirty="0">
              <a:latin typeface="+mn-lt"/>
              <a:ea typeface="Times New Roman" panose="02020603050405020304" pitchFamily="18" charset="0"/>
            </a:endParaRPr>
          </a:p>
          <a:p>
            <a:endParaRPr lang="ro-RO" sz="2000" dirty="0">
              <a:latin typeface="+mn-lt"/>
              <a:ea typeface="Times New Roman" panose="02020603050405020304" pitchFamily="18" charset="0"/>
            </a:endParaRPr>
          </a:p>
          <a:p>
            <a:endParaRPr lang="en-GB" sz="2000" dirty="0">
              <a:latin typeface="+mn-lt"/>
            </a:endParaRPr>
          </a:p>
        </p:txBody>
      </p:sp>
      <p:grpSp>
        <p:nvGrpSpPr>
          <p:cNvPr id="28" name="Group 27">
            <a:extLst>
              <a:ext uri="{FF2B5EF4-FFF2-40B4-BE49-F238E27FC236}">
                <a16:creationId xmlns:a16="http://schemas.microsoft.com/office/drawing/2014/main" id="{B4899B19-249D-4C31-B29B-E4AE714C9DFD}"/>
              </a:ext>
            </a:extLst>
          </p:cNvPr>
          <p:cNvGrpSpPr/>
          <p:nvPr/>
        </p:nvGrpSpPr>
        <p:grpSpPr>
          <a:xfrm>
            <a:off x="3200400" y="2971800"/>
            <a:ext cx="5029200" cy="3276600"/>
            <a:chOff x="4800600" y="4066639"/>
            <a:chExt cx="4067594" cy="2537403"/>
          </a:xfrm>
        </p:grpSpPr>
        <p:pic>
          <p:nvPicPr>
            <p:cNvPr id="16" name="Picture 15">
              <a:extLst>
                <a:ext uri="{FF2B5EF4-FFF2-40B4-BE49-F238E27FC236}">
                  <a16:creationId xmlns:a16="http://schemas.microsoft.com/office/drawing/2014/main" id="{4D45E55F-4EA8-4555-8FD7-337C3B36C378}"/>
                </a:ext>
              </a:extLst>
            </p:cNvPr>
            <p:cNvPicPr>
              <a:picLocks noChangeAspect="1"/>
            </p:cNvPicPr>
            <p:nvPr/>
          </p:nvPicPr>
          <p:blipFill>
            <a:blip r:embed="rId2"/>
            <a:stretch>
              <a:fillRect/>
            </a:stretch>
          </p:blipFill>
          <p:spPr>
            <a:xfrm>
              <a:off x="4800600" y="4066639"/>
              <a:ext cx="4067594" cy="2537403"/>
            </a:xfrm>
            <a:prstGeom prst="rect">
              <a:avLst/>
            </a:prstGeom>
          </p:spPr>
        </p:pic>
        <p:sp>
          <p:nvSpPr>
            <p:cNvPr id="17" name="Rectangle 16">
              <a:extLst>
                <a:ext uri="{FF2B5EF4-FFF2-40B4-BE49-F238E27FC236}">
                  <a16:creationId xmlns:a16="http://schemas.microsoft.com/office/drawing/2014/main" id="{7277B5A2-F31B-4A9C-A584-8FD19D6CA8B3}"/>
                </a:ext>
              </a:extLst>
            </p:cNvPr>
            <p:cNvSpPr/>
            <p:nvPr/>
          </p:nvSpPr>
          <p:spPr bwMode="auto">
            <a:xfrm>
              <a:off x="5274276" y="6011562"/>
              <a:ext cx="36000" cy="38100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42DF5091-F16A-43A1-BCC0-74EECAE05931}"/>
                </a:ext>
              </a:extLst>
            </p:cNvPr>
            <p:cNvSpPr/>
            <p:nvPr/>
          </p:nvSpPr>
          <p:spPr bwMode="auto">
            <a:xfrm>
              <a:off x="8677572" y="5478162"/>
              <a:ext cx="36000" cy="32400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pic>
          <p:nvPicPr>
            <p:cNvPr id="29" name="Picture 28">
              <a:extLst>
                <a:ext uri="{FF2B5EF4-FFF2-40B4-BE49-F238E27FC236}">
                  <a16:creationId xmlns:a16="http://schemas.microsoft.com/office/drawing/2014/main" id="{1C7BD684-3B0B-4BFC-A869-5FDE8BDE77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02" t="9742" r="1" b="6852"/>
            <a:stretch/>
          </p:blipFill>
          <p:spPr>
            <a:xfrm rot="18520570">
              <a:off x="5281918" y="5232093"/>
              <a:ext cx="190691" cy="371454"/>
            </a:xfrm>
            <a:prstGeom prst="rect">
              <a:avLst/>
            </a:prstGeom>
          </p:spPr>
        </p:pic>
        <p:pic>
          <p:nvPicPr>
            <p:cNvPr id="31" name="Picture 30">
              <a:extLst>
                <a:ext uri="{FF2B5EF4-FFF2-40B4-BE49-F238E27FC236}">
                  <a16:creationId xmlns:a16="http://schemas.microsoft.com/office/drawing/2014/main" id="{A4DFD054-5DFD-48D7-8E6B-2388A2B218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38" t="14721" r="-1" b="8636"/>
            <a:stretch/>
          </p:blipFill>
          <p:spPr>
            <a:xfrm rot="2640000">
              <a:off x="6940333" y="5195051"/>
              <a:ext cx="200071" cy="341331"/>
            </a:xfrm>
            <a:prstGeom prst="rect">
              <a:avLst/>
            </a:prstGeom>
          </p:spPr>
        </p:pic>
        <p:pic>
          <p:nvPicPr>
            <p:cNvPr id="32" name="Picture 31">
              <a:extLst>
                <a:ext uri="{FF2B5EF4-FFF2-40B4-BE49-F238E27FC236}">
                  <a16:creationId xmlns:a16="http://schemas.microsoft.com/office/drawing/2014/main" id="{2A53BD26-DCC0-4AA3-B90A-05534687371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 t="8129" r="-2961" b="5911"/>
            <a:stretch/>
          </p:blipFill>
          <p:spPr>
            <a:xfrm rot="5400000">
              <a:off x="7424829" y="5345550"/>
              <a:ext cx="203667" cy="382832"/>
            </a:xfrm>
            <a:prstGeom prst="rect">
              <a:avLst/>
            </a:prstGeom>
          </p:spPr>
        </p:pic>
        <p:sp>
          <p:nvSpPr>
            <p:cNvPr id="27" name="Rectangle 26">
              <a:extLst>
                <a:ext uri="{FF2B5EF4-FFF2-40B4-BE49-F238E27FC236}">
                  <a16:creationId xmlns:a16="http://schemas.microsoft.com/office/drawing/2014/main" id="{73DA2390-CAD3-437D-8C8D-E057E5DE9D0B}"/>
                </a:ext>
              </a:extLst>
            </p:cNvPr>
            <p:cNvSpPr/>
            <p:nvPr/>
          </p:nvSpPr>
          <p:spPr bwMode="auto">
            <a:xfrm>
              <a:off x="7003257" y="5491162"/>
              <a:ext cx="45719" cy="152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B2DFAA67-6E4A-4B79-B72E-616D58CA3805}"/>
                </a:ext>
              </a:extLst>
            </p:cNvPr>
            <p:cNvSpPr/>
            <p:nvPr/>
          </p:nvSpPr>
          <p:spPr bwMode="auto">
            <a:xfrm>
              <a:off x="7162800" y="5638800"/>
              <a:ext cx="45719" cy="152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36" name="Rectangle 35">
              <a:extLst>
                <a:ext uri="{FF2B5EF4-FFF2-40B4-BE49-F238E27FC236}">
                  <a16:creationId xmlns:a16="http://schemas.microsoft.com/office/drawing/2014/main" id="{D780CB2C-8FFE-49FB-8FB1-28539A9C885E}"/>
                </a:ext>
              </a:extLst>
            </p:cNvPr>
            <p:cNvSpPr/>
            <p:nvPr/>
          </p:nvSpPr>
          <p:spPr bwMode="auto">
            <a:xfrm>
              <a:off x="7062276" y="5539276"/>
              <a:ext cx="90162"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3328413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Dimensionarea liniilor electrice radiale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2689" name="Rectangle 1"/>
          <p:cNvSpPr>
            <a:spLocks noChangeArrowheads="1"/>
          </p:cNvSpPr>
          <p:nvPr/>
        </p:nvSpPr>
        <p:spPr bwMode="auto">
          <a:xfrm>
            <a:off x="152400" y="685800"/>
            <a:ext cx="8763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0" algn="l"/>
                <a:tab pos="588963" algn="l"/>
              </a:tabLst>
            </a:pPr>
            <a:r>
              <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Restricţii:</a:t>
            </a:r>
          </a:p>
          <a:p>
            <a:pPr marL="806450" lvl="1" indent="-349250" algn="just" eaLnBrk="1" hangingPunct="1">
              <a:buClr>
                <a:srgbClr val="000099"/>
              </a:buClr>
              <a:buFont typeface="Wingdings" pitchFamily="2" charset="2"/>
              <a:buChar char="Ø"/>
              <a:tabLst>
                <a:tab pos="349250" algn="l"/>
                <a:tab pos="588963" algn="l"/>
              </a:tabLst>
            </a:pPr>
            <a:r>
              <a:rPr kumimoji="0" lang="ro-RO" sz="2400" b="1"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tehnice - </a:t>
            </a:r>
            <a:r>
              <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căderea de tensiune maximă admisibilă, încălzirea conductoarelor şi rezistenţa mecanică;</a:t>
            </a:r>
          </a:p>
          <a:p>
            <a:pPr marL="806450" lvl="1" indent="-349250" algn="just" eaLnBrk="1" hangingPunct="1">
              <a:buClr>
                <a:srgbClr val="000099"/>
              </a:buClr>
              <a:buFont typeface="Wingdings" pitchFamily="2" charset="2"/>
              <a:buChar char="Ø"/>
              <a:tabLst>
                <a:tab pos="349250" algn="l"/>
                <a:tab pos="588963" algn="l"/>
              </a:tabLst>
            </a:pPr>
            <a:r>
              <a:rPr kumimoji="0" lang="ro-RO" sz="2400" b="1"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economice</a:t>
            </a:r>
            <a:r>
              <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pierderi minime de putere/energie, consum minim de material conductor etc.</a:t>
            </a:r>
            <a:endParaRPr kumimoji="0" lang="ro-RO" sz="4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1" name="Rectangle 1"/>
          <p:cNvSpPr>
            <a:spLocks noChangeArrowheads="1"/>
          </p:cNvSpPr>
          <p:nvPr/>
        </p:nvSpPr>
        <p:spPr bwMode="auto">
          <a:xfrm>
            <a:off x="152400" y="2667000"/>
            <a:ext cx="8763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00100" marR="0" indent="-800100" algn="just">
              <a:spcBef>
                <a:spcPts val="0"/>
              </a:spcBef>
              <a:spcAft>
                <a:spcPts val="0"/>
              </a:spcAft>
            </a:pPr>
            <a:r>
              <a:rPr lang="ro-RO" sz="2400" b="1" dirty="0">
                <a:solidFill>
                  <a:srgbClr val="002060"/>
                </a:solidFill>
                <a:latin typeface="Times New Roman"/>
                <a:ea typeface="Times New Roman"/>
              </a:rPr>
              <a:t>Secţiune tehnică</a:t>
            </a:r>
            <a:r>
              <a:rPr lang="ro-RO" sz="2400" dirty="0">
                <a:latin typeface="Times New Roman"/>
                <a:ea typeface="Times New Roman"/>
              </a:rPr>
              <a:t> (</a:t>
            </a:r>
            <a:r>
              <a:rPr lang="ro-RO" sz="2400" b="1" i="1" dirty="0" err="1">
                <a:solidFill>
                  <a:srgbClr val="C00000"/>
                </a:solidFill>
                <a:latin typeface="Times New Roman"/>
                <a:ea typeface="Times New Roman"/>
              </a:rPr>
              <a:t>s</a:t>
            </a:r>
            <a:r>
              <a:rPr lang="ro-RO" sz="2400" b="1" i="1" baseline="-25000" dirty="0" err="1">
                <a:solidFill>
                  <a:srgbClr val="C00000"/>
                </a:solidFill>
                <a:latin typeface="Times New Roman"/>
                <a:ea typeface="Times New Roman"/>
              </a:rPr>
              <a:t>teh</a:t>
            </a:r>
            <a:r>
              <a:rPr lang="ro-RO" sz="2400" dirty="0">
                <a:latin typeface="Times New Roman"/>
                <a:ea typeface="Times New Roman"/>
              </a:rPr>
              <a:t>) – secţiunea conductorului obţinută prin calcul, respectând restricţiile tehnice de dimensionare (încălzire, stabilitate termică la scurtcircuit, cădere de tensiune etc.).</a:t>
            </a:r>
            <a:endParaRPr lang="en-US" sz="2400" dirty="0">
              <a:latin typeface="Times New Roman"/>
              <a:ea typeface="Times New Roman"/>
            </a:endParaRPr>
          </a:p>
          <a:p>
            <a:pPr marL="800100" marR="0" indent="-800100" algn="just">
              <a:spcBef>
                <a:spcPts val="0"/>
              </a:spcBef>
              <a:spcAft>
                <a:spcPts val="0"/>
              </a:spcAft>
            </a:pPr>
            <a:r>
              <a:rPr lang="ro-RO" sz="2400" b="1" dirty="0">
                <a:solidFill>
                  <a:srgbClr val="002060"/>
                </a:solidFill>
                <a:latin typeface="Times New Roman"/>
                <a:ea typeface="Times New Roman"/>
              </a:rPr>
              <a:t>Secţiune economică</a:t>
            </a:r>
            <a:r>
              <a:rPr lang="ro-RO" sz="2400" dirty="0">
                <a:latin typeface="Times New Roman"/>
                <a:ea typeface="Times New Roman"/>
              </a:rPr>
              <a:t> (</a:t>
            </a:r>
            <a:r>
              <a:rPr lang="ro-RO" sz="2400" b="1" i="1" dirty="0">
                <a:solidFill>
                  <a:srgbClr val="C00000"/>
                </a:solidFill>
                <a:latin typeface="Times New Roman"/>
                <a:ea typeface="Times New Roman"/>
              </a:rPr>
              <a:t>s</a:t>
            </a:r>
            <a:r>
              <a:rPr lang="ro-RO" sz="2400" b="1" i="1" baseline="-25000" dirty="0">
                <a:solidFill>
                  <a:srgbClr val="C00000"/>
                </a:solidFill>
                <a:latin typeface="Times New Roman"/>
                <a:ea typeface="Times New Roman"/>
              </a:rPr>
              <a:t>ec</a:t>
            </a:r>
            <a:r>
              <a:rPr lang="ro-RO" sz="2400" dirty="0">
                <a:latin typeface="Times New Roman"/>
                <a:ea typeface="Times New Roman"/>
              </a:rPr>
              <a:t>) – secţiunea conductorului pentru care se realizează un regim de funcţionare optim economic, corespunzător unor cheltuieli totale actualizate minime pentru linia respectivă, într-o perioadă de funcţionare dată.</a:t>
            </a:r>
            <a:endPar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p:txBody>
      </p:sp>
      <p:sp>
        <p:nvSpPr>
          <p:cNvPr id="2426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2691" name="Object 3"/>
          <p:cNvGraphicFramePr>
            <a:graphicFrameLocks noChangeAspect="1"/>
          </p:cNvGraphicFramePr>
          <p:nvPr/>
        </p:nvGraphicFramePr>
        <p:xfrm>
          <a:off x="2819400" y="5638800"/>
          <a:ext cx="2819400" cy="553340"/>
        </p:xfrm>
        <a:graphic>
          <a:graphicData uri="http://schemas.openxmlformats.org/presentationml/2006/ole">
            <mc:AlternateContent xmlns:mc="http://schemas.openxmlformats.org/markup-compatibility/2006">
              <mc:Choice xmlns:v="urn:schemas-microsoft-com:vml" Requires="v">
                <p:oleObj spid="_x0000_s242712" name="Equation" r:id="rId3" imgW="1016000" imgH="203200" progId="Equation.3">
                  <p:embed/>
                </p:oleObj>
              </mc:Choice>
              <mc:Fallback>
                <p:oleObj name="Equation" r:id="rId3" imgW="1016000" imgH="203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5638800"/>
                        <a:ext cx="2819400" cy="5533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7162800" y="5638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[28]</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Dimensionarea liniilor electrice radiale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5715000" y="1641978"/>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a:t>
            </a:r>
            <a:r>
              <a:rPr lang="ro-RO" sz="2800" dirty="0" smtClean="0">
                <a:latin typeface="Times New Roman" pitchFamily="18" charset="0"/>
                <a:ea typeface="Times New Roman" pitchFamily="18" charset="0"/>
                <a:cs typeface="Times New Roman" pitchFamily="18" charset="0"/>
              </a:rPr>
              <a:t>29]</a:t>
            </a:r>
            <a:endParaRPr lang="ro-RO" sz="2800" dirty="0">
              <a:latin typeface="Times New Roman" pitchFamily="18" charset="0"/>
              <a:ea typeface="Times New Roman" pitchFamily="18" charset="0"/>
              <a:cs typeface="Times New Roman" pitchFamily="18" charset="0"/>
            </a:endParaRPr>
          </a:p>
        </p:txBody>
      </p:sp>
      <p:sp>
        <p:nvSpPr>
          <p:cNvPr id="2519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1905" name="Object 1"/>
          <p:cNvGraphicFramePr>
            <a:graphicFrameLocks noChangeAspect="1"/>
          </p:cNvGraphicFramePr>
          <p:nvPr>
            <p:extLst>
              <p:ext uri="{D42A27DB-BD31-4B8C-83A1-F6EECF244321}">
                <p14:modId xmlns:p14="http://schemas.microsoft.com/office/powerpoint/2010/main" val="1850122747"/>
              </p:ext>
            </p:extLst>
          </p:nvPr>
        </p:nvGraphicFramePr>
        <p:xfrm>
          <a:off x="2667000" y="1637816"/>
          <a:ext cx="2667000" cy="620232"/>
        </p:xfrm>
        <a:graphic>
          <a:graphicData uri="http://schemas.openxmlformats.org/presentationml/2006/ole">
            <mc:AlternateContent xmlns:mc="http://schemas.openxmlformats.org/markup-compatibility/2006">
              <mc:Choice xmlns:v="urn:schemas-microsoft-com:vml" Requires="v">
                <p:oleObj spid="_x0000_s251933" name="Equation" r:id="rId3" imgW="774364" imgH="203112" progId="Equation.3">
                  <p:embed/>
                </p:oleObj>
              </mc:Choice>
              <mc:Fallback>
                <p:oleObj name="Equation" r:id="rId3" imgW="774364" imgH="203112"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37816"/>
                        <a:ext cx="2667000" cy="6202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7"/>
          <p:cNvGraphicFramePr>
            <a:graphicFrameLocks noChangeAspect="1"/>
          </p:cNvGraphicFramePr>
          <p:nvPr>
            <p:extLst>
              <p:ext uri="{D42A27DB-BD31-4B8C-83A1-F6EECF244321}">
                <p14:modId xmlns:p14="http://schemas.microsoft.com/office/powerpoint/2010/main" val="1710395761"/>
              </p:ext>
            </p:extLst>
          </p:nvPr>
        </p:nvGraphicFramePr>
        <p:xfrm>
          <a:off x="3222563" y="3140935"/>
          <a:ext cx="4498975" cy="1255712"/>
        </p:xfrm>
        <a:graphic>
          <a:graphicData uri="http://schemas.openxmlformats.org/presentationml/2006/ole">
            <mc:AlternateContent xmlns:mc="http://schemas.openxmlformats.org/markup-compatibility/2006">
              <mc:Choice xmlns:v="urn:schemas-microsoft-com:vml" Requires="v">
                <p:oleObj spid="_x0000_s251934" name="Equation" r:id="rId5" imgW="2273040" imgH="634680" progId="Equation.DSMT4">
                  <p:embed/>
                </p:oleObj>
              </mc:Choice>
              <mc:Fallback>
                <p:oleObj name="Equation" r:id="rId5" imgW="2273040" imgH="634680" progId="Equation.DSMT4">
                  <p:embed/>
                  <p:pic>
                    <p:nvPicPr>
                      <p:cNvPr id="245767" name="Object 7"/>
                      <p:cNvPicPr>
                        <a:picLocks noChangeAspect="1" noChangeArrowheads="1"/>
                      </p:cNvPicPr>
                      <p:nvPr/>
                    </p:nvPicPr>
                    <p:blipFill>
                      <a:blip r:embed="rId6"/>
                      <a:srcRect/>
                      <a:stretch>
                        <a:fillRect/>
                      </a:stretch>
                    </p:blipFill>
                    <p:spPr bwMode="auto">
                      <a:xfrm>
                        <a:off x="3222563" y="3140935"/>
                        <a:ext cx="4498975" cy="1255712"/>
                      </a:xfrm>
                      <a:prstGeom prst="rect">
                        <a:avLst/>
                      </a:prstGeom>
                      <a:noFill/>
                      <a:ln w="9525">
                        <a:noFill/>
                        <a:miter lim="800000"/>
                        <a:headEnd/>
                        <a:tailEnd/>
                      </a:ln>
                      <a:extLst/>
                    </p:spPr>
                  </p:pic>
                </p:oleObj>
              </mc:Fallback>
            </mc:AlternateContent>
          </a:graphicData>
        </a:graphic>
      </p:graphicFrame>
      <p:sp>
        <p:nvSpPr>
          <p:cNvPr id="2" name="TextBox 1"/>
          <p:cNvSpPr txBox="1"/>
          <p:nvPr/>
        </p:nvSpPr>
        <p:spPr>
          <a:xfrm>
            <a:off x="1681716" y="3315578"/>
            <a:ext cx="12954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[24] →</a:t>
            </a:r>
            <a:endParaRPr lang="en-US" sz="24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685800" y="960685"/>
            <a:ext cx="2286000" cy="461665"/>
          </a:xfrm>
          <a:prstGeom prst="rect">
            <a:avLst/>
          </a:prstGeom>
          <a:noFill/>
        </p:spPr>
        <p:txBody>
          <a:bodyPr wrap="square" rtlCol="0">
            <a:spAutoFit/>
          </a:bodyPr>
          <a:lstStyle/>
          <a:p>
            <a:r>
              <a:rPr lang="ro-RO" sz="2400" dirty="0" smtClean="0">
                <a:latin typeface="Times New Roman" panose="02020603050405020304" pitchFamily="18" charset="0"/>
                <a:cs typeface="Times New Roman" panose="02020603050405020304" pitchFamily="18" charset="0"/>
              </a:rPr>
              <a:t>Î</a:t>
            </a:r>
            <a:r>
              <a:rPr lang="en-US" sz="2400" dirty="0" smtClean="0">
                <a:latin typeface="Times New Roman" panose="02020603050405020304" pitchFamily="18" charset="0"/>
                <a:cs typeface="Times New Roman" panose="02020603050405020304" pitchFamily="18" charset="0"/>
              </a:rPr>
              <a:t>n </a:t>
            </a:r>
            <a:r>
              <a:rPr lang="en-US" sz="2400" dirty="0" err="1" smtClean="0">
                <a:latin typeface="Times New Roman" panose="02020603050405020304" pitchFamily="18" charset="0"/>
                <a:cs typeface="Times New Roman" panose="02020603050405020304" pitchFamily="18" charset="0"/>
              </a:rPr>
              <a:t>regim</a:t>
            </a:r>
            <a:r>
              <a:rPr lang="en-US" sz="2400" dirty="0" smtClean="0">
                <a:latin typeface="Times New Roman" panose="02020603050405020304" pitchFamily="18" charset="0"/>
                <a:cs typeface="Times New Roman" panose="02020603050405020304" pitchFamily="18" charset="0"/>
              </a:rPr>
              <a:t> normal</a:t>
            </a:r>
            <a:endParaRPr 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11"/>
          <p:cNvSpPr/>
          <p:nvPr/>
        </p:nvSpPr>
        <p:spPr>
          <a:xfrm>
            <a:off x="7445411" y="1275091"/>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a:t>
            </a:r>
            <a:r>
              <a:rPr lang="ro-RO" sz="2800" dirty="0" smtClean="0">
                <a:latin typeface="Times New Roman" pitchFamily="18" charset="0"/>
                <a:ea typeface="Times New Roman" pitchFamily="18" charset="0"/>
                <a:cs typeface="Times New Roman" pitchFamily="18" charset="0"/>
              </a:rPr>
              <a:t>30]</a:t>
            </a:r>
            <a:endParaRPr lang="ro-RO" sz="2800" dirty="0">
              <a:latin typeface="Times New Roman" pitchFamily="18" charset="0"/>
              <a:ea typeface="Times New Roman" pitchFamily="18" charset="0"/>
              <a:cs typeface="Times New Roman" pitchFamily="18" charset="0"/>
            </a:endParaRPr>
          </a:p>
        </p:txBody>
      </p:sp>
      <p:sp>
        <p:nvSpPr>
          <p:cNvPr id="13" name="Rectangle 12"/>
          <p:cNvSpPr/>
          <p:nvPr/>
        </p:nvSpPr>
        <p:spPr>
          <a:xfrm>
            <a:off x="7467600" y="2530251"/>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a:t>
            </a:r>
            <a:r>
              <a:rPr lang="ro-RO" sz="2800" dirty="0" smtClean="0">
                <a:latin typeface="Times New Roman" pitchFamily="18" charset="0"/>
                <a:ea typeface="Times New Roman" pitchFamily="18" charset="0"/>
                <a:cs typeface="Times New Roman" pitchFamily="18" charset="0"/>
              </a:rPr>
              <a:t>31]</a:t>
            </a:r>
            <a:endParaRPr lang="ro-RO" sz="2800" dirty="0">
              <a:latin typeface="Times New Roman" pitchFamily="18" charset="0"/>
              <a:ea typeface="Times New Roman" pitchFamily="18" charset="0"/>
              <a:cs typeface="Times New Roman" pitchFamily="18" charset="0"/>
            </a:endParaRPr>
          </a:p>
        </p:txBody>
      </p:sp>
      <p:sp>
        <p:nvSpPr>
          <p:cNvPr id="14" name="Rectangle 13"/>
          <p:cNvSpPr/>
          <p:nvPr/>
        </p:nvSpPr>
        <p:spPr>
          <a:xfrm>
            <a:off x="7521611" y="4094491"/>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a:t>
            </a:r>
            <a:r>
              <a:rPr lang="ro-RO" sz="2800" dirty="0" smtClean="0">
                <a:latin typeface="Times New Roman" pitchFamily="18" charset="0"/>
                <a:ea typeface="Times New Roman" pitchFamily="18" charset="0"/>
                <a:cs typeface="Times New Roman" pitchFamily="18" charset="0"/>
              </a:rPr>
              <a:t>32]</a:t>
            </a:r>
            <a:endParaRPr lang="ro-RO" sz="2800" dirty="0">
              <a:latin typeface="Times New Roman" pitchFamily="18" charset="0"/>
              <a:ea typeface="Times New Roman" pitchFamily="18" charset="0"/>
              <a:cs typeface="Times New Roman" pitchFamily="18" charset="0"/>
            </a:endParaRPr>
          </a:p>
        </p:txBody>
      </p:sp>
      <p:sp>
        <p:nvSpPr>
          <p:cNvPr id="2508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0883" name="Object 3"/>
          <p:cNvGraphicFramePr>
            <a:graphicFrameLocks noChangeAspect="1"/>
          </p:cNvGraphicFramePr>
          <p:nvPr>
            <p:extLst>
              <p:ext uri="{D42A27DB-BD31-4B8C-83A1-F6EECF244321}">
                <p14:modId xmlns:p14="http://schemas.microsoft.com/office/powerpoint/2010/main" val="2489468652"/>
              </p:ext>
            </p:extLst>
          </p:nvPr>
        </p:nvGraphicFramePr>
        <p:xfrm>
          <a:off x="1676400" y="1122691"/>
          <a:ext cx="4648200" cy="843162"/>
        </p:xfrm>
        <a:graphic>
          <a:graphicData uri="http://schemas.openxmlformats.org/presentationml/2006/ole">
            <mc:AlternateContent xmlns:mc="http://schemas.openxmlformats.org/markup-compatibility/2006">
              <mc:Choice xmlns:v="urn:schemas-microsoft-com:vml" Requires="v">
                <p:oleObj spid="_x0000_s250990" name="Equation" r:id="rId3" imgW="2044700" imgH="368300" progId="Equation.3">
                  <p:embed/>
                </p:oleObj>
              </mc:Choice>
              <mc:Fallback>
                <p:oleObj name="Equation" r:id="rId3" imgW="2044700" imgH="3683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122691"/>
                        <a:ext cx="4648200" cy="843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08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0885" name="Object 5"/>
          <p:cNvGraphicFramePr>
            <a:graphicFrameLocks noChangeAspect="1"/>
          </p:cNvGraphicFramePr>
          <p:nvPr>
            <p:extLst>
              <p:ext uri="{D42A27DB-BD31-4B8C-83A1-F6EECF244321}">
                <p14:modId xmlns:p14="http://schemas.microsoft.com/office/powerpoint/2010/main" val="2441722401"/>
              </p:ext>
            </p:extLst>
          </p:nvPr>
        </p:nvGraphicFramePr>
        <p:xfrm>
          <a:off x="1219200" y="2458331"/>
          <a:ext cx="5638800" cy="950360"/>
        </p:xfrm>
        <a:graphic>
          <a:graphicData uri="http://schemas.openxmlformats.org/presentationml/2006/ole">
            <mc:AlternateContent xmlns:mc="http://schemas.openxmlformats.org/markup-compatibility/2006">
              <mc:Choice xmlns:v="urn:schemas-microsoft-com:vml" Requires="v">
                <p:oleObj spid="_x0000_s250991" name="Equation" r:id="rId5" imgW="2540000" imgH="431800" progId="Equation.3">
                  <p:embed/>
                </p:oleObj>
              </mc:Choice>
              <mc:Fallback>
                <p:oleObj name="Equation" r:id="rId5" imgW="2540000" imgH="431800"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458331"/>
                        <a:ext cx="5638800" cy="9503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Down Arrow 17"/>
          <p:cNvSpPr/>
          <p:nvPr/>
        </p:nvSpPr>
        <p:spPr bwMode="auto">
          <a:xfrm flipH="1">
            <a:off x="4191000" y="2037091"/>
            <a:ext cx="304800" cy="6096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08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0887" name="Object 7"/>
          <p:cNvGraphicFramePr>
            <a:graphicFrameLocks noChangeAspect="1"/>
          </p:cNvGraphicFramePr>
          <p:nvPr>
            <p:extLst>
              <p:ext uri="{D42A27DB-BD31-4B8C-83A1-F6EECF244321}">
                <p14:modId xmlns:p14="http://schemas.microsoft.com/office/powerpoint/2010/main" val="2143009629"/>
              </p:ext>
            </p:extLst>
          </p:nvPr>
        </p:nvGraphicFramePr>
        <p:xfrm>
          <a:off x="1261533" y="3942091"/>
          <a:ext cx="6053667" cy="990600"/>
        </p:xfrm>
        <a:graphic>
          <a:graphicData uri="http://schemas.openxmlformats.org/presentationml/2006/ole">
            <mc:AlternateContent xmlns:mc="http://schemas.openxmlformats.org/markup-compatibility/2006">
              <mc:Choice xmlns:v="urn:schemas-microsoft-com:vml" Requires="v">
                <p:oleObj spid="_x0000_s250992" name="Equation" r:id="rId7" imgW="2616200" imgH="431800" progId="Equation.3">
                  <p:embed/>
                </p:oleObj>
              </mc:Choice>
              <mc:Fallback>
                <p:oleObj name="Equation" r:id="rId7" imgW="2616200" imgH="431800" progId="Equation.3">
                  <p:embed/>
                  <p:pic>
                    <p:nvPicPr>
                      <p:cNvPr id="0"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61533" y="3942091"/>
                        <a:ext cx="6053667"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Down Arrow 20"/>
          <p:cNvSpPr/>
          <p:nvPr/>
        </p:nvSpPr>
        <p:spPr bwMode="auto">
          <a:xfrm flipH="1">
            <a:off x="4191000" y="3561091"/>
            <a:ext cx="304800" cy="6096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08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0889" name="Object 9"/>
          <p:cNvGraphicFramePr>
            <a:graphicFrameLocks noChangeAspect="1"/>
          </p:cNvGraphicFramePr>
          <p:nvPr/>
        </p:nvGraphicFramePr>
        <p:xfrm>
          <a:off x="304800" y="5638800"/>
          <a:ext cx="960120" cy="533400"/>
        </p:xfrm>
        <a:graphic>
          <a:graphicData uri="http://schemas.openxmlformats.org/presentationml/2006/ole">
            <mc:AlternateContent xmlns:mc="http://schemas.openxmlformats.org/markup-compatibility/2006">
              <mc:Choice xmlns:v="urn:schemas-microsoft-com:vml" Requires="v">
                <p:oleObj spid="_x0000_s250993" name="Equation" r:id="rId9" imgW="431613" imgH="241195" progId="Equation.3">
                  <p:embed/>
                </p:oleObj>
              </mc:Choice>
              <mc:Fallback>
                <p:oleObj name="Equation" r:id="rId9" imgW="431613" imgH="241195"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 y="5638800"/>
                        <a:ext cx="96012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p:nvPr/>
        </p:nvSpPr>
        <p:spPr>
          <a:xfrm>
            <a:off x="1219200" y="5715000"/>
            <a:ext cx="7772400" cy="707886"/>
          </a:xfrm>
          <a:prstGeom prst="rect">
            <a:avLst/>
          </a:prstGeom>
        </p:spPr>
        <p:txBody>
          <a:bodyPr wrap="square">
            <a:spAutoFit/>
          </a:bodyPr>
          <a:lstStyle/>
          <a:p>
            <a:pPr marL="228600" indent="-228600"/>
            <a:r>
              <a:rPr lang="ro-RO" sz="2000" b="1" dirty="0">
                <a:solidFill>
                  <a:srgbClr val="C00000"/>
                </a:solidFill>
              </a:rPr>
              <a:t>- </a:t>
            </a:r>
            <a:r>
              <a:rPr lang="it-IT" sz="2000" b="1" dirty="0">
                <a:solidFill>
                  <a:srgbClr val="C00000"/>
                </a:solidFill>
              </a:rPr>
              <a:t>căderea de tensiune admisibilă </a:t>
            </a:r>
            <a:r>
              <a:rPr lang="it-IT" sz="2000" dirty="0"/>
              <a:t>produsă de circulaţia curenţilor activi pe rezistenţele liniei</a:t>
            </a:r>
            <a:r>
              <a:rPr lang="ro-RO" sz="2000" dirty="0"/>
              <a:t>.</a:t>
            </a:r>
            <a:endParaRPr lang="en-US" sz="2000" dirty="0"/>
          </a:p>
        </p:txBody>
      </p:sp>
      <p:sp>
        <p:nvSpPr>
          <p:cNvPr id="25"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Dimensionarea liniilor electrice radiale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a:t>Dimensionarea liniilor electrice radiale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19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
          <p:cNvSpPr>
            <a:spLocks noChangeArrowheads="1"/>
          </p:cNvSpPr>
          <p:nvPr/>
        </p:nvSpPr>
        <p:spPr bwMode="auto">
          <a:xfrm>
            <a:off x="76200" y="1295400"/>
            <a:ext cx="8763000" cy="38318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algn="just">
              <a:spcBef>
                <a:spcPts val="0"/>
              </a:spcBef>
              <a:spcAft>
                <a:spcPts val="3000"/>
              </a:spcAft>
              <a:tabLst>
                <a:tab pos="0" algn="l"/>
              </a:tabLst>
            </a:pPr>
            <a:r>
              <a:rPr lang="ro-RO" sz="2400" dirty="0">
                <a:latin typeface="Times New Roman"/>
                <a:ea typeface="Times New Roman"/>
              </a:rPr>
              <a:t>     S</a:t>
            </a:r>
            <a:r>
              <a:rPr lang="it-IT" sz="2400" dirty="0">
                <a:latin typeface="Times New Roman"/>
                <a:ea typeface="Times New Roman"/>
              </a:rPr>
              <a:t>ecţiunea se poate determina admiţând una din următoarele </a:t>
            </a:r>
            <a:r>
              <a:rPr lang="it-IT" sz="2400" b="1" i="1" dirty="0">
                <a:solidFill>
                  <a:srgbClr val="002060"/>
                </a:solidFill>
                <a:latin typeface="Times New Roman"/>
                <a:ea typeface="Times New Roman"/>
              </a:rPr>
              <a:t>ipoteze simplificatoare</a:t>
            </a:r>
            <a:r>
              <a:rPr lang="it-IT" sz="2400" dirty="0">
                <a:latin typeface="Times New Roman"/>
                <a:ea typeface="Times New Roman"/>
              </a:rPr>
              <a:t>:</a:t>
            </a:r>
            <a:endParaRPr lang="en-US" sz="2400" dirty="0">
              <a:latin typeface="Times New Roman"/>
              <a:ea typeface="Times New Roman"/>
            </a:endParaRPr>
          </a:p>
          <a:p>
            <a:pPr marL="800100" lvl="1" indent="-342900" algn="just">
              <a:spcBef>
                <a:spcPts val="0"/>
              </a:spcBef>
              <a:spcAft>
                <a:spcPts val="3000"/>
              </a:spcAft>
              <a:buFont typeface="Wingdings"/>
              <a:buChar char=""/>
              <a:tabLst>
                <a:tab pos="0" algn="l"/>
              </a:tabLst>
            </a:pPr>
            <a:r>
              <a:rPr lang="it-IT" sz="2400" b="1" dirty="0">
                <a:solidFill>
                  <a:srgbClr val="002060"/>
                </a:solidFill>
                <a:latin typeface="Times New Roman"/>
                <a:ea typeface="Times New Roman"/>
              </a:rPr>
              <a:t>ipoteza secţiunii constante </a:t>
            </a:r>
            <a:r>
              <a:rPr lang="it-IT" sz="2400" dirty="0">
                <a:latin typeface="Times New Roman"/>
                <a:ea typeface="Times New Roman"/>
              </a:rPr>
              <a:t>în toate trosoanele liniei (</a:t>
            </a:r>
            <a:r>
              <a:rPr lang="it-IT" sz="2400" b="1" i="1" dirty="0">
                <a:solidFill>
                  <a:srgbClr val="C00000"/>
                </a:solidFill>
                <a:latin typeface="Times New Roman"/>
                <a:ea typeface="Times New Roman"/>
              </a:rPr>
              <a:t>s=const.</a:t>
            </a:r>
            <a:r>
              <a:rPr lang="it-IT" sz="2400" dirty="0">
                <a:latin typeface="Times New Roman"/>
                <a:ea typeface="Times New Roman"/>
              </a:rPr>
              <a:t>);</a:t>
            </a:r>
            <a:endParaRPr lang="en-US" sz="2400" dirty="0">
              <a:latin typeface="Times New Roman"/>
              <a:ea typeface="Times New Roman"/>
            </a:endParaRPr>
          </a:p>
          <a:p>
            <a:pPr marL="800100" lvl="1" indent="-342900" algn="just">
              <a:spcBef>
                <a:spcPts val="0"/>
              </a:spcBef>
              <a:spcAft>
                <a:spcPts val="3000"/>
              </a:spcAft>
              <a:buFont typeface="Wingdings"/>
              <a:buChar char=""/>
              <a:tabLst>
                <a:tab pos="0" algn="l"/>
              </a:tabLst>
            </a:pPr>
            <a:r>
              <a:rPr lang="en-US" sz="2400" b="1" dirty="0" err="1">
                <a:solidFill>
                  <a:srgbClr val="002060"/>
                </a:solidFill>
                <a:latin typeface="Times New Roman"/>
                <a:ea typeface="Times New Roman"/>
              </a:rPr>
              <a:t>ipoteza</a:t>
            </a:r>
            <a:r>
              <a:rPr lang="en-US" sz="2400" b="1" dirty="0">
                <a:solidFill>
                  <a:srgbClr val="002060"/>
                </a:solidFill>
                <a:latin typeface="Times New Roman"/>
                <a:ea typeface="Times New Roman"/>
              </a:rPr>
              <a:t> </a:t>
            </a:r>
            <a:r>
              <a:rPr lang="en-US" sz="2400" b="1" dirty="0" err="1">
                <a:solidFill>
                  <a:srgbClr val="002060"/>
                </a:solidFill>
                <a:latin typeface="Times New Roman"/>
                <a:ea typeface="Times New Roman"/>
              </a:rPr>
              <a:t>densităţii</a:t>
            </a:r>
            <a:r>
              <a:rPr lang="en-US" sz="2400" b="1" dirty="0">
                <a:solidFill>
                  <a:srgbClr val="002060"/>
                </a:solidFill>
                <a:latin typeface="Times New Roman"/>
                <a:ea typeface="Times New Roman"/>
              </a:rPr>
              <a:t> de </a:t>
            </a:r>
            <a:r>
              <a:rPr lang="en-US" sz="2400" b="1" dirty="0" err="1">
                <a:solidFill>
                  <a:srgbClr val="002060"/>
                </a:solidFill>
                <a:latin typeface="Times New Roman"/>
                <a:ea typeface="Times New Roman"/>
              </a:rPr>
              <a:t>curent</a:t>
            </a:r>
            <a:r>
              <a:rPr lang="en-US" sz="2400" b="1" dirty="0">
                <a:solidFill>
                  <a:srgbClr val="002060"/>
                </a:solidFill>
                <a:latin typeface="Times New Roman"/>
                <a:ea typeface="Times New Roman"/>
              </a:rPr>
              <a:t> </a:t>
            </a:r>
            <a:r>
              <a:rPr lang="en-US" sz="2400" b="1" dirty="0" err="1">
                <a:solidFill>
                  <a:srgbClr val="002060"/>
                </a:solidFill>
                <a:latin typeface="Times New Roman"/>
                <a:ea typeface="Times New Roman"/>
              </a:rPr>
              <a:t>constante</a:t>
            </a:r>
            <a:r>
              <a:rPr lang="en-US" sz="2400" b="1" dirty="0">
                <a:solidFill>
                  <a:srgbClr val="002060"/>
                </a:solidFill>
                <a:latin typeface="Times New Roman"/>
                <a:ea typeface="Times New Roman"/>
              </a:rPr>
              <a:t> </a:t>
            </a:r>
            <a:r>
              <a:rPr lang="en-US" sz="2400" dirty="0" err="1">
                <a:latin typeface="Times New Roman"/>
                <a:ea typeface="Times New Roman"/>
              </a:rPr>
              <a:t>în</a:t>
            </a:r>
            <a:r>
              <a:rPr lang="en-US" sz="2400" dirty="0">
                <a:latin typeface="Times New Roman"/>
                <a:ea typeface="Times New Roman"/>
              </a:rPr>
              <a:t> </a:t>
            </a:r>
            <a:r>
              <a:rPr lang="en-US" sz="2400" dirty="0" err="1">
                <a:latin typeface="Times New Roman"/>
                <a:ea typeface="Times New Roman"/>
              </a:rPr>
              <a:t>toate</a:t>
            </a:r>
            <a:r>
              <a:rPr lang="en-US" sz="2400" dirty="0">
                <a:latin typeface="Times New Roman"/>
                <a:ea typeface="Times New Roman"/>
              </a:rPr>
              <a:t> </a:t>
            </a:r>
            <a:r>
              <a:rPr lang="en-US" sz="2400" dirty="0" err="1">
                <a:latin typeface="Times New Roman"/>
                <a:ea typeface="Times New Roman"/>
              </a:rPr>
              <a:t>tronsoanele</a:t>
            </a:r>
            <a:r>
              <a:rPr lang="en-US" sz="2400" dirty="0">
                <a:latin typeface="Times New Roman"/>
                <a:ea typeface="Times New Roman"/>
              </a:rPr>
              <a:t> </a:t>
            </a:r>
            <a:r>
              <a:rPr lang="en-US" sz="2400" dirty="0" err="1">
                <a:latin typeface="Times New Roman"/>
                <a:ea typeface="Times New Roman"/>
              </a:rPr>
              <a:t>liniei</a:t>
            </a:r>
            <a:r>
              <a:rPr lang="en-US" sz="2400" dirty="0">
                <a:latin typeface="Times New Roman"/>
                <a:ea typeface="Times New Roman"/>
              </a:rPr>
              <a:t> (</a:t>
            </a:r>
            <a:r>
              <a:rPr lang="en-US" sz="2400" b="1" i="1" dirty="0">
                <a:solidFill>
                  <a:srgbClr val="C00000"/>
                </a:solidFill>
                <a:latin typeface="Times New Roman"/>
                <a:ea typeface="Times New Roman"/>
              </a:rPr>
              <a:t>j=const.</a:t>
            </a:r>
            <a:r>
              <a:rPr lang="en-US" sz="2400" dirty="0">
                <a:latin typeface="Times New Roman"/>
                <a:ea typeface="Times New Roman"/>
              </a:rPr>
              <a:t>);</a:t>
            </a:r>
          </a:p>
          <a:p>
            <a:pPr marL="800100" lvl="1" indent="-342900" algn="just">
              <a:spcBef>
                <a:spcPts val="0"/>
              </a:spcBef>
              <a:spcAft>
                <a:spcPts val="3000"/>
              </a:spcAft>
              <a:buFont typeface="Wingdings"/>
              <a:buChar char=""/>
              <a:tabLst>
                <a:tab pos="0" algn="l"/>
              </a:tabLst>
            </a:pPr>
            <a:r>
              <a:rPr lang="en-US" sz="2400" b="1" dirty="0" err="1">
                <a:solidFill>
                  <a:srgbClr val="002060"/>
                </a:solidFill>
                <a:latin typeface="Times New Roman"/>
                <a:ea typeface="Times New Roman"/>
              </a:rPr>
              <a:t>ipoteza</a:t>
            </a:r>
            <a:r>
              <a:rPr lang="en-US" sz="2400" b="1" dirty="0">
                <a:solidFill>
                  <a:srgbClr val="002060"/>
                </a:solidFill>
                <a:latin typeface="Times New Roman"/>
                <a:ea typeface="Times New Roman"/>
              </a:rPr>
              <a:t> </a:t>
            </a:r>
            <a:r>
              <a:rPr lang="en-US" sz="2400" b="1" dirty="0" err="1">
                <a:solidFill>
                  <a:srgbClr val="002060"/>
                </a:solidFill>
                <a:latin typeface="Times New Roman"/>
                <a:ea typeface="Times New Roman"/>
              </a:rPr>
              <a:t>volumului</a:t>
            </a:r>
            <a:r>
              <a:rPr lang="en-US" sz="2400" b="1" dirty="0">
                <a:solidFill>
                  <a:srgbClr val="002060"/>
                </a:solidFill>
                <a:latin typeface="Times New Roman"/>
                <a:ea typeface="Times New Roman"/>
              </a:rPr>
              <a:t> minim de material conductor</a:t>
            </a:r>
            <a:r>
              <a:rPr lang="en-US" sz="2400" dirty="0">
                <a:latin typeface="Times New Roman"/>
                <a:ea typeface="Times New Roman"/>
              </a:rPr>
              <a:t>.</a:t>
            </a:r>
          </a:p>
        </p:txBody>
      </p:sp>
    </p:spTree>
    <p:extLst>
      <p:ext uri="{BB962C8B-B14F-4D97-AF65-F5344CB8AC3E}">
        <p14:creationId xmlns:p14="http://schemas.microsoft.com/office/powerpoint/2010/main" val="19504551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0011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000" b="1" dirty="0"/>
              <a:t>Determinarea secţiunii conductoarelor în ipoteza secţiunii constante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7696200" y="1691671"/>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[34]</a:t>
            </a:r>
          </a:p>
        </p:txBody>
      </p:sp>
      <p:sp>
        <p:nvSpPr>
          <p:cNvPr id="12" name="Rectangle 11"/>
          <p:cNvSpPr/>
          <p:nvPr/>
        </p:nvSpPr>
        <p:spPr>
          <a:xfrm>
            <a:off x="7620000" y="4114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[35]</a:t>
            </a:r>
          </a:p>
        </p:txBody>
      </p:sp>
      <p:sp>
        <p:nvSpPr>
          <p:cNvPr id="13" name="Rectangle 12"/>
          <p:cNvSpPr/>
          <p:nvPr/>
        </p:nvSpPr>
        <p:spPr>
          <a:xfrm>
            <a:off x="7620000" y="5562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[36]</a:t>
            </a:r>
          </a:p>
        </p:txBody>
      </p:sp>
      <p:sp>
        <p:nvSpPr>
          <p:cNvPr id="2508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 name="Down Arrow 20"/>
          <p:cNvSpPr/>
          <p:nvPr/>
        </p:nvSpPr>
        <p:spPr bwMode="auto">
          <a:xfrm flipH="1">
            <a:off x="4495800" y="4953000"/>
            <a:ext cx="304800" cy="6096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08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 name="Rectangle 23"/>
          <p:cNvSpPr/>
          <p:nvPr/>
        </p:nvSpPr>
        <p:spPr>
          <a:xfrm>
            <a:off x="76200" y="2438400"/>
            <a:ext cx="7772400" cy="1323439"/>
          </a:xfrm>
          <a:prstGeom prst="rect">
            <a:avLst/>
          </a:prstGeom>
        </p:spPr>
        <p:txBody>
          <a:bodyPr wrap="square">
            <a:spAutoFit/>
          </a:bodyPr>
          <a:lstStyle/>
          <a:p>
            <a:r>
              <a:rPr lang="it-IT" sz="2000" dirty="0"/>
              <a:t>unde: </a:t>
            </a:r>
            <a:endParaRPr lang="en-US" sz="2000" dirty="0"/>
          </a:p>
          <a:p>
            <a:pPr lvl="1"/>
            <a:r>
              <a:rPr lang="en-US" sz="2000" i="1" dirty="0">
                <a:latin typeface="Times New Roman" panose="02020603050405020304" pitchFamily="18" charset="0"/>
                <a:cs typeface="Times New Roman" panose="02020603050405020304" pitchFamily="18" charset="0"/>
                <a:sym typeface="Symbol"/>
              </a:rPr>
              <a:t></a:t>
            </a:r>
            <a:r>
              <a:rPr lang="it-IT" sz="2000" dirty="0">
                <a:latin typeface="Times New Roman" panose="02020603050405020304" pitchFamily="18" charset="0"/>
                <a:cs typeface="Times New Roman" panose="02020603050405020304" pitchFamily="18" charset="0"/>
              </a:rPr>
              <a:t> - </a:t>
            </a:r>
            <a:r>
              <a:rPr lang="it-IT" sz="2000" b="1" dirty="0">
                <a:solidFill>
                  <a:srgbClr val="000099"/>
                </a:solidFill>
                <a:latin typeface="Times New Roman" panose="02020603050405020304" pitchFamily="18" charset="0"/>
                <a:cs typeface="Times New Roman" panose="02020603050405020304" pitchFamily="18" charset="0"/>
              </a:rPr>
              <a:t>rezistivitatea materialului</a:t>
            </a:r>
            <a:r>
              <a:rPr lang="it-IT"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lvl="1"/>
            <a:r>
              <a:rPr lang="fr-FR" sz="2000" i="1" dirty="0">
                <a:latin typeface="Times New Roman" panose="02020603050405020304" pitchFamily="18" charset="0"/>
                <a:cs typeface="Times New Roman" panose="02020603050405020304" pitchFamily="18" charset="0"/>
              </a:rPr>
              <a:t>s</a:t>
            </a:r>
            <a:r>
              <a:rPr lang="fr-FR" sz="2000" dirty="0">
                <a:latin typeface="Times New Roman" panose="02020603050405020304" pitchFamily="18" charset="0"/>
                <a:cs typeface="Times New Roman" panose="02020603050405020304" pitchFamily="18" charset="0"/>
              </a:rPr>
              <a:t> – </a:t>
            </a:r>
            <a:r>
              <a:rPr lang="fr-FR" sz="2000" b="1" dirty="0" err="1">
                <a:solidFill>
                  <a:srgbClr val="000099"/>
                </a:solidFill>
                <a:latin typeface="Times New Roman" panose="02020603050405020304" pitchFamily="18" charset="0"/>
                <a:cs typeface="Times New Roman" panose="02020603050405020304" pitchFamily="18" charset="0"/>
              </a:rPr>
              <a:t>secţiunea</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dirty="0" err="1">
                <a:solidFill>
                  <a:srgbClr val="000099"/>
                </a:solidFill>
                <a:latin typeface="Times New Roman" panose="02020603050405020304" pitchFamily="18" charset="0"/>
                <a:cs typeface="Times New Roman" panose="02020603050405020304" pitchFamily="18" charset="0"/>
              </a:rPr>
              <a:t>conductorului</a:t>
            </a:r>
            <a:r>
              <a:rPr lang="fr-FR"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a:p>
            <a:pPr lvl="1"/>
            <a:r>
              <a:rPr lang="fr-FR" sz="2000" i="1" dirty="0" err="1">
                <a:latin typeface="Times New Roman" panose="02020603050405020304" pitchFamily="18" charset="0"/>
                <a:cs typeface="Times New Roman" panose="02020603050405020304" pitchFamily="18" charset="0"/>
              </a:rPr>
              <a:t>L</a:t>
            </a:r>
            <a:r>
              <a:rPr lang="fr-FR" sz="2000" i="1" baseline="-25000" dirty="0" err="1">
                <a:latin typeface="Times New Roman" panose="02020603050405020304" pitchFamily="18" charset="0"/>
                <a:cs typeface="Times New Roman" panose="02020603050405020304" pitchFamily="18" charset="0"/>
              </a:rPr>
              <a:t>k</a:t>
            </a:r>
            <a:r>
              <a:rPr lang="fr-FR" sz="2000" dirty="0">
                <a:latin typeface="Times New Roman" panose="02020603050405020304" pitchFamily="18" charset="0"/>
                <a:cs typeface="Times New Roman" panose="02020603050405020304" pitchFamily="18" charset="0"/>
              </a:rPr>
              <a:t> – </a:t>
            </a:r>
            <a:r>
              <a:rPr lang="fr-FR" sz="2000" b="1" dirty="0" err="1">
                <a:solidFill>
                  <a:srgbClr val="000099"/>
                </a:solidFill>
                <a:latin typeface="Times New Roman" panose="02020603050405020304" pitchFamily="18" charset="0"/>
                <a:cs typeface="Times New Roman" panose="02020603050405020304" pitchFamily="18" charset="0"/>
              </a:rPr>
              <a:t>distanţa</a:t>
            </a:r>
            <a:r>
              <a:rPr lang="fr-FR" sz="2000" b="1" dirty="0">
                <a:solidFill>
                  <a:srgbClr val="000099"/>
                </a:solidFill>
                <a:latin typeface="Times New Roman" panose="02020603050405020304" pitchFamily="18" charset="0"/>
                <a:cs typeface="Times New Roman" panose="02020603050405020304" pitchFamily="18" charset="0"/>
              </a:rPr>
              <a:t> de la </a:t>
            </a:r>
            <a:r>
              <a:rPr lang="fr-FR" sz="2000" b="1" dirty="0" err="1">
                <a:solidFill>
                  <a:srgbClr val="000099"/>
                </a:solidFill>
                <a:latin typeface="Times New Roman" panose="02020603050405020304" pitchFamily="18" charset="0"/>
                <a:cs typeface="Times New Roman" panose="02020603050405020304" pitchFamily="18" charset="0"/>
              </a:rPr>
              <a:t>sursă</a:t>
            </a:r>
            <a:r>
              <a:rPr lang="fr-FR" sz="2000" b="1" dirty="0">
                <a:solidFill>
                  <a:srgbClr val="000099"/>
                </a:solidFill>
                <a:latin typeface="Times New Roman" panose="02020603050405020304" pitchFamily="18" charset="0"/>
                <a:cs typeface="Times New Roman" panose="02020603050405020304" pitchFamily="18" charset="0"/>
              </a:rPr>
              <a:t> la </a:t>
            </a:r>
            <a:r>
              <a:rPr lang="fr-FR" sz="2000" b="1" dirty="0" err="1">
                <a:solidFill>
                  <a:srgbClr val="000099"/>
                </a:solidFill>
                <a:latin typeface="Times New Roman" panose="02020603050405020304" pitchFamily="18" charset="0"/>
                <a:cs typeface="Times New Roman" panose="02020603050405020304" pitchFamily="18" charset="0"/>
              </a:rPr>
              <a:t>nodul</a:t>
            </a:r>
            <a:r>
              <a:rPr lang="fr-FR" sz="2000" b="1" dirty="0">
                <a:solidFill>
                  <a:srgbClr val="000099"/>
                </a:solidFill>
                <a:latin typeface="Times New Roman" panose="02020603050405020304" pitchFamily="18" charset="0"/>
                <a:cs typeface="Times New Roman" panose="02020603050405020304" pitchFamily="18" charset="0"/>
              </a:rPr>
              <a:t> </a:t>
            </a:r>
            <a:r>
              <a:rPr lang="fr-FR" sz="2000" b="1" i="1" dirty="0">
                <a:solidFill>
                  <a:srgbClr val="000099"/>
                </a:solidFill>
                <a:latin typeface="Times New Roman" panose="02020603050405020304" pitchFamily="18" charset="0"/>
                <a:cs typeface="Times New Roman" panose="02020603050405020304" pitchFamily="18" charset="0"/>
              </a:rPr>
              <a:t>k</a:t>
            </a:r>
            <a:r>
              <a:rPr lang="fr-FR"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258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8055" name="Object 7"/>
          <p:cNvGraphicFramePr>
            <a:graphicFrameLocks noChangeAspect="1"/>
          </p:cNvGraphicFramePr>
          <p:nvPr>
            <p:extLst>
              <p:ext uri="{D42A27DB-BD31-4B8C-83A1-F6EECF244321}">
                <p14:modId xmlns:p14="http://schemas.microsoft.com/office/powerpoint/2010/main" val="178099031"/>
              </p:ext>
            </p:extLst>
          </p:nvPr>
        </p:nvGraphicFramePr>
        <p:xfrm>
          <a:off x="4069861" y="1572162"/>
          <a:ext cx="1461477" cy="838200"/>
        </p:xfrm>
        <a:graphic>
          <a:graphicData uri="http://schemas.openxmlformats.org/presentationml/2006/ole">
            <mc:AlternateContent xmlns:mc="http://schemas.openxmlformats.org/markup-compatibility/2006">
              <mc:Choice xmlns:v="urn:schemas-microsoft-com:vml" Requires="v">
                <p:oleObj spid="_x0000_s258146" name="Equation" r:id="rId3" imgW="647700" imgH="368300" progId="Equation.3">
                  <p:embed/>
                </p:oleObj>
              </mc:Choice>
              <mc:Fallback>
                <p:oleObj name="Equation" r:id="rId3" imgW="647700" imgH="3683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9861" y="1572162"/>
                        <a:ext cx="1461477"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0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8057" name="Object 9"/>
          <p:cNvGraphicFramePr>
            <a:graphicFrameLocks noChangeAspect="1"/>
          </p:cNvGraphicFramePr>
          <p:nvPr>
            <p:extLst>
              <p:ext uri="{D42A27DB-BD31-4B8C-83A1-F6EECF244321}">
                <p14:modId xmlns:p14="http://schemas.microsoft.com/office/powerpoint/2010/main" val="2674119382"/>
              </p:ext>
            </p:extLst>
          </p:nvPr>
        </p:nvGraphicFramePr>
        <p:xfrm>
          <a:off x="3066627" y="3886200"/>
          <a:ext cx="3257973" cy="990600"/>
        </p:xfrm>
        <a:graphic>
          <a:graphicData uri="http://schemas.openxmlformats.org/presentationml/2006/ole">
            <mc:AlternateContent xmlns:mc="http://schemas.openxmlformats.org/markup-compatibility/2006">
              <mc:Choice xmlns:v="urn:schemas-microsoft-com:vml" Requires="v">
                <p:oleObj spid="_x0000_s258147" name="Equation" r:id="rId5" imgW="1409088" imgH="431613" progId="Equation.3">
                  <p:embed/>
                </p:oleObj>
              </mc:Choice>
              <mc:Fallback>
                <p:oleObj name="Equation" r:id="rId5" imgW="1409088" imgH="431613" progId="Equation.3">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6627" y="3886200"/>
                        <a:ext cx="325797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06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8059" name="Object 11"/>
          <p:cNvGraphicFramePr>
            <a:graphicFrameLocks noChangeAspect="1"/>
          </p:cNvGraphicFramePr>
          <p:nvPr>
            <p:extLst>
              <p:ext uri="{D42A27DB-BD31-4B8C-83A1-F6EECF244321}">
                <p14:modId xmlns:p14="http://schemas.microsoft.com/office/powerpoint/2010/main" val="1728474280"/>
              </p:ext>
            </p:extLst>
          </p:nvPr>
        </p:nvGraphicFramePr>
        <p:xfrm>
          <a:off x="1524000" y="5334000"/>
          <a:ext cx="5959476" cy="1040199"/>
        </p:xfrm>
        <a:graphic>
          <a:graphicData uri="http://schemas.openxmlformats.org/presentationml/2006/ole">
            <mc:AlternateContent xmlns:mc="http://schemas.openxmlformats.org/markup-compatibility/2006">
              <mc:Choice xmlns:v="urn:schemas-microsoft-com:vml" Requires="v">
                <p:oleObj spid="_x0000_s258148" name="Equation" r:id="rId7" imgW="2616200" imgH="457200" progId="Equation.3">
                  <p:embed/>
                </p:oleObj>
              </mc:Choice>
              <mc:Fallback>
                <p:oleObj name="Equation" r:id="rId7" imgW="2616200" imgH="457200" progId="Equation.3">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0" y="5334000"/>
                        <a:ext cx="5959476" cy="104019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806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1"/>
          <p:cNvGraphicFramePr>
            <a:graphicFrameLocks noChangeAspect="1"/>
          </p:cNvGraphicFramePr>
          <p:nvPr>
            <p:extLst>
              <p:ext uri="{D42A27DB-BD31-4B8C-83A1-F6EECF244321}">
                <p14:modId xmlns:p14="http://schemas.microsoft.com/office/powerpoint/2010/main" val="1728990591"/>
              </p:ext>
            </p:extLst>
          </p:nvPr>
        </p:nvGraphicFramePr>
        <p:xfrm>
          <a:off x="2590800" y="685800"/>
          <a:ext cx="3251200" cy="533400"/>
        </p:xfrm>
        <a:graphic>
          <a:graphicData uri="http://schemas.openxmlformats.org/presentationml/2006/ole">
            <mc:AlternateContent xmlns:mc="http://schemas.openxmlformats.org/markup-compatibility/2006">
              <mc:Choice xmlns:v="urn:schemas-microsoft-com:vml" Requires="v">
                <p:oleObj spid="_x0000_s258149" name="Equation" r:id="rId9" imgW="1180588" imgH="203112" progId="Equation.3">
                  <p:embed/>
                </p:oleObj>
              </mc:Choice>
              <mc:Fallback>
                <p:oleObj name="Equation" r:id="rId9" imgW="1180588" imgH="203112" progId="Equation.3">
                  <p:embed/>
                  <p:pic>
                    <p:nvPicPr>
                      <p:cNvPr id="250881"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685800"/>
                        <a:ext cx="32512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Rectangle 27"/>
          <p:cNvSpPr/>
          <p:nvPr/>
        </p:nvSpPr>
        <p:spPr>
          <a:xfrm>
            <a:off x="7696200" y="685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a:t>
            </a:r>
            <a:r>
              <a:rPr lang="ro-RO" sz="2800" dirty="0" smtClean="0">
                <a:latin typeface="Times New Roman" pitchFamily="18" charset="0"/>
                <a:ea typeface="Times New Roman" pitchFamily="18" charset="0"/>
                <a:cs typeface="Times New Roman" pitchFamily="18" charset="0"/>
              </a:rPr>
              <a:t>33]</a:t>
            </a:r>
            <a:endParaRPr lang="ro-RO" sz="2800" dirty="0">
              <a:latin typeface="Times New Roman" pitchFamily="18" charset="0"/>
              <a:ea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0011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000" b="1" dirty="0"/>
              <a:t>Determinarea secţiunii conductoarelor în ipoteza secţiunii constante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826411" y="2137489"/>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[38]</a:t>
            </a:r>
          </a:p>
        </p:txBody>
      </p:sp>
      <p:sp>
        <p:nvSpPr>
          <p:cNvPr id="257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7025" name="Object 1"/>
          <p:cNvGraphicFramePr>
            <a:graphicFrameLocks noChangeAspect="1"/>
          </p:cNvGraphicFramePr>
          <p:nvPr>
            <p:extLst>
              <p:ext uri="{D42A27DB-BD31-4B8C-83A1-F6EECF244321}">
                <p14:modId xmlns:p14="http://schemas.microsoft.com/office/powerpoint/2010/main" val="731569985"/>
              </p:ext>
            </p:extLst>
          </p:nvPr>
        </p:nvGraphicFramePr>
        <p:xfrm>
          <a:off x="2438400" y="1916042"/>
          <a:ext cx="4724400" cy="973267"/>
        </p:xfrm>
        <a:graphic>
          <a:graphicData uri="http://schemas.openxmlformats.org/presentationml/2006/ole">
            <mc:AlternateContent xmlns:mc="http://schemas.openxmlformats.org/markup-compatibility/2006">
              <mc:Choice xmlns:v="urn:schemas-microsoft-com:vml" Requires="v">
                <p:oleObj spid="_x0000_s257098" name="Equation" r:id="rId3" imgW="2222500" imgH="457200" progId="Equation.3">
                  <p:embed/>
                </p:oleObj>
              </mc:Choice>
              <mc:Fallback>
                <p:oleObj name="Equation" r:id="rId3" imgW="2222500" imgH="4572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916042"/>
                        <a:ext cx="4724400" cy="9732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457200" y="2127309"/>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[36]</a:t>
            </a:r>
          </a:p>
        </p:txBody>
      </p:sp>
      <p:sp>
        <p:nvSpPr>
          <p:cNvPr id="12" name="Rectangle 11"/>
          <p:cNvSpPr/>
          <p:nvPr/>
        </p:nvSpPr>
        <p:spPr>
          <a:xfrm>
            <a:off x="7826411" y="4118689"/>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[39]</a:t>
            </a:r>
          </a:p>
        </p:txBody>
      </p:sp>
      <p:sp>
        <p:nvSpPr>
          <p:cNvPr id="13" name="Rectangle 12"/>
          <p:cNvSpPr/>
          <p:nvPr/>
        </p:nvSpPr>
        <p:spPr>
          <a:xfrm>
            <a:off x="457200" y="4108509"/>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[37]</a:t>
            </a:r>
          </a:p>
        </p:txBody>
      </p:sp>
      <p:sp>
        <p:nvSpPr>
          <p:cNvPr id="14" name="Down Arrow 13"/>
          <p:cNvSpPr/>
          <p:nvPr/>
        </p:nvSpPr>
        <p:spPr bwMode="auto">
          <a:xfrm rot="16200000" flipH="1">
            <a:off x="1809750" y="1993959"/>
            <a:ext cx="1905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5" name="Down Arrow 14"/>
          <p:cNvSpPr/>
          <p:nvPr/>
        </p:nvSpPr>
        <p:spPr bwMode="auto">
          <a:xfrm rot="16200000" flipH="1">
            <a:off x="1657350" y="4013258"/>
            <a:ext cx="1905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7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7027" name="Object 3"/>
          <p:cNvGraphicFramePr>
            <a:graphicFrameLocks noChangeAspect="1"/>
          </p:cNvGraphicFramePr>
          <p:nvPr>
            <p:extLst>
              <p:ext uri="{D42A27DB-BD31-4B8C-83A1-F6EECF244321}">
                <p14:modId xmlns:p14="http://schemas.microsoft.com/office/powerpoint/2010/main" val="2432890667"/>
              </p:ext>
            </p:extLst>
          </p:nvPr>
        </p:nvGraphicFramePr>
        <p:xfrm>
          <a:off x="2286000" y="3956109"/>
          <a:ext cx="5311302" cy="914400"/>
        </p:xfrm>
        <a:graphic>
          <a:graphicData uri="http://schemas.openxmlformats.org/presentationml/2006/ole">
            <mc:AlternateContent xmlns:mc="http://schemas.openxmlformats.org/markup-compatibility/2006">
              <mc:Choice xmlns:v="urn:schemas-microsoft-com:vml" Requires="v">
                <p:oleObj spid="_x0000_s257099" name="Equation" r:id="rId5" imgW="2603500" imgH="444500" progId="Equation.3">
                  <p:embed/>
                </p:oleObj>
              </mc:Choice>
              <mc:Fallback>
                <p:oleObj name="Equation" r:id="rId5" imgW="2603500" imgH="4445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956109"/>
                        <a:ext cx="5311302"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Rectangle 17"/>
          <p:cNvSpPr/>
          <p:nvPr/>
        </p:nvSpPr>
        <p:spPr>
          <a:xfrm>
            <a:off x="457200" y="5937309"/>
            <a:ext cx="1066800" cy="53340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în </a:t>
            </a:r>
            <a:r>
              <a:rPr lang="ro-RO" sz="2800" b="1" dirty="0" err="1">
                <a:solidFill>
                  <a:srgbClr val="C00000"/>
                </a:solidFill>
                <a:latin typeface="Times New Roman" pitchFamily="18" charset="0"/>
                <a:ea typeface="Times New Roman" pitchFamily="18" charset="0"/>
                <a:cs typeface="Times New Roman" pitchFamily="18" charset="0"/>
              </a:rPr>
              <a:t>c.c</a:t>
            </a:r>
            <a:r>
              <a:rPr lang="ro-RO" sz="2800" b="1" dirty="0">
                <a:solidFill>
                  <a:srgbClr val="C00000"/>
                </a:solidFill>
                <a:latin typeface="Times New Roman" pitchFamily="18" charset="0"/>
                <a:ea typeface="Times New Roman" pitchFamily="18" charset="0"/>
                <a:cs typeface="Times New Roman" pitchFamily="18" charset="0"/>
              </a:rPr>
              <a:t>.</a:t>
            </a:r>
          </a:p>
        </p:txBody>
      </p:sp>
      <p:sp>
        <p:nvSpPr>
          <p:cNvPr id="19" name="Down Arrow 18"/>
          <p:cNvSpPr/>
          <p:nvPr/>
        </p:nvSpPr>
        <p:spPr bwMode="auto">
          <a:xfrm rot="16200000" flipH="1">
            <a:off x="1981200" y="5784909"/>
            <a:ext cx="304800" cy="9144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7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7029" name="Object 5"/>
          <p:cNvGraphicFramePr>
            <a:graphicFrameLocks noChangeAspect="1"/>
          </p:cNvGraphicFramePr>
          <p:nvPr>
            <p:extLst>
              <p:ext uri="{D42A27DB-BD31-4B8C-83A1-F6EECF244321}">
                <p14:modId xmlns:p14="http://schemas.microsoft.com/office/powerpoint/2010/main" val="2396187727"/>
              </p:ext>
            </p:extLst>
          </p:nvPr>
        </p:nvGraphicFramePr>
        <p:xfrm>
          <a:off x="2971800" y="5937309"/>
          <a:ext cx="2462784" cy="609600"/>
        </p:xfrm>
        <a:graphic>
          <a:graphicData uri="http://schemas.openxmlformats.org/presentationml/2006/ole">
            <mc:AlternateContent xmlns:mc="http://schemas.openxmlformats.org/markup-compatibility/2006">
              <mc:Choice xmlns:v="urn:schemas-microsoft-com:vml" Requires="v">
                <p:oleObj spid="_x0000_s257100" name="Equation" r:id="rId7" imgW="965200" imgH="241300" progId="Equation.3">
                  <p:embed/>
                </p:oleObj>
              </mc:Choice>
              <mc:Fallback>
                <p:oleObj name="Equation" r:id="rId7" imgW="965200" imgH="2413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5937309"/>
                        <a:ext cx="2462784"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p:nvPr/>
        </p:nvSpPr>
        <p:spPr>
          <a:xfrm>
            <a:off x="7792544" y="777757"/>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[37]</a:t>
            </a:r>
          </a:p>
        </p:txBody>
      </p:sp>
      <p:graphicFrame>
        <p:nvGraphicFramePr>
          <p:cNvPr id="25" name="Object 13"/>
          <p:cNvGraphicFramePr>
            <a:graphicFrameLocks noChangeAspect="1"/>
          </p:cNvGraphicFramePr>
          <p:nvPr>
            <p:extLst>
              <p:ext uri="{D42A27DB-BD31-4B8C-83A1-F6EECF244321}">
                <p14:modId xmlns:p14="http://schemas.microsoft.com/office/powerpoint/2010/main" val="1332540600"/>
              </p:ext>
            </p:extLst>
          </p:nvPr>
        </p:nvGraphicFramePr>
        <p:xfrm>
          <a:off x="1925144" y="615939"/>
          <a:ext cx="5562600" cy="1000018"/>
        </p:xfrm>
        <a:graphic>
          <a:graphicData uri="http://schemas.openxmlformats.org/presentationml/2006/ole">
            <mc:AlternateContent xmlns:mc="http://schemas.openxmlformats.org/markup-compatibility/2006">
              <mc:Choice xmlns:v="urn:schemas-microsoft-com:vml" Requires="v">
                <p:oleObj spid="_x0000_s257101" name="Equation" r:id="rId9" imgW="2540000" imgH="457200" progId="Equation.3">
                  <p:embed/>
                </p:oleObj>
              </mc:Choice>
              <mc:Fallback>
                <p:oleObj name="Equation" r:id="rId9" imgW="2540000" imgH="457200" progId="Equation.3">
                  <p:embed/>
                  <p:pic>
                    <p:nvPicPr>
                      <p:cNvPr id="258061"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25144" y="615939"/>
                        <a:ext cx="5562600" cy="10000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7696200" y="685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[40]</a:t>
            </a:r>
          </a:p>
        </p:txBody>
      </p:sp>
      <p:sp>
        <p:nvSpPr>
          <p:cNvPr id="12" name="Rectangle 11"/>
          <p:cNvSpPr/>
          <p:nvPr/>
        </p:nvSpPr>
        <p:spPr>
          <a:xfrm>
            <a:off x="7750211" y="1676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[41]</a:t>
            </a:r>
          </a:p>
        </p:txBody>
      </p:sp>
      <p:sp>
        <p:nvSpPr>
          <p:cNvPr id="13" name="Rectangle 12"/>
          <p:cNvSpPr/>
          <p:nvPr/>
        </p:nvSpPr>
        <p:spPr>
          <a:xfrm>
            <a:off x="7772400" y="3810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[42]</a:t>
            </a:r>
          </a:p>
        </p:txBody>
      </p:sp>
      <p:sp>
        <p:nvSpPr>
          <p:cNvPr id="25088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 name="Down Arrow 17"/>
          <p:cNvSpPr/>
          <p:nvPr/>
        </p:nvSpPr>
        <p:spPr bwMode="auto">
          <a:xfrm flipH="1">
            <a:off x="4191000" y="2667000"/>
            <a:ext cx="3048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508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08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4" name="Rectangle 23"/>
          <p:cNvSpPr/>
          <p:nvPr/>
        </p:nvSpPr>
        <p:spPr>
          <a:xfrm>
            <a:off x="304800" y="5562600"/>
            <a:ext cx="7772400" cy="461665"/>
          </a:xfrm>
          <a:prstGeom prst="rect">
            <a:avLst/>
          </a:prstGeom>
        </p:spPr>
        <p:txBody>
          <a:bodyPr wrap="square">
            <a:spAutoFit/>
          </a:bodyPr>
          <a:lstStyle/>
          <a:p>
            <a:pPr marL="228600" indent="-228600"/>
            <a:r>
              <a:rPr lang="en-US" sz="2400" b="1" i="1" dirty="0">
                <a:solidFill>
                  <a:srgbClr val="C00000"/>
                </a:solidFill>
                <a:sym typeface="Symbol"/>
              </a:rPr>
              <a:t></a:t>
            </a:r>
            <a:r>
              <a:rPr lang="it-IT" sz="2400" b="1" i="1" baseline="-25000" dirty="0">
                <a:solidFill>
                  <a:srgbClr val="C00000"/>
                </a:solidFill>
              </a:rPr>
              <a:t>k</a:t>
            </a:r>
            <a:r>
              <a:rPr lang="it-IT" sz="2000" dirty="0"/>
              <a:t> </a:t>
            </a:r>
            <a:r>
              <a:rPr lang="ro-RO" sz="2000" dirty="0"/>
              <a:t>-</a:t>
            </a:r>
            <a:r>
              <a:rPr lang="it-IT" sz="2000" dirty="0"/>
              <a:t> </a:t>
            </a:r>
            <a:r>
              <a:rPr lang="it-IT" sz="2000" b="1" dirty="0">
                <a:solidFill>
                  <a:srgbClr val="000099"/>
                </a:solidFill>
              </a:rPr>
              <a:t>defazajul curentului </a:t>
            </a:r>
            <a:r>
              <a:rPr lang="it-IT" sz="2000" dirty="0"/>
              <a:t>din tronsonul </a:t>
            </a:r>
            <a:r>
              <a:rPr lang="it-IT" sz="2000" i="1" dirty="0"/>
              <a:t>k</a:t>
            </a:r>
            <a:r>
              <a:rPr lang="it-IT" sz="2000" dirty="0"/>
              <a:t> al liniei</a:t>
            </a:r>
            <a:r>
              <a:rPr lang="ro-RO" sz="2000" dirty="0"/>
              <a:t>.</a:t>
            </a:r>
            <a:endParaRPr lang="en-US" sz="2000" dirty="0"/>
          </a:p>
        </p:txBody>
      </p:sp>
      <p:sp>
        <p:nvSpPr>
          <p:cNvPr id="25" name="Text Box 334"/>
          <p:cNvSpPr txBox="1">
            <a:spLocks noChangeArrowheads="1"/>
          </p:cNvSpPr>
          <p:nvPr/>
        </p:nvSpPr>
        <p:spPr bwMode="auto">
          <a:xfrm>
            <a:off x="0" y="0"/>
            <a:ext cx="9144000" cy="40011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000" b="1" dirty="0"/>
              <a:t>Determinarea secţiunii conductoarelor </a:t>
            </a:r>
            <a:r>
              <a:rPr lang="ro-RO" sz="2000" b="1" dirty="0"/>
              <a:t>la </a:t>
            </a:r>
            <a:r>
              <a:rPr lang="it-IT" sz="2000" b="1" dirty="0"/>
              <a:t>densit</a:t>
            </a:r>
            <a:r>
              <a:rPr lang="ro-RO" sz="2000" b="1" dirty="0" err="1"/>
              <a:t>ate</a:t>
            </a:r>
            <a:r>
              <a:rPr lang="it-IT" sz="2000" b="1" dirty="0"/>
              <a:t> de curent const</a:t>
            </a:r>
            <a:r>
              <a:rPr lang="ro-RO" sz="2000" b="1" dirty="0"/>
              <a:t>antă</a:t>
            </a:r>
            <a:endParaRPr lang="it-IT" sz="2000" b="1" dirty="0"/>
          </a:p>
        </p:txBody>
      </p:sp>
      <p:sp>
        <p:nvSpPr>
          <p:cNvPr id="259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9079" name="Object 7"/>
          <p:cNvGraphicFramePr>
            <a:graphicFrameLocks noChangeAspect="1"/>
          </p:cNvGraphicFramePr>
          <p:nvPr/>
        </p:nvGraphicFramePr>
        <p:xfrm>
          <a:off x="2895600" y="685800"/>
          <a:ext cx="3225800" cy="533400"/>
        </p:xfrm>
        <a:graphic>
          <a:graphicData uri="http://schemas.openxmlformats.org/presentationml/2006/ole">
            <mc:AlternateContent xmlns:mc="http://schemas.openxmlformats.org/markup-compatibility/2006">
              <mc:Choice xmlns:v="urn:schemas-microsoft-com:vml" Requires="v">
                <p:oleObj spid="_x0000_s259144" name="Equation" r:id="rId3" imgW="1206500" imgH="203200" progId="Equation.3">
                  <p:embed/>
                </p:oleObj>
              </mc:Choice>
              <mc:Fallback>
                <p:oleObj name="Equation" r:id="rId3" imgW="1206500" imgH="2032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685800"/>
                        <a:ext cx="3225800"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Rectangle 27"/>
          <p:cNvSpPr/>
          <p:nvPr/>
        </p:nvSpPr>
        <p:spPr>
          <a:xfrm>
            <a:off x="822914" y="1219200"/>
            <a:ext cx="662361"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sau</a:t>
            </a:r>
          </a:p>
        </p:txBody>
      </p:sp>
      <p:sp>
        <p:nvSpPr>
          <p:cNvPr id="259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9081" name="Object 9"/>
          <p:cNvGraphicFramePr>
            <a:graphicFrameLocks noChangeAspect="1"/>
          </p:cNvGraphicFramePr>
          <p:nvPr/>
        </p:nvGraphicFramePr>
        <p:xfrm>
          <a:off x="2895600" y="1524000"/>
          <a:ext cx="3276600" cy="941646"/>
        </p:xfrm>
        <a:graphic>
          <a:graphicData uri="http://schemas.openxmlformats.org/presentationml/2006/ole">
            <mc:AlternateContent xmlns:mc="http://schemas.openxmlformats.org/markup-compatibility/2006">
              <mc:Choice xmlns:v="urn:schemas-microsoft-com:vml" Requires="v">
                <p:oleObj spid="_x0000_s259145" name="Equation" r:id="rId5" imgW="1269449" imgH="406224" progId="Equation.3">
                  <p:embed/>
                </p:oleObj>
              </mc:Choice>
              <mc:Fallback>
                <p:oleObj name="Equation" r:id="rId5" imgW="1269449" imgH="406224" progId="Equation.3">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524000"/>
                        <a:ext cx="3276600" cy="94164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9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9083" name="Object 11"/>
          <p:cNvGraphicFramePr>
            <a:graphicFrameLocks noChangeAspect="1"/>
          </p:cNvGraphicFramePr>
          <p:nvPr/>
        </p:nvGraphicFramePr>
        <p:xfrm>
          <a:off x="1834893" y="3352800"/>
          <a:ext cx="5632707" cy="1828800"/>
        </p:xfrm>
        <a:graphic>
          <a:graphicData uri="http://schemas.openxmlformats.org/presentationml/2006/ole">
            <mc:AlternateContent xmlns:mc="http://schemas.openxmlformats.org/markup-compatibility/2006">
              <mc:Choice xmlns:v="urn:schemas-microsoft-com:vml" Requires="v">
                <p:oleObj spid="_x0000_s259146" name="Equation" r:id="rId7" imgW="2679480" imgH="876240" progId="Equation.3">
                  <p:embed/>
                </p:oleObj>
              </mc:Choice>
              <mc:Fallback>
                <p:oleObj name="Equation" r:id="rId7" imgW="2679480" imgH="876240" progId="Equation.3">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4893" y="3352800"/>
                        <a:ext cx="5632707"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0011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000" b="1" dirty="0"/>
              <a:t>Determinarea secţiunii conductoarelor </a:t>
            </a:r>
            <a:r>
              <a:rPr lang="ro-RO" sz="2000" b="1" dirty="0"/>
              <a:t>la </a:t>
            </a:r>
            <a:r>
              <a:rPr lang="it-IT" sz="2000" b="1" dirty="0"/>
              <a:t>densit</a:t>
            </a:r>
            <a:r>
              <a:rPr lang="ro-RO" sz="2000" b="1" dirty="0" err="1"/>
              <a:t>ate</a:t>
            </a:r>
            <a:r>
              <a:rPr lang="it-IT" sz="2000" b="1" dirty="0"/>
              <a:t> de curent const</a:t>
            </a:r>
            <a:r>
              <a:rPr lang="ro-RO" sz="2000" b="1" dirty="0"/>
              <a:t>antă</a:t>
            </a:r>
            <a:endParaRPr lang="it-IT" sz="2000" b="1"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2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2145" name="Object 1"/>
          <p:cNvGraphicFramePr>
            <a:graphicFrameLocks noChangeAspect="1"/>
          </p:cNvGraphicFramePr>
          <p:nvPr/>
        </p:nvGraphicFramePr>
        <p:xfrm>
          <a:off x="3200400" y="533400"/>
          <a:ext cx="2564295" cy="1371600"/>
        </p:xfrm>
        <a:graphic>
          <a:graphicData uri="http://schemas.openxmlformats.org/presentationml/2006/ole">
            <mc:AlternateContent xmlns:mc="http://schemas.openxmlformats.org/markup-compatibility/2006">
              <mc:Choice xmlns:v="urn:schemas-microsoft-com:vml" Requires="v">
                <p:oleObj spid="_x0000_s262210" name="Equation" r:id="rId3" imgW="1231366" imgH="660113" progId="Equation.3">
                  <p:embed/>
                </p:oleObj>
              </mc:Choice>
              <mc:Fallback>
                <p:oleObj name="Equation" r:id="rId3" imgW="1231366" imgH="660113"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533400"/>
                        <a:ext cx="2564295"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629400" y="685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[43]</a:t>
            </a:r>
          </a:p>
        </p:txBody>
      </p:sp>
      <p:sp>
        <p:nvSpPr>
          <p:cNvPr id="12" name="Rectangle 11"/>
          <p:cNvSpPr/>
          <p:nvPr/>
        </p:nvSpPr>
        <p:spPr>
          <a:xfrm>
            <a:off x="1066800" y="762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[42]</a:t>
            </a:r>
          </a:p>
        </p:txBody>
      </p:sp>
      <p:sp>
        <p:nvSpPr>
          <p:cNvPr id="13" name="Down Arrow 12"/>
          <p:cNvSpPr/>
          <p:nvPr/>
        </p:nvSpPr>
        <p:spPr bwMode="auto">
          <a:xfrm rot="16200000" flipH="1">
            <a:off x="2343150" y="666750"/>
            <a:ext cx="1905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62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2147" name="Object 3"/>
          <p:cNvGraphicFramePr>
            <a:graphicFrameLocks noChangeAspect="1"/>
          </p:cNvGraphicFramePr>
          <p:nvPr/>
        </p:nvGraphicFramePr>
        <p:xfrm>
          <a:off x="2362200" y="2209800"/>
          <a:ext cx="4178121" cy="1295400"/>
        </p:xfrm>
        <a:graphic>
          <a:graphicData uri="http://schemas.openxmlformats.org/presentationml/2006/ole">
            <mc:AlternateContent xmlns:mc="http://schemas.openxmlformats.org/markup-compatibility/2006">
              <mc:Choice xmlns:v="urn:schemas-microsoft-com:vml" Requires="v">
                <p:oleObj spid="_x0000_s262211" name="Equation" r:id="rId5" imgW="2184400" imgH="673100" progId="Equation.3">
                  <p:embed/>
                </p:oleObj>
              </mc:Choice>
              <mc:Fallback>
                <p:oleObj name="Equation" r:id="rId5" imgW="2184400" imgH="6731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2209800"/>
                        <a:ext cx="4178121"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Rectangle 14"/>
          <p:cNvSpPr/>
          <p:nvPr/>
        </p:nvSpPr>
        <p:spPr>
          <a:xfrm>
            <a:off x="6629400" y="2667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[44]</a:t>
            </a:r>
          </a:p>
        </p:txBody>
      </p:sp>
      <p:sp>
        <p:nvSpPr>
          <p:cNvPr id="262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2149" name="Object 5"/>
          <p:cNvGraphicFramePr>
            <a:graphicFrameLocks noChangeAspect="1"/>
          </p:cNvGraphicFramePr>
          <p:nvPr/>
        </p:nvGraphicFramePr>
        <p:xfrm>
          <a:off x="2667000" y="4038600"/>
          <a:ext cx="3657601" cy="1381328"/>
        </p:xfrm>
        <a:graphic>
          <a:graphicData uri="http://schemas.openxmlformats.org/presentationml/2006/ole">
            <mc:AlternateContent xmlns:mc="http://schemas.openxmlformats.org/markup-compatibility/2006">
              <mc:Choice xmlns:v="urn:schemas-microsoft-com:vml" Requires="v">
                <p:oleObj spid="_x0000_s262212" name="Equation" r:id="rId7" imgW="1790700" imgH="673100" progId="Equation.3">
                  <p:embed/>
                </p:oleObj>
              </mc:Choice>
              <mc:Fallback>
                <p:oleObj name="Equation" r:id="rId7" imgW="1790700" imgH="6731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4038600"/>
                        <a:ext cx="3657601" cy="13813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Down Arrow 17"/>
          <p:cNvSpPr/>
          <p:nvPr/>
        </p:nvSpPr>
        <p:spPr bwMode="auto">
          <a:xfrm flipH="1">
            <a:off x="4114800" y="3581400"/>
            <a:ext cx="247650" cy="5334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9" name="Rectangle 18"/>
          <p:cNvSpPr/>
          <p:nvPr/>
        </p:nvSpPr>
        <p:spPr>
          <a:xfrm>
            <a:off x="6705600" y="4419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[45]</a:t>
            </a:r>
          </a:p>
        </p:txBody>
      </p:sp>
      <p:sp>
        <p:nvSpPr>
          <p:cNvPr id="262151" name="Rectangle 7"/>
          <p:cNvSpPr>
            <a:spLocks noChangeArrowheads="1"/>
          </p:cNvSpPr>
          <p:nvPr/>
        </p:nvSpPr>
        <p:spPr bwMode="auto">
          <a:xfrm>
            <a:off x="76643" y="5410200"/>
            <a:ext cx="6102183"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0" algn="l"/>
              </a:tabLst>
            </a:pP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unde:	</a:t>
            </a:r>
            <a:endPar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lvl="1" algn="just" eaLnBrk="1" hangingPunct="1">
              <a:tabLst>
                <a:tab pos="0" algn="l"/>
              </a:tabLst>
            </a:pPr>
            <a:r>
              <a:rPr kumimoji="0" lang="it-IT" sz="2400" b="1" i="1"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P</a:t>
            </a:r>
            <a:r>
              <a:rPr kumimoji="0" lang="it-IT" sz="2400" b="1" i="1" u="none" strike="noStrike" cap="none" normalizeH="0" baseline="-30000" dirty="0">
                <a:ln>
                  <a:noFill/>
                </a:ln>
                <a:solidFill>
                  <a:srgbClr val="C00000"/>
                </a:solidFill>
                <a:effectLst/>
                <a:latin typeface="Times New Roman" pitchFamily="18" charset="0"/>
                <a:ea typeface="Times New Roman" pitchFamily="18" charset="0"/>
                <a:cs typeface="Times New Roman" pitchFamily="18" charset="0"/>
              </a:rPr>
              <a:t>i</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it-IT" sz="2400" b="1" i="0"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puterea activă </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din tronsonul </a:t>
            </a:r>
            <a:r>
              <a:rPr kumimoji="0" lang="it-IT" sz="2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al liniei; </a:t>
            </a:r>
            <a:endPar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lvl="1" algn="just" eaLnBrk="1" hangingPunct="1">
              <a:tabLst>
                <a:tab pos="0" algn="l"/>
              </a:tabLst>
            </a:pPr>
            <a:r>
              <a:rPr kumimoji="0" lang="it-IT" sz="2400" b="1" i="1"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U</a:t>
            </a:r>
            <a:r>
              <a:rPr kumimoji="0" lang="it-IT" sz="2400" b="1" i="1" u="none" strike="noStrike" cap="none" normalizeH="0" baseline="-30000" dirty="0">
                <a:ln>
                  <a:noFill/>
                </a:ln>
                <a:solidFill>
                  <a:srgbClr val="C00000"/>
                </a:solidFill>
                <a:effectLst/>
                <a:latin typeface="Times New Roman" pitchFamily="18" charset="0"/>
                <a:ea typeface="Times New Roman" pitchFamily="18" charset="0"/>
                <a:cs typeface="Times New Roman" pitchFamily="18" charset="0"/>
              </a:rPr>
              <a:t>n</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it-IT" sz="2400" b="1" i="0"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tensiunea nominală </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 reţelei.</a:t>
            </a:r>
            <a:endParaRPr kumimoji="0" lang="it-IT" sz="40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4572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0011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000" b="1" dirty="0"/>
              <a:t>Determinarea secţiunii conductoarelor </a:t>
            </a:r>
            <a:r>
              <a:rPr lang="ro-RO" sz="2000" b="1" dirty="0"/>
              <a:t>la </a:t>
            </a:r>
            <a:r>
              <a:rPr lang="it-IT" sz="2000" b="1" dirty="0"/>
              <a:t>densit</a:t>
            </a:r>
            <a:r>
              <a:rPr lang="ro-RO" sz="2000" b="1" dirty="0" err="1"/>
              <a:t>ate</a:t>
            </a:r>
            <a:r>
              <a:rPr lang="it-IT" sz="2000" b="1" dirty="0"/>
              <a:t> de curent const</a:t>
            </a:r>
            <a:r>
              <a:rPr lang="ro-RO" sz="2000" b="1" dirty="0"/>
              <a:t>antă</a:t>
            </a:r>
            <a:endParaRPr lang="it-IT" sz="2000" b="1"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2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6835811" y="1143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[46]</a:t>
            </a:r>
          </a:p>
        </p:txBody>
      </p:sp>
      <p:sp>
        <p:nvSpPr>
          <p:cNvPr id="12" name="Rectangle 11"/>
          <p:cNvSpPr/>
          <p:nvPr/>
        </p:nvSpPr>
        <p:spPr>
          <a:xfrm>
            <a:off x="914400" y="122938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[44]</a:t>
            </a:r>
          </a:p>
        </p:txBody>
      </p:sp>
      <p:sp>
        <p:nvSpPr>
          <p:cNvPr id="13" name="Down Arrow 12"/>
          <p:cNvSpPr/>
          <p:nvPr/>
        </p:nvSpPr>
        <p:spPr bwMode="auto">
          <a:xfrm rot="16200000" flipH="1">
            <a:off x="2190750" y="1123949"/>
            <a:ext cx="1905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62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2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 name="Down Arrow 17"/>
          <p:cNvSpPr/>
          <p:nvPr/>
        </p:nvSpPr>
        <p:spPr bwMode="auto">
          <a:xfrm flipH="1">
            <a:off x="4191000" y="1981200"/>
            <a:ext cx="304800" cy="9906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19" name="Rectangle 18"/>
          <p:cNvSpPr/>
          <p:nvPr/>
        </p:nvSpPr>
        <p:spPr>
          <a:xfrm>
            <a:off x="6858000" y="3657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[47]</a:t>
            </a:r>
          </a:p>
        </p:txBody>
      </p:sp>
      <p:sp>
        <p:nvSpPr>
          <p:cNvPr id="262151" name="Rectangle 7"/>
          <p:cNvSpPr>
            <a:spLocks noChangeArrowheads="1"/>
          </p:cNvSpPr>
          <p:nvPr/>
        </p:nvSpPr>
        <p:spPr bwMode="auto">
          <a:xfrm>
            <a:off x="228600" y="4495800"/>
            <a:ext cx="5861733"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0" algn="l"/>
              </a:tabLst>
            </a:pP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unde:</a:t>
            </a:r>
            <a:endPar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lvl="1" algn="just" eaLnBrk="1" hangingPunct="1">
              <a:tabLst>
                <a:tab pos="0" algn="l"/>
              </a:tabLst>
            </a:pPr>
            <a:r>
              <a:rPr lang="en-GB" sz="2400" b="1" i="1" dirty="0">
                <a:solidFill>
                  <a:srgbClr val="C00000"/>
                </a:solidFill>
                <a:latin typeface="Times New Roman"/>
                <a:ea typeface="Times New Roman"/>
                <a:cs typeface="Times New Roman"/>
                <a:sym typeface="Symbol"/>
              </a:rPr>
              <a:t></a:t>
            </a:r>
            <a:r>
              <a:rPr lang="fr-FR" sz="2400" b="1" i="1" dirty="0" err="1">
                <a:solidFill>
                  <a:srgbClr val="C00000"/>
                </a:solidFill>
                <a:latin typeface="Times New Roman"/>
                <a:ea typeface="Times New Roman"/>
              </a:rPr>
              <a:t>U</a:t>
            </a:r>
            <a:r>
              <a:rPr lang="fr-FR" sz="2400" b="1" i="1" baseline="-25000" dirty="0" err="1">
                <a:solidFill>
                  <a:srgbClr val="C00000"/>
                </a:solidFill>
                <a:latin typeface="Times New Roman"/>
                <a:ea typeface="Times New Roman"/>
              </a:rPr>
              <a:t>adm</a:t>
            </a:r>
            <a:r>
              <a:rPr lang="fr-FR" sz="2400" b="1" dirty="0">
                <a:solidFill>
                  <a:srgbClr val="C00000"/>
                </a:solidFill>
                <a:latin typeface="Times New Roman"/>
                <a:ea typeface="Times New Roman"/>
              </a:rPr>
              <a:t> </a:t>
            </a:r>
            <a:r>
              <a:rPr lang="fr-FR" sz="2400" dirty="0">
                <a:latin typeface="Times New Roman"/>
                <a:ea typeface="Times New Roman"/>
              </a:rPr>
              <a:t>- </a:t>
            </a:r>
            <a:r>
              <a:rPr lang="fr-FR" sz="2400" b="1" dirty="0" err="1">
                <a:solidFill>
                  <a:srgbClr val="000099"/>
                </a:solidFill>
                <a:latin typeface="Times New Roman"/>
                <a:ea typeface="Times New Roman"/>
              </a:rPr>
              <a:t>căderea</a:t>
            </a:r>
            <a:r>
              <a:rPr lang="fr-FR" sz="2400" b="1" dirty="0">
                <a:solidFill>
                  <a:srgbClr val="000099"/>
                </a:solidFill>
                <a:latin typeface="Times New Roman"/>
                <a:ea typeface="Times New Roman"/>
              </a:rPr>
              <a:t> </a:t>
            </a:r>
            <a:r>
              <a:rPr lang="fr-FR" sz="2400" b="1" dirty="0" err="1">
                <a:solidFill>
                  <a:srgbClr val="000099"/>
                </a:solidFill>
                <a:latin typeface="Times New Roman"/>
                <a:ea typeface="Times New Roman"/>
              </a:rPr>
              <a:t>admisibilă</a:t>
            </a:r>
            <a:r>
              <a:rPr lang="fr-FR" sz="2400" b="1" dirty="0">
                <a:solidFill>
                  <a:srgbClr val="000099"/>
                </a:solidFill>
                <a:latin typeface="Times New Roman"/>
                <a:ea typeface="Times New Roman"/>
              </a:rPr>
              <a:t> de </a:t>
            </a:r>
            <a:r>
              <a:rPr lang="fr-FR" sz="2400" b="1" dirty="0" err="1">
                <a:solidFill>
                  <a:srgbClr val="000099"/>
                </a:solidFill>
                <a:latin typeface="Times New Roman"/>
                <a:ea typeface="Times New Roman"/>
              </a:rPr>
              <a:t>tensiune</a:t>
            </a:r>
            <a:r>
              <a:rPr lang="fr-FR" sz="2400" dirty="0">
                <a:latin typeface="Times New Roman"/>
                <a:ea typeface="Times New Roman"/>
              </a:rPr>
              <a:t>; </a:t>
            </a:r>
            <a:endParaRPr lang="ro-RO" sz="2400" dirty="0">
              <a:latin typeface="Times New Roman"/>
              <a:ea typeface="Times New Roman"/>
            </a:endParaRPr>
          </a:p>
          <a:p>
            <a:pPr lvl="1" algn="just" eaLnBrk="1" hangingPunct="1">
              <a:tabLst>
                <a:tab pos="0" algn="l"/>
              </a:tabLst>
            </a:pPr>
            <a:r>
              <a:rPr lang="fr-FR" sz="2400" b="1" i="1" dirty="0">
                <a:solidFill>
                  <a:srgbClr val="C00000"/>
                </a:solidFill>
                <a:latin typeface="Times New Roman"/>
                <a:ea typeface="Times New Roman"/>
              </a:rPr>
              <a:t>L</a:t>
            </a:r>
            <a:r>
              <a:rPr lang="fr-FR" sz="2400" dirty="0">
                <a:latin typeface="Times New Roman"/>
                <a:ea typeface="Times New Roman"/>
              </a:rPr>
              <a:t> - </a:t>
            </a:r>
            <a:r>
              <a:rPr lang="fr-FR" sz="2400" b="1" dirty="0" err="1">
                <a:solidFill>
                  <a:srgbClr val="000099"/>
                </a:solidFill>
                <a:latin typeface="Times New Roman"/>
                <a:ea typeface="Times New Roman"/>
              </a:rPr>
              <a:t>lungimea</a:t>
            </a:r>
            <a:r>
              <a:rPr lang="fr-FR" sz="2400" b="1" dirty="0">
                <a:solidFill>
                  <a:srgbClr val="000099"/>
                </a:solidFill>
                <a:latin typeface="Times New Roman"/>
                <a:ea typeface="Times New Roman"/>
              </a:rPr>
              <a:t> </a:t>
            </a:r>
            <a:r>
              <a:rPr lang="fr-FR" sz="2400" b="1" dirty="0" err="1">
                <a:solidFill>
                  <a:srgbClr val="000099"/>
                </a:solidFill>
                <a:latin typeface="Times New Roman"/>
                <a:ea typeface="Times New Roman"/>
              </a:rPr>
              <a:t>totală</a:t>
            </a:r>
            <a:r>
              <a:rPr lang="fr-FR" sz="2400" b="1" dirty="0">
                <a:solidFill>
                  <a:srgbClr val="000099"/>
                </a:solidFill>
                <a:latin typeface="Times New Roman"/>
                <a:ea typeface="Times New Roman"/>
              </a:rPr>
              <a:t> </a:t>
            </a:r>
            <a:r>
              <a:rPr lang="fr-FR" sz="2400" dirty="0">
                <a:latin typeface="Times New Roman"/>
                <a:ea typeface="Times New Roman"/>
              </a:rPr>
              <a:t>a </a:t>
            </a:r>
            <a:r>
              <a:rPr lang="fr-FR" sz="2400" dirty="0" err="1">
                <a:latin typeface="Times New Roman"/>
                <a:ea typeface="Times New Roman"/>
              </a:rPr>
              <a:t>liniei</a:t>
            </a:r>
            <a:r>
              <a:rPr lang="ro-RO" sz="2400" dirty="0">
                <a:latin typeface="Times New Roman"/>
                <a:ea typeface="Times New Roman"/>
              </a:rPr>
              <a:t>.</a:t>
            </a:r>
            <a:r>
              <a:rPr kumimoji="0" lang="it-IT"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ro-RO"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p:txBody>
      </p:sp>
      <p:sp>
        <p:nvSpPr>
          <p:cNvPr id="2631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3173" name="Object 5"/>
          <p:cNvGraphicFramePr>
            <a:graphicFrameLocks noChangeAspect="1"/>
          </p:cNvGraphicFramePr>
          <p:nvPr/>
        </p:nvGraphicFramePr>
        <p:xfrm>
          <a:off x="2819400" y="564917"/>
          <a:ext cx="3810000" cy="1416283"/>
        </p:xfrm>
        <a:graphic>
          <a:graphicData uri="http://schemas.openxmlformats.org/presentationml/2006/ole">
            <mc:AlternateContent xmlns:mc="http://schemas.openxmlformats.org/markup-compatibility/2006">
              <mc:Choice xmlns:v="urn:schemas-microsoft-com:vml" Requires="v">
                <p:oleObj spid="_x0000_s263216" name="Equation" r:id="rId3" imgW="1816100" imgH="673100" progId="Equation.3">
                  <p:embed/>
                </p:oleObj>
              </mc:Choice>
              <mc:Fallback>
                <p:oleObj name="Equation" r:id="rId3" imgW="1816100" imgH="6731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564917"/>
                        <a:ext cx="3810000" cy="141628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31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3175" name="Object 7"/>
          <p:cNvGraphicFramePr>
            <a:graphicFrameLocks noChangeAspect="1"/>
          </p:cNvGraphicFramePr>
          <p:nvPr/>
        </p:nvGraphicFramePr>
        <p:xfrm>
          <a:off x="2209800" y="3048000"/>
          <a:ext cx="4402667" cy="1524000"/>
        </p:xfrm>
        <a:graphic>
          <a:graphicData uri="http://schemas.openxmlformats.org/presentationml/2006/ole">
            <mc:AlternateContent xmlns:mc="http://schemas.openxmlformats.org/markup-compatibility/2006">
              <mc:Choice xmlns:v="urn:schemas-microsoft-com:vml" Requires="v">
                <p:oleObj spid="_x0000_s263217" name="Equation" r:id="rId5" imgW="1981200" imgH="685800" progId="Equation.3">
                  <p:embed/>
                </p:oleObj>
              </mc:Choice>
              <mc:Fallback>
                <p:oleObj name="Equation" r:id="rId5" imgW="1981200" imgH="6858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3048000"/>
                        <a:ext cx="4402667" cy="152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 name="Rectangle 24"/>
          <p:cNvSpPr/>
          <p:nvPr/>
        </p:nvSpPr>
        <p:spPr>
          <a:xfrm>
            <a:off x="228600" y="5791199"/>
            <a:ext cx="8839200" cy="707886"/>
          </a:xfrm>
          <a:prstGeom prst="rect">
            <a:avLst/>
          </a:prstGeom>
        </p:spPr>
        <p:txBody>
          <a:bodyPr wrap="square">
            <a:spAutoFit/>
          </a:bodyPr>
          <a:lstStyle/>
          <a:p>
            <a:pPr marL="685800" indent="-685800" algn="just"/>
            <a:r>
              <a:rPr lang="ro-RO" sz="2000" b="1" dirty="0">
                <a:solidFill>
                  <a:srgbClr val="000099"/>
                </a:solidFill>
              </a:rPr>
              <a:t>OBS. </a:t>
            </a:r>
            <a:r>
              <a:rPr lang="it-IT" sz="2000" b="1" dirty="0"/>
              <a:t>Determinarea secţiunii conductoarelor în ipoteza volumului minim de material (</a:t>
            </a:r>
            <a:r>
              <a:rPr lang="it-IT" sz="2000" b="1" dirty="0">
                <a:solidFill>
                  <a:srgbClr val="C00000"/>
                </a:solidFill>
              </a:rPr>
              <a:t>....din </a:t>
            </a:r>
            <a:r>
              <a:rPr lang="it-IT" sz="2000" b="1" dirty="0" smtClean="0">
                <a:solidFill>
                  <a:srgbClr val="C00000"/>
                </a:solidFill>
              </a:rPr>
              <a:t>materialul scris</a:t>
            </a:r>
            <a:r>
              <a:rPr lang="it-IT" sz="2000" b="1" dirty="0" smtClean="0"/>
              <a:t>)</a:t>
            </a:r>
            <a:endParaRPr lang="en-US" sz="2000" dirty="0"/>
          </a:p>
        </p:txBody>
      </p:sp>
      <p:sp>
        <p:nvSpPr>
          <p:cNvPr id="22" name="TextBox 21"/>
          <p:cNvSpPr txBox="1"/>
          <p:nvPr/>
        </p:nvSpPr>
        <p:spPr>
          <a:xfrm>
            <a:off x="470277" y="611600"/>
            <a:ext cx="2689189" cy="461665"/>
          </a:xfrm>
          <a:prstGeom prst="rect">
            <a:avLst/>
          </a:prstGeom>
          <a:noFill/>
        </p:spPr>
        <p:txBody>
          <a:bodyPr wrap="square" rtlCol="0">
            <a:spAutoFit/>
          </a:bodyPr>
          <a:lstStyle/>
          <a:p>
            <a:r>
              <a:rPr lang="ro-RO" sz="2400" dirty="0" smtClean="0">
                <a:latin typeface="Times New Roman" panose="02020603050405020304" pitchFamily="18" charset="0"/>
                <a:cs typeface="Times New Roman" panose="02020603050405020304" pitchFamily="18" charset="0"/>
              </a:rPr>
              <a:t>Rețele monofazate</a:t>
            </a:r>
            <a:endParaRPr lang="en-US" sz="2400" dirty="0">
              <a:latin typeface="Times New Roman" panose="02020603050405020304" pitchFamily="18" charset="0"/>
              <a:cs typeface="Times New Roman" panose="02020603050405020304" pitchFamily="18" charset="0"/>
            </a:endParaRPr>
          </a:p>
        </p:txBody>
      </p:sp>
      <p:sp>
        <p:nvSpPr>
          <p:cNvPr id="23" name="TextBox 22"/>
          <p:cNvSpPr txBox="1"/>
          <p:nvPr/>
        </p:nvSpPr>
        <p:spPr>
          <a:xfrm>
            <a:off x="353994" y="2763053"/>
            <a:ext cx="2689189" cy="461665"/>
          </a:xfrm>
          <a:prstGeom prst="rect">
            <a:avLst/>
          </a:prstGeom>
          <a:noFill/>
        </p:spPr>
        <p:txBody>
          <a:bodyPr wrap="square" rtlCol="0">
            <a:spAutoFit/>
          </a:bodyPr>
          <a:lstStyle/>
          <a:p>
            <a:r>
              <a:rPr lang="ro-RO" sz="2400" dirty="0" err="1" smtClean="0">
                <a:latin typeface="Times New Roman" panose="02020603050405020304" pitchFamily="18" charset="0"/>
                <a:cs typeface="Times New Roman" panose="02020603050405020304" pitchFamily="18" charset="0"/>
              </a:rPr>
              <a:t>c.c.</a:t>
            </a:r>
            <a:endParaRPr 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95410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800" b="1" dirty="0"/>
              <a:t>Calculul circulaţiilor de curenţi, puteri şi al căderilor de tensiune în reţelele electrice </a:t>
            </a:r>
            <a:r>
              <a:rPr lang="ro-RO" sz="2800" b="1" dirty="0"/>
              <a:t>buclate</a:t>
            </a:r>
            <a:endParaRPr lang="vi-VN" sz="2800" b="1"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152400" y="1531203"/>
            <a:ext cx="8839200" cy="830997"/>
          </a:xfrm>
          <a:prstGeom prst="rect">
            <a:avLst/>
          </a:prstGeom>
        </p:spPr>
        <p:txBody>
          <a:bodyPr wrap="square">
            <a:spAutoFit/>
          </a:bodyPr>
          <a:lstStyle/>
          <a:p>
            <a:pPr algn="just"/>
            <a:r>
              <a:rPr lang="ro-RO" sz="2400" dirty="0"/>
              <a:t>Reţele electrice </a:t>
            </a:r>
            <a:r>
              <a:rPr lang="ro-RO" sz="2400" b="1" dirty="0">
                <a:solidFill>
                  <a:srgbClr val="C00000"/>
                </a:solidFill>
              </a:rPr>
              <a:t>buclate</a:t>
            </a:r>
            <a:r>
              <a:rPr lang="ro-RO" sz="2400" dirty="0"/>
              <a:t> - alimentarea consumatorilor prin </a:t>
            </a:r>
            <a:r>
              <a:rPr lang="ro-RO" sz="2400" b="1" dirty="0">
                <a:solidFill>
                  <a:srgbClr val="000099"/>
                </a:solidFill>
              </a:rPr>
              <a:t>două</a:t>
            </a:r>
          </a:p>
          <a:p>
            <a:pPr algn="just"/>
            <a:r>
              <a:rPr lang="ro-RO" sz="2400" dirty="0"/>
              <a:t>                                          sau </a:t>
            </a:r>
            <a:r>
              <a:rPr lang="ro-RO" sz="2400" b="1" dirty="0">
                <a:solidFill>
                  <a:srgbClr val="C00000"/>
                </a:solidFill>
              </a:rPr>
              <a:t>mai multe căi distincte</a:t>
            </a:r>
            <a:endParaRPr lang="en-US" sz="2400" b="1" dirty="0">
              <a:solidFill>
                <a:srgbClr val="C00000"/>
              </a:solidFill>
            </a:endParaRPr>
          </a:p>
        </p:txBody>
      </p:sp>
      <p:sp>
        <p:nvSpPr>
          <p:cNvPr id="264193" name="Rectangle 1"/>
          <p:cNvSpPr>
            <a:spLocks noChangeArrowheads="1"/>
          </p:cNvSpPr>
          <p:nvPr/>
        </p:nvSpPr>
        <p:spPr bwMode="auto">
          <a:xfrm>
            <a:off x="152400" y="2819400"/>
            <a:ext cx="86106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ts val="1800"/>
              </a:spcAft>
              <a:buClrTx/>
              <a:buSzTx/>
              <a:buFontTx/>
              <a:buNone/>
              <a:tabLst>
                <a:tab pos="0" algn="l"/>
              </a:tabLst>
            </a:pP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Pentru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determinarea</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circulaţiilor</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de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curenţi</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sau</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puteri</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se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folosesc</a:t>
            </a: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următoarele metode:</a:t>
            </a:r>
          </a:p>
          <a:p>
            <a:pPr marL="800100" lvl="1" indent="-342900" algn="just" eaLnBrk="1" hangingPunct="1">
              <a:spcAft>
                <a:spcPts val="1800"/>
              </a:spcAft>
              <a:buClr>
                <a:srgbClr val="000099"/>
              </a:buClr>
              <a:buFont typeface="Wingdings" pitchFamily="2" charset="2"/>
              <a:buChar char="Ø"/>
              <a:tabLst>
                <a:tab pos="342900" algn="l"/>
              </a:tabLst>
            </a:pPr>
            <a:r>
              <a:rPr kumimoji="0" lang="fr-FR" sz="2400" b="1" i="0" u="none" strike="noStrike" cap="none" normalizeH="0" baseline="0" dirty="0" err="1">
                <a:ln>
                  <a:noFill/>
                </a:ln>
                <a:solidFill>
                  <a:srgbClr val="000099"/>
                </a:solidFill>
                <a:effectLst/>
                <a:latin typeface="Arial" pitchFamily="34" charset="0"/>
                <a:ea typeface="Times New Roman" pitchFamily="18" charset="0"/>
                <a:cs typeface="Arial" pitchFamily="34" charset="0"/>
              </a:rPr>
              <a:t>metode</a:t>
            </a:r>
            <a:r>
              <a:rPr kumimoji="0" lang="fr-FR" sz="2400" b="1" i="0" u="none" strike="noStrike" cap="none" normalizeH="0" baseline="0" dirty="0">
                <a:ln>
                  <a:noFill/>
                </a:ln>
                <a:solidFill>
                  <a:srgbClr val="000099"/>
                </a:solidFill>
                <a:effectLst/>
                <a:latin typeface="Arial" pitchFamily="34" charset="0"/>
                <a:ea typeface="Times New Roman" pitchFamily="18" charset="0"/>
                <a:cs typeface="Arial" pitchFamily="34" charset="0"/>
              </a:rPr>
              <a:t> </a:t>
            </a:r>
            <a:r>
              <a:rPr kumimoji="0" lang="fr-FR" sz="2400" b="1" i="0" u="none" strike="noStrike" cap="none" normalizeH="0" baseline="0" dirty="0" err="1">
                <a:ln>
                  <a:noFill/>
                </a:ln>
                <a:solidFill>
                  <a:srgbClr val="000099"/>
                </a:solidFill>
                <a:effectLst/>
                <a:latin typeface="Arial" pitchFamily="34" charset="0"/>
                <a:ea typeface="Times New Roman" pitchFamily="18" charset="0"/>
                <a:cs typeface="Arial" pitchFamily="34" charset="0"/>
              </a:rPr>
              <a:t>tehnice</a:t>
            </a:r>
            <a:r>
              <a:rPr kumimoji="0" lang="fr-FR" sz="2400" b="1" i="0" u="none" strike="noStrike" cap="none" normalizeH="0" baseline="0" dirty="0">
                <a:ln>
                  <a:noFill/>
                </a:ln>
                <a:solidFill>
                  <a:srgbClr val="000099"/>
                </a:solidFill>
                <a:effectLst/>
                <a:latin typeface="Arial" pitchFamily="34" charset="0"/>
                <a:ea typeface="Times New Roman" pitchFamily="18" charset="0"/>
                <a:cs typeface="Arial" pitchFamily="34" charset="0"/>
              </a:rPr>
              <a:t> de </a:t>
            </a:r>
            <a:r>
              <a:rPr kumimoji="0" lang="fr-FR" sz="2400" b="1" i="0" u="none" strike="noStrike" cap="none" normalizeH="0" baseline="0" dirty="0" err="1">
                <a:ln>
                  <a:noFill/>
                </a:ln>
                <a:solidFill>
                  <a:srgbClr val="000099"/>
                </a:solidFill>
                <a:effectLst/>
                <a:latin typeface="Arial" pitchFamily="34" charset="0"/>
                <a:ea typeface="Times New Roman" pitchFamily="18" charset="0"/>
                <a:cs typeface="Arial" pitchFamily="34" charset="0"/>
              </a:rPr>
              <a:t>transfigurare</a:t>
            </a: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lang="ro-RO" sz="2400" b="1" dirty="0">
                <a:solidFill>
                  <a:srgbClr val="000099"/>
                </a:solidFill>
                <a:latin typeface="Arial" pitchFamily="34" charset="0"/>
                <a:ea typeface="Times New Roman" pitchFamily="18" charset="0"/>
                <a:cs typeface="Arial" pitchFamily="34" charset="0"/>
              </a:rPr>
              <a:t>–</a:t>
            </a: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se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simplifică</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reţeaua</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din</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punct</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de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vedere</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schemei</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de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conexiuni</a:t>
            </a:r>
            <a:r>
              <a:rPr kumimoji="0" lang="ro-RO"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a:t>
            </a:r>
          </a:p>
          <a:p>
            <a:pPr marL="800100" lvl="1" indent="-342900" algn="just" eaLnBrk="1" hangingPunct="1">
              <a:spcAft>
                <a:spcPts val="1800"/>
              </a:spcAft>
              <a:buClr>
                <a:srgbClr val="000099"/>
              </a:buClr>
              <a:buFont typeface="Wingdings" pitchFamily="2" charset="2"/>
              <a:buChar char="Ø"/>
              <a:tabLst>
                <a:tab pos="342900" algn="l"/>
              </a:tabLst>
            </a:pPr>
            <a:r>
              <a:rPr kumimoji="0" lang="fr-FR" sz="2400" b="1" i="0" u="none" strike="noStrike" cap="none" normalizeH="0" baseline="0" dirty="0" err="1">
                <a:ln>
                  <a:noFill/>
                </a:ln>
                <a:solidFill>
                  <a:srgbClr val="000099"/>
                </a:solidFill>
                <a:effectLst/>
                <a:latin typeface="Arial" pitchFamily="34" charset="0"/>
                <a:ea typeface="Times New Roman" pitchFamily="18" charset="0"/>
                <a:cs typeface="Arial" pitchFamily="34" charset="0"/>
              </a:rPr>
              <a:t>metode</a:t>
            </a:r>
            <a:r>
              <a:rPr kumimoji="0" lang="fr-FR" sz="2400" b="1" i="0" u="none" strike="noStrike" cap="none" normalizeH="0" baseline="0" dirty="0">
                <a:ln>
                  <a:noFill/>
                </a:ln>
                <a:solidFill>
                  <a:srgbClr val="000099"/>
                </a:solidFill>
                <a:effectLst/>
                <a:latin typeface="Arial" pitchFamily="34" charset="0"/>
                <a:ea typeface="Times New Roman" pitchFamily="18" charset="0"/>
                <a:cs typeface="Arial" pitchFamily="34" charset="0"/>
              </a:rPr>
              <a:t> </a:t>
            </a:r>
            <a:r>
              <a:rPr kumimoji="0" lang="fr-FR" sz="2400" b="1" i="0" u="none" strike="noStrike" cap="none" normalizeH="0" baseline="0" dirty="0" err="1">
                <a:ln>
                  <a:noFill/>
                </a:ln>
                <a:solidFill>
                  <a:srgbClr val="000099"/>
                </a:solidFill>
                <a:effectLst/>
                <a:latin typeface="Arial" pitchFamily="34" charset="0"/>
                <a:ea typeface="Times New Roman" pitchFamily="18" charset="0"/>
                <a:cs typeface="Arial" pitchFamily="34" charset="0"/>
              </a:rPr>
              <a:t>analitice</a:t>
            </a:r>
            <a:r>
              <a:rPr kumimoji="0" lang="ro-RO" sz="2400" b="1" i="0" u="none" strike="noStrike" cap="none" normalizeH="0" baseline="0" dirty="0">
                <a:ln>
                  <a:noFill/>
                </a:ln>
                <a:solidFill>
                  <a:srgbClr val="000099"/>
                </a:solidFill>
                <a:effectLst/>
                <a:latin typeface="Arial" pitchFamily="34" charset="0"/>
                <a:ea typeface="Times New Roman" pitchFamily="18" charset="0"/>
                <a:cs typeface="Arial" pitchFamily="34" charset="0"/>
              </a:rPr>
              <a:t> – </a:t>
            </a:r>
            <a:r>
              <a:rPr lang="ro-RO" sz="2400" dirty="0">
                <a:latin typeface="Arial" pitchFamily="34" charset="0"/>
                <a:ea typeface="Times New Roman" pitchFamily="18" charset="0"/>
                <a:cs typeface="Arial" pitchFamily="34" charset="0"/>
              </a:rPr>
              <a:t>conduc la r</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ezolvarea</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unor</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sisteme</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de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ecuaţii</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scrise</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cu</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ajutorul</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teoremelor</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şi</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legilor</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din</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 </a:t>
            </a:r>
            <a:r>
              <a:rPr kumimoji="0" lang="fr-FR" sz="2400" b="0" i="0" u="none" strike="noStrike" cap="none" normalizeH="0" baseline="0" dirty="0" err="1">
                <a:ln>
                  <a:noFill/>
                </a:ln>
                <a:solidFill>
                  <a:schemeClr val="tx1"/>
                </a:solidFill>
                <a:effectLst/>
                <a:latin typeface="Arial" pitchFamily="34" charset="0"/>
                <a:ea typeface="Times New Roman" pitchFamily="18" charset="0"/>
                <a:cs typeface="Arial" pitchFamily="34" charset="0"/>
              </a:rPr>
              <a:t>electrotehnică</a:t>
            </a:r>
            <a:r>
              <a:rPr kumimoji="0" lang="fr-FR" sz="2400" b="0" i="0" u="none" strike="noStrike" cap="none" normalizeH="0" baseline="0" dirty="0">
                <a:ln>
                  <a:noFill/>
                </a:ln>
                <a:solidFill>
                  <a:schemeClr val="tx1"/>
                </a:solidFill>
                <a:effectLst/>
                <a:latin typeface="Arial" pitchFamily="34" charset="0"/>
                <a:ea typeface="Times New Roman" pitchFamily="18" charset="0"/>
                <a:cs typeface="Arial" pitchFamily="34" charset="0"/>
              </a:rPr>
              <a:t>.</a:t>
            </a:r>
            <a:endParaRPr kumimoji="0" lang="fr-FR" sz="4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334"/>
          <p:cNvSpPr txBox="1">
            <a:spLocks noChangeArrowheads="1"/>
          </p:cNvSpPr>
          <p:nvPr/>
        </p:nvSpPr>
        <p:spPr bwMode="auto">
          <a:xfrm>
            <a:off x="0" y="-10418"/>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3200" b="1" dirty="0"/>
              <a:t>Schema monofilară a unei rețele electrice</a:t>
            </a:r>
            <a:endParaRPr lang="en-US" sz="3200" dirty="0"/>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0">
            <a:extLst>
              <a:ext uri="{FF2B5EF4-FFF2-40B4-BE49-F238E27FC236}">
                <a16:creationId xmlns:a16="http://schemas.microsoft.com/office/drawing/2014/main" id="{80DC01E9-7BB2-45EB-903F-02148BFDB9E5}"/>
              </a:ext>
            </a:extLst>
          </p:cNvPr>
          <p:cNvSpPr/>
          <p:nvPr/>
        </p:nvSpPr>
        <p:spPr>
          <a:xfrm>
            <a:off x="533400" y="1033130"/>
            <a:ext cx="7696200" cy="2462213"/>
          </a:xfrm>
          <a:prstGeom prst="rect">
            <a:avLst/>
          </a:prstGeom>
        </p:spPr>
        <p:txBody>
          <a:bodyPr wrap="square">
            <a:spAutoFit/>
          </a:bodyPr>
          <a:lstStyle/>
          <a:p>
            <a:endParaRPr lang="ro-RO" dirty="0">
              <a:latin typeface="Times New Roman" panose="02020603050405020304" pitchFamily="18" charset="0"/>
              <a:ea typeface="Times New Roman" panose="02020603050405020304" pitchFamily="18" charset="0"/>
            </a:endParaRPr>
          </a:p>
          <a:p>
            <a:endParaRPr lang="ro-RO" dirty="0">
              <a:latin typeface="Times New Roman" panose="02020603050405020304" pitchFamily="18" charset="0"/>
              <a:ea typeface="Times New Roman" panose="02020603050405020304" pitchFamily="18" charset="0"/>
            </a:endParaRPr>
          </a:p>
          <a:p>
            <a:endParaRPr lang="ro-RO" dirty="0">
              <a:latin typeface="Times New Roman" panose="02020603050405020304" pitchFamily="18" charset="0"/>
              <a:ea typeface="Times New Roman" panose="02020603050405020304" pitchFamily="18" charset="0"/>
            </a:endParaRPr>
          </a:p>
          <a:p>
            <a:r>
              <a:rPr lang="it-IT" sz="2000" dirty="0">
                <a:latin typeface="Arial" panose="020B0604020202020204" pitchFamily="34" charset="0"/>
                <a:ea typeface="Times New Roman" panose="02020603050405020304" pitchFamily="18" charset="0"/>
                <a:cs typeface="Arial" panose="020B0604020202020204" pitchFamily="34" charset="0"/>
              </a:rPr>
              <a:t>Analiza regimurilor de funcţionare interesează</a:t>
            </a:r>
            <a:endParaRPr lang="ro-RO" sz="2000" dirty="0">
              <a:latin typeface="Arial" panose="020B0604020202020204" pitchFamily="34" charset="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it-IT" sz="2000" dirty="0">
                <a:latin typeface="Arial" panose="020B0604020202020204" pitchFamily="34" charset="0"/>
                <a:ea typeface="Times New Roman" panose="02020603050405020304" pitchFamily="18" charset="0"/>
                <a:cs typeface="Arial" panose="020B0604020202020204" pitchFamily="34" charset="0"/>
              </a:rPr>
              <a:t>din punct de vedere al mecanismului fizic actual, care controlează circulaţiile de puteri active şi reactive în reţea</a:t>
            </a:r>
            <a:endParaRPr lang="ro-RO" sz="2000" dirty="0">
              <a:latin typeface="Arial" panose="020B0604020202020204" pitchFamily="34" charset="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it-IT" sz="2000" dirty="0">
                <a:latin typeface="Arial" panose="020B0604020202020204" pitchFamily="34" charset="0"/>
                <a:ea typeface="Times New Roman" panose="02020603050405020304" pitchFamily="18" charset="0"/>
                <a:cs typeface="Arial" panose="020B0604020202020204" pitchFamily="34" charset="0"/>
              </a:rPr>
              <a:t>pentru a selecta o configuraţie </a:t>
            </a:r>
            <a:r>
              <a:rPr lang="it-IT" sz="2000" dirty="0" smtClean="0">
                <a:latin typeface="Arial" panose="020B0604020202020204" pitchFamily="34" charset="0"/>
                <a:ea typeface="Times New Roman" panose="02020603050405020304" pitchFamily="18" charset="0"/>
                <a:cs typeface="Arial" panose="020B0604020202020204" pitchFamily="34" charset="0"/>
              </a:rPr>
              <a:t>optimă </a:t>
            </a:r>
            <a:r>
              <a:rPr lang="ro-RO" sz="2000" dirty="0" smtClean="0">
                <a:latin typeface="Arial" panose="020B0604020202020204" pitchFamily="34" charset="0"/>
                <a:ea typeface="Times New Roman" panose="02020603050405020304" pitchFamily="18" charset="0"/>
                <a:cs typeface="Arial" panose="020B0604020202020204" pitchFamily="34" charset="0"/>
              </a:rPr>
              <a:t>de funcționare a</a:t>
            </a:r>
            <a:r>
              <a:rPr lang="it-IT" sz="2000" dirty="0" smtClean="0">
                <a:latin typeface="Arial" panose="020B0604020202020204" pitchFamily="34" charset="0"/>
                <a:ea typeface="Times New Roman" panose="02020603050405020304" pitchFamily="18" charset="0"/>
                <a:cs typeface="Arial" panose="020B0604020202020204" pitchFamily="34" charset="0"/>
              </a:rPr>
              <a:t> re</a:t>
            </a:r>
            <a:r>
              <a:rPr lang="ro-RO" sz="2000" dirty="0" smtClean="0">
                <a:latin typeface="Arial" panose="020B0604020202020204" pitchFamily="34" charset="0"/>
                <a:ea typeface="Times New Roman" panose="02020603050405020304" pitchFamily="18" charset="0"/>
                <a:cs typeface="Arial" panose="020B0604020202020204" pitchFamily="34" charset="0"/>
              </a:rPr>
              <a:t>ț</a:t>
            </a:r>
            <a:r>
              <a:rPr lang="it-IT" sz="2000" dirty="0" smtClean="0">
                <a:latin typeface="Arial" panose="020B0604020202020204" pitchFamily="34" charset="0"/>
                <a:ea typeface="Times New Roman" panose="02020603050405020304" pitchFamily="18" charset="0"/>
                <a:cs typeface="Arial" panose="020B0604020202020204" pitchFamily="34" charset="0"/>
              </a:rPr>
              <a:t>elei, dintre </a:t>
            </a:r>
            <a:r>
              <a:rPr lang="ro-RO" sz="2000" dirty="0" smtClean="0">
                <a:latin typeface="Arial" panose="020B0604020202020204" pitchFamily="34" charset="0"/>
                <a:ea typeface="Times New Roman" panose="02020603050405020304" pitchFamily="18" charset="0"/>
                <a:cs typeface="Arial" panose="020B0604020202020204" pitchFamily="34" charset="0"/>
              </a:rPr>
              <a:t>cele</a:t>
            </a:r>
            <a:r>
              <a:rPr lang="it-IT" sz="2000" dirty="0" smtClean="0">
                <a:latin typeface="Arial" panose="020B0604020202020204" pitchFamily="34" charset="0"/>
                <a:ea typeface="Times New Roman" panose="02020603050405020304" pitchFamily="18" charset="0"/>
                <a:cs typeface="Arial" panose="020B0604020202020204" pitchFamily="34" charset="0"/>
              </a:rPr>
              <a:t> posibile</a:t>
            </a:r>
            <a:r>
              <a:rPr lang="ro-RO" sz="2000" dirty="0" smtClean="0">
                <a:latin typeface="Arial" panose="020B0604020202020204" pitchFamily="34" charset="0"/>
                <a:ea typeface="Times New Roman" panose="02020603050405020304" pitchFamily="18"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A19A3DD6-D4A7-448B-89E9-0CFF4E12466C}"/>
              </a:ext>
            </a:extLst>
          </p:cNvPr>
          <p:cNvGrpSpPr/>
          <p:nvPr/>
        </p:nvGrpSpPr>
        <p:grpSpPr>
          <a:xfrm>
            <a:off x="4216582" y="3886200"/>
            <a:ext cx="4067594" cy="2537403"/>
            <a:chOff x="4800600" y="4066639"/>
            <a:chExt cx="4067594" cy="2537403"/>
          </a:xfrm>
        </p:grpSpPr>
        <p:pic>
          <p:nvPicPr>
            <p:cNvPr id="16" name="Picture 15">
              <a:extLst>
                <a:ext uri="{FF2B5EF4-FFF2-40B4-BE49-F238E27FC236}">
                  <a16:creationId xmlns:a16="http://schemas.microsoft.com/office/drawing/2014/main" id="{4D45E55F-4EA8-4555-8FD7-337C3B36C378}"/>
                </a:ext>
              </a:extLst>
            </p:cNvPr>
            <p:cNvPicPr>
              <a:picLocks noChangeAspect="1"/>
            </p:cNvPicPr>
            <p:nvPr/>
          </p:nvPicPr>
          <p:blipFill>
            <a:blip r:embed="rId2"/>
            <a:stretch>
              <a:fillRect/>
            </a:stretch>
          </p:blipFill>
          <p:spPr>
            <a:xfrm>
              <a:off x="4800600" y="4066639"/>
              <a:ext cx="4067594" cy="2537403"/>
            </a:xfrm>
            <a:prstGeom prst="rect">
              <a:avLst/>
            </a:prstGeom>
          </p:spPr>
        </p:pic>
        <p:sp>
          <p:nvSpPr>
            <p:cNvPr id="17" name="Rectangle 16">
              <a:extLst>
                <a:ext uri="{FF2B5EF4-FFF2-40B4-BE49-F238E27FC236}">
                  <a16:creationId xmlns:a16="http://schemas.microsoft.com/office/drawing/2014/main" id="{7277B5A2-F31B-4A9C-A584-8FD19D6CA8B3}"/>
                </a:ext>
              </a:extLst>
            </p:cNvPr>
            <p:cNvSpPr/>
            <p:nvPr/>
          </p:nvSpPr>
          <p:spPr bwMode="auto">
            <a:xfrm>
              <a:off x="5274276" y="6011562"/>
              <a:ext cx="36000" cy="38100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028C6CC3-421E-4267-AB21-F68EEC206E87}"/>
                </a:ext>
              </a:extLst>
            </p:cNvPr>
            <p:cNvSpPr/>
            <p:nvPr/>
          </p:nvSpPr>
          <p:spPr bwMode="auto">
            <a:xfrm>
              <a:off x="7563820" y="6047003"/>
              <a:ext cx="36000" cy="38100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42DF5091-F16A-43A1-BCC0-74EECAE05931}"/>
                </a:ext>
              </a:extLst>
            </p:cNvPr>
            <p:cNvSpPr/>
            <p:nvPr/>
          </p:nvSpPr>
          <p:spPr bwMode="auto">
            <a:xfrm>
              <a:off x="8677572" y="5478162"/>
              <a:ext cx="36000" cy="32400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pic>
          <p:nvPicPr>
            <p:cNvPr id="29" name="Picture 28">
              <a:extLst>
                <a:ext uri="{FF2B5EF4-FFF2-40B4-BE49-F238E27FC236}">
                  <a16:creationId xmlns:a16="http://schemas.microsoft.com/office/drawing/2014/main" id="{1C7BD684-3B0B-4BFC-A869-5FDE8BDE77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02" t="9742" r="1" b="6852"/>
            <a:stretch/>
          </p:blipFill>
          <p:spPr>
            <a:xfrm rot="18520570">
              <a:off x="5281918" y="5232093"/>
              <a:ext cx="190691" cy="371454"/>
            </a:xfrm>
            <a:prstGeom prst="rect">
              <a:avLst/>
            </a:prstGeom>
          </p:spPr>
        </p:pic>
        <p:pic>
          <p:nvPicPr>
            <p:cNvPr id="31" name="Picture 30">
              <a:extLst>
                <a:ext uri="{FF2B5EF4-FFF2-40B4-BE49-F238E27FC236}">
                  <a16:creationId xmlns:a16="http://schemas.microsoft.com/office/drawing/2014/main" id="{A4DFD054-5DFD-48D7-8E6B-2388A2B218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38" t="14721" r="-1" b="8636"/>
            <a:stretch/>
          </p:blipFill>
          <p:spPr>
            <a:xfrm rot="2640000">
              <a:off x="6940333" y="5195051"/>
              <a:ext cx="200071" cy="341331"/>
            </a:xfrm>
            <a:prstGeom prst="rect">
              <a:avLst/>
            </a:prstGeom>
          </p:spPr>
        </p:pic>
        <p:pic>
          <p:nvPicPr>
            <p:cNvPr id="32" name="Picture 31">
              <a:extLst>
                <a:ext uri="{FF2B5EF4-FFF2-40B4-BE49-F238E27FC236}">
                  <a16:creationId xmlns:a16="http://schemas.microsoft.com/office/drawing/2014/main" id="{2A53BD26-DCC0-4AA3-B90A-05534687371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 t="8129" r="-2961" b="5911"/>
            <a:stretch/>
          </p:blipFill>
          <p:spPr>
            <a:xfrm rot="5400000">
              <a:off x="7424829" y="5345550"/>
              <a:ext cx="203667" cy="382832"/>
            </a:xfrm>
            <a:prstGeom prst="rect">
              <a:avLst/>
            </a:prstGeom>
          </p:spPr>
        </p:pic>
        <p:sp>
          <p:nvSpPr>
            <p:cNvPr id="27" name="Rectangle 26">
              <a:extLst>
                <a:ext uri="{FF2B5EF4-FFF2-40B4-BE49-F238E27FC236}">
                  <a16:creationId xmlns:a16="http://schemas.microsoft.com/office/drawing/2014/main" id="{73DA2390-CAD3-437D-8C8D-E057E5DE9D0B}"/>
                </a:ext>
              </a:extLst>
            </p:cNvPr>
            <p:cNvSpPr/>
            <p:nvPr/>
          </p:nvSpPr>
          <p:spPr bwMode="auto">
            <a:xfrm>
              <a:off x="7003257" y="5491162"/>
              <a:ext cx="45719" cy="152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35" name="Rectangle 34">
              <a:extLst>
                <a:ext uri="{FF2B5EF4-FFF2-40B4-BE49-F238E27FC236}">
                  <a16:creationId xmlns:a16="http://schemas.microsoft.com/office/drawing/2014/main" id="{B2DFAA67-6E4A-4B79-B72E-616D58CA3805}"/>
                </a:ext>
              </a:extLst>
            </p:cNvPr>
            <p:cNvSpPr/>
            <p:nvPr/>
          </p:nvSpPr>
          <p:spPr bwMode="auto">
            <a:xfrm>
              <a:off x="7162800" y="5638800"/>
              <a:ext cx="45719" cy="152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sp>
          <p:nvSpPr>
            <p:cNvPr id="36" name="Rectangle 35">
              <a:extLst>
                <a:ext uri="{FF2B5EF4-FFF2-40B4-BE49-F238E27FC236}">
                  <a16:creationId xmlns:a16="http://schemas.microsoft.com/office/drawing/2014/main" id="{D780CB2C-8FFE-49FB-8FB1-28539A9C885E}"/>
                </a:ext>
              </a:extLst>
            </p:cNvPr>
            <p:cNvSpPr/>
            <p:nvPr/>
          </p:nvSpPr>
          <p:spPr bwMode="auto">
            <a:xfrm>
              <a:off x="7062276" y="5539276"/>
              <a:ext cx="90162" cy="10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a:ln>
                  <a:noFill/>
                </a:ln>
                <a:solidFill>
                  <a:schemeClr val="tx1"/>
                </a:solidFill>
                <a:effectLst/>
                <a:latin typeface="Arial" charset="0"/>
              </a:endParaRPr>
            </a:p>
          </p:txBody>
        </p:sp>
      </p:grpSp>
      <p:sp>
        <p:nvSpPr>
          <p:cNvPr id="20" name="Rectangle 19">
            <a:extLst>
              <a:ext uri="{FF2B5EF4-FFF2-40B4-BE49-F238E27FC236}">
                <a16:creationId xmlns:a16="http://schemas.microsoft.com/office/drawing/2014/main" id="{4B7DDA75-87C9-4371-ADB8-0A65EA1A2403}"/>
              </a:ext>
            </a:extLst>
          </p:cNvPr>
          <p:cNvSpPr/>
          <p:nvPr/>
        </p:nvSpPr>
        <p:spPr>
          <a:xfrm>
            <a:off x="587976" y="574357"/>
            <a:ext cx="7696200" cy="1292662"/>
          </a:xfrm>
          <a:prstGeom prst="rect">
            <a:avLst/>
          </a:prstGeom>
        </p:spPr>
        <p:txBody>
          <a:bodyPr wrap="square">
            <a:spAutoFit/>
          </a:bodyPr>
          <a:lstStyle/>
          <a:p>
            <a:endParaRPr lang="ro-RO" dirty="0">
              <a:latin typeface="Times New Roman" panose="02020603050405020304" pitchFamily="18" charset="0"/>
              <a:ea typeface="Times New Roman" panose="02020603050405020304" pitchFamily="18" charset="0"/>
            </a:endParaRPr>
          </a:p>
          <a:p>
            <a:r>
              <a:rPr lang="it-IT" sz="2000" dirty="0">
                <a:latin typeface="Arial" panose="020B0604020202020204" pitchFamily="34" charset="0"/>
                <a:ea typeface="Times New Roman" panose="02020603050405020304" pitchFamily="18" charset="0"/>
                <a:cs typeface="Arial" panose="020B0604020202020204" pitchFamily="34" charset="0"/>
              </a:rPr>
              <a:t>Puterea este injectată în reţea</a:t>
            </a:r>
            <a:r>
              <a:rPr lang="ro-RO" sz="2000" dirty="0">
                <a:latin typeface="Arial" panose="020B0604020202020204" pitchFamily="34" charset="0"/>
                <a:ea typeface="Times New Roman" panose="02020603050405020304" pitchFamily="18" charset="0"/>
                <a:cs typeface="Arial" panose="020B0604020202020204" pitchFamily="34" charset="0"/>
              </a:rPr>
              <a:t> prin câteva noduri,</a:t>
            </a:r>
            <a:r>
              <a:rPr lang="it-IT" sz="2000" dirty="0">
                <a:latin typeface="Arial" panose="020B0604020202020204" pitchFamily="34" charset="0"/>
                <a:ea typeface="Times New Roman" panose="02020603050405020304" pitchFamily="18" charset="0"/>
                <a:cs typeface="Arial" panose="020B0604020202020204" pitchFamily="34" charset="0"/>
              </a:rPr>
              <a:t> iar prin marea majoritate a celorlalte este consumată. Între noduri, puterile circulă prin </a:t>
            </a:r>
            <a:r>
              <a:rPr lang="ro-RO" sz="2000" dirty="0">
                <a:latin typeface="Arial" panose="020B0604020202020204" pitchFamily="34" charset="0"/>
                <a:ea typeface="Times New Roman" panose="02020603050405020304" pitchFamily="18" charset="0"/>
                <a:cs typeface="Arial" panose="020B0604020202020204" pitchFamily="34" charset="0"/>
              </a:rPr>
              <a:t>transformatoare și </a:t>
            </a:r>
            <a:r>
              <a:rPr lang="it-IT" sz="2000" dirty="0">
                <a:latin typeface="Arial" panose="020B0604020202020204" pitchFamily="34" charset="0"/>
                <a:ea typeface="Times New Roman" panose="02020603050405020304" pitchFamily="18" charset="0"/>
                <a:cs typeface="Arial" panose="020B0604020202020204" pitchFamily="34" charset="0"/>
              </a:rPr>
              <a:t>liniile de transport şi distribuţie</a:t>
            </a:r>
            <a:r>
              <a:rPr lang="ro-RO" sz="2000" dirty="0">
                <a:latin typeface="Arial" panose="020B0604020202020204" pitchFamily="34" charset="0"/>
                <a:ea typeface="Times New Roman" panose="02020603050405020304" pitchFamily="18"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28328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33530" name="Rectangle 58"/>
          <p:cNvSpPr>
            <a:spLocks noChangeArrowheads="1"/>
          </p:cNvSpPr>
          <p:nvPr/>
        </p:nvSpPr>
        <p:spPr bwMode="auto">
          <a:xfrm>
            <a:off x="290412" y="5181600"/>
            <a:ext cx="847258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eaLnBrk="1" hangingPunct="1">
              <a:tabLst>
                <a:tab pos="0" algn="l"/>
              </a:tabLst>
            </a:pPr>
            <a:r>
              <a:rPr lang="it-IT" sz="2400" b="1" dirty="0">
                <a:solidFill>
                  <a:srgbClr val="002060"/>
                </a:solidFill>
                <a:latin typeface="Times New Roman" pitchFamily="18" charset="0"/>
                <a:cs typeface="Times New Roman" pitchFamily="18" charset="0"/>
              </a:rPr>
              <a:t>Fig</a:t>
            </a:r>
            <a:r>
              <a:rPr lang="ro-RO" sz="2400" b="1" dirty="0">
                <a:solidFill>
                  <a:srgbClr val="002060"/>
                </a:solidFill>
                <a:latin typeface="Times New Roman" pitchFamily="18" charset="0"/>
                <a:cs typeface="Times New Roman" pitchFamily="18" charset="0"/>
              </a:rPr>
              <a:t>.</a:t>
            </a:r>
            <a:r>
              <a:rPr lang="it-IT" sz="2400" b="1" dirty="0">
                <a:solidFill>
                  <a:srgbClr val="002060"/>
                </a:solidFill>
                <a:latin typeface="Times New Roman" pitchFamily="18" charset="0"/>
                <a:cs typeface="Times New Roman" pitchFamily="18" charset="0"/>
              </a:rPr>
              <a:t> </a:t>
            </a:r>
            <a:r>
              <a:rPr lang="ro-RO" sz="2400" b="1" dirty="0">
                <a:solidFill>
                  <a:srgbClr val="002060"/>
                </a:solidFill>
                <a:latin typeface="Times New Roman" pitchFamily="18" charset="0"/>
                <a:cs typeface="Times New Roman" pitchFamily="18" charset="0"/>
              </a:rPr>
              <a:t>5</a:t>
            </a:r>
            <a:r>
              <a:rPr lang="it-IT" sz="2400" b="1" dirty="0">
                <a:solidFill>
                  <a:srgbClr val="002060"/>
                </a:solidFill>
                <a:latin typeface="Times New Roman" pitchFamily="18" charset="0"/>
                <a:cs typeface="Times New Roman" pitchFamily="18" charset="0"/>
              </a:rPr>
              <a:t> </a:t>
            </a:r>
            <a:r>
              <a:rPr lang="vi-VN" sz="2400" b="1" i="1" dirty="0">
                <a:solidFill>
                  <a:srgbClr val="002060"/>
                </a:solidFill>
                <a:latin typeface="Times New Roman" pitchFamily="18" charset="0"/>
                <a:cs typeface="Times New Roman" pitchFamily="18" charset="0"/>
              </a:rPr>
              <a:t>Schema electrică de calcul pentru o reţea simplu buclată</a:t>
            </a:r>
          </a:p>
          <a:p>
            <a:pPr algn="ctr" eaLnBrk="1" hangingPunct="1">
              <a:tabLst>
                <a:tab pos="0" algn="l"/>
              </a:tabLst>
            </a:pPr>
            <a:r>
              <a:rPr lang="vi-VN" sz="2400" b="1" i="1" dirty="0">
                <a:solidFill>
                  <a:srgbClr val="002060"/>
                </a:solidFill>
                <a:latin typeface="Times New Roman" pitchFamily="18" charset="0"/>
                <a:cs typeface="Times New Roman" pitchFamily="18" charset="0"/>
              </a:rPr>
              <a:t>a) – </a:t>
            </a:r>
            <a:r>
              <a:rPr lang="vi-VN" sz="2400" b="1" i="1" dirty="0">
                <a:solidFill>
                  <a:srgbClr val="C00000"/>
                </a:solidFill>
                <a:latin typeface="Times New Roman" pitchFamily="18" charset="0"/>
                <a:cs typeface="Times New Roman" pitchFamily="18" charset="0"/>
              </a:rPr>
              <a:t>reţea inelară</a:t>
            </a:r>
            <a:r>
              <a:rPr lang="vi-VN" sz="2400" b="1" i="1" dirty="0">
                <a:solidFill>
                  <a:srgbClr val="002060"/>
                </a:solidFill>
                <a:latin typeface="Times New Roman" pitchFamily="18" charset="0"/>
                <a:cs typeface="Times New Roman" pitchFamily="18" charset="0"/>
              </a:rPr>
              <a:t>; b) – </a:t>
            </a:r>
            <a:r>
              <a:rPr lang="vi-VN" sz="2400" b="1" i="1" dirty="0">
                <a:solidFill>
                  <a:srgbClr val="C00000"/>
                </a:solidFill>
                <a:latin typeface="Times New Roman" pitchFamily="18" charset="0"/>
                <a:cs typeface="Times New Roman" pitchFamily="18" charset="0"/>
              </a:rPr>
              <a:t>reţea alimentată la două capete</a:t>
            </a:r>
          </a:p>
        </p:txBody>
      </p:sp>
      <p:grpSp>
        <p:nvGrpSpPr>
          <p:cNvPr id="265217" name="Group 1"/>
          <p:cNvGrpSpPr>
            <a:grpSpLocks/>
          </p:cNvGrpSpPr>
          <p:nvPr/>
        </p:nvGrpSpPr>
        <p:grpSpPr bwMode="auto">
          <a:xfrm>
            <a:off x="457200" y="1447800"/>
            <a:ext cx="8305800" cy="3581400"/>
            <a:chOff x="5274" y="7464"/>
            <a:chExt cx="7806" cy="3510"/>
          </a:xfrm>
        </p:grpSpPr>
        <p:sp>
          <p:nvSpPr>
            <p:cNvPr id="265218" name="Line 2"/>
            <p:cNvSpPr>
              <a:spLocks noChangeShapeType="1"/>
            </p:cNvSpPr>
            <p:nvPr/>
          </p:nvSpPr>
          <p:spPr bwMode="auto">
            <a:xfrm flipV="1">
              <a:off x="10170" y="8232"/>
              <a:ext cx="0" cy="114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19" name="Oval 3"/>
            <p:cNvSpPr>
              <a:spLocks noChangeArrowheads="1"/>
            </p:cNvSpPr>
            <p:nvPr/>
          </p:nvSpPr>
          <p:spPr bwMode="auto">
            <a:xfrm>
              <a:off x="7618" y="9366"/>
              <a:ext cx="84" cy="8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0" name="Line 4"/>
            <p:cNvSpPr>
              <a:spLocks noChangeShapeType="1"/>
            </p:cNvSpPr>
            <p:nvPr/>
          </p:nvSpPr>
          <p:spPr bwMode="auto">
            <a:xfrm>
              <a:off x="7698" y="9411"/>
              <a:ext cx="1902" cy="3"/>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1" name="Oval 5"/>
            <p:cNvSpPr>
              <a:spLocks noChangeArrowheads="1"/>
            </p:cNvSpPr>
            <p:nvPr/>
          </p:nvSpPr>
          <p:spPr bwMode="auto">
            <a:xfrm>
              <a:off x="8604" y="9375"/>
              <a:ext cx="64" cy="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2" name="Line 6"/>
            <p:cNvSpPr>
              <a:spLocks noChangeShapeType="1"/>
            </p:cNvSpPr>
            <p:nvPr/>
          </p:nvSpPr>
          <p:spPr bwMode="auto">
            <a:xfrm>
              <a:off x="8640" y="9420"/>
              <a:ext cx="0" cy="34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3" name="Text Box 7"/>
            <p:cNvSpPr txBox="1">
              <a:spLocks noChangeArrowheads="1"/>
            </p:cNvSpPr>
            <p:nvPr/>
          </p:nvSpPr>
          <p:spPr bwMode="auto">
            <a:xfrm>
              <a:off x="8556" y="9759"/>
              <a:ext cx="286" cy="2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24" name="Oval 8"/>
            <p:cNvSpPr>
              <a:spLocks noChangeArrowheads="1"/>
            </p:cNvSpPr>
            <p:nvPr/>
          </p:nvSpPr>
          <p:spPr bwMode="auto">
            <a:xfrm>
              <a:off x="9570" y="9354"/>
              <a:ext cx="64" cy="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5" name="Line 9"/>
            <p:cNvSpPr>
              <a:spLocks noChangeShapeType="1"/>
            </p:cNvSpPr>
            <p:nvPr/>
          </p:nvSpPr>
          <p:spPr bwMode="auto">
            <a:xfrm>
              <a:off x="9585" y="9413"/>
              <a:ext cx="0" cy="34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6" name="Text Box 10"/>
            <p:cNvSpPr txBox="1">
              <a:spLocks noChangeArrowheads="1"/>
            </p:cNvSpPr>
            <p:nvPr/>
          </p:nvSpPr>
          <p:spPr bwMode="auto">
            <a:xfrm>
              <a:off x="9516" y="9753"/>
              <a:ext cx="271"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27" name="Line 11"/>
            <p:cNvSpPr>
              <a:spLocks noChangeShapeType="1"/>
            </p:cNvSpPr>
            <p:nvPr/>
          </p:nvSpPr>
          <p:spPr bwMode="auto">
            <a:xfrm>
              <a:off x="9588" y="9414"/>
              <a:ext cx="1236"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8" name="Oval 12"/>
            <p:cNvSpPr>
              <a:spLocks noChangeArrowheads="1"/>
            </p:cNvSpPr>
            <p:nvPr/>
          </p:nvSpPr>
          <p:spPr bwMode="auto">
            <a:xfrm>
              <a:off x="10770" y="9375"/>
              <a:ext cx="63" cy="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29" name="Line 13"/>
            <p:cNvSpPr>
              <a:spLocks noChangeShapeType="1"/>
            </p:cNvSpPr>
            <p:nvPr/>
          </p:nvSpPr>
          <p:spPr bwMode="auto">
            <a:xfrm>
              <a:off x="10806" y="9420"/>
              <a:ext cx="0" cy="34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0" name="Text Box 14"/>
            <p:cNvSpPr txBox="1">
              <a:spLocks noChangeArrowheads="1"/>
            </p:cNvSpPr>
            <p:nvPr/>
          </p:nvSpPr>
          <p:spPr bwMode="auto">
            <a:xfrm>
              <a:off x="10734" y="9744"/>
              <a:ext cx="318" cy="2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31" name="Line 15"/>
            <p:cNvSpPr>
              <a:spLocks noChangeShapeType="1"/>
            </p:cNvSpPr>
            <p:nvPr/>
          </p:nvSpPr>
          <p:spPr bwMode="auto">
            <a:xfrm>
              <a:off x="10815" y="9411"/>
              <a:ext cx="829"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2" name="Oval 16"/>
            <p:cNvSpPr>
              <a:spLocks noChangeArrowheads="1"/>
            </p:cNvSpPr>
            <p:nvPr/>
          </p:nvSpPr>
          <p:spPr bwMode="auto">
            <a:xfrm>
              <a:off x="11608" y="9388"/>
              <a:ext cx="64" cy="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3" name="Line 17"/>
            <p:cNvSpPr>
              <a:spLocks noChangeShapeType="1"/>
            </p:cNvSpPr>
            <p:nvPr/>
          </p:nvSpPr>
          <p:spPr bwMode="auto">
            <a:xfrm>
              <a:off x="11644" y="9433"/>
              <a:ext cx="0" cy="348"/>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4" name="Text Box 18"/>
            <p:cNvSpPr txBox="1">
              <a:spLocks noChangeArrowheads="1"/>
            </p:cNvSpPr>
            <p:nvPr/>
          </p:nvSpPr>
          <p:spPr bwMode="auto">
            <a:xfrm>
              <a:off x="11562" y="9757"/>
              <a:ext cx="284" cy="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35" name="Line 19"/>
            <p:cNvSpPr>
              <a:spLocks noChangeShapeType="1"/>
            </p:cNvSpPr>
            <p:nvPr/>
          </p:nvSpPr>
          <p:spPr bwMode="auto">
            <a:xfrm>
              <a:off x="7968" y="9348"/>
              <a:ext cx="462"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6" name="Text Box 20"/>
            <p:cNvSpPr txBox="1">
              <a:spLocks noChangeArrowheads="1"/>
            </p:cNvSpPr>
            <p:nvPr/>
          </p:nvSpPr>
          <p:spPr bwMode="auto">
            <a:xfrm>
              <a:off x="7842" y="9469"/>
              <a:ext cx="594" cy="2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37" name="Line 21"/>
            <p:cNvSpPr>
              <a:spLocks noChangeShapeType="1"/>
            </p:cNvSpPr>
            <p:nvPr/>
          </p:nvSpPr>
          <p:spPr bwMode="auto">
            <a:xfrm>
              <a:off x="8898" y="9348"/>
              <a:ext cx="462"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8" name="Line 22"/>
            <p:cNvSpPr>
              <a:spLocks noChangeShapeType="1"/>
            </p:cNvSpPr>
            <p:nvPr/>
          </p:nvSpPr>
          <p:spPr bwMode="auto">
            <a:xfrm flipH="1">
              <a:off x="11102" y="9342"/>
              <a:ext cx="461"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39" name="Text Box 23"/>
            <p:cNvSpPr txBox="1">
              <a:spLocks noChangeArrowheads="1"/>
            </p:cNvSpPr>
            <p:nvPr/>
          </p:nvSpPr>
          <p:spPr bwMode="auto">
            <a:xfrm>
              <a:off x="7362" y="9276"/>
              <a:ext cx="211" cy="21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a:ln>
                    <a:noFill/>
                  </a:ln>
                  <a:solidFill>
                    <a:srgbClr val="000099"/>
                  </a:solidFill>
                  <a:effectLst/>
                  <a:latin typeface="Times New Roman" pitchFamily="18" charset="0"/>
                  <a:cs typeface="Times New Roman" pitchFamily="18" charset="0"/>
                </a:rPr>
                <a:t>A</a:t>
              </a:r>
            </a:p>
          </p:txBody>
        </p:sp>
        <p:sp>
          <p:nvSpPr>
            <p:cNvPr id="265240" name="Text Box 24"/>
            <p:cNvSpPr txBox="1">
              <a:spLocks noChangeArrowheads="1"/>
            </p:cNvSpPr>
            <p:nvPr/>
          </p:nvSpPr>
          <p:spPr bwMode="auto">
            <a:xfrm>
              <a:off x="7650" y="9876"/>
              <a:ext cx="327" cy="3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Ao</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41" name="Line 25"/>
            <p:cNvSpPr>
              <a:spLocks noChangeShapeType="1"/>
            </p:cNvSpPr>
            <p:nvPr/>
          </p:nvSpPr>
          <p:spPr bwMode="auto">
            <a:xfrm>
              <a:off x="7631" y="10445"/>
              <a:ext cx="5293" cy="13"/>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42" name="Line 26"/>
            <p:cNvSpPr>
              <a:spLocks noChangeShapeType="1"/>
            </p:cNvSpPr>
            <p:nvPr/>
          </p:nvSpPr>
          <p:spPr bwMode="auto">
            <a:xfrm flipV="1">
              <a:off x="11682" y="9402"/>
              <a:ext cx="885" cy="6"/>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43" name="Line 27"/>
            <p:cNvSpPr>
              <a:spLocks noChangeShapeType="1"/>
            </p:cNvSpPr>
            <p:nvPr/>
          </p:nvSpPr>
          <p:spPr bwMode="auto">
            <a:xfrm>
              <a:off x="7653" y="9455"/>
              <a:ext cx="0" cy="1003"/>
            </a:xfrm>
            <a:prstGeom prst="line">
              <a:avLst/>
            </a:prstGeom>
            <a:noFill/>
            <a:ln w="63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44" name="Text Box 28"/>
            <p:cNvSpPr txBox="1">
              <a:spLocks noChangeArrowheads="1"/>
            </p:cNvSpPr>
            <p:nvPr/>
          </p:nvSpPr>
          <p:spPr bwMode="auto">
            <a:xfrm>
              <a:off x="12396" y="9918"/>
              <a:ext cx="348" cy="2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U</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Bo</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45" name="Line 29"/>
            <p:cNvSpPr>
              <a:spLocks noChangeShapeType="1"/>
            </p:cNvSpPr>
            <p:nvPr/>
          </p:nvSpPr>
          <p:spPr bwMode="auto">
            <a:xfrm>
              <a:off x="12794" y="9426"/>
              <a:ext cx="0" cy="1047"/>
            </a:xfrm>
            <a:prstGeom prst="line">
              <a:avLst/>
            </a:prstGeom>
            <a:noFill/>
            <a:ln w="63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46" name="Text Box 30"/>
            <p:cNvSpPr txBox="1">
              <a:spLocks noChangeArrowheads="1"/>
            </p:cNvSpPr>
            <p:nvPr/>
          </p:nvSpPr>
          <p:spPr bwMode="auto">
            <a:xfrm>
              <a:off x="8664" y="9168"/>
              <a:ext cx="192" cy="217"/>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1</a:t>
              </a:r>
            </a:p>
          </p:txBody>
        </p:sp>
        <p:sp>
          <p:nvSpPr>
            <p:cNvPr id="265247" name="Text Box 31"/>
            <p:cNvSpPr txBox="1">
              <a:spLocks noChangeArrowheads="1"/>
            </p:cNvSpPr>
            <p:nvPr/>
          </p:nvSpPr>
          <p:spPr bwMode="auto">
            <a:xfrm>
              <a:off x="7902" y="9075"/>
              <a:ext cx="423" cy="24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A</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48" name="Text Box 32"/>
            <p:cNvSpPr txBox="1">
              <a:spLocks noChangeArrowheads="1"/>
            </p:cNvSpPr>
            <p:nvPr/>
          </p:nvSpPr>
          <p:spPr bwMode="auto">
            <a:xfrm>
              <a:off x="9390" y="9174"/>
              <a:ext cx="180" cy="216"/>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265249" name="Text Box 33"/>
            <p:cNvSpPr txBox="1">
              <a:spLocks noChangeArrowheads="1"/>
            </p:cNvSpPr>
            <p:nvPr/>
          </p:nvSpPr>
          <p:spPr bwMode="auto">
            <a:xfrm>
              <a:off x="11676" y="9156"/>
              <a:ext cx="209"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n</a:t>
              </a:r>
            </a:p>
          </p:txBody>
        </p:sp>
        <p:sp>
          <p:nvSpPr>
            <p:cNvPr id="265250" name="Text Box 34"/>
            <p:cNvSpPr txBox="1">
              <a:spLocks noChangeArrowheads="1"/>
            </p:cNvSpPr>
            <p:nvPr/>
          </p:nvSpPr>
          <p:spPr bwMode="auto">
            <a:xfrm>
              <a:off x="10818" y="9144"/>
              <a:ext cx="300" cy="234"/>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n-1</a:t>
              </a:r>
            </a:p>
          </p:txBody>
        </p:sp>
        <p:sp>
          <p:nvSpPr>
            <p:cNvPr id="265251" name="Line 35"/>
            <p:cNvSpPr>
              <a:spLocks noChangeShapeType="1"/>
            </p:cNvSpPr>
            <p:nvPr/>
          </p:nvSpPr>
          <p:spPr bwMode="auto">
            <a:xfrm flipH="1" flipV="1">
              <a:off x="7650" y="7638"/>
              <a:ext cx="3" cy="1715"/>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52" name="Line 36"/>
            <p:cNvSpPr>
              <a:spLocks noChangeShapeType="1"/>
            </p:cNvSpPr>
            <p:nvPr/>
          </p:nvSpPr>
          <p:spPr bwMode="auto">
            <a:xfrm flipV="1">
              <a:off x="8640" y="8958"/>
              <a:ext cx="0" cy="41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53" name="Line 37"/>
            <p:cNvSpPr>
              <a:spLocks noChangeShapeType="1"/>
            </p:cNvSpPr>
            <p:nvPr/>
          </p:nvSpPr>
          <p:spPr bwMode="auto">
            <a:xfrm>
              <a:off x="7668" y="9030"/>
              <a:ext cx="987"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54" name="Text Box 38"/>
            <p:cNvSpPr txBox="1">
              <a:spLocks noChangeArrowheads="1"/>
            </p:cNvSpPr>
            <p:nvPr/>
          </p:nvSpPr>
          <p:spPr bwMode="auto">
            <a:xfrm>
              <a:off x="7752" y="8766"/>
              <a:ext cx="835"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0">
                  <a:ln>
                    <a:noFill/>
                  </a:ln>
                  <a:solidFill>
                    <a:schemeClr val="tx1"/>
                  </a:solidFill>
                  <a:effectLst/>
                  <a:latin typeface="Times New Roman" pitchFamily="18" charset="0"/>
                  <a:cs typeface="Times New Roman" pitchFamily="18" charset="0"/>
                </a:rPr>
                <a:t>1</a:t>
              </a:r>
            </a:p>
          </p:txBody>
        </p:sp>
        <p:sp>
          <p:nvSpPr>
            <p:cNvPr id="265255" name="Text Box 39"/>
            <p:cNvSpPr txBox="1">
              <a:spLocks noChangeArrowheads="1"/>
            </p:cNvSpPr>
            <p:nvPr/>
          </p:nvSpPr>
          <p:spPr bwMode="auto">
            <a:xfrm>
              <a:off x="8883" y="9066"/>
              <a:ext cx="345" cy="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56" name="Line 40"/>
            <p:cNvSpPr>
              <a:spLocks noChangeShapeType="1"/>
            </p:cNvSpPr>
            <p:nvPr/>
          </p:nvSpPr>
          <p:spPr bwMode="auto">
            <a:xfrm flipV="1">
              <a:off x="9585" y="8514"/>
              <a:ext cx="3" cy="86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57" name="Line 41"/>
            <p:cNvSpPr>
              <a:spLocks noChangeShapeType="1"/>
            </p:cNvSpPr>
            <p:nvPr/>
          </p:nvSpPr>
          <p:spPr bwMode="auto">
            <a:xfrm>
              <a:off x="7668" y="8688"/>
              <a:ext cx="1914"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58" name="Text Box 42"/>
            <p:cNvSpPr txBox="1">
              <a:spLocks noChangeArrowheads="1"/>
            </p:cNvSpPr>
            <p:nvPr/>
          </p:nvSpPr>
          <p:spPr bwMode="auto">
            <a:xfrm>
              <a:off x="8082" y="8436"/>
              <a:ext cx="898" cy="24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59" name="Line 43"/>
            <p:cNvSpPr>
              <a:spLocks noChangeShapeType="1"/>
            </p:cNvSpPr>
            <p:nvPr/>
          </p:nvSpPr>
          <p:spPr bwMode="auto">
            <a:xfrm flipH="1" flipV="1">
              <a:off x="10794" y="7932"/>
              <a:ext cx="7" cy="1456"/>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60" name="Line 44"/>
            <p:cNvSpPr>
              <a:spLocks noChangeShapeType="1"/>
            </p:cNvSpPr>
            <p:nvPr/>
          </p:nvSpPr>
          <p:spPr bwMode="auto">
            <a:xfrm flipH="1" flipV="1">
              <a:off x="11634" y="7620"/>
              <a:ext cx="10" cy="1777"/>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61" name="Line 45"/>
            <p:cNvSpPr>
              <a:spLocks noChangeShapeType="1"/>
            </p:cNvSpPr>
            <p:nvPr/>
          </p:nvSpPr>
          <p:spPr bwMode="auto">
            <a:xfrm>
              <a:off x="7650" y="8370"/>
              <a:ext cx="2520"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62" name="Text Box 46"/>
            <p:cNvSpPr txBox="1">
              <a:spLocks noChangeArrowheads="1"/>
            </p:cNvSpPr>
            <p:nvPr/>
          </p:nvSpPr>
          <p:spPr bwMode="auto">
            <a:xfrm>
              <a:off x="8760" y="7782"/>
              <a:ext cx="1386"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63" name="Text Box 47"/>
            <p:cNvSpPr txBox="1">
              <a:spLocks noChangeArrowheads="1"/>
            </p:cNvSpPr>
            <p:nvPr/>
          </p:nvSpPr>
          <p:spPr bwMode="auto">
            <a:xfrm>
              <a:off x="11235" y="9060"/>
              <a:ext cx="297" cy="2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64" name="Line 48"/>
            <p:cNvSpPr>
              <a:spLocks noChangeShapeType="1"/>
            </p:cNvSpPr>
            <p:nvPr/>
          </p:nvSpPr>
          <p:spPr bwMode="auto">
            <a:xfrm>
              <a:off x="7656" y="8058"/>
              <a:ext cx="3153"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65" name="Text Box 49"/>
            <p:cNvSpPr txBox="1">
              <a:spLocks noChangeArrowheads="1"/>
            </p:cNvSpPr>
            <p:nvPr/>
          </p:nvSpPr>
          <p:spPr bwMode="auto">
            <a:xfrm>
              <a:off x="9216" y="7476"/>
              <a:ext cx="1408" cy="2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66" name="Text Box 50"/>
            <p:cNvSpPr txBox="1">
              <a:spLocks noChangeArrowheads="1"/>
            </p:cNvSpPr>
            <p:nvPr/>
          </p:nvSpPr>
          <p:spPr bwMode="auto">
            <a:xfrm>
              <a:off x="8898" y="9482"/>
              <a:ext cx="513" cy="2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67" name="Text Box 51"/>
            <p:cNvSpPr txBox="1">
              <a:spLocks noChangeArrowheads="1"/>
            </p:cNvSpPr>
            <p:nvPr/>
          </p:nvSpPr>
          <p:spPr bwMode="auto">
            <a:xfrm>
              <a:off x="10896" y="9451"/>
              <a:ext cx="546" cy="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68" name="Oval 52"/>
            <p:cNvSpPr>
              <a:spLocks noChangeArrowheads="1"/>
            </p:cNvSpPr>
            <p:nvPr/>
          </p:nvSpPr>
          <p:spPr bwMode="auto">
            <a:xfrm>
              <a:off x="10158" y="9384"/>
              <a:ext cx="64" cy="63"/>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69" name="Line 53"/>
            <p:cNvSpPr>
              <a:spLocks noChangeShapeType="1"/>
            </p:cNvSpPr>
            <p:nvPr/>
          </p:nvSpPr>
          <p:spPr bwMode="auto">
            <a:xfrm>
              <a:off x="10176" y="9438"/>
              <a:ext cx="0" cy="347"/>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70" name="Text Box 54"/>
            <p:cNvSpPr txBox="1">
              <a:spLocks noChangeArrowheads="1"/>
            </p:cNvSpPr>
            <p:nvPr/>
          </p:nvSpPr>
          <p:spPr bwMode="auto">
            <a:xfrm>
              <a:off x="10056" y="9771"/>
              <a:ext cx="271"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71" name="Text Box 55"/>
            <p:cNvSpPr txBox="1">
              <a:spLocks noChangeArrowheads="1"/>
            </p:cNvSpPr>
            <p:nvPr/>
          </p:nvSpPr>
          <p:spPr bwMode="auto">
            <a:xfrm>
              <a:off x="10092" y="9126"/>
              <a:ext cx="174" cy="23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k</a:t>
              </a:r>
            </a:p>
          </p:txBody>
        </p:sp>
        <p:sp>
          <p:nvSpPr>
            <p:cNvPr id="265272" name="Oval 56"/>
            <p:cNvSpPr>
              <a:spLocks noChangeArrowheads="1"/>
            </p:cNvSpPr>
            <p:nvPr/>
          </p:nvSpPr>
          <p:spPr bwMode="auto">
            <a:xfrm>
              <a:off x="12540" y="9372"/>
              <a:ext cx="84" cy="8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73" name="Text Box 57"/>
            <p:cNvSpPr txBox="1">
              <a:spLocks noChangeArrowheads="1"/>
            </p:cNvSpPr>
            <p:nvPr/>
          </p:nvSpPr>
          <p:spPr bwMode="auto">
            <a:xfrm>
              <a:off x="12642" y="9204"/>
              <a:ext cx="211" cy="21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a:ln>
                    <a:noFill/>
                  </a:ln>
                  <a:solidFill>
                    <a:srgbClr val="000099"/>
                  </a:solidFill>
                  <a:effectLst/>
                  <a:latin typeface="Times New Roman" pitchFamily="18" charset="0"/>
                  <a:cs typeface="Times New Roman" pitchFamily="18" charset="0"/>
                </a:rPr>
                <a:t>B</a:t>
              </a:r>
            </a:p>
          </p:txBody>
        </p:sp>
        <p:sp>
          <p:nvSpPr>
            <p:cNvPr id="265274" name="Text Box 58"/>
            <p:cNvSpPr txBox="1">
              <a:spLocks noChangeArrowheads="1"/>
            </p:cNvSpPr>
            <p:nvPr/>
          </p:nvSpPr>
          <p:spPr bwMode="auto">
            <a:xfrm>
              <a:off x="11754" y="9456"/>
              <a:ext cx="768"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75" name="Line 59"/>
            <p:cNvSpPr>
              <a:spLocks noChangeShapeType="1"/>
            </p:cNvSpPr>
            <p:nvPr/>
          </p:nvSpPr>
          <p:spPr bwMode="auto">
            <a:xfrm>
              <a:off x="9678" y="9354"/>
              <a:ext cx="462"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76" name="Text Box 60"/>
            <p:cNvSpPr txBox="1">
              <a:spLocks noChangeArrowheads="1"/>
            </p:cNvSpPr>
            <p:nvPr/>
          </p:nvSpPr>
          <p:spPr bwMode="auto">
            <a:xfrm>
              <a:off x="9651" y="9072"/>
              <a:ext cx="345" cy="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77" name="Line 61"/>
            <p:cNvSpPr>
              <a:spLocks noChangeShapeType="1"/>
            </p:cNvSpPr>
            <p:nvPr/>
          </p:nvSpPr>
          <p:spPr bwMode="auto">
            <a:xfrm flipH="1">
              <a:off x="10236" y="9366"/>
              <a:ext cx="462"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78" name="Text Box 62"/>
            <p:cNvSpPr txBox="1">
              <a:spLocks noChangeArrowheads="1"/>
            </p:cNvSpPr>
            <p:nvPr/>
          </p:nvSpPr>
          <p:spPr bwMode="auto">
            <a:xfrm>
              <a:off x="10368" y="9072"/>
              <a:ext cx="345" cy="2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79" name="Line 63"/>
            <p:cNvSpPr>
              <a:spLocks noChangeShapeType="1"/>
            </p:cNvSpPr>
            <p:nvPr/>
          </p:nvSpPr>
          <p:spPr bwMode="auto">
            <a:xfrm flipH="1">
              <a:off x="11960" y="9348"/>
              <a:ext cx="461"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80" name="Text Box 64"/>
            <p:cNvSpPr txBox="1">
              <a:spLocks noChangeArrowheads="1"/>
            </p:cNvSpPr>
            <p:nvPr/>
          </p:nvSpPr>
          <p:spPr bwMode="auto">
            <a:xfrm>
              <a:off x="12093" y="9063"/>
              <a:ext cx="327" cy="2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B</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81" name="Line 65"/>
            <p:cNvSpPr>
              <a:spLocks noChangeShapeType="1"/>
            </p:cNvSpPr>
            <p:nvPr/>
          </p:nvSpPr>
          <p:spPr bwMode="auto">
            <a:xfrm flipV="1">
              <a:off x="12582" y="7572"/>
              <a:ext cx="0" cy="1818"/>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82" name="Line 66"/>
            <p:cNvSpPr>
              <a:spLocks noChangeShapeType="1"/>
            </p:cNvSpPr>
            <p:nvPr/>
          </p:nvSpPr>
          <p:spPr bwMode="auto">
            <a:xfrm>
              <a:off x="8640" y="9030"/>
              <a:ext cx="3942"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83" name="Text Box 67"/>
            <p:cNvSpPr txBox="1">
              <a:spLocks noChangeArrowheads="1"/>
            </p:cNvSpPr>
            <p:nvPr/>
          </p:nvSpPr>
          <p:spPr bwMode="auto">
            <a:xfrm>
              <a:off x="9726" y="8766"/>
              <a:ext cx="835" cy="24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84" name="Line 68"/>
            <p:cNvSpPr>
              <a:spLocks noChangeShapeType="1"/>
            </p:cNvSpPr>
            <p:nvPr/>
          </p:nvSpPr>
          <p:spPr bwMode="auto">
            <a:xfrm>
              <a:off x="9612" y="8682"/>
              <a:ext cx="2952"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85" name="Text Box 69"/>
            <p:cNvSpPr txBox="1">
              <a:spLocks noChangeArrowheads="1"/>
            </p:cNvSpPr>
            <p:nvPr/>
          </p:nvSpPr>
          <p:spPr bwMode="auto">
            <a:xfrm>
              <a:off x="10494" y="8418"/>
              <a:ext cx="835" cy="24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86" name="Text Box 70"/>
            <p:cNvSpPr txBox="1">
              <a:spLocks noChangeArrowheads="1"/>
            </p:cNvSpPr>
            <p:nvPr/>
          </p:nvSpPr>
          <p:spPr bwMode="auto">
            <a:xfrm>
              <a:off x="8532" y="8124"/>
              <a:ext cx="898" cy="24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L</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87" name="Line 71"/>
            <p:cNvSpPr>
              <a:spLocks noChangeShapeType="1"/>
            </p:cNvSpPr>
            <p:nvPr/>
          </p:nvSpPr>
          <p:spPr bwMode="auto">
            <a:xfrm>
              <a:off x="10194" y="8370"/>
              <a:ext cx="2412"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88" name="Text Box 72"/>
            <p:cNvSpPr txBox="1">
              <a:spLocks noChangeArrowheads="1"/>
            </p:cNvSpPr>
            <p:nvPr/>
          </p:nvSpPr>
          <p:spPr bwMode="auto">
            <a:xfrm>
              <a:off x="11016" y="8106"/>
              <a:ext cx="835" cy="24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89" name="Line 73"/>
            <p:cNvSpPr>
              <a:spLocks noChangeShapeType="1"/>
            </p:cNvSpPr>
            <p:nvPr/>
          </p:nvSpPr>
          <p:spPr bwMode="auto">
            <a:xfrm>
              <a:off x="10818" y="8058"/>
              <a:ext cx="1746"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0" name="Text Box 74"/>
            <p:cNvSpPr txBox="1">
              <a:spLocks noChangeArrowheads="1"/>
            </p:cNvSpPr>
            <p:nvPr/>
          </p:nvSpPr>
          <p:spPr bwMode="auto">
            <a:xfrm>
              <a:off x="11286" y="7782"/>
              <a:ext cx="835" cy="24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91" name="Line 75"/>
            <p:cNvSpPr>
              <a:spLocks noChangeShapeType="1"/>
            </p:cNvSpPr>
            <p:nvPr/>
          </p:nvSpPr>
          <p:spPr bwMode="auto">
            <a:xfrm>
              <a:off x="11676" y="7728"/>
              <a:ext cx="906"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2" name="Line 76"/>
            <p:cNvSpPr>
              <a:spLocks noChangeShapeType="1"/>
            </p:cNvSpPr>
            <p:nvPr/>
          </p:nvSpPr>
          <p:spPr bwMode="auto">
            <a:xfrm>
              <a:off x="7656" y="7728"/>
              <a:ext cx="3978" cy="0"/>
            </a:xfrm>
            <a:prstGeom prst="line">
              <a:avLst/>
            </a:prstGeom>
            <a:noFill/>
            <a:ln w="6350">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3" name="Text Box 77"/>
            <p:cNvSpPr txBox="1">
              <a:spLocks noChangeArrowheads="1"/>
            </p:cNvSpPr>
            <p:nvPr/>
          </p:nvSpPr>
          <p:spPr bwMode="auto">
            <a:xfrm>
              <a:off x="11754" y="7464"/>
              <a:ext cx="715" cy="240"/>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 L</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r>
                <a:rPr kumimoji="0" lang="en-US" sz="1600" b="0" i="0" u="none" strike="noStrike" cap="none" normalizeH="0" baseline="0">
                  <a:ln>
                    <a:noFill/>
                  </a:ln>
                  <a:solidFill>
                    <a:schemeClr val="tx1"/>
                  </a:solidFill>
                  <a:effectLst/>
                  <a:latin typeface="Times New Roman" pitchFamily="18" charset="0"/>
                  <a:cs typeface="Times New Roman" pitchFamily="18" charset="0"/>
                </a:rPr>
                <a:t>, </a:t>
              </a:r>
              <a:r>
                <a:rPr kumimoji="0" lang="en-US" sz="1600" b="0" i="0" u="sng" strike="noStrike" cap="none" normalizeH="0" baseline="0">
                  <a:ln>
                    <a:noFill/>
                  </a:ln>
                  <a:solidFill>
                    <a:schemeClr val="tx1"/>
                  </a:solidFill>
                  <a:effectLst/>
                  <a:latin typeface="Times New Roman" pitchFamily="18" charset="0"/>
                  <a:cs typeface="Times New Roman" pitchFamily="18" charset="0"/>
                </a:rPr>
                <a:t>Z</a:t>
              </a:r>
              <a:r>
                <a:rPr kumimoji="0" lang="en-US" sz="1600" b="0" i="0" u="none" strike="noStrike" cap="none" normalizeH="0" baseline="30000">
                  <a:ln>
                    <a:noFill/>
                  </a:ln>
                  <a:solidFill>
                    <a:schemeClr val="tx1"/>
                  </a:solidFill>
                  <a:effectLst/>
                  <a:latin typeface="Times New Roman" pitchFamily="18" charset="0"/>
                  <a:cs typeface="Times New Roman" pitchFamily="18" charset="0"/>
                </a:rPr>
                <a:t>’</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94" name="Text Box 78"/>
            <p:cNvSpPr txBox="1">
              <a:spLocks noChangeArrowheads="1"/>
            </p:cNvSpPr>
            <p:nvPr/>
          </p:nvSpPr>
          <p:spPr bwMode="auto">
            <a:xfrm>
              <a:off x="6144" y="10032"/>
              <a:ext cx="271"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295" name="Oval 79"/>
            <p:cNvSpPr>
              <a:spLocks noChangeArrowheads="1"/>
            </p:cNvSpPr>
            <p:nvPr/>
          </p:nvSpPr>
          <p:spPr bwMode="auto">
            <a:xfrm>
              <a:off x="5751" y="8199"/>
              <a:ext cx="1404" cy="15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6" name="Oval 80"/>
            <p:cNvSpPr>
              <a:spLocks noChangeArrowheads="1"/>
            </p:cNvSpPr>
            <p:nvPr/>
          </p:nvSpPr>
          <p:spPr bwMode="auto">
            <a:xfrm>
              <a:off x="6754" y="8251"/>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7" name="Oval 81"/>
            <p:cNvSpPr>
              <a:spLocks noChangeArrowheads="1"/>
            </p:cNvSpPr>
            <p:nvPr/>
          </p:nvSpPr>
          <p:spPr bwMode="auto">
            <a:xfrm>
              <a:off x="6374" y="9658"/>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8" name="Oval 82"/>
            <p:cNvSpPr>
              <a:spLocks noChangeArrowheads="1"/>
            </p:cNvSpPr>
            <p:nvPr/>
          </p:nvSpPr>
          <p:spPr bwMode="auto">
            <a:xfrm>
              <a:off x="5852" y="9361"/>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299" name="Oval 83"/>
            <p:cNvSpPr>
              <a:spLocks noChangeArrowheads="1"/>
            </p:cNvSpPr>
            <p:nvPr/>
          </p:nvSpPr>
          <p:spPr bwMode="auto">
            <a:xfrm>
              <a:off x="5720" y="8829"/>
              <a:ext cx="61" cy="6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0" name="Oval 84"/>
            <p:cNvSpPr>
              <a:spLocks noChangeArrowheads="1"/>
            </p:cNvSpPr>
            <p:nvPr/>
          </p:nvSpPr>
          <p:spPr bwMode="auto">
            <a:xfrm>
              <a:off x="6070" y="8277"/>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1" name="Oval 85"/>
            <p:cNvSpPr>
              <a:spLocks noChangeArrowheads="1"/>
            </p:cNvSpPr>
            <p:nvPr/>
          </p:nvSpPr>
          <p:spPr bwMode="auto">
            <a:xfrm>
              <a:off x="6937" y="9423"/>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2" name="Oval 86"/>
            <p:cNvSpPr>
              <a:spLocks noChangeArrowheads="1"/>
            </p:cNvSpPr>
            <p:nvPr/>
          </p:nvSpPr>
          <p:spPr bwMode="auto">
            <a:xfrm>
              <a:off x="7134" y="8866"/>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3" name="Line 87"/>
            <p:cNvSpPr>
              <a:spLocks noChangeShapeType="1"/>
            </p:cNvSpPr>
            <p:nvPr/>
          </p:nvSpPr>
          <p:spPr bwMode="auto">
            <a:xfrm flipH="1">
              <a:off x="6790" y="7964"/>
              <a:ext cx="202" cy="313"/>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4" name="Line 88"/>
            <p:cNvSpPr>
              <a:spLocks noChangeShapeType="1"/>
            </p:cNvSpPr>
            <p:nvPr/>
          </p:nvSpPr>
          <p:spPr bwMode="auto">
            <a:xfrm flipH="1" flipV="1">
              <a:off x="5890" y="8040"/>
              <a:ext cx="203" cy="276"/>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5" name="Line 89"/>
            <p:cNvSpPr>
              <a:spLocks noChangeShapeType="1"/>
            </p:cNvSpPr>
            <p:nvPr/>
          </p:nvSpPr>
          <p:spPr bwMode="auto">
            <a:xfrm flipH="1">
              <a:off x="5396" y="8866"/>
              <a:ext cx="365" cy="0"/>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6" name="Line 90"/>
            <p:cNvSpPr>
              <a:spLocks noChangeShapeType="1"/>
            </p:cNvSpPr>
            <p:nvPr/>
          </p:nvSpPr>
          <p:spPr bwMode="auto">
            <a:xfrm flipH="1">
              <a:off x="5573" y="9397"/>
              <a:ext cx="289" cy="183"/>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7" name="Line 91"/>
            <p:cNvSpPr>
              <a:spLocks noChangeShapeType="1"/>
            </p:cNvSpPr>
            <p:nvPr/>
          </p:nvSpPr>
          <p:spPr bwMode="auto">
            <a:xfrm flipH="1">
              <a:off x="6359" y="9710"/>
              <a:ext cx="35" cy="328"/>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8" name="Line 92"/>
            <p:cNvSpPr>
              <a:spLocks noChangeShapeType="1"/>
            </p:cNvSpPr>
            <p:nvPr/>
          </p:nvSpPr>
          <p:spPr bwMode="auto">
            <a:xfrm>
              <a:off x="6967" y="9449"/>
              <a:ext cx="178" cy="355"/>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09" name="Line 93"/>
            <p:cNvSpPr>
              <a:spLocks noChangeShapeType="1"/>
            </p:cNvSpPr>
            <p:nvPr/>
          </p:nvSpPr>
          <p:spPr bwMode="auto">
            <a:xfrm flipV="1">
              <a:off x="7155" y="8683"/>
              <a:ext cx="268" cy="219"/>
            </a:xfrm>
            <a:prstGeom prst="line">
              <a:avLst/>
            </a:prstGeom>
            <a:noFill/>
            <a:ln w="9525">
              <a:solidFill>
                <a:srgbClr val="000000"/>
              </a:solidFill>
              <a:round/>
              <a:headEnd/>
              <a:tailEnd type="triangle" w="sm" len="lg"/>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10" name="Text Box 94"/>
            <p:cNvSpPr txBox="1">
              <a:spLocks noChangeArrowheads="1"/>
            </p:cNvSpPr>
            <p:nvPr/>
          </p:nvSpPr>
          <p:spPr bwMode="auto">
            <a:xfrm>
              <a:off x="5646" y="7912"/>
              <a:ext cx="240" cy="29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1" name="Text Box 95"/>
            <p:cNvSpPr txBox="1">
              <a:spLocks noChangeArrowheads="1"/>
            </p:cNvSpPr>
            <p:nvPr/>
          </p:nvSpPr>
          <p:spPr bwMode="auto">
            <a:xfrm>
              <a:off x="5274" y="8574"/>
              <a:ext cx="229" cy="26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2" name="Text Box 96"/>
            <p:cNvSpPr txBox="1">
              <a:spLocks noChangeArrowheads="1"/>
            </p:cNvSpPr>
            <p:nvPr/>
          </p:nvSpPr>
          <p:spPr bwMode="auto">
            <a:xfrm>
              <a:off x="6990" y="9798"/>
              <a:ext cx="3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3" name="Text Box 97"/>
            <p:cNvSpPr txBox="1">
              <a:spLocks noChangeArrowheads="1"/>
            </p:cNvSpPr>
            <p:nvPr/>
          </p:nvSpPr>
          <p:spPr bwMode="auto">
            <a:xfrm>
              <a:off x="7260" y="8436"/>
              <a:ext cx="236" cy="26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4" name="Text Box 98"/>
            <p:cNvSpPr txBox="1">
              <a:spLocks noChangeArrowheads="1"/>
            </p:cNvSpPr>
            <p:nvPr/>
          </p:nvSpPr>
          <p:spPr bwMode="auto">
            <a:xfrm>
              <a:off x="5364" y="9580"/>
              <a:ext cx="253" cy="24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3</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5" name="Text Box 99"/>
            <p:cNvSpPr txBox="1">
              <a:spLocks noChangeArrowheads="1"/>
            </p:cNvSpPr>
            <p:nvPr/>
          </p:nvSpPr>
          <p:spPr bwMode="auto">
            <a:xfrm>
              <a:off x="6709" y="7740"/>
              <a:ext cx="539" cy="24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sng" strike="noStrike" cap="none" normalizeH="0" baseline="0">
                  <a:ln>
                    <a:noFill/>
                  </a:ln>
                  <a:solidFill>
                    <a:schemeClr val="tx1"/>
                  </a:solidFill>
                  <a:effectLst/>
                  <a:latin typeface="Times New Roman" pitchFamily="18" charset="0"/>
                  <a:cs typeface="Times New Roman" pitchFamily="18" charset="0"/>
                </a:rPr>
                <a:t>i</a:t>
              </a:r>
              <a:r>
                <a:rPr kumimoji="0" lang="en-US" sz="1600" b="0" i="0" u="none" strike="noStrike" cap="none" normalizeH="0" baseline="-25000">
                  <a:ln>
                    <a:noFill/>
                  </a:ln>
                  <a:solidFill>
                    <a:schemeClr val="tx1"/>
                  </a:solidFill>
                  <a:effectLst/>
                  <a:latin typeface="Times New Roman" pitchFamily="18" charset="0"/>
                  <a:cs typeface="Times New Roman" pitchFamily="18" charset="0"/>
                </a:rPr>
                <a:t>sursă</a:t>
              </a:r>
              <a:endParaRPr kumimoji="0" lang="en-US" sz="16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5316" name="Rectangle 100"/>
            <p:cNvSpPr>
              <a:spLocks noChangeArrowheads="1"/>
            </p:cNvSpPr>
            <p:nvPr/>
          </p:nvSpPr>
          <p:spPr bwMode="auto">
            <a:xfrm>
              <a:off x="5882" y="9371"/>
              <a:ext cx="1090" cy="339"/>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17" name="Freeform 101"/>
            <p:cNvSpPr>
              <a:spLocks/>
            </p:cNvSpPr>
            <p:nvPr/>
          </p:nvSpPr>
          <p:spPr bwMode="auto">
            <a:xfrm>
              <a:off x="5877" y="9384"/>
              <a:ext cx="1100" cy="327"/>
            </a:xfrm>
            <a:custGeom>
              <a:avLst/>
              <a:gdLst/>
              <a:ahLst/>
              <a:cxnLst>
                <a:cxn ang="0">
                  <a:pos x="0" y="0"/>
                </a:cxn>
                <a:cxn ang="0">
                  <a:pos x="612" y="360"/>
                </a:cxn>
                <a:cxn ang="0">
                  <a:pos x="1302" y="102"/>
                </a:cxn>
              </a:cxnLst>
              <a:rect l="0" t="0" r="r" b="b"/>
              <a:pathLst>
                <a:path w="1302" h="377">
                  <a:moveTo>
                    <a:pt x="0" y="0"/>
                  </a:moveTo>
                  <a:cubicBezTo>
                    <a:pt x="197" y="171"/>
                    <a:pt x="395" y="343"/>
                    <a:pt x="612" y="360"/>
                  </a:cubicBezTo>
                  <a:cubicBezTo>
                    <a:pt x="829" y="377"/>
                    <a:pt x="1065" y="239"/>
                    <a:pt x="1302" y="102"/>
                  </a:cubicBezTo>
                </a:path>
              </a:pathLst>
            </a:custGeom>
            <a:noFill/>
            <a:ln w="9525" cap="flat">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18" name="Oval 102"/>
            <p:cNvSpPr>
              <a:spLocks noChangeArrowheads="1"/>
            </p:cNvSpPr>
            <p:nvPr/>
          </p:nvSpPr>
          <p:spPr bwMode="auto">
            <a:xfrm>
              <a:off x="5857" y="9335"/>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19" name="Oval 103"/>
            <p:cNvSpPr>
              <a:spLocks noChangeArrowheads="1"/>
            </p:cNvSpPr>
            <p:nvPr/>
          </p:nvSpPr>
          <p:spPr bwMode="auto">
            <a:xfrm>
              <a:off x="6374" y="9647"/>
              <a:ext cx="61" cy="6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20" name="Oval 104"/>
            <p:cNvSpPr>
              <a:spLocks noChangeArrowheads="1"/>
            </p:cNvSpPr>
            <p:nvPr/>
          </p:nvSpPr>
          <p:spPr bwMode="auto">
            <a:xfrm>
              <a:off x="6932" y="9449"/>
              <a:ext cx="60" cy="65"/>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5321" name="Text Box 105"/>
            <p:cNvSpPr txBox="1">
              <a:spLocks noChangeArrowheads="1"/>
            </p:cNvSpPr>
            <p:nvPr/>
          </p:nvSpPr>
          <p:spPr bwMode="auto">
            <a:xfrm>
              <a:off x="6204" y="10704"/>
              <a:ext cx="271"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a</a:t>
              </a:r>
            </a:p>
          </p:txBody>
        </p:sp>
        <p:sp>
          <p:nvSpPr>
            <p:cNvPr id="265322" name="Text Box 106"/>
            <p:cNvSpPr txBox="1">
              <a:spLocks noChangeArrowheads="1"/>
            </p:cNvSpPr>
            <p:nvPr/>
          </p:nvSpPr>
          <p:spPr bwMode="auto">
            <a:xfrm>
              <a:off x="10014" y="10704"/>
              <a:ext cx="271"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0" i="0" u="none" strike="noStrike" cap="none" normalizeH="0" baseline="0">
                  <a:ln>
                    <a:noFill/>
                  </a:ln>
                  <a:solidFill>
                    <a:schemeClr val="tx1"/>
                  </a:solidFill>
                  <a:effectLst/>
                  <a:latin typeface="Times New Roman" pitchFamily="18" charset="0"/>
                  <a:cs typeface="Times New Roman" pitchFamily="18" charset="0"/>
                </a:rPr>
                <a:t>b</a:t>
              </a:r>
            </a:p>
          </p:txBody>
        </p:sp>
        <p:sp>
          <p:nvSpPr>
            <p:cNvPr id="265323" name="Line 107"/>
            <p:cNvSpPr>
              <a:spLocks noChangeShapeType="1"/>
            </p:cNvSpPr>
            <p:nvPr/>
          </p:nvSpPr>
          <p:spPr bwMode="auto">
            <a:xfrm>
              <a:off x="12630" y="9402"/>
              <a:ext cx="450" cy="0"/>
            </a:xfrm>
            <a:prstGeom prst="line">
              <a:avLst/>
            </a:prstGeom>
            <a:noFill/>
            <a:ln w="63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66242" name="Group 2"/>
          <p:cNvGrpSpPr>
            <a:grpSpLocks/>
          </p:cNvGrpSpPr>
          <p:nvPr/>
        </p:nvGrpSpPr>
        <p:grpSpPr bwMode="auto">
          <a:xfrm>
            <a:off x="533400" y="1066800"/>
            <a:ext cx="8001000" cy="2057400"/>
            <a:chOff x="6495" y="9642"/>
            <a:chExt cx="6015" cy="1515"/>
          </a:xfrm>
        </p:grpSpPr>
        <p:sp>
          <p:nvSpPr>
            <p:cNvPr id="266243" name="Oval 3"/>
            <p:cNvSpPr>
              <a:spLocks noChangeArrowheads="1"/>
            </p:cNvSpPr>
            <p:nvPr/>
          </p:nvSpPr>
          <p:spPr bwMode="auto">
            <a:xfrm>
              <a:off x="6570" y="10005"/>
              <a:ext cx="85" cy="8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4" name="Oval 4"/>
            <p:cNvSpPr>
              <a:spLocks noChangeArrowheads="1"/>
            </p:cNvSpPr>
            <p:nvPr/>
          </p:nvSpPr>
          <p:spPr bwMode="auto">
            <a:xfrm>
              <a:off x="12360" y="9975"/>
              <a:ext cx="85" cy="8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5" name="Line 5"/>
            <p:cNvSpPr>
              <a:spLocks noChangeShapeType="1"/>
            </p:cNvSpPr>
            <p:nvPr/>
          </p:nvSpPr>
          <p:spPr bwMode="auto">
            <a:xfrm>
              <a:off x="6660" y="10050"/>
              <a:ext cx="265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6" name="Oval 6"/>
            <p:cNvSpPr>
              <a:spLocks noChangeArrowheads="1"/>
            </p:cNvSpPr>
            <p:nvPr/>
          </p:nvSpPr>
          <p:spPr bwMode="auto">
            <a:xfrm>
              <a:off x="7425" y="10020"/>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7" name="Oval 7"/>
            <p:cNvSpPr>
              <a:spLocks noChangeArrowheads="1"/>
            </p:cNvSpPr>
            <p:nvPr/>
          </p:nvSpPr>
          <p:spPr bwMode="auto">
            <a:xfrm>
              <a:off x="8145" y="10020"/>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8" name="Oval 8"/>
            <p:cNvSpPr>
              <a:spLocks noChangeArrowheads="1"/>
            </p:cNvSpPr>
            <p:nvPr/>
          </p:nvSpPr>
          <p:spPr bwMode="auto">
            <a:xfrm>
              <a:off x="8745" y="10020"/>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49" name="Oval 9"/>
            <p:cNvSpPr>
              <a:spLocks noChangeArrowheads="1"/>
            </p:cNvSpPr>
            <p:nvPr/>
          </p:nvSpPr>
          <p:spPr bwMode="auto">
            <a:xfrm>
              <a:off x="9270" y="10020"/>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0" name="Line 10"/>
            <p:cNvSpPr>
              <a:spLocks noChangeShapeType="1"/>
            </p:cNvSpPr>
            <p:nvPr/>
          </p:nvSpPr>
          <p:spPr bwMode="auto">
            <a:xfrm>
              <a:off x="7455" y="10080"/>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1" name="Line 11"/>
            <p:cNvSpPr>
              <a:spLocks noChangeShapeType="1"/>
            </p:cNvSpPr>
            <p:nvPr/>
          </p:nvSpPr>
          <p:spPr bwMode="auto">
            <a:xfrm>
              <a:off x="8175" y="10080"/>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2" name="Line 12"/>
            <p:cNvSpPr>
              <a:spLocks noChangeShapeType="1"/>
            </p:cNvSpPr>
            <p:nvPr/>
          </p:nvSpPr>
          <p:spPr bwMode="auto">
            <a:xfrm>
              <a:off x="8775" y="10080"/>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3" name="Line 13"/>
            <p:cNvSpPr>
              <a:spLocks noChangeShapeType="1"/>
            </p:cNvSpPr>
            <p:nvPr/>
          </p:nvSpPr>
          <p:spPr bwMode="auto">
            <a:xfrm>
              <a:off x="9300" y="10080"/>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4" name="Line 14"/>
            <p:cNvSpPr>
              <a:spLocks noChangeShapeType="1"/>
            </p:cNvSpPr>
            <p:nvPr/>
          </p:nvSpPr>
          <p:spPr bwMode="auto">
            <a:xfrm>
              <a:off x="6945" y="10050"/>
              <a:ext cx="27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5" name="Line 15"/>
            <p:cNvSpPr>
              <a:spLocks noChangeShapeType="1"/>
            </p:cNvSpPr>
            <p:nvPr/>
          </p:nvSpPr>
          <p:spPr bwMode="auto">
            <a:xfrm>
              <a:off x="7680" y="10050"/>
              <a:ext cx="28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6" name="Line 16"/>
            <p:cNvSpPr>
              <a:spLocks noChangeShapeType="1"/>
            </p:cNvSpPr>
            <p:nvPr/>
          </p:nvSpPr>
          <p:spPr bwMode="auto">
            <a:xfrm>
              <a:off x="8370" y="10050"/>
              <a:ext cx="25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7" name="Line 17"/>
            <p:cNvSpPr>
              <a:spLocks noChangeShapeType="1"/>
            </p:cNvSpPr>
            <p:nvPr/>
          </p:nvSpPr>
          <p:spPr bwMode="auto">
            <a:xfrm>
              <a:off x="8895" y="10050"/>
              <a:ext cx="25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58" name="Text Box 18"/>
            <p:cNvSpPr txBox="1">
              <a:spLocks noChangeArrowheads="1"/>
            </p:cNvSpPr>
            <p:nvPr/>
          </p:nvSpPr>
          <p:spPr bwMode="auto">
            <a:xfrm>
              <a:off x="6495" y="9747"/>
              <a:ext cx="195" cy="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a:ln>
                    <a:noFill/>
                  </a:ln>
                  <a:solidFill>
                    <a:srgbClr val="C00000"/>
                  </a:solidFill>
                  <a:effectLst/>
                  <a:latin typeface="Times New Roman" pitchFamily="18" charset="0"/>
                  <a:cs typeface="Times New Roman" pitchFamily="18" charset="0"/>
                </a:rPr>
                <a:t>A</a:t>
              </a:r>
            </a:p>
          </p:txBody>
        </p:sp>
        <p:sp>
          <p:nvSpPr>
            <p:cNvPr id="266259" name="Text Box 19"/>
            <p:cNvSpPr txBox="1">
              <a:spLocks noChangeArrowheads="1"/>
            </p:cNvSpPr>
            <p:nvPr/>
          </p:nvSpPr>
          <p:spPr bwMode="auto">
            <a:xfrm>
              <a:off x="7332" y="9762"/>
              <a:ext cx="213" cy="240"/>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1</a:t>
              </a:r>
            </a:p>
          </p:txBody>
        </p:sp>
        <p:sp>
          <p:nvSpPr>
            <p:cNvPr id="266260" name="Text Box 20"/>
            <p:cNvSpPr txBox="1">
              <a:spLocks noChangeArrowheads="1"/>
            </p:cNvSpPr>
            <p:nvPr/>
          </p:nvSpPr>
          <p:spPr bwMode="auto">
            <a:xfrm>
              <a:off x="8070" y="9774"/>
              <a:ext cx="210" cy="228"/>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266261" name="Text Box 21"/>
            <p:cNvSpPr txBox="1">
              <a:spLocks noChangeArrowheads="1"/>
            </p:cNvSpPr>
            <p:nvPr/>
          </p:nvSpPr>
          <p:spPr bwMode="auto">
            <a:xfrm>
              <a:off x="8670" y="9780"/>
              <a:ext cx="210" cy="222"/>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3</a:t>
              </a:r>
            </a:p>
          </p:txBody>
        </p:sp>
        <p:sp>
          <p:nvSpPr>
            <p:cNvPr id="266262" name="Text Box 22"/>
            <p:cNvSpPr txBox="1">
              <a:spLocks noChangeArrowheads="1"/>
            </p:cNvSpPr>
            <p:nvPr/>
          </p:nvSpPr>
          <p:spPr bwMode="auto">
            <a:xfrm>
              <a:off x="9330" y="9642"/>
              <a:ext cx="195" cy="225"/>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a:ln>
                    <a:noFill/>
                  </a:ln>
                  <a:solidFill>
                    <a:srgbClr val="000099"/>
                  </a:solidFill>
                  <a:effectLst/>
                  <a:latin typeface="Times New Roman" pitchFamily="18" charset="0"/>
                  <a:cs typeface="Times New Roman" pitchFamily="18" charset="0"/>
                </a:rPr>
                <a:t>k</a:t>
              </a:r>
            </a:p>
          </p:txBody>
        </p:sp>
        <p:sp>
          <p:nvSpPr>
            <p:cNvPr id="266263" name="Text Box 23"/>
            <p:cNvSpPr txBox="1">
              <a:spLocks noChangeArrowheads="1"/>
            </p:cNvSpPr>
            <p:nvPr/>
          </p:nvSpPr>
          <p:spPr bwMode="auto">
            <a:xfrm>
              <a:off x="6930" y="1009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A</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64" name="Text Box 24"/>
            <p:cNvSpPr txBox="1">
              <a:spLocks noChangeArrowheads="1"/>
            </p:cNvSpPr>
            <p:nvPr/>
          </p:nvSpPr>
          <p:spPr bwMode="auto">
            <a:xfrm>
              <a:off x="7710" y="1009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65" name="Text Box 25"/>
            <p:cNvSpPr txBox="1">
              <a:spLocks noChangeArrowheads="1"/>
            </p:cNvSpPr>
            <p:nvPr/>
          </p:nvSpPr>
          <p:spPr bwMode="auto">
            <a:xfrm>
              <a:off x="8355" y="1009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3</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66" name="Text Box 26"/>
            <p:cNvSpPr txBox="1">
              <a:spLocks noChangeArrowheads="1"/>
            </p:cNvSpPr>
            <p:nvPr/>
          </p:nvSpPr>
          <p:spPr bwMode="auto">
            <a:xfrm>
              <a:off x="8925" y="10107"/>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3000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67" name="Text Box 27"/>
            <p:cNvSpPr txBox="1">
              <a:spLocks noChangeArrowheads="1"/>
            </p:cNvSpPr>
            <p:nvPr/>
          </p:nvSpPr>
          <p:spPr bwMode="auto">
            <a:xfrm>
              <a:off x="7305" y="10467"/>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dirty="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dirty="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66268" name="Text Box 28"/>
            <p:cNvSpPr txBox="1">
              <a:spLocks noChangeArrowheads="1"/>
            </p:cNvSpPr>
            <p:nvPr/>
          </p:nvSpPr>
          <p:spPr bwMode="auto">
            <a:xfrm>
              <a:off x="8025" y="10467"/>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69" name="Text Box 29"/>
            <p:cNvSpPr txBox="1">
              <a:spLocks noChangeArrowheads="1"/>
            </p:cNvSpPr>
            <p:nvPr/>
          </p:nvSpPr>
          <p:spPr bwMode="auto">
            <a:xfrm>
              <a:off x="8625" y="10467"/>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3</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70" name="Text Box 30"/>
            <p:cNvSpPr txBox="1">
              <a:spLocks noChangeArrowheads="1"/>
            </p:cNvSpPr>
            <p:nvPr/>
          </p:nvSpPr>
          <p:spPr bwMode="auto">
            <a:xfrm>
              <a:off x="9165" y="1045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3000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71" name="AutoShape 31"/>
            <p:cNvSpPr>
              <a:spLocks noChangeArrowheads="1"/>
            </p:cNvSpPr>
            <p:nvPr/>
          </p:nvSpPr>
          <p:spPr bwMode="auto">
            <a:xfrm flipV="1">
              <a:off x="9345" y="9870"/>
              <a:ext cx="180" cy="135"/>
            </a:xfrm>
            <a:prstGeom prst="triangle">
              <a:avLst>
                <a:gd name="adj" fmla="val 50000"/>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2" name="Line 32"/>
            <p:cNvSpPr>
              <a:spLocks noChangeShapeType="1"/>
            </p:cNvSpPr>
            <p:nvPr/>
          </p:nvSpPr>
          <p:spPr bwMode="auto">
            <a:xfrm>
              <a:off x="9435" y="10005"/>
              <a:ext cx="0" cy="885"/>
            </a:xfrm>
            <a:prstGeom prst="line">
              <a:avLst/>
            </a:prstGeom>
            <a:noFill/>
            <a:ln w="9525">
              <a:solidFill>
                <a:srgbClr val="000000"/>
              </a:solidFill>
              <a:prstDash val="dash"/>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3" name="Text Box 33"/>
            <p:cNvSpPr txBox="1">
              <a:spLocks noChangeArrowheads="1"/>
            </p:cNvSpPr>
            <p:nvPr/>
          </p:nvSpPr>
          <p:spPr bwMode="auto">
            <a:xfrm>
              <a:off x="9300" y="1090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74" name="Line 34"/>
            <p:cNvSpPr>
              <a:spLocks noChangeShapeType="1"/>
            </p:cNvSpPr>
            <p:nvPr/>
          </p:nvSpPr>
          <p:spPr bwMode="auto">
            <a:xfrm flipH="1">
              <a:off x="9600" y="10035"/>
              <a:ext cx="27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5" name="Oval 35"/>
            <p:cNvSpPr>
              <a:spLocks noChangeArrowheads="1"/>
            </p:cNvSpPr>
            <p:nvPr/>
          </p:nvSpPr>
          <p:spPr bwMode="auto">
            <a:xfrm flipH="1">
              <a:off x="10365" y="10005"/>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6" name="Oval 36"/>
            <p:cNvSpPr>
              <a:spLocks noChangeArrowheads="1"/>
            </p:cNvSpPr>
            <p:nvPr/>
          </p:nvSpPr>
          <p:spPr bwMode="auto">
            <a:xfrm flipH="1">
              <a:off x="11085" y="10005"/>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7" name="Oval 37"/>
            <p:cNvSpPr>
              <a:spLocks noChangeArrowheads="1"/>
            </p:cNvSpPr>
            <p:nvPr/>
          </p:nvSpPr>
          <p:spPr bwMode="auto">
            <a:xfrm flipH="1">
              <a:off x="11685" y="10005"/>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8" name="Oval 38"/>
            <p:cNvSpPr>
              <a:spLocks noChangeArrowheads="1"/>
            </p:cNvSpPr>
            <p:nvPr/>
          </p:nvSpPr>
          <p:spPr bwMode="auto">
            <a:xfrm flipH="1">
              <a:off x="9555" y="10005"/>
              <a:ext cx="57" cy="57"/>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79" name="Line 39"/>
            <p:cNvSpPr>
              <a:spLocks noChangeShapeType="1"/>
            </p:cNvSpPr>
            <p:nvPr/>
          </p:nvSpPr>
          <p:spPr bwMode="auto">
            <a:xfrm flipH="1">
              <a:off x="10395" y="10065"/>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0" name="Line 40"/>
            <p:cNvSpPr>
              <a:spLocks noChangeShapeType="1"/>
            </p:cNvSpPr>
            <p:nvPr/>
          </p:nvSpPr>
          <p:spPr bwMode="auto">
            <a:xfrm flipH="1">
              <a:off x="11115" y="10065"/>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1" name="Line 41"/>
            <p:cNvSpPr>
              <a:spLocks noChangeShapeType="1"/>
            </p:cNvSpPr>
            <p:nvPr/>
          </p:nvSpPr>
          <p:spPr bwMode="auto">
            <a:xfrm flipH="1">
              <a:off x="11715" y="10065"/>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2" name="Line 42"/>
            <p:cNvSpPr>
              <a:spLocks noChangeShapeType="1"/>
            </p:cNvSpPr>
            <p:nvPr/>
          </p:nvSpPr>
          <p:spPr bwMode="auto">
            <a:xfrm flipH="1">
              <a:off x="9585" y="10080"/>
              <a:ext cx="0" cy="3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3" name="Line 43"/>
            <p:cNvSpPr>
              <a:spLocks noChangeShapeType="1"/>
            </p:cNvSpPr>
            <p:nvPr/>
          </p:nvSpPr>
          <p:spPr bwMode="auto">
            <a:xfrm flipH="1">
              <a:off x="9885" y="10035"/>
              <a:ext cx="27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4" name="Line 44"/>
            <p:cNvSpPr>
              <a:spLocks noChangeShapeType="1"/>
            </p:cNvSpPr>
            <p:nvPr/>
          </p:nvSpPr>
          <p:spPr bwMode="auto">
            <a:xfrm flipH="1">
              <a:off x="10620" y="10035"/>
              <a:ext cx="28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5" name="Line 45"/>
            <p:cNvSpPr>
              <a:spLocks noChangeShapeType="1"/>
            </p:cNvSpPr>
            <p:nvPr/>
          </p:nvSpPr>
          <p:spPr bwMode="auto">
            <a:xfrm flipH="1">
              <a:off x="11310" y="10035"/>
              <a:ext cx="25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6" name="Line 46"/>
            <p:cNvSpPr>
              <a:spLocks noChangeShapeType="1"/>
            </p:cNvSpPr>
            <p:nvPr/>
          </p:nvSpPr>
          <p:spPr bwMode="auto">
            <a:xfrm flipH="1">
              <a:off x="11835" y="10035"/>
              <a:ext cx="25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2000">
                <a:latin typeface="Times New Roman" pitchFamily="18" charset="0"/>
                <a:cs typeface="Times New Roman" pitchFamily="18" charset="0"/>
              </a:endParaRPr>
            </a:p>
          </p:txBody>
        </p:sp>
        <p:sp>
          <p:nvSpPr>
            <p:cNvPr id="266287" name="Text Box 47"/>
            <p:cNvSpPr txBox="1">
              <a:spLocks noChangeArrowheads="1"/>
            </p:cNvSpPr>
            <p:nvPr/>
          </p:nvSpPr>
          <p:spPr bwMode="auto">
            <a:xfrm flipH="1">
              <a:off x="10200" y="9750"/>
              <a:ext cx="348" cy="237"/>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n-2</a:t>
              </a:r>
            </a:p>
          </p:txBody>
        </p:sp>
        <p:sp>
          <p:nvSpPr>
            <p:cNvPr id="266288" name="Text Box 48"/>
            <p:cNvSpPr txBox="1">
              <a:spLocks noChangeArrowheads="1"/>
            </p:cNvSpPr>
            <p:nvPr/>
          </p:nvSpPr>
          <p:spPr bwMode="auto">
            <a:xfrm flipH="1">
              <a:off x="10920" y="9762"/>
              <a:ext cx="300" cy="240"/>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n-1</a:t>
              </a:r>
            </a:p>
          </p:txBody>
        </p:sp>
        <p:sp>
          <p:nvSpPr>
            <p:cNvPr id="266289" name="Text Box 49"/>
            <p:cNvSpPr txBox="1">
              <a:spLocks noChangeArrowheads="1"/>
            </p:cNvSpPr>
            <p:nvPr/>
          </p:nvSpPr>
          <p:spPr bwMode="auto">
            <a:xfrm flipH="1">
              <a:off x="11625" y="9750"/>
              <a:ext cx="195" cy="237"/>
            </a:xfrm>
            <a:prstGeom prst="rect">
              <a:avLst/>
            </a:prstGeom>
            <a:no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a:ln>
                    <a:noFill/>
                  </a:ln>
                  <a:solidFill>
                    <a:schemeClr val="tx1"/>
                  </a:solidFill>
                  <a:effectLst/>
                  <a:latin typeface="Times New Roman" pitchFamily="18" charset="0"/>
                  <a:cs typeface="Times New Roman" pitchFamily="18" charset="0"/>
                </a:rPr>
                <a:t>n</a:t>
              </a:r>
            </a:p>
          </p:txBody>
        </p:sp>
        <p:sp>
          <p:nvSpPr>
            <p:cNvPr id="266290" name="Text Box 50"/>
            <p:cNvSpPr txBox="1">
              <a:spLocks noChangeArrowheads="1"/>
            </p:cNvSpPr>
            <p:nvPr/>
          </p:nvSpPr>
          <p:spPr bwMode="auto">
            <a:xfrm flipH="1">
              <a:off x="9870" y="10077"/>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3000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1" name="Text Box 51"/>
            <p:cNvSpPr txBox="1">
              <a:spLocks noChangeArrowheads="1"/>
            </p:cNvSpPr>
            <p:nvPr/>
          </p:nvSpPr>
          <p:spPr bwMode="auto">
            <a:xfrm flipH="1">
              <a:off x="10635" y="10077"/>
              <a:ext cx="285"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2" name="Text Box 52"/>
            <p:cNvSpPr txBox="1">
              <a:spLocks noChangeArrowheads="1"/>
            </p:cNvSpPr>
            <p:nvPr/>
          </p:nvSpPr>
          <p:spPr bwMode="auto">
            <a:xfrm flipH="1">
              <a:off x="11265" y="10077"/>
              <a:ext cx="30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3" name="Text Box 53"/>
            <p:cNvSpPr txBox="1">
              <a:spLocks noChangeArrowheads="1"/>
            </p:cNvSpPr>
            <p:nvPr/>
          </p:nvSpPr>
          <p:spPr bwMode="auto">
            <a:xfrm flipH="1">
              <a:off x="11865" y="1009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B</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4" name="Text Box 54"/>
            <p:cNvSpPr txBox="1">
              <a:spLocks noChangeArrowheads="1"/>
            </p:cNvSpPr>
            <p:nvPr/>
          </p:nvSpPr>
          <p:spPr bwMode="auto">
            <a:xfrm flipH="1">
              <a:off x="10218" y="10452"/>
              <a:ext cx="297" cy="2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n-2</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5" name="Text Box 55"/>
            <p:cNvSpPr txBox="1">
              <a:spLocks noChangeArrowheads="1"/>
            </p:cNvSpPr>
            <p:nvPr/>
          </p:nvSpPr>
          <p:spPr bwMode="auto">
            <a:xfrm flipH="1">
              <a:off x="10965" y="10452"/>
              <a:ext cx="30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n-1</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6" name="Text Box 56"/>
            <p:cNvSpPr txBox="1">
              <a:spLocks noChangeArrowheads="1"/>
            </p:cNvSpPr>
            <p:nvPr/>
          </p:nvSpPr>
          <p:spPr bwMode="auto">
            <a:xfrm flipH="1">
              <a:off x="11565" y="10452"/>
              <a:ext cx="270"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7" name="Text Box 57"/>
            <p:cNvSpPr txBox="1">
              <a:spLocks noChangeArrowheads="1"/>
            </p:cNvSpPr>
            <p:nvPr/>
          </p:nvSpPr>
          <p:spPr bwMode="auto">
            <a:xfrm flipH="1">
              <a:off x="9435" y="10452"/>
              <a:ext cx="285" cy="25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0" i="0" u="sng" strike="noStrike" cap="none" normalizeH="0" baseline="0">
                  <a:ln>
                    <a:noFill/>
                  </a:ln>
                  <a:solidFill>
                    <a:schemeClr val="tx1"/>
                  </a:solidFill>
                  <a:effectLst/>
                  <a:latin typeface="Times New Roman" pitchFamily="18" charset="0"/>
                  <a:cs typeface="Times New Roman" pitchFamily="18" charset="0"/>
                </a:rPr>
                <a:t>i</a:t>
              </a:r>
              <a:r>
                <a:rPr kumimoji="0" lang="en-US" sz="2000" b="0" i="0" u="none" strike="noStrike" cap="none" normalizeH="0" baseline="30000">
                  <a:ln>
                    <a:noFill/>
                  </a:ln>
                  <a:solidFill>
                    <a:schemeClr val="tx1"/>
                  </a:solidFill>
                  <a:effectLst/>
                  <a:latin typeface="Times New Roman" pitchFamily="18" charset="0"/>
                  <a:cs typeface="Times New Roman" pitchFamily="18" charset="0"/>
                </a:rPr>
                <a:t>”</a:t>
              </a:r>
              <a:r>
                <a:rPr kumimoji="0" lang="en-US" sz="2000" b="0" i="0" u="none" strike="noStrike" cap="none" normalizeH="0" baseline="-25000">
                  <a:ln>
                    <a:noFill/>
                  </a:ln>
                  <a:solidFill>
                    <a:schemeClr val="tx1"/>
                  </a:solidFill>
                  <a:effectLst/>
                  <a:latin typeface="Times New Roman" pitchFamily="18" charset="0"/>
                  <a:cs typeface="Times New Roman" pitchFamily="18" charset="0"/>
                </a:rPr>
                <a:t>k</a:t>
              </a:r>
              <a:endParaRPr kumimoji="0" lang="en-US" sz="20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66298" name="Text Box 58"/>
            <p:cNvSpPr txBox="1">
              <a:spLocks noChangeArrowheads="1"/>
            </p:cNvSpPr>
            <p:nvPr/>
          </p:nvSpPr>
          <p:spPr bwMode="auto">
            <a:xfrm>
              <a:off x="12315" y="9732"/>
              <a:ext cx="195" cy="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2000" b="1" i="0" u="none" strike="noStrike" cap="none" normalizeH="0" baseline="0" dirty="0">
                  <a:ln>
                    <a:noFill/>
                  </a:ln>
                  <a:solidFill>
                    <a:srgbClr val="C00000"/>
                  </a:solidFill>
                  <a:effectLst/>
                  <a:latin typeface="Times New Roman" pitchFamily="18" charset="0"/>
                  <a:cs typeface="Times New Roman" pitchFamily="18" charset="0"/>
                </a:rPr>
                <a:t>B</a:t>
              </a:r>
            </a:p>
          </p:txBody>
        </p:sp>
      </p:grpSp>
      <p:sp>
        <p:nvSpPr>
          <p:cNvPr id="173" name="Rectangle 58"/>
          <p:cNvSpPr>
            <a:spLocks noChangeArrowheads="1"/>
          </p:cNvSpPr>
          <p:nvPr/>
        </p:nvSpPr>
        <p:spPr bwMode="auto">
          <a:xfrm>
            <a:off x="457200" y="3048000"/>
            <a:ext cx="84725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eaLnBrk="1" hangingPunct="1">
              <a:tabLst>
                <a:tab pos="0" algn="l"/>
              </a:tabLst>
            </a:pPr>
            <a:r>
              <a:rPr lang="it-IT" sz="2000" b="1" dirty="0">
                <a:solidFill>
                  <a:srgbClr val="002060"/>
                </a:solidFill>
                <a:latin typeface="Times New Roman" pitchFamily="18" charset="0"/>
                <a:cs typeface="Times New Roman" pitchFamily="18" charset="0"/>
              </a:rPr>
              <a:t>Fig</a:t>
            </a:r>
            <a:r>
              <a:rPr lang="ro-RO" sz="2000" b="1" dirty="0">
                <a:solidFill>
                  <a:srgbClr val="002060"/>
                </a:solidFill>
                <a:latin typeface="Times New Roman" pitchFamily="18" charset="0"/>
                <a:cs typeface="Times New Roman" pitchFamily="18" charset="0"/>
              </a:rPr>
              <a:t>.</a:t>
            </a:r>
            <a:r>
              <a:rPr lang="it-IT" sz="2000" b="1" dirty="0">
                <a:solidFill>
                  <a:srgbClr val="002060"/>
                </a:solidFill>
                <a:latin typeface="Times New Roman" pitchFamily="18" charset="0"/>
                <a:cs typeface="Times New Roman" pitchFamily="18" charset="0"/>
              </a:rPr>
              <a:t> </a:t>
            </a:r>
            <a:r>
              <a:rPr lang="ro-RO" sz="2000" b="1" dirty="0">
                <a:solidFill>
                  <a:srgbClr val="002060"/>
                </a:solidFill>
                <a:latin typeface="Times New Roman" pitchFamily="18" charset="0"/>
                <a:cs typeface="Times New Roman" pitchFamily="18" charset="0"/>
              </a:rPr>
              <a:t>6</a:t>
            </a:r>
            <a:r>
              <a:rPr lang="it-IT" sz="2000" b="1" dirty="0">
                <a:solidFill>
                  <a:srgbClr val="002060"/>
                </a:solidFill>
                <a:latin typeface="Times New Roman" pitchFamily="18" charset="0"/>
                <a:cs typeface="Times New Roman" pitchFamily="18" charset="0"/>
              </a:rPr>
              <a:t> </a:t>
            </a:r>
            <a:r>
              <a:rPr lang="vi-VN" sz="2000" b="1" i="1" dirty="0">
                <a:solidFill>
                  <a:srgbClr val="002060"/>
                </a:solidFill>
                <a:latin typeface="Times New Roman" pitchFamily="18" charset="0"/>
                <a:cs typeface="Times New Roman" pitchFamily="18" charset="0"/>
              </a:rPr>
              <a:t>Reprezentarea reţelei alimentată la două capete sub forma a </a:t>
            </a:r>
            <a:r>
              <a:rPr lang="vi-VN" sz="2000" b="1" i="1" dirty="0">
                <a:solidFill>
                  <a:srgbClr val="C00000"/>
                </a:solidFill>
                <a:latin typeface="Times New Roman" pitchFamily="18" charset="0"/>
                <a:cs typeface="Times New Roman" pitchFamily="18" charset="0"/>
              </a:rPr>
              <a:t>două reţele radiale </a:t>
            </a:r>
            <a:r>
              <a:rPr lang="vi-VN" sz="2000" b="1" i="1" dirty="0">
                <a:solidFill>
                  <a:srgbClr val="002060"/>
                </a:solidFill>
                <a:latin typeface="Times New Roman" pitchFamily="18" charset="0"/>
                <a:cs typeface="Times New Roman" pitchFamily="18" charset="0"/>
              </a:rPr>
              <a:t>cu indicarea </a:t>
            </a:r>
            <a:r>
              <a:rPr lang="vi-VN" sz="2000" b="1" i="1" dirty="0">
                <a:solidFill>
                  <a:srgbClr val="C00000"/>
                </a:solidFill>
                <a:latin typeface="Times New Roman" pitchFamily="18" charset="0"/>
                <a:cs typeface="Times New Roman" pitchFamily="18" charset="0"/>
              </a:rPr>
              <a:t>nodului de separaţie</a:t>
            </a:r>
          </a:p>
        </p:txBody>
      </p:sp>
      <p:sp>
        <p:nvSpPr>
          <p:cNvPr id="266299" name="Rectangle 59"/>
          <p:cNvSpPr>
            <a:spLocks noChangeArrowheads="1"/>
          </p:cNvSpPr>
          <p:nvPr/>
        </p:nvSpPr>
        <p:spPr bwMode="auto">
          <a:xfrm>
            <a:off x="152400" y="3733800"/>
            <a:ext cx="883920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0" algn="l"/>
                <a:tab pos="590550" algn="l"/>
              </a:tabLst>
            </a:pPr>
            <a:r>
              <a:rPr kumimoji="0" lang="ro-RO"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Pentru calculul electric al reţelelor alimentate la două capete, se consideră următoarele </a:t>
            </a:r>
            <a:r>
              <a:rPr kumimoji="0" lang="it-IT" sz="2200" b="1" i="0"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ipoteze de calcul</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p>
            <a:pPr marL="292100" marR="0" lvl="0" indent="-292100" algn="just" defTabSz="914400" rtl="0" eaLnBrk="0" fontAlgn="base" latinLnBrk="0" hangingPunct="0">
              <a:lnSpc>
                <a:spcPct val="100000"/>
              </a:lnSpc>
              <a:spcBef>
                <a:spcPct val="0"/>
              </a:spcBef>
              <a:spcAft>
                <a:spcPts val="1200"/>
              </a:spcAft>
              <a:buClr>
                <a:srgbClr val="000099"/>
              </a:buClr>
              <a:buSzTx/>
              <a:buFont typeface="Wingdings" pitchFamily="2" charset="2"/>
              <a:buChar char="ü"/>
            </a:pP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tensiunile surselor de alimentare sunt cunoscute şi diferite </a:t>
            </a:r>
            <a:r>
              <a:rPr lang="ro-RO" sz="2200" dirty="0">
                <a:latin typeface="Times New Roman" pitchFamily="18" charset="0"/>
                <a:ea typeface="Times New Roman" pitchFamily="18" charset="0"/>
                <a:cs typeface="Times New Roman" pitchFamily="18" charset="0"/>
              </a:rPr>
              <a:t>(</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modul</a:t>
            </a:r>
            <a:r>
              <a:rPr kumimoji="0" lang="ro-RO"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şi fază</a:t>
            </a:r>
            <a:r>
              <a:rPr kumimoji="0" lang="ro-RO"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p>
            <a:pPr marL="292100" marR="0" lvl="0" indent="-292100" algn="just" defTabSz="914400" rtl="0" eaLnBrk="0" fontAlgn="base" latinLnBrk="0" hangingPunct="0">
              <a:lnSpc>
                <a:spcPct val="100000"/>
              </a:lnSpc>
              <a:spcBef>
                <a:spcPct val="0"/>
              </a:spcBef>
              <a:spcAft>
                <a:spcPts val="1200"/>
              </a:spcAft>
              <a:buClr>
                <a:srgbClr val="000099"/>
              </a:buClr>
              <a:buSzTx/>
              <a:buFont typeface="Wingdings" pitchFamily="2" charset="2"/>
              <a:buChar char="ü"/>
            </a:pP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linia fiind scurtă, tronsoanele </a:t>
            </a:r>
            <a:r>
              <a:rPr kumimoji="0" lang="ro-RO"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ei</a:t>
            </a: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se reprezintă prin impedanţe;</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p>
            <a:pPr marL="292100" marR="0" lvl="0" indent="-292100" algn="just" defTabSz="914400" rtl="0" eaLnBrk="0" fontAlgn="base" latinLnBrk="0" hangingPunct="0">
              <a:lnSpc>
                <a:spcPct val="100000"/>
              </a:lnSpc>
              <a:spcBef>
                <a:spcPct val="0"/>
              </a:spcBef>
              <a:spcAft>
                <a:spcPts val="1200"/>
              </a:spcAft>
              <a:buClr>
                <a:srgbClr val="000099"/>
              </a:buClr>
              <a:buSzTx/>
              <a:buFont typeface="Wingdings" pitchFamily="2" charset="2"/>
              <a:buChar char="ü"/>
            </a:pP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sarcinile consumatorilor au factori de putere diferiţi;</a:t>
            </a:r>
            <a:endParaRPr kumimoji="0" lang="en-US" sz="2200" b="0" i="0" u="none" strike="noStrike" cap="none" normalizeH="0" baseline="0" dirty="0">
              <a:ln>
                <a:noFill/>
              </a:ln>
              <a:solidFill>
                <a:schemeClr val="tx1"/>
              </a:solidFill>
              <a:effectLst/>
              <a:latin typeface="Times New Roman" pitchFamily="18" charset="0"/>
              <a:cs typeface="Times New Roman" pitchFamily="18" charset="0"/>
            </a:endParaRPr>
          </a:p>
          <a:p>
            <a:pPr marL="292100" marR="0" lvl="0" indent="-292100" algn="just" defTabSz="914400" rtl="0" eaLnBrk="0" fontAlgn="base" latinLnBrk="0" hangingPunct="0">
              <a:lnSpc>
                <a:spcPct val="100000"/>
              </a:lnSpc>
              <a:spcBef>
                <a:spcPct val="0"/>
              </a:spcBef>
              <a:spcAft>
                <a:spcPts val="1200"/>
              </a:spcAft>
              <a:buClr>
                <a:srgbClr val="000099"/>
              </a:buClr>
              <a:buSzTx/>
              <a:buFont typeface="Wingdings" pitchFamily="2" charset="2"/>
              <a:buChar char="ü"/>
            </a:pPr>
            <a:r>
              <a:rPr kumimoji="0" lang="it-IT"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cazul când consumatorii sunt reprezentaţi prin puteri active şi reactive, circulaţia puterilor pe tronsoanele liniei se calculează neglijând pierderile.</a:t>
            </a:r>
            <a:endParaRPr kumimoji="0" lang="it-IT" sz="22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6934200" y="12192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[48]</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8289" name="Object 1"/>
          <p:cNvGraphicFramePr>
            <a:graphicFrameLocks noChangeAspect="1"/>
          </p:cNvGraphicFramePr>
          <p:nvPr/>
        </p:nvGraphicFramePr>
        <p:xfrm>
          <a:off x="3352800" y="990600"/>
          <a:ext cx="2032000" cy="914400"/>
        </p:xfrm>
        <a:graphic>
          <a:graphicData uri="http://schemas.openxmlformats.org/presentationml/2006/ole">
            <mc:AlternateContent xmlns:mc="http://schemas.openxmlformats.org/markup-compatibility/2006">
              <mc:Choice xmlns:v="urn:schemas-microsoft-com:vml" Requires="v">
                <p:oleObj spid="_x0000_s268355" name="Equation" r:id="rId3" imgW="952087" imgH="431613" progId="Equation.3">
                  <p:embed/>
                </p:oleObj>
              </mc:Choice>
              <mc:Fallback>
                <p:oleObj name="Equation" r:id="rId3" imgW="952087" imgH="431613"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990600"/>
                        <a:ext cx="20320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8291" name="Object 3"/>
          <p:cNvGraphicFramePr>
            <a:graphicFrameLocks noChangeAspect="1"/>
          </p:cNvGraphicFramePr>
          <p:nvPr/>
        </p:nvGraphicFramePr>
        <p:xfrm>
          <a:off x="685800" y="2133600"/>
          <a:ext cx="7391400" cy="457200"/>
        </p:xfrm>
        <a:graphic>
          <a:graphicData uri="http://schemas.openxmlformats.org/presentationml/2006/ole">
            <mc:AlternateContent xmlns:mc="http://schemas.openxmlformats.org/markup-compatibility/2006">
              <mc:Choice xmlns:v="urn:schemas-microsoft-com:vml" Requires="v">
                <p:oleObj spid="_x0000_s268356" name="Equation" r:id="rId5" imgW="4076700" imgH="228600" progId="Equation.3">
                  <p:embed/>
                </p:oleObj>
              </mc:Choice>
              <mc:Fallback>
                <p:oleObj name="Equation" r:id="rId5" imgW="407670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2133600"/>
                        <a:ext cx="73914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p:cNvSpPr/>
          <p:nvPr/>
        </p:nvSpPr>
        <p:spPr>
          <a:xfrm>
            <a:off x="8153400" y="2057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[49]</a:t>
            </a:r>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8294" name="Object 6"/>
          <p:cNvGraphicFramePr>
            <a:graphicFrameLocks noChangeAspect="1"/>
          </p:cNvGraphicFramePr>
          <p:nvPr/>
        </p:nvGraphicFramePr>
        <p:xfrm>
          <a:off x="2743200" y="2971800"/>
          <a:ext cx="3326927" cy="3057525"/>
        </p:xfrm>
        <a:graphic>
          <a:graphicData uri="http://schemas.openxmlformats.org/presentationml/2006/ole">
            <mc:AlternateContent xmlns:mc="http://schemas.openxmlformats.org/markup-compatibility/2006">
              <mc:Choice xmlns:v="urn:schemas-microsoft-com:vml" Requires="v">
                <p:oleObj spid="_x0000_s268357" name="Equation" r:id="rId7" imgW="1663560" imgH="1523880" progId="Equation.3">
                  <p:embed/>
                </p:oleObj>
              </mc:Choice>
              <mc:Fallback>
                <p:oleObj name="Equation" r:id="rId7" imgW="1663560" imgH="152388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2971800"/>
                        <a:ext cx="3326927" cy="3057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6"/>
          <p:cNvSpPr/>
          <p:nvPr/>
        </p:nvSpPr>
        <p:spPr>
          <a:xfrm>
            <a:off x="6934200" y="42672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445411" y="1295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[51]</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p:cNvSpPr/>
          <p:nvPr/>
        </p:nvSpPr>
        <p:spPr>
          <a:xfrm>
            <a:off x="518114" y="2133600"/>
            <a:ext cx="662361"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sau</a:t>
            </a:r>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p:cNvSpPr/>
          <p:nvPr/>
        </p:nvSpPr>
        <p:spPr>
          <a:xfrm>
            <a:off x="7467600" y="3200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[52]</a:t>
            </a:r>
          </a:p>
        </p:txBody>
      </p:sp>
      <p:sp>
        <p:nvSpPr>
          <p:cNvPr id="2693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9317" name="Object 5"/>
          <p:cNvGraphicFramePr>
            <a:graphicFrameLocks noChangeAspect="1"/>
          </p:cNvGraphicFramePr>
          <p:nvPr/>
        </p:nvGraphicFramePr>
        <p:xfrm>
          <a:off x="1317172" y="1066800"/>
          <a:ext cx="5769428" cy="1066800"/>
        </p:xfrm>
        <a:graphic>
          <a:graphicData uri="http://schemas.openxmlformats.org/presentationml/2006/ole">
            <mc:AlternateContent xmlns:mc="http://schemas.openxmlformats.org/markup-compatibility/2006">
              <mc:Choice xmlns:v="urn:schemas-microsoft-com:vml" Requires="v">
                <p:oleObj spid="_x0000_s269360" name="Equation" r:id="rId3" imgW="2527300" imgH="469900" progId="Equation.3">
                  <p:embed/>
                </p:oleObj>
              </mc:Choice>
              <mc:Fallback>
                <p:oleObj name="Equation" r:id="rId3" imgW="2527300" imgH="4699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7172" y="1066800"/>
                        <a:ext cx="5769428"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93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9319" name="Object 7"/>
          <p:cNvGraphicFramePr>
            <a:graphicFrameLocks noChangeAspect="1"/>
          </p:cNvGraphicFramePr>
          <p:nvPr/>
        </p:nvGraphicFramePr>
        <p:xfrm>
          <a:off x="2286000" y="2514600"/>
          <a:ext cx="3657600" cy="1529542"/>
        </p:xfrm>
        <a:graphic>
          <a:graphicData uri="http://schemas.openxmlformats.org/presentationml/2006/ole">
            <mc:AlternateContent xmlns:mc="http://schemas.openxmlformats.org/markup-compatibility/2006">
              <mc:Choice xmlns:v="urn:schemas-microsoft-com:vml" Requires="v">
                <p:oleObj spid="_x0000_s269361" name="Equation" r:id="rId5" imgW="1574800" imgH="660400" progId="Equation.3">
                  <p:embed/>
                </p:oleObj>
              </mc:Choice>
              <mc:Fallback>
                <p:oleObj name="Equation" r:id="rId5" imgW="1574800" imgH="66040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2514600"/>
                        <a:ext cx="3657600" cy="15295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69321" name="Picture 9"/>
          <p:cNvPicPr>
            <a:picLocks noChangeAspect="1" noChangeArrowheads="1"/>
          </p:cNvPicPr>
          <p:nvPr/>
        </p:nvPicPr>
        <p:blipFill>
          <a:blip r:embed="rId7" cstate="print"/>
          <a:srcRect/>
          <a:stretch>
            <a:fillRect/>
          </a:stretch>
        </p:blipFill>
        <p:spPr bwMode="auto">
          <a:xfrm>
            <a:off x="152400" y="3962400"/>
            <a:ext cx="7971692" cy="25908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6858000" y="1524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[53]</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p:cNvSpPr/>
          <p:nvPr/>
        </p:nvSpPr>
        <p:spPr>
          <a:xfrm>
            <a:off x="6912011" y="53340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[55]</a:t>
            </a:r>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p:cNvSpPr/>
          <p:nvPr/>
        </p:nvSpPr>
        <p:spPr>
          <a:xfrm>
            <a:off x="6858000" y="3581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[54]</a:t>
            </a:r>
          </a:p>
        </p:txBody>
      </p:sp>
      <p:sp>
        <p:nvSpPr>
          <p:cNvPr id="2703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0341" name="Object 5"/>
          <p:cNvGraphicFramePr>
            <a:graphicFrameLocks noChangeAspect="1"/>
          </p:cNvGraphicFramePr>
          <p:nvPr/>
        </p:nvGraphicFramePr>
        <p:xfrm>
          <a:off x="2667000" y="914400"/>
          <a:ext cx="3449172" cy="1371600"/>
        </p:xfrm>
        <a:graphic>
          <a:graphicData uri="http://schemas.openxmlformats.org/presentationml/2006/ole">
            <mc:AlternateContent xmlns:mc="http://schemas.openxmlformats.org/markup-compatibility/2006">
              <mc:Choice xmlns:v="urn:schemas-microsoft-com:vml" Requires="v">
                <p:oleObj spid="_x0000_s270428" name="Equation" r:id="rId3" imgW="1625600" imgH="647700" progId="Equation.3">
                  <p:embed/>
                </p:oleObj>
              </mc:Choice>
              <mc:Fallback>
                <p:oleObj name="Equation" r:id="rId3" imgW="1625600" imgH="6477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914400"/>
                        <a:ext cx="3449172"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03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0343" name="Object 7"/>
          <p:cNvGraphicFramePr>
            <a:graphicFrameLocks noChangeAspect="1"/>
          </p:cNvGraphicFramePr>
          <p:nvPr/>
        </p:nvGraphicFramePr>
        <p:xfrm>
          <a:off x="152400" y="2209800"/>
          <a:ext cx="1518920" cy="990600"/>
        </p:xfrm>
        <a:graphic>
          <a:graphicData uri="http://schemas.openxmlformats.org/presentationml/2006/ole">
            <mc:AlternateContent xmlns:mc="http://schemas.openxmlformats.org/markup-compatibility/2006">
              <mc:Choice xmlns:v="urn:schemas-microsoft-com:vml" Requires="v">
                <p:oleObj spid="_x0000_s270429" name="Equation" r:id="rId5" imgW="660113" imgH="431613" progId="Equation.3">
                  <p:embed/>
                </p:oleObj>
              </mc:Choice>
              <mc:Fallback>
                <p:oleObj name="Equation" r:id="rId5" imgW="660113" imgH="431613"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2209800"/>
                        <a:ext cx="151892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21"/>
          <p:cNvSpPr/>
          <p:nvPr/>
        </p:nvSpPr>
        <p:spPr>
          <a:xfrm>
            <a:off x="1676400" y="2438400"/>
            <a:ext cx="7467600" cy="830997"/>
          </a:xfrm>
          <a:prstGeom prst="rect">
            <a:avLst/>
          </a:prstGeom>
        </p:spPr>
        <p:txBody>
          <a:bodyPr wrap="square">
            <a:spAutoFit/>
          </a:bodyPr>
          <a:lstStyle/>
          <a:p>
            <a:r>
              <a:rPr lang="it-IT" sz="2400" dirty="0"/>
              <a:t>- </a:t>
            </a:r>
            <a:r>
              <a:rPr lang="it-IT" sz="2400" b="1" dirty="0">
                <a:solidFill>
                  <a:srgbClr val="000099"/>
                </a:solidFill>
              </a:rPr>
              <a:t>suma impedanţelor </a:t>
            </a:r>
            <a:r>
              <a:rPr lang="it-IT" sz="2400" dirty="0"/>
              <a:t>tronsoanelor reţelei care leagă nodul </a:t>
            </a:r>
            <a:r>
              <a:rPr lang="it-IT" sz="2400" i="1" dirty="0"/>
              <a:t>k</a:t>
            </a:r>
            <a:r>
              <a:rPr lang="it-IT" sz="2400" dirty="0"/>
              <a:t> de sursa din nodul A.</a:t>
            </a:r>
            <a:endParaRPr lang="en-US" sz="2400" dirty="0"/>
          </a:p>
        </p:txBody>
      </p:sp>
      <p:sp>
        <p:nvSpPr>
          <p:cNvPr id="2703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0345" name="Object 9"/>
          <p:cNvGraphicFramePr>
            <a:graphicFrameLocks noChangeAspect="1"/>
          </p:cNvGraphicFramePr>
          <p:nvPr/>
        </p:nvGraphicFramePr>
        <p:xfrm>
          <a:off x="3581400" y="3200400"/>
          <a:ext cx="2057400" cy="1061884"/>
        </p:xfrm>
        <a:graphic>
          <a:graphicData uri="http://schemas.openxmlformats.org/presentationml/2006/ole">
            <mc:AlternateContent xmlns:mc="http://schemas.openxmlformats.org/markup-compatibility/2006">
              <mc:Choice xmlns:v="urn:schemas-microsoft-com:vml" Requires="v">
                <p:oleObj spid="_x0000_s270430" name="Equation" r:id="rId7" imgW="889000" imgH="457200" progId="Equation.3">
                  <p:embed/>
                </p:oleObj>
              </mc:Choice>
              <mc:Fallback>
                <p:oleObj name="Equation" r:id="rId7" imgW="889000" imgH="4572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3200400"/>
                        <a:ext cx="2057400" cy="10618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03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0347" name="Object 11"/>
          <p:cNvGraphicFramePr>
            <a:graphicFrameLocks noChangeAspect="1"/>
          </p:cNvGraphicFramePr>
          <p:nvPr/>
        </p:nvGraphicFramePr>
        <p:xfrm>
          <a:off x="2637630" y="4348388"/>
          <a:ext cx="3991770" cy="2281012"/>
        </p:xfrm>
        <a:graphic>
          <a:graphicData uri="http://schemas.openxmlformats.org/presentationml/2006/ole">
            <mc:AlternateContent xmlns:mc="http://schemas.openxmlformats.org/markup-compatibility/2006">
              <mc:Choice xmlns:v="urn:schemas-microsoft-com:vml" Requires="v">
                <p:oleObj spid="_x0000_s270431" name="Equation" r:id="rId9" imgW="1828800" imgH="1041120" progId="Equation.3">
                  <p:embed/>
                </p:oleObj>
              </mc:Choice>
              <mc:Fallback>
                <p:oleObj name="Equation" r:id="rId9" imgW="1828800" imgH="1041120" progId="Equation.3">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37630" y="4348388"/>
                        <a:ext cx="3991770" cy="2281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0349" name="Rectangle 13"/>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064411" y="168658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[56]</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3"/>
          <p:cNvSpPr/>
          <p:nvPr/>
        </p:nvSpPr>
        <p:spPr>
          <a:xfrm>
            <a:off x="7064411" y="46482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[58]</a:t>
            </a:r>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p:cNvSpPr/>
          <p:nvPr/>
        </p:nvSpPr>
        <p:spPr>
          <a:xfrm>
            <a:off x="7064411" y="3276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[57]</a:t>
            </a:r>
          </a:p>
        </p:txBody>
      </p:sp>
      <p:sp>
        <p:nvSpPr>
          <p:cNvPr id="2703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9" name="Rectangle 13"/>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1366" name="Object 6"/>
          <p:cNvGraphicFramePr>
            <a:graphicFrameLocks noChangeAspect="1"/>
          </p:cNvGraphicFramePr>
          <p:nvPr/>
        </p:nvGraphicFramePr>
        <p:xfrm>
          <a:off x="2845559" y="1066800"/>
          <a:ext cx="4012441" cy="1371600"/>
        </p:xfrm>
        <a:graphic>
          <a:graphicData uri="http://schemas.openxmlformats.org/presentationml/2006/ole">
            <mc:AlternateContent xmlns:mc="http://schemas.openxmlformats.org/markup-compatibility/2006">
              <mc:Choice xmlns:v="urn:schemas-microsoft-com:vml" Requires="v">
                <p:oleObj spid="_x0000_s271475" name="Equation" r:id="rId3" imgW="1866090" imgH="634725" progId="Equation.3">
                  <p:embed/>
                </p:oleObj>
              </mc:Choice>
              <mc:Fallback>
                <p:oleObj name="Equation" r:id="rId3" imgW="1866090" imgH="634725"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5559" y="1066800"/>
                        <a:ext cx="4012441"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13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1368" name="Object 8"/>
          <p:cNvGraphicFramePr>
            <a:graphicFrameLocks noChangeAspect="1"/>
          </p:cNvGraphicFramePr>
          <p:nvPr/>
        </p:nvGraphicFramePr>
        <p:xfrm>
          <a:off x="381000" y="1666407"/>
          <a:ext cx="1441174" cy="543393"/>
        </p:xfrm>
        <a:graphic>
          <a:graphicData uri="http://schemas.openxmlformats.org/presentationml/2006/ole">
            <mc:AlternateContent xmlns:mc="http://schemas.openxmlformats.org/markup-compatibility/2006">
              <mc:Choice xmlns:v="urn:schemas-microsoft-com:vml" Requires="v">
                <p:oleObj spid="_x0000_s271476" name="Equation" r:id="rId5" imgW="583693" imgH="215713" progId="Equation.3">
                  <p:embed/>
                </p:oleObj>
              </mc:Choice>
              <mc:Fallback>
                <p:oleObj name="Equation" r:id="rId5" imgW="583693" imgH="215713"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666407"/>
                        <a:ext cx="1441174" cy="5433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Down Arrow 28"/>
          <p:cNvSpPr/>
          <p:nvPr/>
        </p:nvSpPr>
        <p:spPr bwMode="auto">
          <a:xfrm rot="16200000" flipH="1">
            <a:off x="2190750" y="1581150"/>
            <a:ext cx="19050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713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1370" name="Object 10"/>
          <p:cNvGraphicFramePr>
            <a:graphicFrameLocks noChangeAspect="1"/>
          </p:cNvGraphicFramePr>
          <p:nvPr/>
        </p:nvGraphicFramePr>
        <p:xfrm>
          <a:off x="2362200" y="2743200"/>
          <a:ext cx="3808863" cy="1295400"/>
        </p:xfrm>
        <a:graphic>
          <a:graphicData uri="http://schemas.openxmlformats.org/presentationml/2006/ole">
            <mc:AlternateContent xmlns:mc="http://schemas.openxmlformats.org/markup-compatibility/2006">
              <mc:Choice xmlns:v="urn:schemas-microsoft-com:vml" Requires="v">
                <p:oleObj spid="_x0000_s271477" name="Equation" r:id="rId7" imgW="1879600" imgH="635000" progId="Equation.3">
                  <p:embed/>
                </p:oleObj>
              </mc:Choice>
              <mc:Fallback>
                <p:oleObj name="Equation" r:id="rId7" imgW="1879600" imgH="635000"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2200" y="2743200"/>
                        <a:ext cx="3808863"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137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1372" name="Object 12"/>
          <p:cNvGraphicFramePr>
            <a:graphicFrameLocks noChangeAspect="1"/>
          </p:cNvGraphicFramePr>
          <p:nvPr/>
        </p:nvGraphicFramePr>
        <p:xfrm>
          <a:off x="2362200" y="4088497"/>
          <a:ext cx="3886200" cy="1321703"/>
        </p:xfrm>
        <a:graphic>
          <a:graphicData uri="http://schemas.openxmlformats.org/presentationml/2006/ole">
            <mc:AlternateContent xmlns:mc="http://schemas.openxmlformats.org/markup-compatibility/2006">
              <mc:Choice xmlns:v="urn:schemas-microsoft-com:vml" Requires="v">
                <p:oleObj spid="_x0000_s271478" name="Equation" r:id="rId9" imgW="1879600" imgH="635000" progId="Equation.3">
                  <p:embed/>
                </p:oleObj>
              </mc:Choice>
              <mc:Fallback>
                <p:oleObj name="Equation" r:id="rId9" imgW="1879600" imgH="635000" progId="Equation.3">
                  <p:embed/>
                  <p:pic>
                    <p:nvPicPr>
                      <p:cNvPr id="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62200" y="4088497"/>
                        <a:ext cx="3886200" cy="13217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137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1374" name="Object 14"/>
          <p:cNvGraphicFramePr>
            <a:graphicFrameLocks noChangeAspect="1"/>
          </p:cNvGraphicFramePr>
          <p:nvPr/>
        </p:nvGraphicFramePr>
        <p:xfrm>
          <a:off x="152400" y="5638800"/>
          <a:ext cx="2819400" cy="457200"/>
        </p:xfrm>
        <a:graphic>
          <a:graphicData uri="http://schemas.openxmlformats.org/presentationml/2006/ole">
            <mc:AlternateContent xmlns:mc="http://schemas.openxmlformats.org/markup-compatibility/2006">
              <mc:Choice xmlns:v="urn:schemas-microsoft-com:vml" Requires="v">
                <p:oleObj spid="_x0000_s271479" name="Equation" r:id="rId11" imgW="1548728" imgH="253890" progId="Equation.3">
                  <p:embed/>
                </p:oleObj>
              </mc:Choice>
              <mc:Fallback>
                <p:oleObj name="Equation" r:id="rId11" imgW="1548728" imgH="253890" progId="Equation.3">
                  <p:embed/>
                  <p:pic>
                    <p:nvPicPr>
                      <p:cNvPr id="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400" y="5638800"/>
                        <a:ext cx="28194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Rectangle 35"/>
          <p:cNvSpPr/>
          <p:nvPr/>
        </p:nvSpPr>
        <p:spPr>
          <a:xfrm>
            <a:off x="3048000" y="5695890"/>
            <a:ext cx="5029200" cy="400110"/>
          </a:xfrm>
          <a:prstGeom prst="rect">
            <a:avLst/>
          </a:prstGeom>
        </p:spPr>
        <p:txBody>
          <a:bodyPr wrap="square">
            <a:spAutoFit/>
          </a:bodyPr>
          <a:lstStyle/>
          <a:p>
            <a:r>
              <a:rPr lang="it-IT" sz="2000" b="1" dirty="0">
                <a:solidFill>
                  <a:srgbClr val="000099"/>
                </a:solidFill>
              </a:rPr>
              <a:t>tensiunea nominală conjugată </a:t>
            </a:r>
            <a:r>
              <a:rPr lang="it-IT" sz="2000" dirty="0"/>
              <a:t>a reţelei</a:t>
            </a:r>
            <a:r>
              <a:rPr lang="ro-RO" sz="2000" dirty="0"/>
              <a:t>.</a:t>
            </a:r>
            <a:endParaRPr lang="en-US" sz="2000" dirty="0"/>
          </a:p>
        </p:txBody>
      </p:sp>
      <p:sp>
        <p:nvSpPr>
          <p:cNvPr id="37" name="Rectangle 36"/>
          <p:cNvSpPr/>
          <p:nvPr/>
        </p:nvSpPr>
        <p:spPr>
          <a:xfrm>
            <a:off x="838200" y="6096000"/>
            <a:ext cx="7848600" cy="400110"/>
          </a:xfrm>
          <a:prstGeom prst="rect">
            <a:avLst/>
          </a:prstGeom>
        </p:spPr>
        <p:txBody>
          <a:bodyPr wrap="square">
            <a:spAutoFit/>
          </a:bodyPr>
          <a:lstStyle/>
          <a:p>
            <a:r>
              <a:rPr lang="en-US" sz="2000" b="1" i="1" dirty="0">
                <a:solidFill>
                  <a:srgbClr val="C00000"/>
                </a:solidFill>
                <a:sym typeface="Symbol"/>
              </a:rPr>
              <a:t></a:t>
            </a:r>
            <a:r>
              <a:rPr lang="it-IT" sz="2000" b="1" dirty="0">
                <a:solidFill>
                  <a:srgbClr val="C00000"/>
                </a:solidFill>
              </a:rPr>
              <a:t> </a:t>
            </a:r>
            <a:r>
              <a:rPr lang="ro-RO" sz="2000" b="1" dirty="0">
                <a:solidFill>
                  <a:srgbClr val="C00000"/>
                </a:solidFill>
              </a:rPr>
              <a:t> </a:t>
            </a:r>
            <a:r>
              <a:rPr lang="ro-RO" sz="2000" dirty="0"/>
              <a:t>- </a:t>
            </a:r>
            <a:r>
              <a:rPr lang="it-IT" sz="2000" b="1" dirty="0">
                <a:solidFill>
                  <a:srgbClr val="000099"/>
                </a:solidFill>
              </a:rPr>
              <a:t>defazajul</a:t>
            </a:r>
            <a:r>
              <a:rPr lang="it-IT" sz="2000" dirty="0"/>
              <a:t> între tensiunile celor două surse de alimentare</a:t>
            </a:r>
            <a:r>
              <a:rPr lang="ro-RO" sz="2000" dirty="0"/>
              <a:t>.</a:t>
            </a:r>
            <a:endParaRPr lang="en-US"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848600" y="18288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[59]</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6"/>
          <p:cNvSpPr/>
          <p:nvPr/>
        </p:nvSpPr>
        <p:spPr>
          <a:xfrm>
            <a:off x="7772400" y="51816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[60]</a:t>
            </a:r>
          </a:p>
        </p:txBody>
      </p:sp>
      <p:sp>
        <p:nvSpPr>
          <p:cNvPr id="2703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9" name="Rectangle 13"/>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 name="Down Arrow 28"/>
          <p:cNvSpPr/>
          <p:nvPr/>
        </p:nvSpPr>
        <p:spPr bwMode="auto">
          <a:xfrm flipH="1">
            <a:off x="4133850" y="3200400"/>
            <a:ext cx="285750" cy="7620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713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7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7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23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2391" name="Object 7"/>
          <p:cNvGraphicFramePr>
            <a:graphicFrameLocks noChangeAspect="1"/>
          </p:cNvGraphicFramePr>
          <p:nvPr/>
        </p:nvGraphicFramePr>
        <p:xfrm>
          <a:off x="958516" y="914400"/>
          <a:ext cx="6585284" cy="2438400"/>
        </p:xfrm>
        <a:graphic>
          <a:graphicData uri="http://schemas.openxmlformats.org/presentationml/2006/ole">
            <mc:AlternateContent xmlns:mc="http://schemas.openxmlformats.org/markup-compatibility/2006">
              <mc:Choice xmlns:v="urn:schemas-microsoft-com:vml" Requires="v">
                <p:oleObj spid="_x0000_s272456" name="Equation" r:id="rId3" imgW="3733800" imgH="1270000" progId="Equation.3">
                  <p:embed/>
                </p:oleObj>
              </mc:Choice>
              <mc:Fallback>
                <p:oleObj name="Equation" r:id="rId3" imgW="3733800" imgH="12700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8516" y="914400"/>
                        <a:ext cx="6585284" cy="243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2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2393" name="Object 9"/>
          <p:cNvGraphicFramePr>
            <a:graphicFrameLocks noChangeAspect="1"/>
          </p:cNvGraphicFramePr>
          <p:nvPr/>
        </p:nvGraphicFramePr>
        <p:xfrm>
          <a:off x="3352800" y="3505200"/>
          <a:ext cx="808383" cy="304800"/>
        </p:xfrm>
        <a:graphic>
          <a:graphicData uri="http://schemas.openxmlformats.org/presentationml/2006/ole">
            <mc:AlternateContent xmlns:mc="http://schemas.openxmlformats.org/markup-compatibility/2006">
              <mc:Choice xmlns:v="urn:schemas-microsoft-com:vml" Requires="v">
                <p:oleObj spid="_x0000_s272457" name="Equation" r:id="rId5" imgW="583693" imgH="215713" progId="Equation.3">
                  <p:embed/>
                </p:oleObj>
              </mc:Choice>
              <mc:Fallback>
                <p:oleObj name="Equation" r:id="rId5" imgW="583693" imgH="215713" progId="Equation.3">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2800" y="3505200"/>
                        <a:ext cx="808383"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239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2395" name="Object 11"/>
          <p:cNvGraphicFramePr>
            <a:graphicFrameLocks noChangeAspect="1"/>
          </p:cNvGraphicFramePr>
          <p:nvPr/>
        </p:nvGraphicFramePr>
        <p:xfrm>
          <a:off x="1371600" y="3962400"/>
          <a:ext cx="5867400" cy="2562188"/>
        </p:xfrm>
        <a:graphic>
          <a:graphicData uri="http://schemas.openxmlformats.org/presentationml/2006/ole">
            <mc:AlternateContent xmlns:mc="http://schemas.openxmlformats.org/markup-compatibility/2006">
              <mc:Choice xmlns:v="urn:schemas-microsoft-com:vml" Requires="v">
                <p:oleObj spid="_x0000_s272458" name="Equation" r:id="rId7" imgW="2336800" imgH="1168400" progId="Equation.3">
                  <p:embed/>
                </p:oleObj>
              </mc:Choice>
              <mc:Fallback>
                <p:oleObj name="Equation" r:id="rId7" imgW="2336800" imgH="1168400" progId="Equation.3">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3962400"/>
                        <a:ext cx="5867400" cy="2562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914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830997"/>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vi-VN" sz="2400" b="1" dirty="0"/>
              <a:t>Calculul electric al reţelelor alimentate la două capete</a:t>
            </a:r>
            <a:r>
              <a:rPr lang="ro-RO" sz="2400" b="1" dirty="0"/>
              <a:t>.</a:t>
            </a:r>
          </a:p>
          <a:p>
            <a:pPr algn="ctr"/>
            <a:r>
              <a:rPr lang="ro-RO" sz="2400" b="1" dirty="0"/>
              <a:t>R</a:t>
            </a:r>
            <a:r>
              <a:rPr lang="vi-VN" sz="2400" b="1" dirty="0"/>
              <a:t>eţele simplu buclate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96200" y="2057400"/>
            <a:ext cx="784189"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a:latin typeface="Times New Roman" pitchFamily="18" charset="0"/>
                <a:ea typeface="Times New Roman" pitchFamily="18" charset="0"/>
                <a:cs typeface="Times New Roman" pitchFamily="18" charset="0"/>
              </a:rPr>
              <a:t>[61]</a:t>
            </a:r>
          </a:p>
        </p:txBody>
      </p:sp>
      <p:sp>
        <p:nvSpPr>
          <p:cNvPr id="2682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3" name="Rectangle 5"/>
          <p:cNvSpPr>
            <a:spLocks noChangeArrowheads="1"/>
          </p:cNvSpPr>
          <p:nvPr/>
        </p:nvSpPr>
        <p:spPr bwMode="auto">
          <a:xfrm>
            <a:off x="0" y="228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829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0349" name="Rectangle 13"/>
          <p:cNvSpPr>
            <a:spLocks noChangeArrowheads="1"/>
          </p:cNvSpPr>
          <p:nvPr/>
        </p:nvSpPr>
        <p:spPr bwMode="auto">
          <a:xfrm>
            <a:off x="0" y="638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67"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69"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71"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73"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1375"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23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23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239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734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3413" name="Object 5"/>
          <p:cNvGraphicFramePr>
            <a:graphicFrameLocks noChangeAspect="1"/>
          </p:cNvGraphicFramePr>
          <p:nvPr/>
        </p:nvGraphicFramePr>
        <p:xfrm>
          <a:off x="1676400" y="914400"/>
          <a:ext cx="5410200" cy="2496800"/>
        </p:xfrm>
        <a:graphic>
          <a:graphicData uri="http://schemas.openxmlformats.org/presentationml/2006/ole">
            <mc:AlternateContent xmlns:mc="http://schemas.openxmlformats.org/markup-compatibility/2006">
              <mc:Choice xmlns:v="urn:schemas-microsoft-com:vml" Requires="v">
                <p:oleObj spid="_x0000_s273434" name="Equation" r:id="rId3" imgW="2324100" imgH="1168400" progId="Equation.3">
                  <p:embed/>
                </p:oleObj>
              </mc:Choice>
              <mc:Fallback>
                <p:oleObj name="Equation" r:id="rId3" imgW="2324100" imgH="11684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914400"/>
                        <a:ext cx="5410200" cy="249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73415" name="Picture 7"/>
          <p:cNvPicPr>
            <a:picLocks noChangeAspect="1" noChangeArrowheads="1"/>
          </p:cNvPicPr>
          <p:nvPr/>
        </p:nvPicPr>
        <p:blipFill>
          <a:blip r:embed="rId5" cstate="print"/>
          <a:srcRect/>
          <a:stretch>
            <a:fillRect/>
          </a:stretch>
        </p:blipFill>
        <p:spPr bwMode="auto">
          <a:xfrm>
            <a:off x="0" y="3429000"/>
            <a:ext cx="9144000" cy="29718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42" name="Text Box 9">
            <a:extLst>
              <a:ext uri="{FF2B5EF4-FFF2-40B4-BE49-F238E27FC236}">
                <a16:creationId xmlns:a16="http://schemas.microsoft.com/office/drawing/2014/main" id="{C7F224DC-2CB2-412E-A200-41CF01170A8B}"/>
              </a:ext>
            </a:extLst>
          </p:cNvPr>
          <p:cNvSpPr txBox="1">
            <a:spLocks noChangeArrowheads="1"/>
          </p:cNvSpPr>
          <p:nvPr/>
        </p:nvSpPr>
        <p:spPr bwMode="auto">
          <a:xfrm>
            <a:off x="612121" y="990600"/>
            <a:ext cx="3656424" cy="584775"/>
          </a:xfrm>
          <a:prstGeom prst="rect">
            <a:avLst/>
          </a:prstGeom>
          <a:noFill/>
          <a:ln w="9525">
            <a:noFill/>
            <a:miter lim="800000"/>
            <a:headEnd/>
            <a:tailEnd/>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o-RO"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Va urma...</a:t>
            </a:r>
            <a:endParaRPr lang="en-US" sz="1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Rectangle 44">
            <a:extLst>
              <a:ext uri="{FF2B5EF4-FFF2-40B4-BE49-F238E27FC236}">
                <a16:creationId xmlns:a16="http://schemas.microsoft.com/office/drawing/2014/main" id="{1B1B88BC-D780-42D0-96F7-8B8664E76C30}"/>
              </a:ext>
            </a:extLst>
          </p:cNvPr>
          <p:cNvSpPr/>
          <p:nvPr/>
        </p:nvSpPr>
        <p:spPr>
          <a:xfrm>
            <a:off x="612121" y="1676400"/>
            <a:ext cx="5017720" cy="954107"/>
          </a:xfrm>
          <a:prstGeom prst="rect">
            <a:avLst/>
          </a:prstGeom>
        </p:spPr>
        <p:txBody>
          <a:bodyPr wrap="none">
            <a:spAutoFit/>
          </a:bodyPr>
          <a:lstStyle/>
          <a:p>
            <a:pPr algn="ctr"/>
            <a:r>
              <a:rPr lang="ro-RO" sz="2800" b="1" dirty="0">
                <a:ln w="11430"/>
                <a:solidFill>
                  <a:srgbClr val="C00000"/>
                </a:solidFill>
                <a:effectLst>
                  <a:outerShdw blurRad="50800" dist="39000" dir="5460000" algn="tl">
                    <a:srgbClr val="000000">
                      <a:alpha val="38000"/>
                    </a:srgbClr>
                  </a:outerShdw>
                </a:effectLst>
              </a:rPr>
              <a:t>Pierderi de putere și energie</a:t>
            </a:r>
          </a:p>
          <a:p>
            <a:r>
              <a:rPr lang="ro-RO" sz="2800" b="1" dirty="0">
                <a:ln w="11430"/>
                <a:solidFill>
                  <a:srgbClr val="C00000"/>
                </a:solidFill>
                <a:effectLst>
                  <a:outerShdw blurRad="50800" dist="39000" dir="5460000" algn="tl">
                    <a:srgbClr val="000000">
                      <a:alpha val="38000"/>
                    </a:srgbClr>
                  </a:outerShdw>
                </a:effectLst>
              </a:rPr>
              <a:t>în rețelele electrice</a:t>
            </a:r>
            <a:endParaRPr lang="en-US" sz="1100" b="1" dirty="0">
              <a:ln w="11430"/>
              <a:solidFill>
                <a:srgbClr val="C00000"/>
              </a:solidFill>
              <a:effectLst>
                <a:outerShdw blurRad="50800" dist="39000" dir="5460000" algn="tl">
                  <a:srgbClr val="000000">
                    <a:alpha val="38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11430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10418"/>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3200" b="1" dirty="0" smtClean="0"/>
              <a:t>Regimuri de funcționare ale rețelelor electrice</a:t>
            </a:r>
            <a:endParaRPr lang="en-US" sz="3200" dirty="0"/>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152400" y="1447800"/>
            <a:ext cx="88392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34988" lvl="0" indent="-534988" algn="just"/>
            <a:r>
              <a:rPr lang="vi-VN" sz="2000" b="1" dirty="0">
                <a:solidFill>
                  <a:srgbClr val="002060"/>
                </a:solidFill>
                <a:latin typeface="Arial" pitchFamily="34" charset="0"/>
                <a:cs typeface="Arial" pitchFamily="34" charset="0"/>
              </a:rPr>
              <a:t>Regimuri permanente</a:t>
            </a:r>
            <a:r>
              <a:rPr lang="en-US" sz="2000" b="1" dirty="0">
                <a:latin typeface="Arial" pitchFamily="34" charset="0"/>
                <a:cs typeface="Arial" pitchFamily="34" charset="0"/>
              </a:rPr>
              <a:t> </a:t>
            </a:r>
            <a:r>
              <a:rPr lang="en-US" sz="2000" dirty="0">
                <a:latin typeface="Arial" pitchFamily="34" charset="0"/>
                <a:cs typeface="Arial" pitchFamily="34" charset="0"/>
              </a:rPr>
              <a:t>- </a:t>
            </a:r>
            <a:r>
              <a:rPr lang="vi-VN" sz="2000" dirty="0">
                <a:latin typeface="Arial" pitchFamily="34" charset="0"/>
                <a:cs typeface="Arial" pitchFamily="34" charset="0"/>
              </a:rPr>
              <a:t>caracterizate prin valori ale mărimilor de stare (valorile efective ale curenţilor, tensiunilor etc.), constante în timp</a:t>
            </a:r>
            <a:r>
              <a:rPr lang="en-US" sz="2000" dirty="0">
                <a:latin typeface="Arial" pitchFamily="34" charset="0"/>
                <a:cs typeface="Arial" pitchFamily="34" charset="0"/>
              </a:rPr>
              <a:t>, </a:t>
            </a:r>
            <a:r>
              <a:rPr lang="vi-VN" sz="2000" dirty="0">
                <a:latin typeface="Arial" pitchFamily="34" charset="0"/>
                <a:cs typeface="Arial" pitchFamily="34" charset="0"/>
              </a:rPr>
              <a:t>clasificate, la rândul lor, după tipul regimului permanent al circuitelor electrice trifazate din </a:t>
            </a:r>
            <a:r>
              <a:rPr lang="en-US" sz="2000" dirty="0">
                <a:latin typeface="Arial" pitchFamily="34" charset="0"/>
                <a:cs typeface="Arial" pitchFamily="34" charset="0"/>
              </a:rPr>
              <a:t>SEE</a:t>
            </a:r>
            <a:r>
              <a:rPr lang="vi-VN" sz="2000" dirty="0">
                <a:latin typeface="Arial" pitchFamily="34" charset="0"/>
                <a:cs typeface="Arial" pitchFamily="34" charset="0"/>
              </a:rPr>
              <a:t>: </a:t>
            </a:r>
            <a:endParaRPr lang="en-US" sz="2000" dirty="0">
              <a:latin typeface="Arial" pitchFamily="34" charset="0"/>
              <a:cs typeface="Arial" pitchFamily="34" charset="0"/>
            </a:endParaRPr>
          </a:p>
          <a:p>
            <a:pPr marL="1263650" lvl="2" indent="-349250" algn="just">
              <a:buClr>
                <a:srgbClr val="002060"/>
              </a:buClr>
              <a:buFont typeface="Wingdings" pitchFamily="2" charset="2"/>
              <a:buChar char="Ø"/>
              <a:tabLst>
                <a:tab pos="1196975" algn="l"/>
              </a:tabLst>
            </a:pPr>
            <a:r>
              <a:rPr lang="vi-VN" sz="2000" b="1" dirty="0">
                <a:solidFill>
                  <a:srgbClr val="002060"/>
                </a:solidFill>
                <a:latin typeface="Arial" pitchFamily="34" charset="0"/>
                <a:cs typeface="Arial" pitchFamily="34" charset="0"/>
              </a:rPr>
              <a:t>sinusoidal echilibrat </a:t>
            </a:r>
            <a:r>
              <a:rPr lang="vi-VN" sz="2000" dirty="0">
                <a:latin typeface="Arial" pitchFamily="34" charset="0"/>
                <a:cs typeface="Arial" pitchFamily="34" charset="0"/>
              </a:rPr>
              <a:t>(regim simetric), </a:t>
            </a:r>
            <a:endParaRPr lang="en-US" sz="2000" dirty="0">
              <a:latin typeface="Arial" pitchFamily="34" charset="0"/>
              <a:cs typeface="Arial" pitchFamily="34" charset="0"/>
            </a:endParaRPr>
          </a:p>
          <a:p>
            <a:pPr marL="1263650" lvl="2" indent="-349250" algn="just">
              <a:buClr>
                <a:srgbClr val="002060"/>
              </a:buClr>
              <a:buFont typeface="Wingdings" pitchFamily="2" charset="2"/>
              <a:buChar char="Ø"/>
              <a:tabLst>
                <a:tab pos="1196975" algn="l"/>
              </a:tabLst>
            </a:pPr>
            <a:r>
              <a:rPr lang="vi-VN" sz="2000" b="1" dirty="0">
                <a:solidFill>
                  <a:srgbClr val="002060"/>
                </a:solidFill>
                <a:latin typeface="Arial" pitchFamily="34" charset="0"/>
                <a:cs typeface="Arial" pitchFamily="34" charset="0"/>
              </a:rPr>
              <a:t>sinusoidal dezechilibrat </a:t>
            </a:r>
            <a:r>
              <a:rPr lang="vi-VN" sz="2000" dirty="0">
                <a:latin typeface="Arial" pitchFamily="34" charset="0"/>
                <a:cs typeface="Arial" pitchFamily="34" charset="0"/>
              </a:rPr>
              <a:t>(regim nesimetric), </a:t>
            </a:r>
            <a:endParaRPr lang="en-US" sz="2000" dirty="0">
              <a:latin typeface="Arial" pitchFamily="34" charset="0"/>
              <a:cs typeface="Arial" pitchFamily="34" charset="0"/>
            </a:endParaRPr>
          </a:p>
          <a:p>
            <a:pPr marL="1263650" lvl="2" indent="-349250" algn="just">
              <a:buClr>
                <a:srgbClr val="002060"/>
              </a:buClr>
              <a:buFont typeface="Wingdings" pitchFamily="2" charset="2"/>
              <a:buChar char="Ø"/>
              <a:tabLst>
                <a:tab pos="1196975" algn="l"/>
              </a:tabLst>
            </a:pPr>
            <a:r>
              <a:rPr lang="vi-VN" sz="2000" b="1" dirty="0">
                <a:solidFill>
                  <a:srgbClr val="002060"/>
                </a:solidFill>
                <a:latin typeface="Arial" pitchFamily="34" charset="0"/>
                <a:cs typeface="Arial" pitchFamily="34" charset="0"/>
              </a:rPr>
              <a:t>nesinusoidal echilibrat </a:t>
            </a:r>
            <a:r>
              <a:rPr lang="vi-VN" sz="2000" dirty="0">
                <a:latin typeface="Arial" pitchFamily="34" charset="0"/>
                <a:cs typeface="Arial" pitchFamily="34" charset="0"/>
              </a:rPr>
              <a:t>(regim deformant simetric), </a:t>
            </a:r>
            <a:endParaRPr lang="en-US" sz="2000" dirty="0">
              <a:latin typeface="Arial" pitchFamily="34" charset="0"/>
              <a:cs typeface="Arial" pitchFamily="34" charset="0"/>
            </a:endParaRPr>
          </a:p>
          <a:p>
            <a:pPr marL="1263650" lvl="2" indent="-349250" algn="just">
              <a:buClr>
                <a:srgbClr val="002060"/>
              </a:buClr>
              <a:buFont typeface="Wingdings" pitchFamily="2" charset="2"/>
              <a:buChar char="Ø"/>
              <a:tabLst>
                <a:tab pos="1196975" algn="l"/>
              </a:tabLst>
            </a:pPr>
            <a:r>
              <a:rPr lang="vi-VN" sz="2000" b="1" dirty="0">
                <a:solidFill>
                  <a:srgbClr val="002060"/>
                </a:solidFill>
                <a:latin typeface="Arial" pitchFamily="34" charset="0"/>
                <a:cs typeface="Arial" pitchFamily="34" charset="0"/>
              </a:rPr>
              <a:t>nesinusoidal dezechilibrat </a:t>
            </a:r>
            <a:r>
              <a:rPr lang="vi-VN" sz="2000" dirty="0">
                <a:latin typeface="Arial" pitchFamily="34" charset="0"/>
                <a:cs typeface="Arial" pitchFamily="34" charset="0"/>
              </a:rPr>
              <a:t>(regim deformant nesimetric)</a:t>
            </a:r>
            <a:r>
              <a:rPr lang="en-US" sz="2000" dirty="0">
                <a:latin typeface="Arial" pitchFamily="34" charset="0"/>
                <a:cs typeface="Arial" pitchFamily="34" charset="0"/>
              </a:rPr>
              <a:t>.</a:t>
            </a:r>
          </a:p>
          <a:p>
            <a:pPr marL="1263650" lvl="2" indent="-349250" algn="just">
              <a:buClr>
                <a:srgbClr val="002060"/>
              </a:buClr>
              <a:tabLst>
                <a:tab pos="1196975" algn="l"/>
              </a:tabLst>
            </a:pPr>
            <a:endParaRPr lang="vi-VN" sz="2000" dirty="0">
              <a:latin typeface="Arial" pitchFamily="34" charset="0"/>
              <a:cs typeface="Arial" pitchFamily="34" charset="0"/>
            </a:endParaRPr>
          </a:p>
          <a:p>
            <a:pPr marL="534988" lvl="0" indent="-534988" algn="just"/>
            <a:r>
              <a:rPr lang="vi-VN" sz="2000" b="1" dirty="0">
                <a:solidFill>
                  <a:srgbClr val="002060"/>
                </a:solidFill>
                <a:latin typeface="Arial" pitchFamily="34" charset="0"/>
                <a:cs typeface="Arial" pitchFamily="34" charset="0"/>
              </a:rPr>
              <a:t>Regimuri tranzitorii </a:t>
            </a:r>
            <a:r>
              <a:rPr lang="vi-VN" sz="2000" dirty="0">
                <a:latin typeface="Arial" pitchFamily="34" charset="0"/>
                <a:cs typeface="Arial" pitchFamily="34" charset="0"/>
              </a:rPr>
              <a:t>provocate de apariţia unor perturbaţii şi caracterizate prin variaţia în timp a mărimilor de stare. Din această categorie fac parte şi regimurile de scurtcircuit, care mai sunt denumite regimuri de avarie.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3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Ipoteze</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 de </a:t>
            </a:r>
            <a:r>
              <a:rPr lang="en-US" sz="3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calcul</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61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796" name="Rectangle 4"/>
          <p:cNvSpPr>
            <a:spLocks noChangeArrowheads="1"/>
          </p:cNvSpPr>
          <p:nvPr/>
        </p:nvSpPr>
        <p:spPr bwMode="auto">
          <a:xfrm>
            <a:off x="0" y="0"/>
            <a:ext cx="9144000" cy="45720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801" name="Rectangle 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803" name="Rectangle 1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806" name="Rectangle 1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80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1856" name="Rectangle 64"/>
          <p:cNvSpPr>
            <a:spLocks noChangeArrowheads="1"/>
          </p:cNvSpPr>
          <p:nvPr/>
        </p:nvSpPr>
        <p:spPr bwMode="auto">
          <a:xfrm>
            <a:off x="152400" y="1177499"/>
            <a:ext cx="89154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La reprezentarea LE scurte</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tensiuni nominale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scăzute</a:t>
            </a:r>
            <a:r>
              <a:rPr lang="ro-RO" dirty="0">
                <a:latin typeface="Times New Roman" pitchFamily="18" charset="0"/>
                <a:ea typeface="Times New Roman" pitchFamily="18" charset="0"/>
                <a:cs typeface="Times New Roman" pitchFamily="18" charset="0"/>
              </a:rPr>
              <a:t>)</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se adoptă ipoteze </a:t>
            </a:r>
            <a:r>
              <a:rPr kumimoji="0" lang="it-IT"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simplificatoare</a:t>
            </a:r>
            <a:r>
              <a:rPr kumimoji="0" lang="ro-RO"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suplimentare</a:t>
            </a:r>
            <a:r>
              <a:rPr kumimoji="0" lang="it-IT"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marL="282575" marR="0" lvl="0" indent="-282575" algn="just" defTabSz="914400" rtl="0" eaLnBrk="0" fontAlgn="base" latinLnBrk="0" hangingPunct="0">
              <a:lnSpc>
                <a:spcPct val="100000"/>
              </a:lnSpc>
              <a:spcBef>
                <a:spcPct val="0"/>
              </a:spcBef>
              <a:spcAft>
                <a:spcPct val="0"/>
              </a:spcAft>
              <a:buClr>
                <a:srgbClr val="000099"/>
              </a:buClr>
              <a:buSzTx/>
              <a:buFont typeface="Wingdings" pitchFamily="2" charset="2"/>
              <a:buChar char="ü"/>
              <a:tabLst/>
            </a:pPr>
            <a:r>
              <a:rPr kumimoji="0" lang="it-IT"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În </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cazul LEA scurte şi de tensiuni nominale scăzute, intensităţile curenţilor transversali au valori mici în comparaţie cu valorile curentului </a:t>
            </a:r>
            <a:r>
              <a:rPr kumimoji="0" lang="it-IT"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care </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străbate conductorul, putând fi astfel neglijaţi.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chemele echivalente sunt constituite din dipoli cu parametri concentraţi (Fig</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1a).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Pentru </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o precizie mai mare a rezultatelor,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LEA </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pot fi reprezentate în schema echivalentă prin cuadripoli în </a:t>
            </a:r>
            <a:r>
              <a:rPr kumimoji="0" lang="en-US"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sau T, cu parametri concentraţi (Fig</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1b, c).</a:t>
            </a:r>
            <a:endPar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a:p>
            <a:pPr marL="282575" marR="0" lvl="0" indent="-282575" algn="just" defTabSz="914400" rtl="0" eaLnBrk="0" fontAlgn="base" latinLnBrk="0" hangingPunct="0">
              <a:lnSpc>
                <a:spcPct val="100000"/>
              </a:lnSpc>
              <a:spcBef>
                <a:spcPct val="0"/>
              </a:spcBef>
              <a:spcAft>
                <a:spcPct val="0"/>
              </a:spcAft>
              <a:buClr>
                <a:srgbClr val="000099"/>
              </a:buClr>
              <a:buSzTx/>
              <a:buFont typeface="Wingdings" pitchFamily="2" charset="2"/>
              <a:buChar char="ü"/>
              <a:tabLst/>
            </a:pP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Pentru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LES</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de tensiuni ridicate, chiar la lungimi reduse, curenţii capacitivi transversali pot avea valori relativ mari şi nu mai pot fi neglijaţi. În aceste situaţii, se impune reprezentarea liniilor prin scheme electrice cu parametri concentraţi (Fig</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it-IT"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1b, c) sau uniform distribuiţi (lanţuri de cuadripoli elementari).</a:t>
            </a:r>
            <a:r>
              <a:rPr kumimoji="0" lang="en-US" b="0" i="0" u="none" strike="noStrike" cap="none" normalizeH="0" baseline="0" dirty="0">
                <a:ln>
                  <a:noFill/>
                </a:ln>
                <a:solidFill>
                  <a:schemeClr val="tx1"/>
                </a:solidFill>
                <a:effectLst/>
                <a:latin typeface="Times New Roman" pitchFamily="18" charset="0"/>
                <a:cs typeface="Times New Roman" pitchFamily="18" charset="0"/>
                <a:sym typeface="Symbol" pitchFamily="18" charset="2"/>
              </a:rPr>
              <a:t> </a:t>
            </a:r>
            <a:endParaRPr kumimoji="0" lang="en-US"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grpSp>
        <p:nvGrpSpPr>
          <p:cNvPr id="79" name="Group 16"/>
          <p:cNvGrpSpPr>
            <a:grpSpLocks/>
          </p:cNvGrpSpPr>
          <p:nvPr/>
        </p:nvGrpSpPr>
        <p:grpSpPr bwMode="auto">
          <a:xfrm>
            <a:off x="1066800" y="4572000"/>
            <a:ext cx="6858000" cy="1981200"/>
            <a:chOff x="2846" y="6468"/>
            <a:chExt cx="7666" cy="2082"/>
          </a:xfrm>
        </p:grpSpPr>
        <p:sp>
          <p:nvSpPr>
            <p:cNvPr id="80" name="Rectangle 17"/>
            <p:cNvSpPr>
              <a:spLocks noChangeArrowheads="1"/>
            </p:cNvSpPr>
            <p:nvPr/>
          </p:nvSpPr>
          <p:spPr bwMode="auto">
            <a:xfrm>
              <a:off x="6038" y="6858"/>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1" name="Line 18"/>
            <p:cNvSpPr>
              <a:spLocks noChangeShapeType="1"/>
            </p:cNvSpPr>
            <p:nvPr/>
          </p:nvSpPr>
          <p:spPr bwMode="auto">
            <a:xfrm>
              <a:off x="5228" y="6918"/>
              <a:ext cx="78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2" name="Line 19"/>
            <p:cNvSpPr>
              <a:spLocks noChangeShapeType="1"/>
            </p:cNvSpPr>
            <p:nvPr/>
          </p:nvSpPr>
          <p:spPr bwMode="auto">
            <a:xfrm flipV="1">
              <a:off x="5588" y="6918"/>
              <a:ext cx="1" cy="316"/>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3" name="Line 20"/>
            <p:cNvSpPr>
              <a:spLocks noChangeShapeType="1"/>
            </p:cNvSpPr>
            <p:nvPr/>
          </p:nvSpPr>
          <p:spPr bwMode="auto">
            <a:xfrm>
              <a:off x="5588" y="7716"/>
              <a:ext cx="1" cy="388"/>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4" name="Line 21"/>
            <p:cNvSpPr>
              <a:spLocks noChangeShapeType="1"/>
            </p:cNvSpPr>
            <p:nvPr/>
          </p:nvSpPr>
          <p:spPr bwMode="auto">
            <a:xfrm flipH="1">
              <a:off x="6548" y="6918"/>
              <a:ext cx="78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5" name="Line 22"/>
            <p:cNvSpPr>
              <a:spLocks noChangeShapeType="1"/>
            </p:cNvSpPr>
            <p:nvPr/>
          </p:nvSpPr>
          <p:spPr bwMode="auto">
            <a:xfrm flipV="1">
              <a:off x="6968" y="6918"/>
              <a:ext cx="1" cy="330"/>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6" name="Line 23"/>
            <p:cNvSpPr>
              <a:spLocks noChangeShapeType="1"/>
            </p:cNvSpPr>
            <p:nvPr/>
          </p:nvSpPr>
          <p:spPr bwMode="auto">
            <a:xfrm>
              <a:off x="6962" y="7740"/>
              <a:ext cx="7" cy="364"/>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7" name="Rectangle 24"/>
            <p:cNvSpPr>
              <a:spLocks noChangeArrowheads="1"/>
            </p:cNvSpPr>
            <p:nvPr/>
          </p:nvSpPr>
          <p:spPr bwMode="auto">
            <a:xfrm>
              <a:off x="7208" y="6738"/>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88" name="Rectangle 25"/>
            <p:cNvSpPr>
              <a:spLocks noChangeArrowheads="1"/>
            </p:cNvSpPr>
            <p:nvPr/>
          </p:nvSpPr>
          <p:spPr bwMode="auto">
            <a:xfrm>
              <a:off x="5018" y="6753"/>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89" name="Rectangle 26"/>
            <p:cNvSpPr>
              <a:spLocks noChangeArrowheads="1"/>
            </p:cNvSpPr>
            <p:nvPr/>
          </p:nvSpPr>
          <p:spPr bwMode="auto">
            <a:xfrm>
              <a:off x="6038" y="6468"/>
              <a:ext cx="481" cy="36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Z</a:t>
              </a:r>
              <a:endParaRPr kumimoji="0" lang="en-US" b="0" i="0" u="none" strike="noStrike" cap="none" normalizeH="0" baseline="0">
                <a:ln>
                  <a:noFill/>
                </a:ln>
                <a:solidFill>
                  <a:schemeClr val="tx1"/>
                </a:solidFill>
                <a:effectLst/>
                <a:latin typeface="Times New Roman" pitchFamily="18" charset="0"/>
                <a:cs typeface="Times New Roman" pitchFamily="18" charset="0"/>
              </a:endParaRPr>
            </a:p>
          </p:txBody>
        </p:sp>
        <p:sp>
          <p:nvSpPr>
            <p:cNvPr id="90" name="Rectangle 27"/>
            <p:cNvSpPr>
              <a:spLocks noChangeArrowheads="1"/>
            </p:cNvSpPr>
            <p:nvPr/>
          </p:nvSpPr>
          <p:spPr bwMode="auto">
            <a:xfrm>
              <a:off x="7028" y="7320"/>
              <a:ext cx="55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Y</a:t>
              </a:r>
              <a:r>
                <a:rPr kumimoji="0" lang="en-US"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91" name="Rectangle 28"/>
            <p:cNvSpPr>
              <a:spLocks noChangeArrowheads="1"/>
            </p:cNvSpPr>
            <p:nvPr/>
          </p:nvSpPr>
          <p:spPr bwMode="auto">
            <a:xfrm>
              <a:off x="5660" y="7308"/>
              <a:ext cx="55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dirty="0">
                  <a:ln>
                    <a:noFill/>
                  </a:ln>
                  <a:solidFill>
                    <a:schemeClr val="tx1"/>
                  </a:solidFill>
                  <a:effectLst/>
                  <a:latin typeface="Times New Roman" pitchFamily="18" charset="0"/>
                  <a:cs typeface="Times New Roman" pitchFamily="18" charset="0"/>
                </a:rPr>
                <a:t>Y</a:t>
              </a:r>
              <a:r>
                <a:rPr kumimoji="0" lang="en-US" b="0" i="0" u="none" strike="noStrike" cap="none" normalizeH="0" baseline="0" dirty="0">
                  <a:ln>
                    <a:noFill/>
                  </a:ln>
                  <a:solidFill>
                    <a:schemeClr val="tx1"/>
                  </a:solidFill>
                  <a:effectLst/>
                  <a:latin typeface="Times New Roman" pitchFamily="18" charset="0"/>
                  <a:cs typeface="Times New Roman" pitchFamily="18" charset="0"/>
                </a:rPr>
                <a:t>/2</a:t>
              </a:r>
            </a:p>
          </p:txBody>
        </p:sp>
        <p:sp>
          <p:nvSpPr>
            <p:cNvPr id="92" name="Rectangle 29"/>
            <p:cNvSpPr>
              <a:spLocks noChangeArrowheads="1"/>
            </p:cNvSpPr>
            <p:nvPr/>
          </p:nvSpPr>
          <p:spPr bwMode="auto">
            <a:xfrm>
              <a:off x="8483" y="6871"/>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3" name="Rectangle 30"/>
            <p:cNvSpPr>
              <a:spLocks noChangeArrowheads="1"/>
            </p:cNvSpPr>
            <p:nvPr/>
          </p:nvSpPr>
          <p:spPr bwMode="auto">
            <a:xfrm>
              <a:off x="8348" y="6496"/>
              <a:ext cx="766" cy="36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Z</a:t>
              </a:r>
              <a:r>
                <a:rPr kumimoji="0" lang="en-US"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94" name="Rectangle 31"/>
            <p:cNvSpPr>
              <a:spLocks noChangeArrowheads="1"/>
            </p:cNvSpPr>
            <p:nvPr/>
          </p:nvSpPr>
          <p:spPr bwMode="auto">
            <a:xfrm>
              <a:off x="9323" y="6871"/>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5" name="Rectangle 32"/>
            <p:cNvSpPr>
              <a:spLocks noChangeArrowheads="1"/>
            </p:cNvSpPr>
            <p:nvPr/>
          </p:nvSpPr>
          <p:spPr bwMode="auto">
            <a:xfrm>
              <a:off x="9233" y="6496"/>
              <a:ext cx="766" cy="36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Z</a:t>
              </a:r>
              <a:r>
                <a:rPr kumimoji="0" lang="en-US" b="0" i="0" u="none" strike="noStrike" cap="none" normalizeH="0" baseline="0">
                  <a:ln>
                    <a:noFill/>
                  </a:ln>
                  <a:solidFill>
                    <a:schemeClr val="tx1"/>
                  </a:solidFill>
                  <a:effectLst/>
                  <a:latin typeface="Times New Roman" pitchFamily="18" charset="0"/>
                  <a:cs typeface="Times New Roman" pitchFamily="18" charset="0"/>
                </a:rPr>
                <a:t>/2</a:t>
              </a:r>
            </a:p>
          </p:txBody>
        </p:sp>
        <p:sp>
          <p:nvSpPr>
            <p:cNvPr id="96" name="Line 33"/>
            <p:cNvSpPr>
              <a:spLocks noChangeShapeType="1"/>
            </p:cNvSpPr>
            <p:nvPr/>
          </p:nvSpPr>
          <p:spPr bwMode="auto">
            <a:xfrm>
              <a:off x="8978" y="6931"/>
              <a:ext cx="33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7" name="Line 34"/>
            <p:cNvSpPr>
              <a:spLocks noChangeShapeType="1"/>
            </p:cNvSpPr>
            <p:nvPr/>
          </p:nvSpPr>
          <p:spPr bwMode="auto">
            <a:xfrm flipV="1">
              <a:off x="9128" y="6931"/>
              <a:ext cx="1" cy="32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8" name="Line 35"/>
            <p:cNvSpPr>
              <a:spLocks noChangeShapeType="1"/>
            </p:cNvSpPr>
            <p:nvPr/>
          </p:nvSpPr>
          <p:spPr bwMode="auto">
            <a:xfrm>
              <a:off x="9140" y="7726"/>
              <a:ext cx="4" cy="406"/>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9" name="Rectangle 36"/>
            <p:cNvSpPr>
              <a:spLocks noChangeArrowheads="1"/>
            </p:cNvSpPr>
            <p:nvPr/>
          </p:nvSpPr>
          <p:spPr bwMode="auto">
            <a:xfrm>
              <a:off x="9188" y="7320"/>
              <a:ext cx="466" cy="346"/>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Y </a:t>
              </a:r>
              <a:endParaRPr kumimoji="0" lang="en-US" b="0" i="0" u="none" strike="noStrike" cap="none" normalizeH="0" baseline="0">
                <a:ln>
                  <a:noFill/>
                </a:ln>
                <a:solidFill>
                  <a:schemeClr val="tx1"/>
                </a:solidFill>
                <a:effectLst/>
                <a:latin typeface="Times New Roman" pitchFamily="18" charset="0"/>
                <a:cs typeface="Times New Roman" pitchFamily="18" charset="0"/>
              </a:endParaRPr>
            </a:p>
          </p:txBody>
        </p:sp>
        <p:sp>
          <p:nvSpPr>
            <p:cNvPr id="100" name="Line 37"/>
            <p:cNvSpPr>
              <a:spLocks noChangeShapeType="1"/>
            </p:cNvSpPr>
            <p:nvPr/>
          </p:nvSpPr>
          <p:spPr bwMode="auto">
            <a:xfrm>
              <a:off x="9848" y="6931"/>
              <a:ext cx="36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01" name="Rectangle 38"/>
            <p:cNvSpPr>
              <a:spLocks noChangeArrowheads="1"/>
            </p:cNvSpPr>
            <p:nvPr/>
          </p:nvSpPr>
          <p:spPr bwMode="auto">
            <a:xfrm>
              <a:off x="10073" y="6751"/>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02" name="Line 39"/>
            <p:cNvSpPr>
              <a:spLocks noChangeShapeType="1"/>
            </p:cNvSpPr>
            <p:nvPr/>
          </p:nvSpPr>
          <p:spPr bwMode="auto">
            <a:xfrm flipH="1">
              <a:off x="8108" y="6931"/>
              <a:ext cx="36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03" name="Rectangle 40"/>
            <p:cNvSpPr>
              <a:spLocks noChangeArrowheads="1"/>
            </p:cNvSpPr>
            <p:nvPr/>
          </p:nvSpPr>
          <p:spPr bwMode="auto">
            <a:xfrm>
              <a:off x="7898" y="6751"/>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04" name="Rectangle 41"/>
            <p:cNvSpPr>
              <a:spLocks noChangeArrowheads="1"/>
            </p:cNvSpPr>
            <p:nvPr/>
          </p:nvSpPr>
          <p:spPr bwMode="auto">
            <a:xfrm rot="-5400000">
              <a:off x="5348" y="7398"/>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05" name="Rectangle 42"/>
            <p:cNvSpPr>
              <a:spLocks noChangeArrowheads="1"/>
            </p:cNvSpPr>
            <p:nvPr/>
          </p:nvSpPr>
          <p:spPr bwMode="auto">
            <a:xfrm rot="-5400000">
              <a:off x="6713" y="7428"/>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06" name="Rectangle 43"/>
            <p:cNvSpPr>
              <a:spLocks noChangeArrowheads="1"/>
            </p:cNvSpPr>
            <p:nvPr/>
          </p:nvSpPr>
          <p:spPr bwMode="auto">
            <a:xfrm rot="-5400000">
              <a:off x="8888" y="7426"/>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grpSp>
          <p:nvGrpSpPr>
            <p:cNvPr id="107" name="Group 44"/>
            <p:cNvGrpSpPr>
              <a:grpSpLocks/>
            </p:cNvGrpSpPr>
            <p:nvPr/>
          </p:nvGrpSpPr>
          <p:grpSpPr bwMode="auto">
            <a:xfrm>
              <a:off x="2846" y="6538"/>
              <a:ext cx="1870" cy="1711"/>
              <a:chOff x="2622" y="6524"/>
              <a:chExt cx="1870" cy="1711"/>
            </a:xfrm>
          </p:grpSpPr>
          <p:sp>
            <p:nvSpPr>
              <p:cNvPr id="117" name="Rectangle 45"/>
              <p:cNvSpPr>
                <a:spLocks noChangeArrowheads="1"/>
              </p:cNvSpPr>
              <p:nvPr/>
            </p:nvSpPr>
            <p:spPr bwMode="auto">
              <a:xfrm>
                <a:off x="4116" y="6746"/>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18" name="Rectangle 46"/>
              <p:cNvSpPr>
                <a:spLocks noChangeArrowheads="1"/>
              </p:cNvSpPr>
              <p:nvPr/>
            </p:nvSpPr>
            <p:spPr bwMode="auto">
              <a:xfrm>
                <a:off x="3363" y="6854"/>
                <a:ext cx="496" cy="136"/>
              </a:xfrm>
              <a:prstGeom prst="rect">
                <a:avLst/>
              </a:prstGeom>
              <a:noFill/>
              <a:ln w="9525">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19" name="Rectangle 47"/>
              <p:cNvSpPr>
                <a:spLocks noChangeArrowheads="1"/>
              </p:cNvSpPr>
              <p:nvPr/>
            </p:nvSpPr>
            <p:spPr bwMode="auto">
              <a:xfrm>
                <a:off x="3363" y="6524"/>
                <a:ext cx="481" cy="36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sng" strike="noStrike" cap="none" normalizeH="0" baseline="0">
                    <a:ln>
                      <a:noFill/>
                    </a:ln>
                    <a:solidFill>
                      <a:schemeClr val="tx1"/>
                    </a:solidFill>
                    <a:effectLst/>
                    <a:latin typeface="Times New Roman" pitchFamily="18" charset="0"/>
                    <a:cs typeface="Times New Roman" pitchFamily="18" charset="0"/>
                  </a:rPr>
                  <a:t>Z</a:t>
                </a:r>
                <a:endParaRPr kumimoji="0" lang="en-US" b="0" i="0" u="none" strike="noStrike" cap="none" normalizeH="0" baseline="0">
                  <a:ln>
                    <a:noFill/>
                  </a:ln>
                  <a:solidFill>
                    <a:schemeClr val="tx1"/>
                  </a:solidFill>
                  <a:effectLst/>
                  <a:latin typeface="Times New Roman" pitchFamily="18" charset="0"/>
                  <a:cs typeface="Times New Roman" pitchFamily="18" charset="0"/>
                </a:endParaRPr>
              </a:p>
            </p:txBody>
          </p:sp>
          <p:sp>
            <p:nvSpPr>
              <p:cNvPr id="120" name="Line 48"/>
              <p:cNvSpPr>
                <a:spLocks noChangeShapeType="1"/>
              </p:cNvSpPr>
              <p:nvPr/>
            </p:nvSpPr>
            <p:spPr bwMode="auto">
              <a:xfrm>
                <a:off x="3018" y="6914"/>
                <a:ext cx="33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21" name="Line 49"/>
              <p:cNvSpPr>
                <a:spLocks noChangeShapeType="1"/>
              </p:cNvSpPr>
              <p:nvPr/>
            </p:nvSpPr>
            <p:spPr bwMode="auto">
              <a:xfrm>
                <a:off x="3873" y="6914"/>
                <a:ext cx="361" cy="1"/>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22" name="Line 50"/>
              <p:cNvSpPr>
                <a:spLocks noChangeShapeType="1"/>
              </p:cNvSpPr>
              <p:nvPr/>
            </p:nvSpPr>
            <p:spPr bwMode="auto">
              <a:xfrm flipH="1">
                <a:off x="2850" y="6914"/>
                <a:ext cx="139" cy="6"/>
              </a:xfrm>
              <a:prstGeom prst="line">
                <a:avLst/>
              </a:prstGeom>
              <a:noFill/>
              <a:ln w="9525">
                <a:solidFill>
                  <a:srgbClr val="000000"/>
                </a:solidFill>
                <a:round/>
                <a:headEnd type="none" w="med" len="sm"/>
                <a:tailEnd type="none" w="med" len="sm"/>
              </a:ln>
              <a:effectLst/>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23" name="Rectangle 51"/>
              <p:cNvSpPr>
                <a:spLocks noChangeArrowheads="1"/>
              </p:cNvSpPr>
              <p:nvPr/>
            </p:nvSpPr>
            <p:spPr bwMode="auto">
              <a:xfrm>
                <a:off x="2646" y="6752"/>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24" name="Rectangle 52"/>
              <p:cNvSpPr>
                <a:spLocks noChangeArrowheads="1"/>
              </p:cNvSpPr>
              <p:nvPr/>
            </p:nvSpPr>
            <p:spPr bwMode="auto">
              <a:xfrm>
                <a:off x="4146" y="7904"/>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25" name="Rectangle 53"/>
              <p:cNvSpPr>
                <a:spLocks noChangeArrowheads="1"/>
              </p:cNvSpPr>
              <p:nvPr/>
            </p:nvSpPr>
            <p:spPr bwMode="auto">
              <a:xfrm>
                <a:off x="2622" y="7904"/>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26" name="Line 54"/>
              <p:cNvSpPr>
                <a:spLocks noChangeShapeType="1"/>
              </p:cNvSpPr>
              <p:nvPr/>
            </p:nvSpPr>
            <p:spPr bwMode="auto">
              <a:xfrm>
                <a:off x="2820" y="8084"/>
                <a:ext cx="1458"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grpSp>
        <p:sp>
          <p:nvSpPr>
            <p:cNvPr id="108" name="Rectangle 55"/>
            <p:cNvSpPr>
              <a:spLocks noChangeArrowheads="1"/>
            </p:cNvSpPr>
            <p:nvPr/>
          </p:nvSpPr>
          <p:spPr bwMode="auto">
            <a:xfrm>
              <a:off x="7286" y="7920"/>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09" name="Rectangle 56"/>
            <p:cNvSpPr>
              <a:spLocks noChangeArrowheads="1"/>
            </p:cNvSpPr>
            <p:nvPr/>
          </p:nvSpPr>
          <p:spPr bwMode="auto">
            <a:xfrm>
              <a:off x="5024" y="7920"/>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10" name="Line 57"/>
            <p:cNvSpPr>
              <a:spLocks noChangeShapeType="1"/>
            </p:cNvSpPr>
            <p:nvPr/>
          </p:nvSpPr>
          <p:spPr bwMode="auto">
            <a:xfrm>
              <a:off x="5222" y="8100"/>
              <a:ext cx="2196"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11" name="Rectangle 58"/>
            <p:cNvSpPr>
              <a:spLocks noChangeArrowheads="1"/>
            </p:cNvSpPr>
            <p:nvPr/>
          </p:nvSpPr>
          <p:spPr bwMode="auto">
            <a:xfrm>
              <a:off x="10166" y="7948"/>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12" name="Rectangle 59"/>
            <p:cNvSpPr>
              <a:spLocks noChangeArrowheads="1"/>
            </p:cNvSpPr>
            <p:nvPr/>
          </p:nvSpPr>
          <p:spPr bwMode="auto">
            <a:xfrm>
              <a:off x="7904" y="7948"/>
              <a:ext cx="346" cy="331"/>
            </a:xfrm>
            <a:prstGeom prst="rect">
              <a:avLst/>
            </a:prstGeom>
            <a:noFill/>
            <a:ln w="9525">
              <a:noFill/>
              <a:miter lim="800000"/>
              <a:headEnd/>
              <a:tailEnd/>
            </a:ln>
            <a:effectLst/>
          </p:spPr>
          <p:txBody>
            <a:bodyPr vert="horz" wrap="square" lIns="25400" tIns="25400" rIns="25400" bIns="254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o</a:t>
              </a:r>
            </a:p>
          </p:txBody>
        </p:sp>
        <p:sp>
          <p:nvSpPr>
            <p:cNvPr id="113" name="Line 60"/>
            <p:cNvSpPr>
              <a:spLocks noChangeShapeType="1"/>
            </p:cNvSpPr>
            <p:nvPr/>
          </p:nvSpPr>
          <p:spPr bwMode="auto">
            <a:xfrm>
              <a:off x="8102" y="8128"/>
              <a:ext cx="2196"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14" name="Text Box 61"/>
            <p:cNvSpPr txBox="1">
              <a:spLocks noChangeArrowheads="1"/>
            </p:cNvSpPr>
            <p:nvPr/>
          </p:nvSpPr>
          <p:spPr bwMode="auto">
            <a:xfrm>
              <a:off x="3662" y="8310"/>
              <a:ext cx="372"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a</a:t>
              </a:r>
            </a:p>
          </p:txBody>
        </p:sp>
        <p:sp>
          <p:nvSpPr>
            <p:cNvPr id="115" name="Text Box 62"/>
            <p:cNvSpPr txBox="1">
              <a:spLocks noChangeArrowheads="1"/>
            </p:cNvSpPr>
            <p:nvPr/>
          </p:nvSpPr>
          <p:spPr bwMode="auto">
            <a:xfrm>
              <a:off x="6182" y="8310"/>
              <a:ext cx="372"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b</a:t>
              </a:r>
            </a:p>
          </p:txBody>
        </p:sp>
        <p:sp>
          <p:nvSpPr>
            <p:cNvPr id="116" name="Text Box 63"/>
            <p:cNvSpPr txBox="1">
              <a:spLocks noChangeArrowheads="1"/>
            </p:cNvSpPr>
            <p:nvPr/>
          </p:nvSpPr>
          <p:spPr bwMode="auto">
            <a:xfrm>
              <a:off x="9062" y="8310"/>
              <a:ext cx="372"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a:ln>
                    <a:noFill/>
                  </a:ln>
                  <a:solidFill>
                    <a:schemeClr val="tx1"/>
                  </a:solidFill>
                  <a:effectLst/>
                  <a:latin typeface="Times New Roman" pitchFamily="18" charset="0"/>
                  <a:cs typeface="Times New Roman" pitchFamily="18" charset="0"/>
                </a:rPr>
                <a:t>c</a:t>
              </a:r>
            </a:p>
          </p:txBody>
        </p:sp>
      </p:grpSp>
      <p:sp>
        <p:nvSpPr>
          <p:cNvPr id="127" name="Rectangle 126"/>
          <p:cNvSpPr/>
          <p:nvPr/>
        </p:nvSpPr>
        <p:spPr>
          <a:xfrm>
            <a:off x="7696200" y="5486400"/>
            <a:ext cx="797013" cy="400110"/>
          </a:xfrm>
          <a:prstGeom prst="rect">
            <a:avLst/>
          </a:prstGeom>
        </p:spPr>
        <p:txBody>
          <a:bodyPr wrap="none">
            <a:spAutoFit/>
          </a:bodyPr>
          <a:lstStyle/>
          <a:p>
            <a:r>
              <a:rPr lang="ro-RO" sz="2000" b="1" dirty="0">
                <a:solidFill>
                  <a:srgbClr val="002060"/>
                </a:solidFill>
                <a:latin typeface="Times New Roman" pitchFamily="18" charset="0"/>
                <a:ea typeface="Times New Roman" pitchFamily="18" charset="0"/>
                <a:cs typeface="Times New Roman" pitchFamily="18" charset="0"/>
              </a:rPr>
              <a:t>Fig. 1</a:t>
            </a:r>
            <a:endParaRPr lang="en-US" sz="2000" b="1"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Ipoteze simplificatoare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4"/>
          <p:cNvSpPr/>
          <p:nvPr/>
        </p:nvSpPr>
        <p:spPr>
          <a:xfrm>
            <a:off x="0" y="816114"/>
            <a:ext cx="8991600" cy="707886"/>
          </a:xfrm>
          <a:prstGeom prst="rect">
            <a:avLst/>
          </a:prstGeom>
        </p:spPr>
        <p:txBody>
          <a:bodyPr wrap="square">
            <a:spAutoFit/>
          </a:bodyPr>
          <a:lstStyle/>
          <a:p>
            <a:pPr algn="just"/>
            <a:r>
              <a:rPr lang="ro-RO" sz="2000" dirty="0"/>
              <a:t>    </a:t>
            </a:r>
            <a:r>
              <a:rPr lang="it-IT" sz="2000" b="1" dirty="0">
                <a:solidFill>
                  <a:srgbClr val="002060"/>
                </a:solidFill>
              </a:rPr>
              <a:t>Caracteristicile statice ale consumatorilor </a:t>
            </a:r>
            <a:r>
              <a:rPr lang="it-IT" sz="2000" dirty="0"/>
              <a:t>P(U) și Q(U) se echivalează prin</a:t>
            </a:r>
            <a:r>
              <a:rPr lang="ro-RO" sz="2000" dirty="0"/>
              <a:t> următoarele variante</a:t>
            </a:r>
            <a:r>
              <a:rPr lang="it-IT" sz="2000" dirty="0"/>
              <a:t>:</a:t>
            </a:r>
            <a:endParaRPr lang="en-US" sz="2000" dirty="0"/>
          </a:p>
        </p:txBody>
      </p:sp>
      <p:pic>
        <p:nvPicPr>
          <p:cNvPr id="2" name="Picture 5"/>
          <p:cNvPicPr>
            <a:picLocks noChangeAspect="1" noChangeArrowheads="1"/>
          </p:cNvPicPr>
          <p:nvPr/>
        </p:nvPicPr>
        <p:blipFill>
          <a:blip r:embed="rId2" cstate="print"/>
          <a:srcRect/>
          <a:stretch>
            <a:fillRect/>
          </a:stretch>
        </p:blipFill>
        <p:spPr bwMode="auto">
          <a:xfrm>
            <a:off x="152400" y="1600200"/>
            <a:ext cx="8810625" cy="45720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Ipoteze simplificatoare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4"/>
          <p:cNvSpPr/>
          <p:nvPr/>
        </p:nvSpPr>
        <p:spPr>
          <a:xfrm>
            <a:off x="0" y="816114"/>
            <a:ext cx="8991600" cy="707886"/>
          </a:xfrm>
          <a:prstGeom prst="rect">
            <a:avLst/>
          </a:prstGeom>
        </p:spPr>
        <p:txBody>
          <a:bodyPr wrap="square">
            <a:spAutoFit/>
          </a:bodyPr>
          <a:lstStyle/>
          <a:p>
            <a:pPr algn="just"/>
            <a:r>
              <a:rPr lang="ro-RO" sz="2000" dirty="0"/>
              <a:t>    </a:t>
            </a:r>
            <a:r>
              <a:rPr lang="it-IT" sz="2000" b="1" dirty="0">
                <a:solidFill>
                  <a:srgbClr val="002060"/>
                </a:solidFill>
              </a:rPr>
              <a:t>Caracteristicile statice ale consumatorilor </a:t>
            </a:r>
            <a:r>
              <a:rPr lang="it-IT" sz="2000" dirty="0"/>
              <a:t>P(U) și Q(U) se echivalează prin</a:t>
            </a:r>
            <a:r>
              <a:rPr lang="ro-RO" sz="2000" dirty="0"/>
              <a:t> următoarele variante</a:t>
            </a:r>
            <a:r>
              <a:rPr lang="it-IT" sz="2000" dirty="0"/>
              <a:t>:</a:t>
            </a:r>
            <a:endParaRPr lang="en-US" sz="2000" dirty="0"/>
          </a:p>
        </p:txBody>
      </p:sp>
      <p:pic>
        <p:nvPicPr>
          <p:cNvPr id="2" name="Picture 5"/>
          <p:cNvPicPr>
            <a:picLocks noChangeAspect="1" noChangeArrowheads="1"/>
          </p:cNvPicPr>
          <p:nvPr/>
        </p:nvPicPr>
        <p:blipFill>
          <a:blip r:embed="rId2" cstate="print"/>
          <a:srcRect/>
          <a:stretch>
            <a:fillRect/>
          </a:stretch>
        </p:blipFill>
        <p:spPr bwMode="auto">
          <a:xfrm>
            <a:off x="152400" y="1600200"/>
            <a:ext cx="8810625" cy="4572000"/>
          </a:xfrm>
          <a:prstGeom prst="rect">
            <a:avLst/>
          </a:prstGeom>
          <a:noFill/>
          <a:ln w="9525">
            <a:noFill/>
            <a:miter lim="800000"/>
            <a:headEnd/>
            <a:tailEnd/>
          </a:ln>
        </p:spPr>
      </p:pic>
    </p:spTree>
    <p:extLst>
      <p:ext uri="{BB962C8B-B14F-4D97-AF65-F5344CB8AC3E}">
        <p14:creationId xmlns:p14="http://schemas.microsoft.com/office/powerpoint/2010/main" val="4166925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646331"/>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b="1" dirty="0"/>
              <a:t>Calculul circulaţiilor de curenţi, puteri şi al căderilor de tensiune în reţelele electrice radiale</a:t>
            </a:r>
            <a:endParaRPr lang="en-US"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4307" name="Rectangle 5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24309" name="Rectangle 5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1"/>
          <p:cNvSpPr/>
          <p:nvPr/>
        </p:nvSpPr>
        <p:spPr>
          <a:xfrm>
            <a:off x="381000" y="1219200"/>
            <a:ext cx="7391400" cy="3139321"/>
          </a:xfrm>
          <a:prstGeom prst="rect">
            <a:avLst/>
          </a:prstGeom>
        </p:spPr>
        <p:txBody>
          <a:bodyPr wrap="square">
            <a:spAutoFit/>
          </a:bodyPr>
          <a:lstStyle/>
          <a:p>
            <a:r>
              <a:rPr lang="ro-RO" dirty="0" smtClean="0">
                <a:latin typeface="+mn-lt"/>
                <a:ea typeface="Times New Roman" panose="02020603050405020304" pitchFamily="18" charset="0"/>
              </a:rPr>
              <a:t>Î</a:t>
            </a:r>
            <a:r>
              <a:rPr lang="it-IT" dirty="0" smtClean="0">
                <a:latin typeface="+mn-lt"/>
                <a:ea typeface="Times New Roman" panose="02020603050405020304" pitchFamily="18" charset="0"/>
              </a:rPr>
              <a:t>n </a:t>
            </a:r>
            <a:r>
              <a:rPr lang="it-IT" dirty="0">
                <a:latin typeface="+mn-lt"/>
                <a:ea typeface="Times New Roman" panose="02020603050405020304" pitchFamily="18" charset="0"/>
              </a:rPr>
              <a:t>vederea asigurării unei funcţionări corespunzătoare a receptoarelor de energie electrică aflate în dotarea consumatorilor, precum şi pentru asigurarea unui nivel minim al pierderilor de putere şi energie electrică în reţele, este </a:t>
            </a:r>
            <a:r>
              <a:rPr lang="ro-RO" dirty="0" smtClean="0">
                <a:latin typeface="+mn-lt"/>
                <a:ea typeface="Times New Roman" panose="02020603050405020304" pitchFamily="18" charset="0"/>
              </a:rPr>
              <a:t>necesar ca </a:t>
            </a:r>
            <a:r>
              <a:rPr lang="it-IT" dirty="0" smtClean="0">
                <a:latin typeface="+mn-lt"/>
                <a:ea typeface="Times New Roman" panose="02020603050405020304" pitchFamily="18" charset="0"/>
              </a:rPr>
              <a:t>abaterea </a:t>
            </a:r>
            <a:r>
              <a:rPr lang="it-IT" dirty="0">
                <a:latin typeface="+mn-lt"/>
                <a:ea typeface="Times New Roman" panose="02020603050405020304" pitchFamily="18" charset="0"/>
              </a:rPr>
              <a:t>amplitudinii tensiunii faţă de tensiunea </a:t>
            </a:r>
            <a:r>
              <a:rPr lang="it-IT" dirty="0" smtClean="0">
                <a:latin typeface="+mn-lt"/>
                <a:ea typeface="Times New Roman" panose="02020603050405020304" pitchFamily="18" charset="0"/>
              </a:rPr>
              <a:t>nominală</a:t>
            </a:r>
            <a:r>
              <a:rPr lang="ro-RO" dirty="0" smtClean="0">
                <a:latin typeface="+mn-lt"/>
                <a:ea typeface="Times New Roman" panose="02020603050405020304" pitchFamily="18" charset="0"/>
              </a:rPr>
              <a:t> să fie cât mai mică (max. ± 10%). </a:t>
            </a:r>
            <a:endParaRPr lang="en-US" dirty="0" smtClean="0">
              <a:latin typeface="+mn-lt"/>
              <a:ea typeface="Times New Roman" panose="02020603050405020304" pitchFamily="18" charset="0"/>
            </a:endParaRPr>
          </a:p>
          <a:p>
            <a:endParaRPr lang="en-US" dirty="0">
              <a:latin typeface="+mn-lt"/>
            </a:endParaRPr>
          </a:p>
          <a:p>
            <a:r>
              <a:rPr lang="en-US" dirty="0" err="1" smtClean="0">
                <a:latin typeface="+mn-lt"/>
              </a:rPr>
              <a:t>Pentru</a:t>
            </a:r>
            <a:r>
              <a:rPr lang="en-US" dirty="0" smtClean="0">
                <a:latin typeface="+mn-lt"/>
              </a:rPr>
              <a:t> a </a:t>
            </a:r>
            <a:r>
              <a:rPr lang="en-US" dirty="0" err="1" smtClean="0">
                <a:latin typeface="+mn-lt"/>
              </a:rPr>
              <a:t>putea</a:t>
            </a:r>
            <a:r>
              <a:rPr lang="en-US" dirty="0" smtClean="0">
                <a:latin typeface="+mn-lt"/>
              </a:rPr>
              <a:t> </a:t>
            </a:r>
            <a:r>
              <a:rPr lang="en-US" dirty="0" err="1" smtClean="0">
                <a:latin typeface="+mn-lt"/>
              </a:rPr>
              <a:t>verifica</a:t>
            </a:r>
            <a:r>
              <a:rPr lang="en-US" dirty="0" smtClean="0">
                <a:latin typeface="+mn-lt"/>
              </a:rPr>
              <a:t> </a:t>
            </a:r>
            <a:r>
              <a:rPr lang="ro-RO" dirty="0" smtClean="0">
                <a:latin typeface="+mn-lt"/>
              </a:rPr>
              <a:t>î</a:t>
            </a:r>
            <a:r>
              <a:rPr lang="en-US" dirty="0" err="1" smtClean="0">
                <a:latin typeface="+mn-lt"/>
              </a:rPr>
              <a:t>ndeplinirea</a:t>
            </a:r>
            <a:r>
              <a:rPr lang="en-US" dirty="0" smtClean="0">
                <a:latin typeface="+mn-lt"/>
              </a:rPr>
              <a:t> ace</a:t>
            </a:r>
            <a:r>
              <a:rPr lang="ro-RO" dirty="0" smtClean="0">
                <a:latin typeface="+mn-lt"/>
              </a:rPr>
              <a:t>stei condiții, trebuie calculată căderea de tensiune pe fiecare dintre elementele rețelei.</a:t>
            </a:r>
          </a:p>
          <a:p>
            <a:endParaRPr lang="ro-RO" dirty="0" smtClean="0">
              <a:latin typeface="+mn-lt"/>
            </a:endParaRPr>
          </a:p>
          <a:p>
            <a:r>
              <a:rPr lang="ro-RO" dirty="0" smtClean="0">
                <a:latin typeface="+mn-lt"/>
              </a:rPr>
              <a:t>Interesează, de asemenea, determinarea circulațiilor de curent/putere pe fiecare element al rețelei.</a:t>
            </a:r>
            <a:endParaRPr lang="en-US" dirty="0">
              <a:latin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it-IT" sz="2800" b="1" dirty="0" smtClean="0"/>
              <a:t>Linia care alimentează un singur consumator</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24257" name="Group 1"/>
          <p:cNvGrpSpPr>
            <a:grpSpLocks/>
          </p:cNvGrpSpPr>
          <p:nvPr/>
        </p:nvGrpSpPr>
        <p:grpSpPr bwMode="auto">
          <a:xfrm>
            <a:off x="381000" y="849243"/>
            <a:ext cx="8001000" cy="2438400"/>
            <a:chOff x="5970" y="8304"/>
            <a:chExt cx="7410" cy="1956"/>
          </a:xfrm>
        </p:grpSpPr>
        <p:sp>
          <p:nvSpPr>
            <p:cNvPr id="224265" name="Line 9"/>
            <p:cNvSpPr>
              <a:spLocks noChangeShapeType="1"/>
            </p:cNvSpPr>
            <p:nvPr/>
          </p:nvSpPr>
          <p:spPr bwMode="auto">
            <a:xfrm>
              <a:off x="8940" y="8832"/>
              <a:ext cx="11" cy="1062"/>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58" name="Oval 2"/>
            <p:cNvSpPr>
              <a:spLocks noChangeArrowheads="1"/>
            </p:cNvSpPr>
            <p:nvPr/>
          </p:nvSpPr>
          <p:spPr bwMode="auto">
            <a:xfrm>
              <a:off x="6222" y="8772"/>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59" name="Oval 3"/>
            <p:cNvSpPr>
              <a:spLocks noChangeArrowheads="1"/>
            </p:cNvSpPr>
            <p:nvPr/>
          </p:nvSpPr>
          <p:spPr bwMode="auto">
            <a:xfrm>
              <a:off x="8892" y="8784"/>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0" name="Line 4"/>
            <p:cNvSpPr>
              <a:spLocks noChangeShapeType="1"/>
            </p:cNvSpPr>
            <p:nvPr/>
          </p:nvSpPr>
          <p:spPr bwMode="auto">
            <a:xfrm>
              <a:off x="6330" y="8832"/>
              <a:ext cx="2562"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1" name="Oval 5"/>
            <p:cNvSpPr>
              <a:spLocks noChangeArrowheads="1"/>
            </p:cNvSpPr>
            <p:nvPr/>
          </p:nvSpPr>
          <p:spPr bwMode="auto">
            <a:xfrm>
              <a:off x="6222" y="9882"/>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2" name="Oval 6"/>
            <p:cNvSpPr>
              <a:spLocks noChangeArrowheads="1"/>
            </p:cNvSpPr>
            <p:nvPr/>
          </p:nvSpPr>
          <p:spPr bwMode="auto">
            <a:xfrm>
              <a:off x="8892" y="9894"/>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3" name="Line 7"/>
            <p:cNvSpPr>
              <a:spLocks noChangeShapeType="1"/>
            </p:cNvSpPr>
            <p:nvPr/>
          </p:nvSpPr>
          <p:spPr bwMode="auto">
            <a:xfrm>
              <a:off x="6330" y="9942"/>
              <a:ext cx="2562"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4" name="Line 8"/>
            <p:cNvSpPr>
              <a:spLocks noChangeShapeType="1"/>
            </p:cNvSpPr>
            <p:nvPr/>
          </p:nvSpPr>
          <p:spPr bwMode="auto">
            <a:xfrm>
              <a:off x="6270" y="8892"/>
              <a:ext cx="0" cy="99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6" name="Text Box 10"/>
            <p:cNvSpPr txBox="1">
              <a:spLocks noChangeArrowheads="1"/>
            </p:cNvSpPr>
            <p:nvPr/>
          </p:nvSpPr>
          <p:spPr bwMode="auto">
            <a:xfrm>
              <a:off x="6282" y="9222"/>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U</a:t>
              </a:r>
              <a:r>
                <a:rPr kumimoji="0" lang="en-US" b="0" i="0" u="none" strike="noStrike" cap="none" normalizeH="0" baseline="-25000" smtClean="0">
                  <a:ln>
                    <a:noFill/>
                  </a:ln>
                  <a:solidFill>
                    <a:schemeClr val="tx1"/>
                  </a:solidFill>
                  <a:effectLst/>
                  <a:latin typeface="Times New Roman" pitchFamily="18" charset="0"/>
                  <a:cs typeface="Times New Roman" pitchFamily="18" charset="0"/>
                </a:rPr>
                <a:t>Ao</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267" name="Text Box 11"/>
            <p:cNvSpPr txBox="1">
              <a:spLocks noChangeArrowheads="1"/>
            </p:cNvSpPr>
            <p:nvPr/>
          </p:nvSpPr>
          <p:spPr bwMode="auto">
            <a:xfrm>
              <a:off x="8508" y="9236"/>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dirty="0" err="1" smtClean="0">
                  <a:ln>
                    <a:noFill/>
                  </a:ln>
                  <a:solidFill>
                    <a:schemeClr val="tx1"/>
                  </a:solidFill>
                  <a:effectLst/>
                  <a:latin typeface="Times New Roman" pitchFamily="18" charset="0"/>
                  <a:cs typeface="Times New Roman" pitchFamily="18" charset="0"/>
                </a:rPr>
                <a:t>U</a:t>
              </a:r>
              <a:r>
                <a:rPr kumimoji="0" lang="en-US" b="0" i="0" u="none" strike="noStrike" cap="none" normalizeH="0" baseline="-25000" dirty="0" err="1" smtClean="0">
                  <a:ln>
                    <a:noFill/>
                  </a:ln>
                  <a:solidFill>
                    <a:schemeClr val="tx1"/>
                  </a:solidFill>
                  <a:effectLst/>
                  <a:latin typeface="Times New Roman" pitchFamily="18" charset="0"/>
                  <a:cs typeface="Times New Roman" pitchFamily="18" charset="0"/>
                </a:rPr>
                <a:t>ko</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4268" name="Line 12"/>
            <p:cNvSpPr>
              <a:spLocks noChangeShapeType="1"/>
            </p:cNvSpPr>
            <p:nvPr/>
          </p:nvSpPr>
          <p:spPr bwMode="auto">
            <a:xfrm>
              <a:off x="9000" y="8832"/>
              <a:ext cx="420" cy="0"/>
            </a:xfrm>
            <a:prstGeom prst="line">
              <a:avLst/>
            </a:prstGeom>
            <a:noFill/>
            <a:ln w="9525">
              <a:solidFill>
                <a:srgbClr val="000000"/>
              </a:solidFill>
              <a:round/>
              <a:headEnd/>
              <a:tailEnd type="triangle"/>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69" name="Line 13"/>
            <p:cNvSpPr>
              <a:spLocks noChangeShapeType="1"/>
            </p:cNvSpPr>
            <p:nvPr/>
          </p:nvSpPr>
          <p:spPr bwMode="auto">
            <a:xfrm>
              <a:off x="9012" y="9942"/>
              <a:ext cx="39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71" name="Text Box 15"/>
            <p:cNvSpPr txBox="1">
              <a:spLocks noChangeArrowheads="1"/>
            </p:cNvSpPr>
            <p:nvPr/>
          </p:nvSpPr>
          <p:spPr bwMode="auto">
            <a:xfrm>
              <a:off x="9225" y="8514"/>
              <a:ext cx="30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dirty="0" err="1" smtClean="0">
                  <a:ln>
                    <a:noFill/>
                  </a:ln>
                  <a:solidFill>
                    <a:schemeClr val="tx1"/>
                  </a:solidFill>
                  <a:effectLst/>
                  <a:latin typeface="Times New Roman" pitchFamily="18" charset="0"/>
                  <a:cs typeface="Times New Roman" pitchFamily="18" charset="0"/>
                </a:rPr>
                <a:t>I</a:t>
              </a:r>
              <a:r>
                <a:rPr kumimoji="0" lang="en-US" b="0" i="0" u="none" strike="noStrike" cap="none" normalizeH="0" baseline="-25000" dirty="0" err="1" smtClean="0">
                  <a:ln>
                    <a:noFill/>
                  </a:ln>
                  <a:solidFill>
                    <a:schemeClr val="tx1"/>
                  </a:solidFill>
                  <a:effectLst/>
                  <a:latin typeface="Times New Roman" pitchFamily="18" charset="0"/>
                  <a:cs typeface="Times New Roman" pitchFamily="18" charset="0"/>
                </a:rPr>
                <a:t>k</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4272" name="Line 16"/>
            <p:cNvSpPr>
              <a:spLocks noChangeShapeType="1"/>
            </p:cNvSpPr>
            <p:nvPr/>
          </p:nvSpPr>
          <p:spPr bwMode="auto">
            <a:xfrm>
              <a:off x="7080" y="8922"/>
              <a:ext cx="102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73" name="Text Box 17"/>
            <p:cNvSpPr txBox="1">
              <a:spLocks noChangeArrowheads="1"/>
            </p:cNvSpPr>
            <p:nvPr/>
          </p:nvSpPr>
          <p:spPr bwMode="auto">
            <a:xfrm>
              <a:off x="7374" y="8922"/>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I</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274" name="Line 18"/>
            <p:cNvSpPr>
              <a:spLocks noChangeShapeType="1"/>
            </p:cNvSpPr>
            <p:nvPr/>
          </p:nvSpPr>
          <p:spPr bwMode="auto">
            <a:xfrm flipV="1">
              <a:off x="6270" y="8460"/>
              <a:ext cx="0" cy="3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75" name="Line 19"/>
            <p:cNvSpPr>
              <a:spLocks noChangeShapeType="1"/>
            </p:cNvSpPr>
            <p:nvPr/>
          </p:nvSpPr>
          <p:spPr bwMode="auto">
            <a:xfrm flipV="1">
              <a:off x="8940" y="8490"/>
              <a:ext cx="0" cy="3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76" name="Line 20"/>
            <p:cNvSpPr>
              <a:spLocks noChangeShapeType="1"/>
            </p:cNvSpPr>
            <p:nvPr/>
          </p:nvSpPr>
          <p:spPr bwMode="auto">
            <a:xfrm>
              <a:off x="6270" y="8580"/>
              <a:ext cx="2670" cy="0"/>
            </a:xfrm>
            <a:prstGeom prst="line">
              <a:avLst/>
            </a:prstGeom>
            <a:noFill/>
            <a:ln w="952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77" name="Text Box 21"/>
            <p:cNvSpPr txBox="1">
              <a:spLocks noChangeArrowheads="1"/>
            </p:cNvSpPr>
            <p:nvPr/>
          </p:nvSpPr>
          <p:spPr bwMode="auto">
            <a:xfrm>
              <a:off x="7476" y="8304"/>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L</a:t>
              </a:r>
            </a:p>
          </p:txBody>
        </p:sp>
        <p:sp>
          <p:nvSpPr>
            <p:cNvPr id="224278" name="Text Box 22"/>
            <p:cNvSpPr txBox="1">
              <a:spLocks noChangeArrowheads="1"/>
            </p:cNvSpPr>
            <p:nvPr/>
          </p:nvSpPr>
          <p:spPr bwMode="auto">
            <a:xfrm>
              <a:off x="9000" y="8580"/>
              <a:ext cx="264"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k</a:t>
              </a:r>
            </a:p>
          </p:txBody>
        </p:sp>
        <p:sp>
          <p:nvSpPr>
            <p:cNvPr id="224279" name="Text Box 23"/>
            <p:cNvSpPr txBox="1">
              <a:spLocks noChangeArrowheads="1"/>
            </p:cNvSpPr>
            <p:nvPr/>
          </p:nvSpPr>
          <p:spPr bwMode="auto">
            <a:xfrm>
              <a:off x="5970" y="8580"/>
              <a:ext cx="264"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A</a:t>
              </a:r>
            </a:p>
          </p:txBody>
        </p:sp>
        <p:sp>
          <p:nvSpPr>
            <p:cNvPr id="224280" name="Oval 24"/>
            <p:cNvSpPr>
              <a:spLocks noChangeArrowheads="1"/>
            </p:cNvSpPr>
            <p:nvPr/>
          </p:nvSpPr>
          <p:spPr bwMode="auto">
            <a:xfrm>
              <a:off x="10116" y="8778"/>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1" name="Oval 25"/>
            <p:cNvSpPr>
              <a:spLocks noChangeArrowheads="1"/>
            </p:cNvSpPr>
            <p:nvPr/>
          </p:nvSpPr>
          <p:spPr bwMode="auto">
            <a:xfrm>
              <a:off x="12786" y="8790"/>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2" name="Line 26"/>
            <p:cNvSpPr>
              <a:spLocks noChangeShapeType="1"/>
            </p:cNvSpPr>
            <p:nvPr/>
          </p:nvSpPr>
          <p:spPr bwMode="auto">
            <a:xfrm>
              <a:off x="10224" y="8838"/>
              <a:ext cx="2562"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3" name="Oval 27"/>
            <p:cNvSpPr>
              <a:spLocks noChangeArrowheads="1"/>
            </p:cNvSpPr>
            <p:nvPr/>
          </p:nvSpPr>
          <p:spPr bwMode="auto">
            <a:xfrm>
              <a:off x="10116" y="9888"/>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4" name="Oval 28"/>
            <p:cNvSpPr>
              <a:spLocks noChangeArrowheads="1"/>
            </p:cNvSpPr>
            <p:nvPr/>
          </p:nvSpPr>
          <p:spPr bwMode="auto">
            <a:xfrm>
              <a:off x="12786" y="9900"/>
              <a:ext cx="113" cy="1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5" name="Line 29"/>
            <p:cNvSpPr>
              <a:spLocks noChangeShapeType="1"/>
            </p:cNvSpPr>
            <p:nvPr/>
          </p:nvSpPr>
          <p:spPr bwMode="auto">
            <a:xfrm>
              <a:off x="10224" y="9948"/>
              <a:ext cx="2562"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6" name="Line 30"/>
            <p:cNvSpPr>
              <a:spLocks noChangeShapeType="1"/>
            </p:cNvSpPr>
            <p:nvPr/>
          </p:nvSpPr>
          <p:spPr bwMode="auto">
            <a:xfrm>
              <a:off x="10164" y="8898"/>
              <a:ext cx="0" cy="99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7" name="Line 31"/>
            <p:cNvSpPr>
              <a:spLocks noChangeShapeType="1"/>
            </p:cNvSpPr>
            <p:nvPr/>
          </p:nvSpPr>
          <p:spPr bwMode="auto">
            <a:xfrm flipH="1">
              <a:off x="13074" y="8856"/>
              <a:ext cx="6" cy="1086"/>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88" name="Text Box 32"/>
            <p:cNvSpPr txBox="1">
              <a:spLocks noChangeArrowheads="1"/>
            </p:cNvSpPr>
            <p:nvPr/>
          </p:nvSpPr>
          <p:spPr bwMode="auto">
            <a:xfrm>
              <a:off x="10206" y="9228"/>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U</a:t>
              </a:r>
              <a:r>
                <a:rPr kumimoji="0" lang="en-US" b="0" i="0" u="none" strike="noStrike" cap="none" normalizeH="0" baseline="-25000" smtClean="0">
                  <a:ln>
                    <a:noFill/>
                  </a:ln>
                  <a:solidFill>
                    <a:schemeClr val="tx1"/>
                  </a:solidFill>
                  <a:effectLst/>
                  <a:latin typeface="Times New Roman" pitchFamily="18" charset="0"/>
                  <a:cs typeface="Times New Roman" pitchFamily="18" charset="0"/>
                </a:rPr>
                <a:t>Ao</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289" name="Text Box 33"/>
            <p:cNvSpPr txBox="1">
              <a:spLocks noChangeArrowheads="1"/>
            </p:cNvSpPr>
            <p:nvPr/>
          </p:nvSpPr>
          <p:spPr bwMode="auto">
            <a:xfrm>
              <a:off x="12648" y="9306"/>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U</a:t>
              </a:r>
              <a:r>
                <a:rPr kumimoji="0" lang="en-US" b="0" i="0" u="none" strike="noStrike" cap="none" normalizeH="0" baseline="-25000" smtClean="0">
                  <a:ln>
                    <a:noFill/>
                  </a:ln>
                  <a:solidFill>
                    <a:schemeClr val="tx1"/>
                  </a:solidFill>
                  <a:effectLst/>
                  <a:latin typeface="Times New Roman" pitchFamily="18" charset="0"/>
                  <a:cs typeface="Times New Roman" pitchFamily="18" charset="0"/>
                </a:rPr>
                <a:t>ko</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290" name="Line 34"/>
            <p:cNvSpPr>
              <a:spLocks noChangeShapeType="1"/>
            </p:cNvSpPr>
            <p:nvPr/>
          </p:nvSpPr>
          <p:spPr bwMode="auto">
            <a:xfrm>
              <a:off x="12891" y="8838"/>
              <a:ext cx="42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91" name="Line 35"/>
            <p:cNvSpPr>
              <a:spLocks noChangeShapeType="1"/>
            </p:cNvSpPr>
            <p:nvPr/>
          </p:nvSpPr>
          <p:spPr bwMode="auto">
            <a:xfrm>
              <a:off x="12906" y="9948"/>
              <a:ext cx="390"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94" name="Line 38"/>
            <p:cNvSpPr>
              <a:spLocks noChangeShapeType="1"/>
            </p:cNvSpPr>
            <p:nvPr/>
          </p:nvSpPr>
          <p:spPr bwMode="auto">
            <a:xfrm>
              <a:off x="11046" y="8988"/>
              <a:ext cx="102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295" name="Text Box 39"/>
            <p:cNvSpPr txBox="1">
              <a:spLocks noChangeArrowheads="1"/>
            </p:cNvSpPr>
            <p:nvPr/>
          </p:nvSpPr>
          <p:spPr bwMode="auto">
            <a:xfrm>
              <a:off x="11340" y="8988"/>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I</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296" name="Text Box 40"/>
            <p:cNvSpPr txBox="1">
              <a:spLocks noChangeArrowheads="1"/>
            </p:cNvSpPr>
            <p:nvPr/>
          </p:nvSpPr>
          <p:spPr bwMode="auto">
            <a:xfrm>
              <a:off x="11202" y="8448"/>
              <a:ext cx="732" cy="2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Z</a:t>
              </a:r>
              <a:r>
                <a:rPr kumimoji="0" lang="en-US" b="0" i="0" u="none" strike="noStrike" cap="none" normalizeH="0" baseline="0" smtClean="0">
                  <a:ln>
                    <a:noFill/>
                  </a:ln>
                  <a:solidFill>
                    <a:schemeClr val="tx1"/>
                  </a:solidFill>
                  <a:effectLst/>
                  <a:latin typeface="Times New Roman" pitchFamily="18" charset="0"/>
                  <a:cs typeface="Times New Roman" pitchFamily="18" charset="0"/>
                </a:rPr>
                <a:t>=R+jX</a:t>
              </a:r>
            </a:p>
          </p:txBody>
        </p:sp>
        <p:sp>
          <p:nvSpPr>
            <p:cNvPr id="224297" name="Text Box 41"/>
            <p:cNvSpPr txBox="1">
              <a:spLocks noChangeArrowheads="1"/>
            </p:cNvSpPr>
            <p:nvPr/>
          </p:nvSpPr>
          <p:spPr bwMode="auto">
            <a:xfrm>
              <a:off x="12684" y="8574"/>
              <a:ext cx="264"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k</a:t>
              </a:r>
            </a:p>
          </p:txBody>
        </p:sp>
        <p:sp>
          <p:nvSpPr>
            <p:cNvPr id="224298" name="Text Box 42"/>
            <p:cNvSpPr txBox="1">
              <a:spLocks noChangeArrowheads="1"/>
            </p:cNvSpPr>
            <p:nvPr/>
          </p:nvSpPr>
          <p:spPr bwMode="auto">
            <a:xfrm>
              <a:off x="10062" y="8526"/>
              <a:ext cx="264" cy="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A</a:t>
              </a:r>
            </a:p>
          </p:txBody>
        </p:sp>
        <p:sp>
          <p:nvSpPr>
            <p:cNvPr id="224299" name="Line 43"/>
            <p:cNvSpPr>
              <a:spLocks noChangeShapeType="1"/>
            </p:cNvSpPr>
            <p:nvPr/>
          </p:nvSpPr>
          <p:spPr bwMode="auto">
            <a:xfrm>
              <a:off x="9654" y="8856"/>
              <a:ext cx="48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300" name="Text Box 44"/>
            <p:cNvSpPr txBox="1">
              <a:spLocks noChangeArrowheads="1"/>
            </p:cNvSpPr>
            <p:nvPr/>
          </p:nvSpPr>
          <p:spPr bwMode="auto">
            <a:xfrm>
              <a:off x="9546" y="8598"/>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I</a:t>
              </a:r>
              <a:r>
                <a:rPr kumimoji="0" lang="en-US" b="0" i="0" u="none" strike="noStrike" cap="none" normalizeH="0" baseline="-25000" smtClean="0">
                  <a:ln>
                    <a:noFill/>
                  </a:ln>
                  <a:solidFill>
                    <a:schemeClr val="tx1"/>
                  </a:solidFill>
                  <a:effectLst/>
                  <a:latin typeface="Times New Roman" pitchFamily="18" charset="0"/>
                  <a:cs typeface="Times New Roman" pitchFamily="18" charset="0"/>
                </a:rPr>
                <a:t>A</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301" name="Text Box 45"/>
            <p:cNvSpPr txBox="1">
              <a:spLocks noChangeArrowheads="1"/>
            </p:cNvSpPr>
            <p:nvPr/>
          </p:nvSpPr>
          <p:spPr bwMode="auto">
            <a:xfrm>
              <a:off x="12978" y="8538"/>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sng" strike="noStrike" cap="none" normalizeH="0" baseline="0" smtClean="0">
                  <a:ln>
                    <a:noFill/>
                  </a:ln>
                  <a:solidFill>
                    <a:schemeClr val="tx1"/>
                  </a:solidFill>
                  <a:effectLst/>
                  <a:latin typeface="Times New Roman" pitchFamily="18" charset="0"/>
                  <a:cs typeface="Times New Roman" pitchFamily="18" charset="0"/>
                </a:rPr>
                <a:t>I</a:t>
              </a:r>
              <a:r>
                <a:rPr kumimoji="0" lang="en-US" b="0" i="0" u="none" strike="noStrike" cap="none" normalizeH="0" baseline="-25000" smtClean="0">
                  <a:ln>
                    <a:noFill/>
                  </a:ln>
                  <a:solidFill>
                    <a:schemeClr val="tx1"/>
                  </a:solidFill>
                  <a:effectLst/>
                  <a:latin typeface="Times New Roman" pitchFamily="18" charset="0"/>
                  <a:cs typeface="Times New Roman" pitchFamily="18" charset="0"/>
                </a:rPr>
                <a:t>k</a:t>
              </a:r>
              <a:endParaRPr kumimoji="0" lang="en-US"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4302" name="Rectangle 46"/>
            <p:cNvSpPr>
              <a:spLocks noChangeArrowheads="1"/>
            </p:cNvSpPr>
            <p:nvPr/>
          </p:nvSpPr>
          <p:spPr bwMode="auto">
            <a:xfrm>
              <a:off x="11112" y="8736"/>
              <a:ext cx="930" cy="16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4303" name="Text Box 47"/>
            <p:cNvSpPr txBox="1">
              <a:spLocks noChangeArrowheads="1"/>
            </p:cNvSpPr>
            <p:nvPr/>
          </p:nvSpPr>
          <p:spPr bwMode="auto">
            <a:xfrm>
              <a:off x="7536" y="9972"/>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a</a:t>
              </a:r>
            </a:p>
          </p:txBody>
        </p:sp>
        <p:sp>
          <p:nvSpPr>
            <p:cNvPr id="224304" name="Text Box 48"/>
            <p:cNvSpPr txBox="1">
              <a:spLocks noChangeArrowheads="1"/>
            </p:cNvSpPr>
            <p:nvPr/>
          </p:nvSpPr>
          <p:spPr bwMode="auto">
            <a:xfrm>
              <a:off x="11550" y="9990"/>
              <a:ext cx="402"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b="0" i="0" u="none" strike="noStrike" cap="none" normalizeH="0" baseline="0" smtClean="0">
                  <a:ln>
                    <a:noFill/>
                  </a:ln>
                  <a:solidFill>
                    <a:schemeClr val="tx1"/>
                  </a:solidFill>
                  <a:effectLst/>
                  <a:latin typeface="Times New Roman" pitchFamily="18" charset="0"/>
                  <a:cs typeface="Times New Roman" pitchFamily="18" charset="0"/>
                </a:rPr>
                <a:t>b</a:t>
              </a:r>
            </a:p>
          </p:txBody>
        </p:sp>
      </p:grpSp>
      <p:sp>
        <p:nvSpPr>
          <p:cNvPr id="224307" name="Rectangle 5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4306" name="Object 50"/>
          <p:cNvGraphicFramePr>
            <a:graphicFrameLocks noChangeAspect="1"/>
          </p:cNvGraphicFramePr>
          <p:nvPr/>
        </p:nvGraphicFramePr>
        <p:xfrm>
          <a:off x="3505200" y="4038600"/>
          <a:ext cx="2160104" cy="628891"/>
        </p:xfrm>
        <a:graphic>
          <a:graphicData uri="http://schemas.openxmlformats.org/presentationml/2006/ole">
            <mc:AlternateContent xmlns:mc="http://schemas.openxmlformats.org/markup-compatibility/2006">
              <mc:Choice xmlns:v="urn:schemas-microsoft-com:vml" Requires="v">
                <p:oleObj spid="_x0000_s275484" name="Equation" r:id="rId3" imgW="748975" imgH="215806" progId="Equation.3">
                  <p:embed/>
                </p:oleObj>
              </mc:Choice>
              <mc:Fallback>
                <p:oleObj name="Equation" r:id="rId3" imgW="748975" imgH="215806" progId="Equation.3">
                  <p:embed/>
                  <p:pic>
                    <p:nvPicPr>
                      <p:cNvPr id="224306" name="Object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038600"/>
                        <a:ext cx="2160104" cy="62889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9" name="Rectangle 58"/>
          <p:cNvSpPr/>
          <p:nvPr/>
        </p:nvSpPr>
        <p:spPr>
          <a:xfrm>
            <a:off x="6400800" y="4038600"/>
            <a:ext cx="604653"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smtClean="0">
                <a:latin typeface="Times New Roman" pitchFamily="18" charset="0"/>
                <a:ea typeface="Times New Roman" pitchFamily="18" charset="0"/>
                <a:cs typeface="Times New Roman" pitchFamily="18" charset="0"/>
              </a:rPr>
              <a:t>[7]</a:t>
            </a:r>
          </a:p>
        </p:txBody>
      </p:sp>
      <p:sp>
        <p:nvSpPr>
          <p:cNvPr id="224309" name="Rectangle 5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4308" name="Object 52"/>
          <p:cNvGraphicFramePr>
            <a:graphicFrameLocks noChangeAspect="1"/>
          </p:cNvGraphicFramePr>
          <p:nvPr/>
        </p:nvGraphicFramePr>
        <p:xfrm>
          <a:off x="3505200" y="5181600"/>
          <a:ext cx="2568321" cy="685800"/>
        </p:xfrm>
        <a:graphic>
          <a:graphicData uri="http://schemas.openxmlformats.org/presentationml/2006/ole">
            <mc:AlternateContent xmlns:mc="http://schemas.openxmlformats.org/markup-compatibility/2006">
              <mc:Choice xmlns:v="urn:schemas-microsoft-com:vml" Requires="v">
                <p:oleObj spid="_x0000_s275485" name="Equation" r:id="rId5" imgW="1016000" imgH="241300" progId="Equation.3">
                  <p:embed/>
                </p:oleObj>
              </mc:Choice>
              <mc:Fallback>
                <p:oleObj name="Equation" r:id="rId5" imgW="1016000" imgH="241300" progId="Equation.3">
                  <p:embed/>
                  <p:pic>
                    <p:nvPicPr>
                      <p:cNvPr id="224308" name="Object 5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5181600"/>
                        <a:ext cx="2568321"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 name="Rectangle 61"/>
          <p:cNvSpPr/>
          <p:nvPr/>
        </p:nvSpPr>
        <p:spPr>
          <a:xfrm>
            <a:off x="6481947" y="5191780"/>
            <a:ext cx="604653" cy="52322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800" dirty="0" smtClean="0">
                <a:latin typeface="Times New Roman" pitchFamily="18" charset="0"/>
                <a:ea typeface="Times New Roman" pitchFamily="18" charset="0"/>
                <a:cs typeface="Times New Roman" pitchFamily="18" charset="0"/>
              </a:rPr>
              <a:t>[8]</a:t>
            </a:r>
          </a:p>
        </p:txBody>
      </p:sp>
      <p:sp>
        <p:nvSpPr>
          <p:cNvPr id="63" name="Rectangle 62"/>
          <p:cNvSpPr/>
          <p:nvPr/>
        </p:nvSpPr>
        <p:spPr>
          <a:xfrm>
            <a:off x="838200" y="3124200"/>
            <a:ext cx="7543800" cy="707886"/>
          </a:xfrm>
          <a:prstGeom prst="rect">
            <a:avLst/>
          </a:prstGeom>
        </p:spPr>
        <p:txBody>
          <a:bodyPr wrap="square">
            <a:spAutoFit/>
          </a:bodyPr>
          <a:lstStyle/>
          <a:p>
            <a:pPr algn="ctr" eaLnBrk="1" hangingPunct="1">
              <a:tabLst>
                <a:tab pos="0" algn="l"/>
              </a:tabLst>
            </a:pPr>
            <a:r>
              <a:rPr lang="it-IT" sz="2000" b="1" dirty="0" smtClean="0">
                <a:solidFill>
                  <a:srgbClr val="002060"/>
                </a:solidFill>
                <a:latin typeface="Times New Roman" pitchFamily="18" charset="0"/>
                <a:ea typeface="Times New Roman" pitchFamily="18" charset="0"/>
                <a:cs typeface="Times New Roman" pitchFamily="18" charset="0"/>
              </a:rPr>
              <a:t>Figura 2 </a:t>
            </a:r>
            <a:r>
              <a:rPr lang="vi-VN" sz="2000" b="1" i="1" dirty="0" smtClean="0">
                <a:solidFill>
                  <a:srgbClr val="002060"/>
                </a:solidFill>
                <a:latin typeface="Times New Roman" pitchFamily="18" charset="0"/>
                <a:ea typeface="Times New Roman" pitchFamily="18" charset="0"/>
                <a:cs typeface="Times New Roman" pitchFamily="18" charset="0"/>
              </a:rPr>
              <a:t>Schema electrică simplificată a unei linii trifazate </a:t>
            </a:r>
            <a:endParaRPr lang="ro-RO" sz="2000" b="1" i="1" dirty="0" smtClean="0">
              <a:solidFill>
                <a:srgbClr val="002060"/>
              </a:solidFill>
              <a:latin typeface="Times New Roman" pitchFamily="18" charset="0"/>
              <a:ea typeface="Times New Roman" pitchFamily="18" charset="0"/>
              <a:cs typeface="Times New Roman" pitchFamily="18" charset="0"/>
            </a:endParaRPr>
          </a:p>
          <a:p>
            <a:pPr algn="ctr" eaLnBrk="1" hangingPunct="1">
              <a:tabLst>
                <a:tab pos="0" algn="l"/>
              </a:tabLst>
            </a:pPr>
            <a:r>
              <a:rPr lang="vi-VN" sz="2000" b="1" i="1" dirty="0" smtClean="0">
                <a:solidFill>
                  <a:srgbClr val="002060"/>
                </a:solidFill>
                <a:latin typeface="Times New Roman" pitchFamily="18" charset="0"/>
                <a:ea typeface="Times New Roman" pitchFamily="18" charset="0"/>
                <a:cs typeface="Times New Roman" pitchFamily="18" charset="0"/>
              </a:rPr>
              <a:t>a - schema </a:t>
            </a:r>
            <a:r>
              <a:rPr lang="ro-RO" sz="2000" b="1" i="1" dirty="0" smtClean="0">
                <a:solidFill>
                  <a:srgbClr val="002060"/>
                </a:solidFill>
                <a:latin typeface="Times New Roman" pitchFamily="18" charset="0"/>
                <a:ea typeface="Times New Roman" pitchFamily="18" charset="0"/>
                <a:cs typeface="Times New Roman" pitchFamily="18" charset="0"/>
              </a:rPr>
              <a:t>monofilară inițială</a:t>
            </a:r>
            <a:r>
              <a:rPr lang="vi-VN" sz="2000" b="1" i="1" dirty="0" smtClean="0">
                <a:solidFill>
                  <a:srgbClr val="002060"/>
                </a:solidFill>
                <a:latin typeface="Times New Roman" pitchFamily="18" charset="0"/>
                <a:ea typeface="Times New Roman" pitchFamily="18" charset="0"/>
                <a:cs typeface="Times New Roman" pitchFamily="18" charset="0"/>
              </a:rPr>
              <a:t>; b – schema echivalentă</a:t>
            </a:r>
          </a:p>
        </p:txBody>
      </p:sp>
      <p:sp>
        <p:nvSpPr>
          <p:cNvPr id="64" name="Down Arrow 63"/>
          <p:cNvSpPr/>
          <p:nvPr/>
        </p:nvSpPr>
        <p:spPr bwMode="auto">
          <a:xfrm>
            <a:off x="4267200" y="4648200"/>
            <a:ext cx="152400" cy="533400"/>
          </a:xfrm>
          <a:prstGeom prst="downArrow">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73515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4882</TotalTime>
  <Words>1696</Words>
  <Application>Microsoft Office PowerPoint</Application>
  <PresentationFormat>On-screen Show (4:3)</PresentationFormat>
  <Paragraphs>341</Paragraphs>
  <Slides>38</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38</vt:i4>
      </vt:variant>
    </vt:vector>
  </HeadingPairs>
  <TitlesOfParts>
    <vt:vector size="48" baseType="lpstr">
      <vt:lpstr>Algerian</vt:lpstr>
      <vt:lpstr>Arial</vt:lpstr>
      <vt:lpstr>Arial Black</vt:lpstr>
      <vt:lpstr>Calibri</vt:lpstr>
      <vt:lpstr>Symbol</vt:lpstr>
      <vt:lpstr>Times New Roman</vt:lpstr>
      <vt:lpstr>Wingdings</vt:lpstr>
      <vt:lpstr>Default Design</vt:lpstr>
      <vt:lpstr>Equation</vt:lpstr>
      <vt:lpstr>Picture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elena</dc:creator>
  <cp:lastModifiedBy>Volador</cp:lastModifiedBy>
  <cp:revision>596</cp:revision>
  <cp:lastPrinted>1601-01-01T00:00:00Z</cp:lastPrinted>
  <dcterms:created xsi:type="dcterms:W3CDTF">1601-01-01T00:00:00Z</dcterms:created>
  <dcterms:modified xsi:type="dcterms:W3CDTF">2019-04-16T14:28:14Z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