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42" r:id="rId3"/>
    <p:sldId id="344" r:id="rId4"/>
    <p:sldId id="348" r:id="rId5"/>
    <p:sldId id="349" r:id="rId6"/>
    <p:sldId id="354" r:id="rId7"/>
    <p:sldId id="352" r:id="rId8"/>
    <p:sldId id="376" r:id="rId9"/>
    <p:sldId id="350" r:id="rId10"/>
    <p:sldId id="343" r:id="rId11"/>
    <p:sldId id="276" r:id="rId12"/>
    <p:sldId id="353" r:id="rId13"/>
    <p:sldId id="369" r:id="rId14"/>
    <p:sldId id="356" r:id="rId15"/>
    <p:sldId id="357" r:id="rId16"/>
    <p:sldId id="358" r:id="rId17"/>
    <p:sldId id="359" r:id="rId18"/>
    <p:sldId id="360" r:id="rId19"/>
    <p:sldId id="368" r:id="rId20"/>
    <p:sldId id="367" r:id="rId21"/>
    <p:sldId id="372" r:id="rId22"/>
    <p:sldId id="362" r:id="rId23"/>
    <p:sldId id="365" r:id="rId24"/>
    <p:sldId id="371" r:id="rId25"/>
    <p:sldId id="370" r:id="rId26"/>
    <p:sldId id="374" r:id="rId27"/>
    <p:sldId id="375" r:id="rId28"/>
    <p:sldId id="347" r:id="rId29"/>
    <p:sldId id="361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FF66"/>
    <a:srgbClr val="66FFFF"/>
    <a:srgbClr val="FF6699"/>
    <a:srgbClr val="CCFF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88710" autoAdjust="0"/>
  </p:normalViewPr>
  <p:slideViewPr>
    <p:cSldViewPr>
      <p:cViewPr varScale="1">
        <p:scale>
          <a:sx n="113" d="100"/>
          <a:sy n="113" d="100"/>
        </p:scale>
        <p:origin x="18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10706-B957-443F-B7C9-5C0125A83B29}" type="datetimeFigureOut">
              <a:rPr lang="en-US" smtClean="0"/>
              <a:pPr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E3D1E-AFF7-4C40-8DBB-6242D4392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3D1E-AFF7-4C40-8DBB-6242D43928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3D1E-AFF7-4C40-8DBB-6242D43928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E3D1E-AFF7-4C40-8DBB-6242D43928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B4BA1-1491-4FDC-A89A-E0AD9546A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45A15-F261-481D-A5D2-9742999D1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1C9E5-4EAF-4B82-9C6B-A0AFEF107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CE1E9-B34E-42AE-9A0C-5147275A4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01478-C4FE-4EF8-9C67-286C492E3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0E7D-4A2D-47DE-A1EA-226C79315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3C029-126C-444F-B1D2-02DB415BC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8A302-4EED-4649-81A0-6753B2F0F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3068D-E6F8-491C-9ED7-9CE5C1164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7FDEF-612C-46FC-9B62-0700C9109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14E2A-1F37-423F-916B-85B136CFC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F8AF3BB-66DF-4369-B753-9C3FF338C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gif"/><Relationship Id="rId5" Type="http://schemas.openxmlformats.org/officeDocument/2006/relationships/hyperlink" Target="http://www.clipart-graphics.net/cgi-bin/imageFolio_new.cgi?direct=animations/fireworks&amp;img=8" TargetMode="External"/><Relationship Id="rId4" Type="http://schemas.openxmlformats.org/officeDocument/2006/relationships/image" Target="../media/image32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gi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2400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Transportul </a:t>
            </a:r>
            <a:r>
              <a:rPr lang="ro-RO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S</a:t>
            </a:r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 distribu</a:t>
            </a:r>
            <a:r>
              <a:rPr lang="ro-RO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T</a:t>
            </a:r>
            <a:r>
              <a:rPr lang="pt-BR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ia energiei electrice</a:t>
            </a:r>
            <a:endParaRPr lang="ro-RO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  <a:p>
            <a:pPr algn="ctr"/>
            <a:endParaRPr lang="ro-RO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  <a:p>
            <a:pPr algn="ctr"/>
            <a:r>
              <a:rPr lang="ro-RO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(T.D.E.E.)</a:t>
            </a:r>
            <a:endParaRPr lang="pt-BR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3200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-152400" y="4991962"/>
            <a:ext cx="9143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sz="2400" b="1" kern="0" dirty="0">
                <a:solidFill>
                  <a:schemeClr val="accent4"/>
                </a:solidFill>
                <a:latin typeface="Arial Black" pitchFamily="34" charset="0"/>
              </a:rPr>
              <a:t>CURS 1</a:t>
            </a:r>
            <a:endParaRPr lang="pt-BR" sz="2400" b="1" kern="0" dirty="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0" y="62600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lgerian" pitchFamily="82" charset="0"/>
              </a:rPr>
              <a:t>IAŞI - 2019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reţelelor electrice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32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</a:t>
            </a:r>
            <a:endParaRPr kumimoji="0" lang="ro-RO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124200" y="914400"/>
            <a:ext cx="2819400" cy="1219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Structură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228600" y="2209800"/>
            <a:ext cx="2590800" cy="1447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Tensiune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6324600" y="2286000"/>
            <a:ext cx="2667000" cy="1524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Topologie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228600" y="4724400"/>
            <a:ext cx="2819400" cy="1600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Funcţie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943600" y="4648200"/>
            <a:ext cx="2971800" cy="1676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Sistemul de curent adoptat</a:t>
            </a:r>
          </a:p>
        </p:txBody>
      </p:sp>
      <p:sp>
        <p:nvSpPr>
          <p:cNvPr id="49" name="7-Point Star 48"/>
          <p:cNvSpPr/>
          <p:nvPr/>
        </p:nvSpPr>
        <p:spPr>
          <a:xfrm>
            <a:off x="2590800" y="2362200"/>
            <a:ext cx="3810000" cy="3048000"/>
          </a:xfrm>
          <a:prstGeom prst="star7">
            <a:avLst>
              <a:gd name="adj" fmla="val 39633"/>
              <a:gd name="hf" fmla="val 102572"/>
              <a:gd name="vf" fmla="val 105210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Instalaţii de transport şi distribuţie a energiei electrice</a:t>
            </a:r>
            <a:endParaRPr lang="ro-RO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structură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981200" y="1066800"/>
            <a:ext cx="914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ro-RO" sz="2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LEA</a:t>
            </a: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6200" y="6705600"/>
            <a:ext cx="8991600" cy="76200"/>
            <a:chOff x="609600" y="5105400"/>
            <a:chExt cx="7467600" cy="108000"/>
          </a:xfrm>
        </p:grpSpPr>
        <p:sp>
          <p:nvSpPr>
            <p:cNvPr id="8" name="Right Arrow 7"/>
            <p:cNvSpPr/>
            <p:nvPr/>
          </p:nvSpPr>
          <p:spPr bwMode="auto">
            <a:xfrm>
              <a:off x="609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838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1066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1295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1524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1752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1981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209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438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667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895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3124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Right Arrow 21"/>
            <p:cNvSpPr/>
            <p:nvPr/>
          </p:nvSpPr>
          <p:spPr bwMode="auto">
            <a:xfrm>
              <a:off x="3352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3" name="Right Arrow 22"/>
            <p:cNvSpPr/>
            <p:nvPr/>
          </p:nvSpPr>
          <p:spPr bwMode="auto">
            <a:xfrm>
              <a:off x="3581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4" name="Right Arrow 23"/>
            <p:cNvSpPr/>
            <p:nvPr/>
          </p:nvSpPr>
          <p:spPr bwMode="auto">
            <a:xfrm>
              <a:off x="3810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5" name="Right Arrow 24"/>
            <p:cNvSpPr/>
            <p:nvPr/>
          </p:nvSpPr>
          <p:spPr bwMode="auto">
            <a:xfrm>
              <a:off x="4038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4267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4495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4724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4953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5181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5410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2" name="Right Arrow 31"/>
            <p:cNvSpPr/>
            <p:nvPr/>
          </p:nvSpPr>
          <p:spPr bwMode="auto">
            <a:xfrm>
              <a:off x="5638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5867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4" name="Right Arrow 33"/>
            <p:cNvSpPr/>
            <p:nvPr/>
          </p:nvSpPr>
          <p:spPr bwMode="auto">
            <a:xfrm>
              <a:off x="6096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6324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6553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6781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7010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9" name="Right Arrow 38"/>
            <p:cNvSpPr/>
            <p:nvPr/>
          </p:nvSpPr>
          <p:spPr bwMode="auto">
            <a:xfrm>
              <a:off x="7239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0" name="Right Arrow 39"/>
            <p:cNvSpPr/>
            <p:nvPr/>
          </p:nvSpPr>
          <p:spPr bwMode="auto">
            <a:xfrm>
              <a:off x="7467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1" name="Right Arrow 40"/>
            <p:cNvSpPr/>
            <p:nvPr/>
          </p:nvSpPr>
          <p:spPr bwMode="auto">
            <a:xfrm>
              <a:off x="7696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2" name="Right Arrow 41"/>
            <p:cNvSpPr/>
            <p:nvPr/>
          </p:nvSpPr>
          <p:spPr bwMode="auto">
            <a:xfrm>
              <a:off x="7924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5791200" y="990600"/>
            <a:ext cx="1676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ro-RO" sz="2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LEC (LES)</a:t>
            </a: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7106" name="Picture 2" descr="https://encrypted-tbn3.gstatic.com/images?q=tbn:ANd9GcR5jaKd2OSHzFDTUDWAy2wpYFCjjgwRRqMxHCv-XalNP3C5kY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809997" cy="2286000"/>
          </a:xfrm>
          <a:prstGeom prst="rect">
            <a:avLst/>
          </a:prstGeom>
          <a:noFill/>
        </p:spPr>
      </p:pic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110" name="Picture 6" descr="http://www.romind.ro/files/categorii/SCRT_LEA_J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038600"/>
            <a:ext cx="2263610" cy="2257426"/>
          </a:xfrm>
          <a:prstGeom prst="rect">
            <a:avLst/>
          </a:prstGeom>
          <a:noFill/>
        </p:spPr>
      </p:pic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3505200"/>
            <a:ext cx="2590800" cy="279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1600200"/>
            <a:ext cx="20002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6751" y="1600201"/>
            <a:ext cx="1930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</a:t>
            </a:r>
            <a:r>
              <a:rPr 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tensiune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09" name="Rectangle 1"/>
          <p:cNvSpPr>
            <a:spLocks noChangeArrowheads="1"/>
          </p:cNvSpPr>
          <p:nvPr/>
        </p:nvSpPr>
        <p:spPr bwMode="auto">
          <a:xfrm>
            <a:off x="152400" y="759768"/>
            <a:ext cx="89154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i="0" u="none" strike="noStrike" cap="none" normalizeH="0" baseline="0" dirty="0" err="1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Prin</a:t>
            </a:r>
            <a:r>
              <a:rPr kumimoji="0" lang="en-US" sz="22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</a:t>
            </a:r>
            <a:r>
              <a:rPr kumimoji="0" lang="ro-RO" sz="2200" b="1" i="0" u="none" strike="noStrike" cap="none" normalizeH="0" baseline="0" dirty="0" err="1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ensiunea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nominală 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unei linii se înţelege 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valoarea efectivă 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tensiunii 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între faze</a:t>
            </a:r>
            <a:r>
              <a:rPr kumimoji="0" lang="en-GB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en-GB" sz="22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tensiunea</a:t>
            </a:r>
            <a:r>
              <a:rPr kumimoji="0" lang="en-GB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</a:t>
            </a:r>
            <a:r>
              <a:rPr kumimoji="0" lang="en-GB" sz="22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linie</a:t>
            </a:r>
            <a:r>
              <a:rPr kumimoji="0" lang="en-GB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Pentru liniile la care sunt racordaţi direct receptori, tensiunea nominală a liniei 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coincide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cu tensiunea nominală a receptoarelor. La liniile de 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JT 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cu conductor de nul, se precizează, în plus, şi tensiunea 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între fază 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şi </a:t>
            </a:r>
            <a:r>
              <a:rPr kumimoji="0" lang="ro-RO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nul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o-RO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838199" y="2971800"/>
          <a:ext cx="7772401" cy="2819399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463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53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33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Clasa reţelei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Limitele</a:t>
                      </a:r>
                      <a:endParaRPr lang="en-US" sz="24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de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Tensiuni</a:t>
                      </a:r>
                      <a:endParaRPr lang="en-US" sz="24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nominale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1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Reţele de foarte joasă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 50 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12, 24, 36 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Reţele de joasă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50 </a:t>
                      </a:r>
                      <a:r>
                        <a:rPr lang="ro-RO" sz="1600" b="1">
                          <a:sym typeface="Symbol"/>
                        </a:rPr>
                        <a:t></a:t>
                      </a:r>
                      <a:r>
                        <a:rPr lang="ro-RO" sz="1600" b="1"/>
                        <a:t> 1000 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2</a:t>
                      </a:r>
                      <a:r>
                        <a:rPr lang="en-US" sz="1600" b="1" dirty="0"/>
                        <a:t>3</a:t>
                      </a:r>
                      <a:r>
                        <a:rPr lang="ro-RO" sz="1600" b="1" dirty="0"/>
                        <a:t>0/127, </a:t>
                      </a:r>
                      <a:r>
                        <a:rPr lang="en-US" sz="1600" b="1" u="sng" dirty="0"/>
                        <a:t>40</a:t>
                      </a:r>
                      <a:r>
                        <a:rPr lang="ro-RO" sz="1600" b="1" u="sng" dirty="0"/>
                        <a:t>0</a:t>
                      </a:r>
                      <a:r>
                        <a:rPr lang="ro-RO" sz="1600" b="1" dirty="0"/>
                        <a:t>/</a:t>
                      </a:r>
                      <a:r>
                        <a:rPr lang="ro-RO" sz="1600" b="1" u="sng" dirty="0"/>
                        <a:t>2</a:t>
                      </a:r>
                      <a:r>
                        <a:rPr lang="en-US" sz="1600" b="1" u="sng" dirty="0"/>
                        <a:t>3</a:t>
                      </a:r>
                      <a:r>
                        <a:rPr lang="ro-RO" sz="1600" b="1" u="sng" dirty="0"/>
                        <a:t>0</a:t>
                      </a:r>
                      <a:r>
                        <a:rPr lang="ro-RO" sz="1600" b="1" dirty="0"/>
                        <a:t>,</a:t>
                      </a:r>
                      <a:endParaRPr lang="en-US" sz="24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500 (6</a:t>
                      </a:r>
                      <a:r>
                        <a:rPr lang="en-US" sz="1600" b="1" dirty="0"/>
                        <a:t>9</a:t>
                      </a:r>
                      <a:r>
                        <a:rPr lang="ro-RO" sz="1600" b="1" dirty="0"/>
                        <a:t>0) V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Reţele de medie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1 </a:t>
                      </a:r>
                      <a:r>
                        <a:rPr lang="ro-RO" sz="1600" b="1">
                          <a:sym typeface="Symbol"/>
                        </a:rPr>
                        <a:t></a:t>
                      </a:r>
                      <a:r>
                        <a:rPr lang="ro-RO" sz="1600" b="1"/>
                        <a:t> 35 kV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3, 5, </a:t>
                      </a:r>
                      <a:r>
                        <a:rPr lang="ro-RO" sz="1600" b="1" u="sng" dirty="0"/>
                        <a:t>6</a:t>
                      </a:r>
                      <a:r>
                        <a:rPr lang="ro-RO" sz="1600" b="1" dirty="0"/>
                        <a:t>, </a:t>
                      </a:r>
                      <a:r>
                        <a:rPr lang="ro-RO" sz="1600" b="1" u="sng" dirty="0"/>
                        <a:t>10</a:t>
                      </a:r>
                      <a:r>
                        <a:rPr lang="ro-RO" sz="1600" b="1" dirty="0"/>
                        <a:t>, 15, </a:t>
                      </a:r>
                      <a:r>
                        <a:rPr lang="ro-RO" sz="1600" b="1" u="sng" dirty="0"/>
                        <a:t>20</a:t>
                      </a:r>
                      <a:r>
                        <a:rPr lang="ro-RO" sz="1600" b="1" dirty="0"/>
                        <a:t>,</a:t>
                      </a:r>
                      <a:endParaRPr lang="en-US" sz="2400" b="1" dirty="0"/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25, 30, 35 kV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15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Reţele de înaltă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35 </a:t>
                      </a:r>
                      <a:r>
                        <a:rPr lang="ro-RO" sz="1600" b="1">
                          <a:sym typeface="Symbol"/>
                        </a:rPr>
                        <a:t></a:t>
                      </a:r>
                      <a:r>
                        <a:rPr lang="ro-RO" sz="1600" b="1"/>
                        <a:t> 275 kV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/>
                        <a:t>60, </a:t>
                      </a:r>
                      <a:r>
                        <a:rPr lang="ro-RO" sz="1600" b="1" u="sng"/>
                        <a:t>110</a:t>
                      </a:r>
                      <a:r>
                        <a:rPr lang="ro-RO" sz="1600" b="1"/>
                        <a:t>, </a:t>
                      </a:r>
                      <a:r>
                        <a:rPr lang="ro-RO" sz="1600" b="1" u="sng"/>
                        <a:t>220</a:t>
                      </a:r>
                      <a:r>
                        <a:rPr lang="ro-RO" sz="1600" b="1"/>
                        <a:t> kV</a:t>
                      </a:r>
                      <a:endParaRPr lang="en-US" sz="2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13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Reţele de foarte înaltă tensiune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dirty="0"/>
                        <a:t> 300 kV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600" b="1" u="sng" dirty="0"/>
                        <a:t>400</a:t>
                      </a:r>
                      <a:r>
                        <a:rPr lang="ro-RO" sz="1600" b="1" dirty="0"/>
                        <a:t>, </a:t>
                      </a:r>
                      <a:r>
                        <a:rPr lang="ro-RO" sz="1600" b="1" u="sng" dirty="0"/>
                        <a:t>750</a:t>
                      </a:r>
                      <a:r>
                        <a:rPr lang="ro-RO" sz="1600" b="1" dirty="0"/>
                        <a:t> kV</a:t>
                      </a:r>
                      <a:endParaRPr lang="en-US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Tensiuni nominale - SUA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9E6A2B-8901-4985-8AB9-30BC7DCE9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834795"/>
            <a:ext cx="5867400" cy="564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7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</a:t>
            </a:r>
            <a:r>
              <a:rPr 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func</a:t>
            </a:r>
            <a:r>
              <a:rPr lang="ro-RO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ţia</a:t>
            </a:r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lor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09" name="Rectangle 1"/>
          <p:cNvSpPr>
            <a:spLocks noChangeArrowheads="1"/>
          </p:cNvSpPr>
          <p:nvPr/>
        </p:nvSpPr>
        <p:spPr bwMode="auto">
          <a:xfrm>
            <a:off x="228600" y="647328"/>
            <a:ext cx="8686800" cy="592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60363" algn="just" eaLnBrk="1" hangingPunct="1"/>
            <a:r>
              <a:rPr lang="vi-VN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Reţelele de utilizare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instalaţii electrice interioare, ce alimentează un număr mare de receptoare casnice de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JT 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şi mici motoare de puteri,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mici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între câţiva waţi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câţiva kilowaţi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) şi 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reţele industriale ce alimentează direct receptoare de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JT 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şi uneori de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MT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o-RO" sz="2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60363" algn="just" eaLnBrk="1" hangingPunct="1"/>
            <a:endParaRPr lang="vi-VN" sz="9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60363" algn="just" eaLnBrk="1" hangingPunct="1"/>
            <a:r>
              <a:rPr lang="vi-VN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Reţelele de distribuţie 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au funcţia să distribuie energia electrică reţelelor de utilizare sau consumatorilor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prin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două sau trei trepte de tensiune: </a:t>
            </a:r>
            <a:endParaRPr lang="ro-RO" sz="2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860425" lvl="0" indent="-349250" algn="just" eaLnBrk="1" hangingPunct="1">
              <a:buClr>
                <a:srgbClr val="000099"/>
              </a:buClr>
              <a:buFont typeface="Wingdings" pitchFamily="2" charset="2"/>
              <a:buChar char="q"/>
            </a:pPr>
            <a:r>
              <a:rPr lang="ro-RO" sz="2200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lang="vi-VN" sz="2200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reţea de joasă tensiune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alimentată prin intermediul posturilor de transformare (PT)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860425" lvl="0" indent="-349250" algn="just" eaLnBrk="1" hangingPunct="1">
              <a:buClr>
                <a:srgbClr val="000099"/>
              </a:buClr>
              <a:buFont typeface="Wingdings" pitchFamily="2" charset="2"/>
              <a:buChar char="q"/>
            </a:pPr>
            <a:r>
              <a:rPr lang="vi-VN" sz="2200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 reţea de medie tensiune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alimentată fie direct din staţia de transformare (ST), fie indirect, prin intermediul punctelor de alimentare (PA)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860425" lvl="0" indent="-349250" algn="just" eaLnBrk="1" hangingPunct="1">
              <a:buClr>
                <a:srgbClr val="000099"/>
              </a:buClr>
              <a:buFont typeface="Wingdings" pitchFamily="2" charset="2"/>
              <a:buChar char="q"/>
            </a:pP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o reţea de 110 kV – (</a:t>
            </a:r>
            <a:r>
              <a:rPr lang="ro-RO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reţea de repartiţie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).</a:t>
            </a:r>
          </a:p>
          <a:p>
            <a:pPr marL="860425" lvl="0" indent="-349250" algn="just" eaLnBrk="1" hangingPunct="1">
              <a:buClr>
                <a:srgbClr val="000099"/>
              </a:buClr>
              <a:buFont typeface="Wingdings" pitchFamily="2" charset="2"/>
              <a:buChar char="q"/>
            </a:pPr>
            <a:endParaRPr lang="ro-RO" sz="7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1" hangingPunct="1">
              <a:buClr>
                <a:srgbClr val="000099"/>
              </a:buClr>
            </a:pP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lang="vi-VN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Reţelele de transport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au rolul de a tranzita puterile evacuate din centralele de puteri mari, de ordinul sutelor şi miilor de MW, la distanţe mari, până la centrele importante de consum.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topologie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09600" y="914400"/>
            <a:ext cx="1828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ro-RO" sz="2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RADIALE</a:t>
            </a: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6678" name="Group 6"/>
          <p:cNvGrpSpPr>
            <a:grpSpLocks/>
          </p:cNvGrpSpPr>
          <p:nvPr/>
        </p:nvGrpSpPr>
        <p:grpSpPr bwMode="auto">
          <a:xfrm>
            <a:off x="152400" y="1600200"/>
            <a:ext cx="4495800" cy="4876800"/>
            <a:chOff x="6240" y="10614"/>
            <a:chExt cx="6129" cy="5535"/>
          </a:xfrm>
        </p:grpSpPr>
        <p:sp>
          <p:nvSpPr>
            <p:cNvPr id="156679" name="Text Box 7"/>
            <p:cNvSpPr txBox="1">
              <a:spLocks noChangeArrowheads="1"/>
            </p:cNvSpPr>
            <p:nvPr/>
          </p:nvSpPr>
          <p:spPr bwMode="auto">
            <a:xfrm>
              <a:off x="9816" y="12330"/>
              <a:ext cx="81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fideri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680" name="Text Box 8"/>
            <p:cNvSpPr txBox="1">
              <a:spLocks noChangeArrowheads="1"/>
            </p:cNvSpPr>
            <p:nvPr/>
          </p:nvSpPr>
          <p:spPr bwMode="auto">
            <a:xfrm>
              <a:off x="8226" y="12624"/>
              <a:ext cx="106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distribuitor</a:t>
              </a:r>
              <a:r>
                <a:rPr kumimoji="0" 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de </a:t>
              </a:r>
              <a:r>
                <a:rPr kumimoji="0" lang="ro-RO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MT</a:t>
              </a: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681" name="Text Box 9"/>
            <p:cNvSpPr txBox="1">
              <a:spLocks noChangeArrowheads="1"/>
            </p:cNvSpPr>
            <p:nvPr/>
          </p:nvSpPr>
          <p:spPr bwMode="auto">
            <a:xfrm>
              <a:off x="8166" y="10872"/>
              <a:ext cx="6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110kV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6682" name="Group 10"/>
            <p:cNvGrpSpPr>
              <a:grpSpLocks/>
            </p:cNvGrpSpPr>
            <p:nvPr/>
          </p:nvGrpSpPr>
          <p:grpSpPr bwMode="auto">
            <a:xfrm>
              <a:off x="6630" y="13860"/>
              <a:ext cx="948" cy="318"/>
              <a:chOff x="7332" y="9978"/>
              <a:chExt cx="948" cy="318"/>
            </a:xfrm>
          </p:grpSpPr>
          <p:sp>
            <p:nvSpPr>
              <p:cNvPr id="156683" name="Line 11"/>
              <p:cNvSpPr>
                <a:spLocks noChangeShapeType="1"/>
              </p:cNvSpPr>
              <p:nvPr/>
            </p:nvSpPr>
            <p:spPr bwMode="auto">
              <a:xfrm>
                <a:off x="7332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grpSp>
            <p:nvGrpSpPr>
              <p:cNvPr id="156684" name="Group 12"/>
              <p:cNvGrpSpPr>
                <a:grpSpLocks/>
              </p:cNvGrpSpPr>
              <p:nvPr/>
            </p:nvGrpSpPr>
            <p:grpSpPr bwMode="auto">
              <a:xfrm>
                <a:off x="7554" y="9990"/>
                <a:ext cx="466" cy="283"/>
                <a:chOff x="8469" y="9960"/>
                <a:chExt cx="466" cy="283"/>
              </a:xfrm>
            </p:grpSpPr>
            <p:sp>
              <p:nvSpPr>
                <p:cNvPr id="156685" name="Oval 13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686" name="Oval 14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687" name="Line 15"/>
              <p:cNvSpPr>
                <a:spLocks noChangeShapeType="1"/>
              </p:cNvSpPr>
              <p:nvPr/>
            </p:nvSpPr>
            <p:spPr bwMode="auto">
              <a:xfrm>
                <a:off x="7332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688" name="Line 16"/>
              <p:cNvSpPr>
                <a:spLocks noChangeShapeType="1"/>
              </p:cNvSpPr>
              <p:nvPr/>
            </p:nvSpPr>
            <p:spPr bwMode="auto">
              <a:xfrm>
                <a:off x="8280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689" name="Line 17"/>
              <p:cNvSpPr>
                <a:spLocks noChangeShapeType="1"/>
              </p:cNvSpPr>
              <p:nvPr/>
            </p:nvSpPr>
            <p:spPr bwMode="auto">
              <a:xfrm>
                <a:off x="8040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690" name="Group 18"/>
            <p:cNvGrpSpPr>
              <a:grpSpLocks/>
            </p:cNvGrpSpPr>
            <p:nvPr/>
          </p:nvGrpSpPr>
          <p:grpSpPr bwMode="auto">
            <a:xfrm>
              <a:off x="6624" y="14430"/>
              <a:ext cx="948" cy="318"/>
              <a:chOff x="7332" y="9978"/>
              <a:chExt cx="948" cy="318"/>
            </a:xfrm>
          </p:grpSpPr>
          <p:sp>
            <p:nvSpPr>
              <p:cNvPr id="156691" name="Line 19"/>
              <p:cNvSpPr>
                <a:spLocks noChangeShapeType="1"/>
              </p:cNvSpPr>
              <p:nvPr/>
            </p:nvSpPr>
            <p:spPr bwMode="auto">
              <a:xfrm>
                <a:off x="7332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grpSp>
            <p:nvGrpSpPr>
              <p:cNvPr id="156692" name="Group 20"/>
              <p:cNvGrpSpPr>
                <a:grpSpLocks/>
              </p:cNvGrpSpPr>
              <p:nvPr/>
            </p:nvGrpSpPr>
            <p:grpSpPr bwMode="auto">
              <a:xfrm>
                <a:off x="7554" y="9990"/>
                <a:ext cx="466" cy="283"/>
                <a:chOff x="8469" y="9960"/>
                <a:chExt cx="466" cy="283"/>
              </a:xfrm>
            </p:grpSpPr>
            <p:sp>
              <p:nvSpPr>
                <p:cNvPr id="156693" name="Oval 21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694" name="Oval 22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695" name="Line 23"/>
              <p:cNvSpPr>
                <a:spLocks noChangeShapeType="1"/>
              </p:cNvSpPr>
              <p:nvPr/>
            </p:nvSpPr>
            <p:spPr bwMode="auto">
              <a:xfrm>
                <a:off x="7332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696" name="Line 24"/>
              <p:cNvSpPr>
                <a:spLocks noChangeShapeType="1"/>
              </p:cNvSpPr>
              <p:nvPr/>
            </p:nvSpPr>
            <p:spPr bwMode="auto">
              <a:xfrm>
                <a:off x="8280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697" name="Line 25"/>
              <p:cNvSpPr>
                <a:spLocks noChangeShapeType="1"/>
              </p:cNvSpPr>
              <p:nvPr/>
            </p:nvSpPr>
            <p:spPr bwMode="auto">
              <a:xfrm>
                <a:off x="8040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698" name="Group 26"/>
            <p:cNvGrpSpPr>
              <a:grpSpLocks/>
            </p:cNvGrpSpPr>
            <p:nvPr/>
          </p:nvGrpSpPr>
          <p:grpSpPr bwMode="auto">
            <a:xfrm>
              <a:off x="6624" y="14970"/>
              <a:ext cx="948" cy="318"/>
              <a:chOff x="7332" y="9978"/>
              <a:chExt cx="948" cy="318"/>
            </a:xfrm>
          </p:grpSpPr>
          <p:sp>
            <p:nvSpPr>
              <p:cNvPr id="156699" name="Line 27"/>
              <p:cNvSpPr>
                <a:spLocks noChangeShapeType="1"/>
              </p:cNvSpPr>
              <p:nvPr/>
            </p:nvSpPr>
            <p:spPr bwMode="auto">
              <a:xfrm>
                <a:off x="7332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grpSp>
            <p:nvGrpSpPr>
              <p:cNvPr id="156700" name="Group 28"/>
              <p:cNvGrpSpPr>
                <a:grpSpLocks/>
              </p:cNvGrpSpPr>
              <p:nvPr/>
            </p:nvGrpSpPr>
            <p:grpSpPr bwMode="auto">
              <a:xfrm>
                <a:off x="7554" y="9990"/>
                <a:ext cx="466" cy="283"/>
                <a:chOff x="8469" y="9960"/>
                <a:chExt cx="466" cy="283"/>
              </a:xfrm>
            </p:grpSpPr>
            <p:sp>
              <p:nvSpPr>
                <p:cNvPr id="156701" name="Oval 2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02" name="Oval 3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03" name="Line 31"/>
              <p:cNvSpPr>
                <a:spLocks noChangeShapeType="1"/>
              </p:cNvSpPr>
              <p:nvPr/>
            </p:nvSpPr>
            <p:spPr bwMode="auto">
              <a:xfrm>
                <a:off x="7332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04" name="Line 32"/>
              <p:cNvSpPr>
                <a:spLocks noChangeShapeType="1"/>
              </p:cNvSpPr>
              <p:nvPr/>
            </p:nvSpPr>
            <p:spPr bwMode="auto">
              <a:xfrm>
                <a:off x="8280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05" name="Line 33"/>
              <p:cNvSpPr>
                <a:spLocks noChangeShapeType="1"/>
              </p:cNvSpPr>
              <p:nvPr/>
            </p:nvSpPr>
            <p:spPr bwMode="auto">
              <a:xfrm>
                <a:off x="8040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706" name="Oval 34"/>
            <p:cNvSpPr>
              <a:spLocks noChangeArrowheads="1"/>
            </p:cNvSpPr>
            <p:nvPr/>
          </p:nvSpPr>
          <p:spPr bwMode="auto">
            <a:xfrm>
              <a:off x="9054" y="11142"/>
              <a:ext cx="480" cy="4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07" name="Oval 35"/>
            <p:cNvSpPr>
              <a:spLocks noChangeArrowheads="1"/>
            </p:cNvSpPr>
            <p:nvPr/>
          </p:nvSpPr>
          <p:spPr bwMode="auto">
            <a:xfrm>
              <a:off x="9060" y="11382"/>
              <a:ext cx="480" cy="48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08" name="Line 36"/>
            <p:cNvSpPr>
              <a:spLocks noChangeShapeType="1"/>
            </p:cNvSpPr>
            <p:nvPr/>
          </p:nvSpPr>
          <p:spPr bwMode="auto">
            <a:xfrm>
              <a:off x="8955" y="10980"/>
              <a:ext cx="64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09" name="Freeform 37"/>
            <p:cNvSpPr>
              <a:spLocks/>
            </p:cNvSpPr>
            <p:nvPr/>
          </p:nvSpPr>
          <p:spPr bwMode="auto">
            <a:xfrm>
              <a:off x="9420" y="10632"/>
              <a:ext cx="660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90" y="198"/>
                </a:cxn>
                <a:cxn ang="0">
                  <a:pos x="660" y="0"/>
                </a:cxn>
              </a:cxnLst>
              <a:rect l="0" t="0" r="r" b="b"/>
              <a:pathLst>
                <a:path w="660" h="348">
                  <a:moveTo>
                    <a:pt x="0" y="348"/>
                  </a:moveTo>
                  <a:lnTo>
                    <a:pt x="90" y="198"/>
                  </a:lnTo>
                  <a:lnTo>
                    <a:pt x="66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10" name="Freeform 38"/>
            <p:cNvSpPr>
              <a:spLocks/>
            </p:cNvSpPr>
            <p:nvPr/>
          </p:nvSpPr>
          <p:spPr bwMode="auto">
            <a:xfrm flipH="1">
              <a:off x="8448" y="10614"/>
              <a:ext cx="660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90" y="198"/>
                </a:cxn>
                <a:cxn ang="0">
                  <a:pos x="660" y="0"/>
                </a:cxn>
              </a:cxnLst>
              <a:rect l="0" t="0" r="r" b="b"/>
              <a:pathLst>
                <a:path w="660" h="348">
                  <a:moveTo>
                    <a:pt x="0" y="348"/>
                  </a:moveTo>
                  <a:lnTo>
                    <a:pt x="90" y="198"/>
                  </a:lnTo>
                  <a:lnTo>
                    <a:pt x="66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11" name="Line 39"/>
            <p:cNvSpPr>
              <a:spLocks noChangeShapeType="1"/>
            </p:cNvSpPr>
            <p:nvPr/>
          </p:nvSpPr>
          <p:spPr bwMode="auto">
            <a:xfrm>
              <a:off x="9288" y="10962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12" name="Line 40"/>
            <p:cNvSpPr>
              <a:spLocks noChangeShapeType="1"/>
            </p:cNvSpPr>
            <p:nvPr/>
          </p:nvSpPr>
          <p:spPr bwMode="auto">
            <a:xfrm flipV="1">
              <a:off x="8892" y="12030"/>
              <a:ext cx="897" cy="1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13" name="Line 41"/>
            <p:cNvSpPr>
              <a:spLocks noChangeShapeType="1"/>
            </p:cNvSpPr>
            <p:nvPr/>
          </p:nvSpPr>
          <p:spPr bwMode="auto">
            <a:xfrm>
              <a:off x="9300" y="1187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56714" name="Group 42"/>
            <p:cNvGrpSpPr>
              <a:grpSpLocks/>
            </p:cNvGrpSpPr>
            <p:nvPr/>
          </p:nvGrpSpPr>
          <p:grpSpPr bwMode="auto">
            <a:xfrm>
              <a:off x="6372" y="13209"/>
              <a:ext cx="1224" cy="453"/>
              <a:chOff x="6372" y="13209"/>
              <a:chExt cx="1224" cy="453"/>
            </a:xfrm>
          </p:grpSpPr>
          <p:grpSp>
            <p:nvGrpSpPr>
              <p:cNvPr id="156715" name="Group 43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16" name="Line 44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17" name="Group 45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18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19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20" name="Line 48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21" name="Line 49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22" name="Line 50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23" name="Freeform 51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24" name="Freeform 52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725" name="Freeform 53"/>
            <p:cNvSpPr>
              <a:spLocks/>
            </p:cNvSpPr>
            <p:nvPr/>
          </p:nvSpPr>
          <p:spPr bwMode="auto">
            <a:xfrm>
              <a:off x="6360" y="13779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26" name="Freeform 54"/>
            <p:cNvSpPr>
              <a:spLocks/>
            </p:cNvSpPr>
            <p:nvPr/>
          </p:nvSpPr>
          <p:spPr bwMode="auto">
            <a:xfrm flipV="1">
              <a:off x="6342" y="14064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27" name="Freeform 55"/>
            <p:cNvSpPr>
              <a:spLocks/>
            </p:cNvSpPr>
            <p:nvPr/>
          </p:nvSpPr>
          <p:spPr bwMode="auto">
            <a:xfrm>
              <a:off x="6360" y="14349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28" name="Freeform 56"/>
            <p:cNvSpPr>
              <a:spLocks/>
            </p:cNvSpPr>
            <p:nvPr/>
          </p:nvSpPr>
          <p:spPr bwMode="auto">
            <a:xfrm flipV="1">
              <a:off x="6342" y="14634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29" name="Freeform 57"/>
            <p:cNvSpPr>
              <a:spLocks/>
            </p:cNvSpPr>
            <p:nvPr/>
          </p:nvSpPr>
          <p:spPr bwMode="auto">
            <a:xfrm>
              <a:off x="6360" y="14889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30" name="Freeform 58"/>
            <p:cNvSpPr>
              <a:spLocks/>
            </p:cNvSpPr>
            <p:nvPr/>
          </p:nvSpPr>
          <p:spPr bwMode="auto">
            <a:xfrm flipV="1">
              <a:off x="6342" y="15174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56731" name="Group 59"/>
            <p:cNvGrpSpPr>
              <a:grpSpLocks/>
            </p:cNvGrpSpPr>
            <p:nvPr/>
          </p:nvGrpSpPr>
          <p:grpSpPr bwMode="auto">
            <a:xfrm>
              <a:off x="8094" y="13524"/>
              <a:ext cx="1224" cy="453"/>
              <a:chOff x="6372" y="13209"/>
              <a:chExt cx="1224" cy="453"/>
            </a:xfrm>
          </p:grpSpPr>
          <p:grpSp>
            <p:nvGrpSpPr>
              <p:cNvPr id="156732" name="Group 60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33" name="Line 61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34" name="Group 62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35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36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37" name="Line 65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38" name="Line 66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39" name="Line 67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40" name="Freeform 68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41" name="Freeform 69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742" name="Group 70"/>
            <p:cNvGrpSpPr>
              <a:grpSpLocks/>
            </p:cNvGrpSpPr>
            <p:nvPr/>
          </p:nvGrpSpPr>
          <p:grpSpPr bwMode="auto">
            <a:xfrm>
              <a:off x="8082" y="14736"/>
              <a:ext cx="1224" cy="453"/>
              <a:chOff x="6372" y="13209"/>
              <a:chExt cx="1224" cy="453"/>
            </a:xfrm>
          </p:grpSpPr>
          <p:grpSp>
            <p:nvGrpSpPr>
              <p:cNvPr id="156743" name="Group 71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44" name="Line 72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45" name="Group 73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46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47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48" name="Line 76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49" name="Line 77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50" name="Line 78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51" name="Freeform 79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52" name="Freeform 80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753" name="Group 81"/>
            <p:cNvGrpSpPr>
              <a:grpSpLocks/>
            </p:cNvGrpSpPr>
            <p:nvPr/>
          </p:nvGrpSpPr>
          <p:grpSpPr bwMode="auto">
            <a:xfrm>
              <a:off x="8082" y="14124"/>
              <a:ext cx="1224" cy="453"/>
              <a:chOff x="6372" y="13209"/>
              <a:chExt cx="1224" cy="453"/>
            </a:xfrm>
          </p:grpSpPr>
          <p:grpSp>
            <p:nvGrpSpPr>
              <p:cNvPr id="156754" name="Group 82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55" name="Line 83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56" name="Group 84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57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58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59" name="Line 87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60" name="Line 88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61" name="Line 89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62" name="Freeform 90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63" name="Freeform 91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764" name="Text Box 92"/>
            <p:cNvSpPr txBox="1">
              <a:spLocks noChangeArrowheads="1"/>
            </p:cNvSpPr>
            <p:nvPr/>
          </p:nvSpPr>
          <p:spPr bwMode="auto">
            <a:xfrm>
              <a:off x="8334" y="11394"/>
              <a:ext cx="6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65" name="Text Box 93"/>
            <p:cNvSpPr txBox="1">
              <a:spLocks noChangeArrowheads="1"/>
            </p:cNvSpPr>
            <p:nvPr/>
          </p:nvSpPr>
          <p:spPr bwMode="auto">
            <a:xfrm>
              <a:off x="7824" y="11880"/>
              <a:ext cx="6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20 kV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66" name="Text Box 94"/>
            <p:cNvSpPr txBox="1">
              <a:spLocks noChangeArrowheads="1"/>
            </p:cNvSpPr>
            <p:nvPr/>
          </p:nvSpPr>
          <p:spPr bwMode="auto">
            <a:xfrm>
              <a:off x="6240" y="12972"/>
              <a:ext cx="768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 kV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67" name="Text Box 95"/>
            <p:cNvSpPr txBox="1">
              <a:spLocks noChangeArrowheads="1"/>
            </p:cNvSpPr>
            <p:nvPr/>
          </p:nvSpPr>
          <p:spPr bwMode="auto">
            <a:xfrm>
              <a:off x="6912" y="1361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68" name="Text Box 96"/>
            <p:cNvSpPr txBox="1">
              <a:spLocks noChangeArrowheads="1"/>
            </p:cNvSpPr>
            <p:nvPr/>
          </p:nvSpPr>
          <p:spPr bwMode="auto">
            <a:xfrm>
              <a:off x="6900" y="14172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69" name="Text Box 97"/>
            <p:cNvSpPr txBox="1">
              <a:spLocks noChangeArrowheads="1"/>
            </p:cNvSpPr>
            <p:nvPr/>
          </p:nvSpPr>
          <p:spPr bwMode="auto">
            <a:xfrm>
              <a:off x="6882" y="14742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70" name="Text Box 98"/>
            <p:cNvSpPr txBox="1">
              <a:spLocks noChangeArrowheads="1"/>
            </p:cNvSpPr>
            <p:nvPr/>
          </p:nvSpPr>
          <p:spPr bwMode="auto">
            <a:xfrm>
              <a:off x="6894" y="1529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771" name="Line 99"/>
            <p:cNvSpPr>
              <a:spLocks noChangeShapeType="1"/>
            </p:cNvSpPr>
            <p:nvPr/>
          </p:nvSpPr>
          <p:spPr bwMode="auto">
            <a:xfrm>
              <a:off x="9462" y="12054"/>
              <a:ext cx="0" cy="14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2" name="Line 100"/>
            <p:cNvSpPr>
              <a:spLocks noChangeShapeType="1"/>
            </p:cNvSpPr>
            <p:nvPr/>
          </p:nvSpPr>
          <p:spPr bwMode="auto">
            <a:xfrm>
              <a:off x="9702" y="12054"/>
              <a:ext cx="0" cy="14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3" name="Line 101"/>
            <p:cNvSpPr>
              <a:spLocks noChangeShapeType="1"/>
            </p:cNvSpPr>
            <p:nvPr/>
          </p:nvSpPr>
          <p:spPr bwMode="auto">
            <a:xfrm>
              <a:off x="9264" y="13482"/>
              <a:ext cx="672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4" name="Freeform 102"/>
            <p:cNvSpPr>
              <a:spLocks/>
            </p:cNvSpPr>
            <p:nvPr/>
          </p:nvSpPr>
          <p:spPr bwMode="auto">
            <a:xfrm>
              <a:off x="7572" y="13500"/>
              <a:ext cx="150" cy="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150" y="450"/>
                </a:cxn>
                <a:cxn ang="0">
                  <a:pos x="0" y="450"/>
                </a:cxn>
              </a:cxnLst>
              <a:rect l="0" t="0" r="r" b="b"/>
              <a:pathLst>
                <a:path w="150" h="450">
                  <a:moveTo>
                    <a:pt x="0" y="0"/>
                  </a:moveTo>
                  <a:lnTo>
                    <a:pt x="150" y="0"/>
                  </a:lnTo>
                  <a:lnTo>
                    <a:pt x="150" y="450"/>
                  </a:lnTo>
                  <a:lnTo>
                    <a:pt x="0" y="4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5" name="Freeform 103"/>
            <p:cNvSpPr>
              <a:spLocks/>
            </p:cNvSpPr>
            <p:nvPr/>
          </p:nvSpPr>
          <p:spPr bwMode="auto">
            <a:xfrm>
              <a:off x="7560" y="14100"/>
              <a:ext cx="150" cy="42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0" y="0"/>
                </a:cxn>
                <a:cxn ang="0">
                  <a:pos x="150" y="390"/>
                </a:cxn>
                <a:cxn ang="0">
                  <a:pos x="0" y="390"/>
                </a:cxn>
              </a:cxnLst>
              <a:rect l="0" t="0" r="r" b="b"/>
              <a:pathLst>
                <a:path w="150" h="390">
                  <a:moveTo>
                    <a:pt x="12" y="0"/>
                  </a:moveTo>
                  <a:lnTo>
                    <a:pt x="150" y="0"/>
                  </a:lnTo>
                  <a:lnTo>
                    <a:pt x="150" y="390"/>
                  </a:lnTo>
                  <a:lnTo>
                    <a:pt x="0" y="3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6" name="Freeform 104"/>
            <p:cNvSpPr>
              <a:spLocks/>
            </p:cNvSpPr>
            <p:nvPr/>
          </p:nvSpPr>
          <p:spPr bwMode="auto">
            <a:xfrm>
              <a:off x="7560" y="14652"/>
              <a:ext cx="150" cy="36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0" y="0"/>
                </a:cxn>
                <a:cxn ang="0">
                  <a:pos x="150" y="360"/>
                </a:cxn>
                <a:cxn ang="0">
                  <a:pos x="0" y="360"/>
                </a:cxn>
              </a:cxnLst>
              <a:rect l="0" t="0" r="r" b="b"/>
              <a:pathLst>
                <a:path w="150" h="360">
                  <a:moveTo>
                    <a:pt x="12" y="0"/>
                  </a:moveTo>
                  <a:lnTo>
                    <a:pt x="150" y="0"/>
                  </a:lnTo>
                  <a:lnTo>
                    <a:pt x="150" y="360"/>
                  </a:lnTo>
                  <a:lnTo>
                    <a:pt x="0" y="36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7" name="Freeform 105"/>
            <p:cNvSpPr>
              <a:spLocks/>
            </p:cNvSpPr>
            <p:nvPr/>
          </p:nvSpPr>
          <p:spPr bwMode="auto">
            <a:xfrm>
              <a:off x="7587" y="15825"/>
              <a:ext cx="120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0"/>
                </a:cxn>
                <a:cxn ang="0">
                  <a:pos x="120" y="282"/>
                </a:cxn>
              </a:cxnLst>
              <a:rect l="0" t="0" r="r" b="b"/>
              <a:pathLst>
                <a:path w="120" h="282">
                  <a:moveTo>
                    <a:pt x="0" y="0"/>
                  </a:moveTo>
                  <a:lnTo>
                    <a:pt x="120" y="0"/>
                  </a:lnTo>
                  <a:lnTo>
                    <a:pt x="120" y="28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8" name="Freeform 106"/>
            <p:cNvSpPr>
              <a:spLocks/>
            </p:cNvSpPr>
            <p:nvPr/>
          </p:nvSpPr>
          <p:spPr bwMode="auto">
            <a:xfrm>
              <a:off x="9312" y="13482"/>
              <a:ext cx="90" cy="228"/>
            </a:xfrm>
            <a:custGeom>
              <a:avLst/>
              <a:gdLst/>
              <a:ahLst/>
              <a:cxnLst>
                <a:cxn ang="0">
                  <a:pos x="90" y="0"/>
                </a:cxn>
                <a:cxn ang="0">
                  <a:pos x="90" y="228"/>
                </a:cxn>
                <a:cxn ang="0">
                  <a:pos x="0" y="228"/>
                </a:cxn>
              </a:cxnLst>
              <a:rect l="0" t="0" r="r" b="b"/>
              <a:pathLst>
                <a:path w="90" h="228">
                  <a:moveTo>
                    <a:pt x="90" y="0"/>
                  </a:moveTo>
                  <a:lnTo>
                    <a:pt x="90" y="228"/>
                  </a:lnTo>
                  <a:lnTo>
                    <a:pt x="0" y="22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779" name="Text Box 107"/>
            <p:cNvSpPr txBox="1">
              <a:spLocks noChangeArrowheads="1"/>
            </p:cNvSpPr>
            <p:nvPr/>
          </p:nvSpPr>
          <p:spPr bwMode="auto">
            <a:xfrm>
              <a:off x="8010" y="13272"/>
              <a:ext cx="768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 kV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6780" name="Group 108"/>
            <p:cNvGrpSpPr>
              <a:grpSpLocks/>
            </p:cNvGrpSpPr>
            <p:nvPr/>
          </p:nvGrpSpPr>
          <p:grpSpPr bwMode="auto">
            <a:xfrm flipH="1">
              <a:off x="9912" y="13530"/>
              <a:ext cx="1224" cy="453"/>
              <a:chOff x="6372" y="13209"/>
              <a:chExt cx="1224" cy="453"/>
            </a:xfrm>
          </p:grpSpPr>
          <p:grpSp>
            <p:nvGrpSpPr>
              <p:cNvPr id="156781" name="Group 109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82" name="Line 110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83" name="Group 111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84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85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86" name="Line 114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87" name="Line 115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88" name="Line 116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789" name="Freeform 117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790" name="Freeform 118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791" name="Group 119"/>
            <p:cNvGrpSpPr>
              <a:grpSpLocks/>
            </p:cNvGrpSpPr>
            <p:nvPr/>
          </p:nvGrpSpPr>
          <p:grpSpPr bwMode="auto">
            <a:xfrm flipH="1">
              <a:off x="9912" y="14130"/>
              <a:ext cx="1224" cy="453"/>
              <a:chOff x="6372" y="13209"/>
              <a:chExt cx="1224" cy="453"/>
            </a:xfrm>
          </p:grpSpPr>
          <p:grpSp>
            <p:nvGrpSpPr>
              <p:cNvPr id="156792" name="Group 120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793" name="Line 121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794" name="Group 122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795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796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797" name="Line 125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98" name="Line 126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799" name="Line 127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800" name="Freeform 128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01" name="Freeform 129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grpSp>
          <p:nvGrpSpPr>
            <p:cNvPr id="156802" name="Group 130"/>
            <p:cNvGrpSpPr>
              <a:grpSpLocks/>
            </p:cNvGrpSpPr>
            <p:nvPr/>
          </p:nvGrpSpPr>
          <p:grpSpPr bwMode="auto">
            <a:xfrm flipH="1">
              <a:off x="9912" y="14736"/>
              <a:ext cx="1224" cy="453"/>
              <a:chOff x="6372" y="13209"/>
              <a:chExt cx="1224" cy="453"/>
            </a:xfrm>
          </p:grpSpPr>
          <p:grpSp>
            <p:nvGrpSpPr>
              <p:cNvPr id="156803" name="Group 131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804" name="Line 132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805" name="Group 133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806" name="Oval 134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807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808" name="Line 136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09" name="Line 137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10" name="Line 138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811" name="Freeform 139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12" name="Freeform 140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813" name="Freeform 141"/>
            <p:cNvSpPr>
              <a:spLocks/>
            </p:cNvSpPr>
            <p:nvPr/>
          </p:nvSpPr>
          <p:spPr bwMode="auto">
            <a:xfrm>
              <a:off x="9780" y="13482"/>
              <a:ext cx="120" cy="2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8"/>
                </a:cxn>
                <a:cxn ang="0">
                  <a:pos x="120" y="228"/>
                </a:cxn>
              </a:cxnLst>
              <a:rect l="0" t="0" r="r" b="b"/>
              <a:pathLst>
                <a:path w="120" h="228">
                  <a:moveTo>
                    <a:pt x="0" y="0"/>
                  </a:moveTo>
                  <a:lnTo>
                    <a:pt x="0" y="228"/>
                  </a:lnTo>
                  <a:lnTo>
                    <a:pt x="120" y="22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4" name="Freeform 142"/>
            <p:cNvSpPr>
              <a:spLocks/>
            </p:cNvSpPr>
            <p:nvPr/>
          </p:nvSpPr>
          <p:spPr bwMode="auto">
            <a:xfrm>
              <a:off x="9282" y="13830"/>
              <a:ext cx="120" cy="45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20" y="0"/>
                </a:cxn>
                <a:cxn ang="0">
                  <a:pos x="120" y="450"/>
                </a:cxn>
                <a:cxn ang="0">
                  <a:pos x="0" y="450"/>
                </a:cxn>
              </a:cxnLst>
              <a:rect l="0" t="0" r="r" b="b"/>
              <a:pathLst>
                <a:path w="120" h="450">
                  <a:moveTo>
                    <a:pt x="30" y="0"/>
                  </a:moveTo>
                  <a:lnTo>
                    <a:pt x="120" y="0"/>
                  </a:lnTo>
                  <a:lnTo>
                    <a:pt x="120" y="450"/>
                  </a:lnTo>
                  <a:lnTo>
                    <a:pt x="0" y="4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5" name="Freeform 143"/>
            <p:cNvSpPr>
              <a:spLocks/>
            </p:cNvSpPr>
            <p:nvPr/>
          </p:nvSpPr>
          <p:spPr bwMode="auto">
            <a:xfrm>
              <a:off x="9282" y="14442"/>
              <a:ext cx="138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8" y="0"/>
                </a:cxn>
                <a:cxn ang="0">
                  <a:pos x="138" y="480"/>
                </a:cxn>
                <a:cxn ang="0">
                  <a:pos x="18" y="480"/>
                </a:cxn>
              </a:cxnLst>
              <a:rect l="0" t="0" r="r" b="b"/>
              <a:pathLst>
                <a:path w="138" h="480">
                  <a:moveTo>
                    <a:pt x="0" y="0"/>
                  </a:moveTo>
                  <a:lnTo>
                    <a:pt x="138" y="0"/>
                  </a:lnTo>
                  <a:lnTo>
                    <a:pt x="138" y="480"/>
                  </a:lnTo>
                  <a:lnTo>
                    <a:pt x="18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6" name="Freeform 144"/>
            <p:cNvSpPr>
              <a:spLocks/>
            </p:cNvSpPr>
            <p:nvPr/>
          </p:nvSpPr>
          <p:spPr bwMode="auto">
            <a:xfrm>
              <a:off x="9315" y="15672"/>
              <a:ext cx="132" cy="3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2" y="0"/>
                </a:cxn>
                <a:cxn ang="0">
                  <a:pos x="132" y="390"/>
                </a:cxn>
              </a:cxnLst>
              <a:rect l="0" t="0" r="r" b="b"/>
              <a:pathLst>
                <a:path w="132" h="390">
                  <a:moveTo>
                    <a:pt x="0" y="0"/>
                  </a:moveTo>
                  <a:lnTo>
                    <a:pt x="132" y="0"/>
                  </a:lnTo>
                  <a:lnTo>
                    <a:pt x="132" y="39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7" name="Freeform 145"/>
            <p:cNvSpPr>
              <a:spLocks/>
            </p:cNvSpPr>
            <p:nvPr/>
          </p:nvSpPr>
          <p:spPr bwMode="auto">
            <a:xfrm>
              <a:off x="9762" y="13860"/>
              <a:ext cx="150" cy="450"/>
            </a:xfrm>
            <a:custGeom>
              <a:avLst/>
              <a:gdLst/>
              <a:ahLst/>
              <a:cxnLst>
                <a:cxn ang="0">
                  <a:pos x="138" y="0"/>
                </a:cxn>
                <a:cxn ang="0">
                  <a:pos x="0" y="0"/>
                </a:cxn>
                <a:cxn ang="0">
                  <a:pos x="0" y="450"/>
                </a:cxn>
                <a:cxn ang="0">
                  <a:pos x="150" y="450"/>
                </a:cxn>
              </a:cxnLst>
              <a:rect l="0" t="0" r="r" b="b"/>
              <a:pathLst>
                <a:path w="150" h="450">
                  <a:moveTo>
                    <a:pt x="138" y="0"/>
                  </a:moveTo>
                  <a:lnTo>
                    <a:pt x="0" y="0"/>
                  </a:lnTo>
                  <a:lnTo>
                    <a:pt x="0" y="450"/>
                  </a:lnTo>
                  <a:lnTo>
                    <a:pt x="150" y="45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8" name="Freeform 146"/>
            <p:cNvSpPr>
              <a:spLocks/>
            </p:cNvSpPr>
            <p:nvPr/>
          </p:nvSpPr>
          <p:spPr bwMode="auto">
            <a:xfrm>
              <a:off x="9750" y="14442"/>
              <a:ext cx="150" cy="480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150" y="480"/>
                </a:cxn>
              </a:cxnLst>
              <a:rect l="0" t="0" r="r" b="b"/>
              <a:pathLst>
                <a:path w="150" h="480">
                  <a:moveTo>
                    <a:pt x="150" y="0"/>
                  </a:moveTo>
                  <a:lnTo>
                    <a:pt x="0" y="0"/>
                  </a:lnTo>
                  <a:lnTo>
                    <a:pt x="0" y="480"/>
                  </a:lnTo>
                  <a:lnTo>
                    <a:pt x="150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19" name="Freeform 147"/>
            <p:cNvSpPr>
              <a:spLocks/>
            </p:cNvSpPr>
            <p:nvPr/>
          </p:nvSpPr>
          <p:spPr bwMode="auto">
            <a:xfrm>
              <a:off x="9732" y="15690"/>
              <a:ext cx="168" cy="360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0" y="0"/>
                </a:cxn>
                <a:cxn ang="0">
                  <a:pos x="0" y="360"/>
                </a:cxn>
              </a:cxnLst>
              <a:rect l="0" t="0" r="r" b="b"/>
              <a:pathLst>
                <a:path w="168" h="360">
                  <a:moveTo>
                    <a:pt x="168" y="0"/>
                  </a:moveTo>
                  <a:lnTo>
                    <a:pt x="0" y="0"/>
                  </a:lnTo>
                  <a:lnTo>
                    <a:pt x="0" y="36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20" name="Text Box 148"/>
            <p:cNvSpPr txBox="1">
              <a:spLocks noChangeArrowheads="1"/>
            </p:cNvSpPr>
            <p:nvPr/>
          </p:nvSpPr>
          <p:spPr bwMode="auto">
            <a:xfrm>
              <a:off x="10488" y="13272"/>
              <a:ext cx="768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 kV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1" name="Text Box 149"/>
            <p:cNvSpPr txBox="1">
              <a:spLocks noChangeArrowheads="1"/>
            </p:cNvSpPr>
            <p:nvPr/>
          </p:nvSpPr>
          <p:spPr bwMode="auto">
            <a:xfrm>
              <a:off x="8670" y="1394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2" name="Text Box 150"/>
            <p:cNvSpPr txBox="1">
              <a:spLocks noChangeArrowheads="1"/>
            </p:cNvSpPr>
            <p:nvPr/>
          </p:nvSpPr>
          <p:spPr bwMode="auto">
            <a:xfrm>
              <a:off x="8640" y="14532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3" name="Text Box 151"/>
            <p:cNvSpPr txBox="1">
              <a:spLocks noChangeArrowheads="1"/>
            </p:cNvSpPr>
            <p:nvPr/>
          </p:nvSpPr>
          <p:spPr bwMode="auto">
            <a:xfrm>
              <a:off x="8652" y="1514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4" name="Text Box 152"/>
            <p:cNvSpPr txBox="1">
              <a:spLocks noChangeArrowheads="1"/>
            </p:cNvSpPr>
            <p:nvPr/>
          </p:nvSpPr>
          <p:spPr bwMode="auto">
            <a:xfrm>
              <a:off x="10242" y="13932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5" name="Text Box 153"/>
            <p:cNvSpPr txBox="1">
              <a:spLocks noChangeArrowheads="1"/>
            </p:cNvSpPr>
            <p:nvPr/>
          </p:nvSpPr>
          <p:spPr bwMode="auto">
            <a:xfrm>
              <a:off x="10242" y="14532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6" name="Text Box 154"/>
            <p:cNvSpPr txBox="1">
              <a:spLocks noChangeArrowheads="1"/>
            </p:cNvSpPr>
            <p:nvPr/>
          </p:nvSpPr>
          <p:spPr bwMode="auto">
            <a:xfrm>
              <a:off x="10242" y="1514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27" name="Freeform 155"/>
            <p:cNvSpPr>
              <a:spLocks/>
            </p:cNvSpPr>
            <p:nvPr/>
          </p:nvSpPr>
          <p:spPr bwMode="auto">
            <a:xfrm>
              <a:off x="9462" y="12480"/>
              <a:ext cx="510" cy="432"/>
            </a:xfrm>
            <a:custGeom>
              <a:avLst/>
              <a:gdLst/>
              <a:ahLst/>
              <a:cxnLst>
                <a:cxn ang="0">
                  <a:pos x="240" y="120"/>
                </a:cxn>
                <a:cxn ang="0">
                  <a:pos x="510" y="0"/>
                </a:cxn>
                <a:cxn ang="0">
                  <a:pos x="0" y="432"/>
                </a:cxn>
              </a:cxnLst>
              <a:rect l="0" t="0" r="r" b="b"/>
              <a:pathLst>
                <a:path w="510" h="432">
                  <a:moveTo>
                    <a:pt x="240" y="120"/>
                  </a:moveTo>
                  <a:lnTo>
                    <a:pt x="510" y="0"/>
                  </a:lnTo>
                  <a:lnTo>
                    <a:pt x="0" y="43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28" name="Line 156"/>
            <p:cNvSpPr>
              <a:spLocks noChangeShapeType="1"/>
            </p:cNvSpPr>
            <p:nvPr/>
          </p:nvSpPr>
          <p:spPr bwMode="auto">
            <a:xfrm>
              <a:off x="8025" y="12675"/>
              <a:ext cx="255" cy="11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29" name="Line 157"/>
            <p:cNvSpPr>
              <a:spLocks noChangeShapeType="1"/>
            </p:cNvSpPr>
            <p:nvPr/>
          </p:nvSpPr>
          <p:spPr bwMode="auto">
            <a:xfrm flipH="1" flipV="1">
              <a:off x="8760" y="13002"/>
              <a:ext cx="642" cy="58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30" name="Text Box 158"/>
            <p:cNvSpPr txBox="1">
              <a:spLocks noChangeArrowheads="1"/>
            </p:cNvSpPr>
            <p:nvPr/>
          </p:nvSpPr>
          <p:spPr bwMode="auto">
            <a:xfrm>
              <a:off x="9942" y="1331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PA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31" name="Text Box 159"/>
            <p:cNvSpPr txBox="1">
              <a:spLocks noChangeArrowheads="1"/>
            </p:cNvSpPr>
            <p:nvPr/>
          </p:nvSpPr>
          <p:spPr bwMode="auto">
            <a:xfrm>
              <a:off x="11301" y="15381"/>
              <a:ext cx="1068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distribuitor de joasă tensiune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32" name="Freeform 160"/>
            <p:cNvSpPr>
              <a:spLocks/>
            </p:cNvSpPr>
            <p:nvPr/>
          </p:nvSpPr>
          <p:spPr bwMode="auto">
            <a:xfrm>
              <a:off x="7590" y="12030"/>
              <a:ext cx="1530" cy="1335"/>
            </a:xfrm>
            <a:custGeom>
              <a:avLst/>
              <a:gdLst/>
              <a:ahLst/>
              <a:cxnLst>
                <a:cxn ang="0">
                  <a:pos x="0" y="1335"/>
                </a:cxn>
                <a:cxn ang="0">
                  <a:pos x="135" y="1335"/>
                </a:cxn>
                <a:cxn ang="0">
                  <a:pos x="135" y="765"/>
                </a:cxn>
                <a:cxn ang="0">
                  <a:pos x="1530" y="120"/>
                </a:cxn>
                <a:cxn ang="0">
                  <a:pos x="1530" y="0"/>
                </a:cxn>
              </a:cxnLst>
              <a:rect l="0" t="0" r="r" b="b"/>
              <a:pathLst>
                <a:path w="1530" h="1335">
                  <a:moveTo>
                    <a:pt x="0" y="1335"/>
                  </a:moveTo>
                  <a:lnTo>
                    <a:pt x="135" y="1335"/>
                  </a:lnTo>
                  <a:lnTo>
                    <a:pt x="135" y="765"/>
                  </a:lnTo>
                  <a:lnTo>
                    <a:pt x="1530" y="120"/>
                  </a:lnTo>
                  <a:lnTo>
                    <a:pt x="153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56833" name="Group 161"/>
            <p:cNvGrpSpPr>
              <a:grpSpLocks/>
            </p:cNvGrpSpPr>
            <p:nvPr/>
          </p:nvGrpSpPr>
          <p:grpSpPr bwMode="auto">
            <a:xfrm>
              <a:off x="6624" y="15585"/>
              <a:ext cx="948" cy="318"/>
              <a:chOff x="7332" y="9978"/>
              <a:chExt cx="948" cy="318"/>
            </a:xfrm>
          </p:grpSpPr>
          <p:sp>
            <p:nvSpPr>
              <p:cNvPr id="156834" name="Line 162"/>
              <p:cNvSpPr>
                <a:spLocks noChangeShapeType="1"/>
              </p:cNvSpPr>
              <p:nvPr/>
            </p:nvSpPr>
            <p:spPr bwMode="auto">
              <a:xfrm>
                <a:off x="7332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grpSp>
            <p:nvGrpSpPr>
              <p:cNvPr id="156835" name="Group 163"/>
              <p:cNvGrpSpPr>
                <a:grpSpLocks/>
              </p:cNvGrpSpPr>
              <p:nvPr/>
            </p:nvGrpSpPr>
            <p:grpSpPr bwMode="auto">
              <a:xfrm>
                <a:off x="7554" y="9990"/>
                <a:ext cx="466" cy="283"/>
                <a:chOff x="8469" y="9960"/>
                <a:chExt cx="466" cy="283"/>
              </a:xfrm>
            </p:grpSpPr>
            <p:sp>
              <p:nvSpPr>
                <p:cNvPr id="156836" name="Oval 164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37" name="Oval 165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838" name="Line 166"/>
              <p:cNvSpPr>
                <a:spLocks noChangeShapeType="1"/>
              </p:cNvSpPr>
              <p:nvPr/>
            </p:nvSpPr>
            <p:spPr bwMode="auto">
              <a:xfrm>
                <a:off x="7332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39" name="Line 167"/>
              <p:cNvSpPr>
                <a:spLocks noChangeShapeType="1"/>
              </p:cNvSpPr>
              <p:nvPr/>
            </p:nvSpPr>
            <p:spPr bwMode="auto">
              <a:xfrm>
                <a:off x="8280" y="997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40" name="Line 168"/>
              <p:cNvSpPr>
                <a:spLocks noChangeShapeType="1"/>
              </p:cNvSpPr>
              <p:nvPr/>
            </p:nvSpPr>
            <p:spPr bwMode="auto">
              <a:xfrm>
                <a:off x="8040" y="10140"/>
                <a:ext cx="21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841" name="Freeform 169"/>
            <p:cNvSpPr>
              <a:spLocks/>
            </p:cNvSpPr>
            <p:nvPr/>
          </p:nvSpPr>
          <p:spPr bwMode="auto">
            <a:xfrm>
              <a:off x="6360" y="15504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42" name="Freeform 170"/>
            <p:cNvSpPr>
              <a:spLocks/>
            </p:cNvSpPr>
            <p:nvPr/>
          </p:nvSpPr>
          <p:spPr bwMode="auto">
            <a:xfrm flipV="1">
              <a:off x="6342" y="15789"/>
              <a:ext cx="240" cy="168"/>
            </a:xfrm>
            <a:custGeom>
              <a:avLst/>
              <a:gdLst/>
              <a:ahLst/>
              <a:cxnLst>
                <a:cxn ang="0">
                  <a:pos x="240" y="168"/>
                </a:cxn>
                <a:cxn ang="0">
                  <a:pos x="132" y="168"/>
                </a:cxn>
                <a:cxn ang="0">
                  <a:pos x="0" y="0"/>
                </a:cxn>
              </a:cxnLst>
              <a:rect l="0" t="0" r="r" b="b"/>
              <a:pathLst>
                <a:path w="240" h="168">
                  <a:moveTo>
                    <a:pt x="240" y="168"/>
                  </a:moveTo>
                  <a:lnTo>
                    <a:pt x="132" y="168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43" name="Text Box 171"/>
            <p:cNvSpPr txBox="1">
              <a:spLocks noChangeArrowheads="1"/>
            </p:cNvSpPr>
            <p:nvPr/>
          </p:nvSpPr>
          <p:spPr bwMode="auto">
            <a:xfrm>
              <a:off x="6894" y="15909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44" name="Freeform 172"/>
            <p:cNvSpPr>
              <a:spLocks/>
            </p:cNvSpPr>
            <p:nvPr/>
          </p:nvSpPr>
          <p:spPr bwMode="auto">
            <a:xfrm>
              <a:off x="7575" y="15180"/>
              <a:ext cx="150" cy="4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0"/>
                </a:cxn>
                <a:cxn ang="0">
                  <a:pos x="150" y="495"/>
                </a:cxn>
                <a:cxn ang="0">
                  <a:pos x="0" y="495"/>
                </a:cxn>
              </a:cxnLst>
              <a:rect l="0" t="0" r="r" b="b"/>
              <a:pathLst>
                <a:path w="150" h="495">
                  <a:moveTo>
                    <a:pt x="0" y="0"/>
                  </a:moveTo>
                  <a:lnTo>
                    <a:pt x="150" y="0"/>
                  </a:lnTo>
                  <a:lnTo>
                    <a:pt x="150" y="495"/>
                  </a:lnTo>
                  <a:lnTo>
                    <a:pt x="0" y="49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56845" name="Group 173"/>
            <p:cNvGrpSpPr>
              <a:grpSpLocks/>
            </p:cNvGrpSpPr>
            <p:nvPr/>
          </p:nvGrpSpPr>
          <p:grpSpPr bwMode="auto">
            <a:xfrm>
              <a:off x="8097" y="15351"/>
              <a:ext cx="1224" cy="453"/>
              <a:chOff x="6372" y="13209"/>
              <a:chExt cx="1224" cy="453"/>
            </a:xfrm>
          </p:grpSpPr>
          <p:grpSp>
            <p:nvGrpSpPr>
              <p:cNvPr id="156846" name="Group 174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847" name="Line 175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848" name="Group 176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849" name="Oval 177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850" name="Oval 178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851" name="Line 179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52" name="Line 180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53" name="Line 181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854" name="Freeform 182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55" name="Freeform 183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856" name="Text Box 184"/>
            <p:cNvSpPr txBox="1">
              <a:spLocks noChangeArrowheads="1"/>
            </p:cNvSpPr>
            <p:nvPr/>
          </p:nvSpPr>
          <p:spPr bwMode="auto">
            <a:xfrm>
              <a:off x="8667" y="15759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57" name="Freeform 185"/>
            <p:cNvSpPr>
              <a:spLocks/>
            </p:cNvSpPr>
            <p:nvPr/>
          </p:nvSpPr>
          <p:spPr bwMode="auto">
            <a:xfrm>
              <a:off x="9300" y="15045"/>
              <a:ext cx="135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5" y="0"/>
                </a:cxn>
                <a:cxn ang="0">
                  <a:pos x="135" y="480"/>
                </a:cxn>
                <a:cxn ang="0">
                  <a:pos x="0" y="480"/>
                </a:cxn>
              </a:cxnLst>
              <a:rect l="0" t="0" r="r" b="b"/>
              <a:pathLst>
                <a:path w="135" h="480">
                  <a:moveTo>
                    <a:pt x="0" y="0"/>
                  </a:moveTo>
                  <a:lnTo>
                    <a:pt x="135" y="0"/>
                  </a:lnTo>
                  <a:lnTo>
                    <a:pt x="135" y="480"/>
                  </a:lnTo>
                  <a:lnTo>
                    <a:pt x="0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grpSp>
          <p:nvGrpSpPr>
            <p:cNvPr id="156858" name="Group 186"/>
            <p:cNvGrpSpPr>
              <a:grpSpLocks/>
            </p:cNvGrpSpPr>
            <p:nvPr/>
          </p:nvGrpSpPr>
          <p:grpSpPr bwMode="auto">
            <a:xfrm flipH="1">
              <a:off x="9912" y="15366"/>
              <a:ext cx="1224" cy="453"/>
              <a:chOff x="6372" y="13209"/>
              <a:chExt cx="1224" cy="453"/>
            </a:xfrm>
          </p:grpSpPr>
          <p:grpSp>
            <p:nvGrpSpPr>
              <p:cNvPr id="156859" name="Group 187"/>
              <p:cNvGrpSpPr>
                <a:grpSpLocks/>
              </p:cNvGrpSpPr>
              <p:nvPr/>
            </p:nvGrpSpPr>
            <p:grpSpPr bwMode="auto">
              <a:xfrm>
                <a:off x="6648" y="13290"/>
                <a:ext cx="948" cy="318"/>
                <a:chOff x="7332" y="9978"/>
                <a:chExt cx="948" cy="318"/>
              </a:xfrm>
            </p:grpSpPr>
            <p:sp>
              <p:nvSpPr>
                <p:cNvPr id="156860" name="Line 188"/>
                <p:cNvSpPr>
                  <a:spLocks noChangeShapeType="1"/>
                </p:cNvSpPr>
                <p:nvPr/>
              </p:nvSpPr>
              <p:spPr bwMode="auto">
                <a:xfrm>
                  <a:off x="7332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grpSp>
              <p:nvGrpSpPr>
                <p:cNvPr id="156861" name="Group 189"/>
                <p:cNvGrpSpPr>
                  <a:grpSpLocks/>
                </p:cNvGrpSpPr>
                <p:nvPr/>
              </p:nvGrpSpPr>
              <p:grpSpPr bwMode="auto">
                <a:xfrm>
                  <a:off x="7554" y="9990"/>
                  <a:ext cx="466" cy="283"/>
                  <a:chOff x="8469" y="9960"/>
                  <a:chExt cx="466" cy="283"/>
                </a:xfrm>
              </p:grpSpPr>
              <p:sp>
                <p:nvSpPr>
                  <p:cNvPr id="156862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  <p:sp>
                <p:nvSpPr>
                  <p:cNvPr id="156863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200"/>
                  </a:p>
                </p:txBody>
              </p:sp>
            </p:grpSp>
            <p:sp>
              <p:nvSpPr>
                <p:cNvPr id="156864" name="Line 192"/>
                <p:cNvSpPr>
                  <a:spLocks noChangeShapeType="1"/>
                </p:cNvSpPr>
                <p:nvPr/>
              </p:nvSpPr>
              <p:spPr bwMode="auto">
                <a:xfrm>
                  <a:off x="7332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65" name="Line 193"/>
                <p:cNvSpPr>
                  <a:spLocks noChangeShapeType="1"/>
                </p:cNvSpPr>
                <p:nvPr/>
              </p:nvSpPr>
              <p:spPr bwMode="auto">
                <a:xfrm>
                  <a:off x="8280" y="9978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  <p:sp>
              <p:nvSpPr>
                <p:cNvPr id="156866" name="Line 194"/>
                <p:cNvSpPr>
                  <a:spLocks noChangeShapeType="1"/>
                </p:cNvSpPr>
                <p:nvPr/>
              </p:nvSpPr>
              <p:spPr bwMode="auto">
                <a:xfrm>
                  <a:off x="8040" y="10140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200"/>
                </a:p>
              </p:txBody>
            </p:sp>
          </p:grpSp>
          <p:sp>
            <p:nvSpPr>
              <p:cNvPr id="156867" name="Freeform 195"/>
              <p:cNvSpPr>
                <a:spLocks/>
              </p:cNvSpPr>
              <p:nvPr/>
            </p:nvSpPr>
            <p:spPr bwMode="auto">
              <a:xfrm>
                <a:off x="6390" y="13209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  <p:sp>
            <p:nvSpPr>
              <p:cNvPr id="156868" name="Freeform 196"/>
              <p:cNvSpPr>
                <a:spLocks/>
              </p:cNvSpPr>
              <p:nvPr/>
            </p:nvSpPr>
            <p:spPr bwMode="auto">
              <a:xfrm flipV="1">
                <a:off x="6372" y="13494"/>
                <a:ext cx="240" cy="168"/>
              </a:xfrm>
              <a:custGeom>
                <a:avLst/>
                <a:gdLst/>
                <a:ahLst/>
                <a:cxnLst>
                  <a:cxn ang="0">
                    <a:pos x="240" y="168"/>
                  </a:cxn>
                  <a:cxn ang="0">
                    <a:pos x="132" y="168"/>
                  </a:cxn>
                  <a:cxn ang="0">
                    <a:pos x="0" y="0"/>
                  </a:cxn>
                </a:cxnLst>
                <a:rect l="0" t="0" r="r" b="b"/>
                <a:pathLst>
                  <a:path w="240" h="168">
                    <a:moveTo>
                      <a:pt x="240" y="168"/>
                    </a:moveTo>
                    <a:lnTo>
                      <a:pt x="132" y="16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/>
              </a:p>
            </p:txBody>
          </p:sp>
        </p:grpSp>
        <p:sp>
          <p:nvSpPr>
            <p:cNvPr id="156869" name="Text Box 197"/>
            <p:cNvSpPr txBox="1">
              <a:spLocks noChangeArrowheads="1"/>
            </p:cNvSpPr>
            <p:nvPr/>
          </p:nvSpPr>
          <p:spPr bwMode="auto">
            <a:xfrm>
              <a:off x="10242" y="15774"/>
              <a:ext cx="39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PT</a:t>
              </a:r>
              <a:endPara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70" name="Freeform 198"/>
            <p:cNvSpPr>
              <a:spLocks/>
            </p:cNvSpPr>
            <p:nvPr/>
          </p:nvSpPr>
          <p:spPr bwMode="auto">
            <a:xfrm>
              <a:off x="9750" y="15060"/>
              <a:ext cx="165" cy="480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0" y="0"/>
                </a:cxn>
                <a:cxn ang="0">
                  <a:pos x="0" y="480"/>
                </a:cxn>
                <a:cxn ang="0">
                  <a:pos x="165" y="480"/>
                </a:cxn>
              </a:cxnLst>
              <a:rect l="0" t="0" r="r" b="b"/>
              <a:pathLst>
                <a:path w="165" h="480">
                  <a:moveTo>
                    <a:pt x="150" y="0"/>
                  </a:moveTo>
                  <a:lnTo>
                    <a:pt x="0" y="0"/>
                  </a:lnTo>
                  <a:lnTo>
                    <a:pt x="0" y="480"/>
                  </a:lnTo>
                  <a:lnTo>
                    <a:pt x="165" y="48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871" name="Freeform 199"/>
            <p:cNvSpPr>
              <a:spLocks/>
            </p:cNvSpPr>
            <p:nvPr/>
          </p:nvSpPr>
          <p:spPr bwMode="auto">
            <a:xfrm>
              <a:off x="10995" y="15525"/>
              <a:ext cx="300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0" y="45"/>
                </a:cxn>
                <a:cxn ang="0">
                  <a:pos x="0" y="120"/>
                </a:cxn>
              </a:cxnLst>
              <a:rect l="0" t="0" r="r" b="b"/>
              <a:pathLst>
                <a:path w="300" h="120">
                  <a:moveTo>
                    <a:pt x="0" y="0"/>
                  </a:moveTo>
                  <a:lnTo>
                    <a:pt x="300" y="45"/>
                  </a:lnTo>
                  <a:lnTo>
                    <a:pt x="0" y="12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</p:grpSp>
      <p:sp>
        <p:nvSpPr>
          <p:cNvPr id="156873" name="Rectangle 20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6874" name="Group 202"/>
          <p:cNvGrpSpPr>
            <a:grpSpLocks/>
          </p:cNvGrpSpPr>
          <p:nvPr/>
        </p:nvGrpSpPr>
        <p:grpSpPr bwMode="auto">
          <a:xfrm>
            <a:off x="3581400" y="914400"/>
            <a:ext cx="5341937" cy="2352675"/>
            <a:chOff x="4092" y="10557"/>
            <a:chExt cx="8413" cy="3705"/>
          </a:xfrm>
        </p:grpSpPr>
        <p:sp>
          <p:nvSpPr>
            <p:cNvPr id="156875" name="Oval 203"/>
            <p:cNvSpPr>
              <a:spLocks noChangeArrowheads="1"/>
            </p:cNvSpPr>
            <p:nvPr/>
          </p:nvSpPr>
          <p:spPr bwMode="auto">
            <a:xfrm rot="-5400000">
              <a:off x="5009" y="11429"/>
              <a:ext cx="480" cy="4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76" name="Oval 204"/>
            <p:cNvSpPr>
              <a:spLocks noChangeArrowheads="1"/>
            </p:cNvSpPr>
            <p:nvPr/>
          </p:nvSpPr>
          <p:spPr bwMode="auto">
            <a:xfrm rot="-5400000">
              <a:off x="5249" y="11423"/>
              <a:ext cx="480" cy="48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77" name="Line 205"/>
            <p:cNvSpPr>
              <a:spLocks noChangeShapeType="1"/>
            </p:cNvSpPr>
            <p:nvPr/>
          </p:nvSpPr>
          <p:spPr bwMode="auto">
            <a:xfrm rot="-5400000">
              <a:off x="4391" y="11657"/>
              <a:ext cx="9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78" name="Line 206"/>
            <p:cNvSpPr>
              <a:spLocks noChangeShapeType="1"/>
            </p:cNvSpPr>
            <p:nvPr/>
          </p:nvSpPr>
          <p:spPr bwMode="auto">
            <a:xfrm rot="-5400000">
              <a:off x="4919" y="11585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79" name="Line 207"/>
            <p:cNvSpPr>
              <a:spLocks noChangeShapeType="1"/>
            </p:cNvSpPr>
            <p:nvPr/>
          </p:nvSpPr>
          <p:spPr bwMode="auto">
            <a:xfrm rot="-5400000">
              <a:off x="5831" y="11573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80" name="Text Box 208"/>
            <p:cNvSpPr txBox="1">
              <a:spLocks noChangeArrowheads="1"/>
            </p:cNvSpPr>
            <p:nvPr/>
          </p:nvSpPr>
          <p:spPr bwMode="auto">
            <a:xfrm>
              <a:off x="5106" y="11976"/>
              <a:ext cx="6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881" name="Line 209"/>
            <p:cNvSpPr>
              <a:spLocks noChangeShapeType="1"/>
            </p:cNvSpPr>
            <p:nvPr/>
          </p:nvSpPr>
          <p:spPr bwMode="auto">
            <a:xfrm>
              <a:off x="4092" y="11682"/>
              <a:ext cx="7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82" name="Line 210"/>
            <p:cNvSpPr>
              <a:spLocks noChangeShapeType="1"/>
            </p:cNvSpPr>
            <p:nvPr/>
          </p:nvSpPr>
          <p:spPr bwMode="auto">
            <a:xfrm>
              <a:off x="5940" y="11190"/>
              <a:ext cx="0" cy="93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83" name="Freeform 211"/>
            <p:cNvSpPr>
              <a:spLocks/>
            </p:cNvSpPr>
            <p:nvPr/>
          </p:nvSpPr>
          <p:spPr bwMode="auto">
            <a:xfrm>
              <a:off x="8622" y="10560"/>
              <a:ext cx="3228" cy="780"/>
            </a:xfrm>
            <a:custGeom>
              <a:avLst/>
              <a:gdLst/>
              <a:ahLst/>
              <a:cxnLst>
                <a:cxn ang="0">
                  <a:pos x="0" y="780"/>
                </a:cxn>
                <a:cxn ang="0">
                  <a:pos x="648" y="0"/>
                </a:cxn>
                <a:cxn ang="0">
                  <a:pos x="3228" y="0"/>
                </a:cxn>
              </a:cxnLst>
              <a:rect l="0" t="0" r="r" b="b"/>
              <a:pathLst>
                <a:path w="3228" h="780">
                  <a:moveTo>
                    <a:pt x="0" y="780"/>
                  </a:moveTo>
                  <a:lnTo>
                    <a:pt x="648" y="0"/>
                  </a:lnTo>
                  <a:lnTo>
                    <a:pt x="3228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84" name="Freeform 212"/>
            <p:cNvSpPr>
              <a:spLocks/>
            </p:cNvSpPr>
            <p:nvPr/>
          </p:nvSpPr>
          <p:spPr bwMode="auto">
            <a:xfrm>
              <a:off x="8640" y="11340"/>
              <a:ext cx="2742" cy="8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82" y="870"/>
                </a:cxn>
                <a:cxn ang="0">
                  <a:pos x="2742" y="870"/>
                </a:cxn>
              </a:cxnLst>
              <a:rect l="0" t="0" r="r" b="b"/>
              <a:pathLst>
                <a:path w="2742" h="870">
                  <a:moveTo>
                    <a:pt x="0" y="0"/>
                  </a:moveTo>
                  <a:lnTo>
                    <a:pt x="1182" y="870"/>
                  </a:lnTo>
                  <a:lnTo>
                    <a:pt x="2742" y="87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885" name="Freeform 213"/>
            <p:cNvSpPr>
              <a:spLocks/>
            </p:cNvSpPr>
            <p:nvPr/>
          </p:nvSpPr>
          <p:spPr bwMode="auto">
            <a:xfrm>
              <a:off x="5955" y="11340"/>
              <a:ext cx="2685" cy="165"/>
            </a:xfrm>
            <a:custGeom>
              <a:avLst/>
              <a:gdLst/>
              <a:ahLst/>
              <a:cxnLst>
                <a:cxn ang="0">
                  <a:pos x="2685" y="0"/>
                </a:cxn>
                <a:cxn ang="0">
                  <a:pos x="360" y="0"/>
                </a:cxn>
                <a:cxn ang="0">
                  <a:pos x="210" y="165"/>
                </a:cxn>
                <a:cxn ang="0">
                  <a:pos x="0" y="165"/>
                </a:cxn>
              </a:cxnLst>
              <a:rect l="0" t="0" r="r" b="b"/>
              <a:pathLst>
                <a:path w="2685" h="165">
                  <a:moveTo>
                    <a:pt x="2685" y="0"/>
                  </a:moveTo>
                  <a:lnTo>
                    <a:pt x="360" y="0"/>
                  </a:lnTo>
                  <a:lnTo>
                    <a:pt x="210" y="165"/>
                  </a:lnTo>
                  <a:lnTo>
                    <a:pt x="0" y="16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886" name="Group 214"/>
            <p:cNvGrpSpPr>
              <a:grpSpLocks/>
            </p:cNvGrpSpPr>
            <p:nvPr/>
          </p:nvGrpSpPr>
          <p:grpSpPr bwMode="auto">
            <a:xfrm>
              <a:off x="6609" y="11352"/>
              <a:ext cx="706" cy="975"/>
              <a:chOff x="6609" y="11352"/>
              <a:chExt cx="706" cy="975"/>
            </a:xfrm>
          </p:grpSpPr>
          <p:sp>
            <p:nvSpPr>
              <p:cNvPr id="156887" name="Line 215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888" name="Group 216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889" name="Oval 217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890" name="Oval 218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891" name="Line 219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92" name="Text Box 220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893" name="Line 221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94" name="Line 222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95" name="Line 223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896" name="Line 224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897" name="Group 225"/>
            <p:cNvGrpSpPr>
              <a:grpSpLocks/>
            </p:cNvGrpSpPr>
            <p:nvPr/>
          </p:nvGrpSpPr>
          <p:grpSpPr bwMode="auto">
            <a:xfrm>
              <a:off x="7434" y="11352"/>
              <a:ext cx="706" cy="975"/>
              <a:chOff x="6609" y="11352"/>
              <a:chExt cx="706" cy="975"/>
            </a:xfrm>
          </p:grpSpPr>
          <p:sp>
            <p:nvSpPr>
              <p:cNvPr id="156898" name="Line 226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899" name="Group 227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00" name="Oval 228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01" name="Oval 229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02" name="Line 230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03" name="Text Box 231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04" name="Line 232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05" name="Line 233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06" name="Line 234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07" name="Line 235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08" name="Group 236"/>
            <p:cNvGrpSpPr>
              <a:grpSpLocks/>
            </p:cNvGrpSpPr>
            <p:nvPr/>
          </p:nvGrpSpPr>
          <p:grpSpPr bwMode="auto">
            <a:xfrm>
              <a:off x="8499" y="11352"/>
              <a:ext cx="706" cy="975"/>
              <a:chOff x="6609" y="11352"/>
              <a:chExt cx="706" cy="975"/>
            </a:xfrm>
          </p:grpSpPr>
          <p:sp>
            <p:nvSpPr>
              <p:cNvPr id="156909" name="Line 237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10" name="Group 238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11" name="Oval 23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12" name="Oval 24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13" name="Line 241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14" name="Text Box 242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15" name="Line 243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16" name="Line 244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17" name="Line 245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18" name="Line 246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19" name="Group 247"/>
            <p:cNvGrpSpPr>
              <a:grpSpLocks/>
            </p:cNvGrpSpPr>
            <p:nvPr/>
          </p:nvGrpSpPr>
          <p:grpSpPr bwMode="auto">
            <a:xfrm>
              <a:off x="9189" y="10572"/>
              <a:ext cx="706" cy="975"/>
              <a:chOff x="6609" y="11352"/>
              <a:chExt cx="706" cy="975"/>
            </a:xfrm>
          </p:grpSpPr>
          <p:sp>
            <p:nvSpPr>
              <p:cNvPr id="156920" name="Line 248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21" name="Group 249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22" name="Oval 250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23" name="Oval 251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24" name="Line 252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25" name="Text Box 253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26" name="Line 254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27" name="Line 255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28" name="Line 256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29" name="Line 257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30" name="Group 258"/>
            <p:cNvGrpSpPr>
              <a:grpSpLocks/>
            </p:cNvGrpSpPr>
            <p:nvPr/>
          </p:nvGrpSpPr>
          <p:grpSpPr bwMode="auto">
            <a:xfrm>
              <a:off x="10329" y="10572"/>
              <a:ext cx="706" cy="975"/>
              <a:chOff x="6609" y="11352"/>
              <a:chExt cx="706" cy="975"/>
            </a:xfrm>
          </p:grpSpPr>
          <p:sp>
            <p:nvSpPr>
              <p:cNvPr id="156931" name="Line 259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32" name="Group 260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33" name="Oval 261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34" name="Oval 262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35" name="Line 263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36" name="Text Box 264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37" name="Line 265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38" name="Line 266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39" name="Line 267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40" name="Line 268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41" name="Group 269"/>
            <p:cNvGrpSpPr>
              <a:grpSpLocks/>
            </p:cNvGrpSpPr>
            <p:nvPr/>
          </p:nvGrpSpPr>
          <p:grpSpPr bwMode="auto">
            <a:xfrm>
              <a:off x="11694" y="10557"/>
              <a:ext cx="706" cy="975"/>
              <a:chOff x="6609" y="11352"/>
              <a:chExt cx="706" cy="975"/>
            </a:xfrm>
          </p:grpSpPr>
          <p:sp>
            <p:nvSpPr>
              <p:cNvPr id="156942" name="Line 270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43" name="Group 271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44" name="Oval 272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45" name="Oval 273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46" name="Line 274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47" name="Text Box 275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48" name="Line 276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49" name="Line 277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50" name="Line 278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51" name="Line 279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52" name="Group 280"/>
            <p:cNvGrpSpPr>
              <a:grpSpLocks/>
            </p:cNvGrpSpPr>
            <p:nvPr/>
          </p:nvGrpSpPr>
          <p:grpSpPr bwMode="auto">
            <a:xfrm>
              <a:off x="9684" y="12207"/>
              <a:ext cx="706" cy="975"/>
              <a:chOff x="6609" y="11352"/>
              <a:chExt cx="706" cy="975"/>
            </a:xfrm>
          </p:grpSpPr>
          <p:sp>
            <p:nvSpPr>
              <p:cNvPr id="156953" name="Line 281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54" name="Group 282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55" name="Oval 283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56" name="Oval 284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57" name="Line 285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58" name="Text Box 286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59" name="Line 287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60" name="Line 288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61" name="Line 289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62" name="Line 290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63" name="Group 291"/>
            <p:cNvGrpSpPr>
              <a:grpSpLocks/>
            </p:cNvGrpSpPr>
            <p:nvPr/>
          </p:nvGrpSpPr>
          <p:grpSpPr bwMode="auto">
            <a:xfrm>
              <a:off x="11229" y="12222"/>
              <a:ext cx="706" cy="975"/>
              <a:chOff x="6609" y="11352"/>
              <a:chExt cx="706" cy="975"/>
            </a:xfrm>
          </p:grpSpPr>
          <p:sp>
            <p:nvSpPr>
              <p:cNvPr id="156964" name="Line 292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65" name="Group 293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66" name="Oval 294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67" name="Oval 295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68" name="Line 296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69" name="Text Box 297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70" name="Line 298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71" name="Line 299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72" name="Line 300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73" name="Line 301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6974" name="Freeform 302"/>
            <p:cNvSpPr>
              <a:spLocks/>
            </p:cNvSpPr>
            <p:nvPr/>
          </p:nvSpPr>
          <p:spPr bwMode="auto">
            <a:xfrm>
              <a:off x="5940" y="11880"/>
              <a:ext cx="6015" cy="13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5" y="0"/>
                </a:cxn>
                <a:cxn ang="0">
                  <a:pos x="765" y="1395"/>
                </a:cxn>
                <a:cxn ang="0">
                  <a:pos x="6015" y="1395"/>
                </a:cxn>
              </a:cxnLst>
              <a:rect l="0" t="0" r="r" b="b"/>
              <a:pathLst>
                <a:path w="6015" h="1395">
                  <a:moveTo>
                    <a:pt x="0" y="0"/>
                  </a:moveTo>
                  <a:lnTo>
                    <a:pt x="225" y="0"/>
                  </a:lnTo>
                  <a:lnTo>
                    <a:pt x="765" y="1395"/>
                  </a:lnTo>
                  <a:lnTo>
                    <a:pt x="6015" y="1395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975" name="Group 303"/>
            <p:cNvGrpSpPr>
              <a:grpSpLocks/>
            </p:cNvGrpSpPr>
            <p:nvPr/>
          </p:nvGrpSpPr>
          <p:grpSpPr bwMode="auto">
            <a:xfrm>
              <a:off x="6909" y="13287"/>
              <a:ext cx="706" cy="975"/>
              <a:chOff x="6609" y="11352"/>
              <a:chExt cx="706" cy="975"/>
            </a:xfrm>
          </p:grpSpPr>
          <p:sp>
            <p:nvSpPr>
              <p:cNvPr id="156976" name="Line 304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77" name="Group 305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78" name="Oval 306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79" name="Oval 307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80" name="Line 308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81" name="Text Box 309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82" name="Line 310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83" name="Line 311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84" name="Line 312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85" name="Line 313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86" name="Group 314"/>
            <p:cNvGrpSpPr>
              <a:grpSpLocks/>
            </p:cNvGrpSpPr>
            <p:nvPr/>
          </p:nvGrpSpPr>
          <p:grpSpPr bwMode="auto">
            <a:xfrm>
              <a:off x="7809" y="13287"/>
              <a:ext cx="706" cy="975"/>
              <a:chOff x="6609" y="11352"/>
              <a:chExt cx="706" cy="975"/>
            </a:xfrm>
          </p:grpSpPr>
          <p:sp>
            <p:nvSpPr>
              <p:cNvPr id="156987" name="Line 315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88" name="Group 316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6989" name="Oval 317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990" name="Oval 318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6991" name="Line 319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92" name="Text Box 320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993" name="Line 321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94" name="Line 322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95" name="Line 323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996" name="Line 324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6997" name="Group 325"/>
            <p:cNvGrpSpPr>
              <a:grpSpLocks/>
            </p:cNvGrpSpPr>
            <p:nvPr/>
          </p:nvGrpSpPr>
          <p:grpSpPr bwMode="auto">
            <a:xfrm>
              <a:off x="8844" y="13287"/>
              <a:ext cx="706" cy="975"/>
              <a:chOff x="6609" y="11352"/>
              <a:chExt cx="706" cy="975"/>
            </a:xfrm>
          </p:grpSpPr>
          <p:sp>
            <p:nvSpPr>
              <p:cNvPr id="156998" name="Line 326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6999" name="Group 327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7000" name="Oval 328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001" name="Oval 329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7002" name="Line 330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03" name="Text Box 331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04" name="Line 332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05" name="Line 333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06" name="Line 334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07" name="Line 335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7008" name="Group 336"/>
            <p:cNvGrpSpPr>
              <a:grpSpLocks/>
            </p:cNvGrpSpPr>
            <p:nvPr/>
          </p:nvGrpSpPr>
          <p:grpSpPr bwMode="auto">
            <a:xfrm>
              <a:off x="10134" y="13287"/>
              <a:ext cx="706" cy="975"/>
              <a:chOff x="6609" y="11352"/>
              <a:chExt cx="706" cy="975"/>
            </a:xfrm>
          </p:grpSpPr>
          <p:sp>
            <p:nvSpPr>
              <p:cNvPr id="157009" name="Line 337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7010" name="Group 338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7011" name="Oval 33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012" name="Oval 34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7013" name="Line 341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14" name="Text Box 342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15" name="Line 343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16" name="Line 344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17" name="Line 345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18" name="Line 346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7019" name="Group 347"/>
            <p:cNvGrpSpPr>
              <a:grpSpLocks/>
            </p:cNvGrpSpPr>
            <p:nvPr/>
          </p:nvGrpSpPr>
          <p:grpSpPr bwMode="auto">
            <a:xfrm>
              <a:off x="11799" y="13287"/>
              <a:ext cx="706" cy="975"/>
              <a:chOff x="6609" y="11352"/>
              <a:chExt cx="706" cy="975"/>
            </a:xfrm>
          </p:grpSpPr>
          <p:sp>
            <p:nvSpPr>
              <p:cNvPr id="157020" name="Line 348"/>
              <p:cNvSpPr>
                <a:spLocks noChangeShapeType="1"/>
              </p:cNvSpPr>
              <p:nvPr/>
            </p:nvSpPr>
            <p:spPr bwMode="auto">
              <a:xfrm rot="-5400000">
                <a:off x="6771" y="11946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7021" name="Group 349"/>
              <p:cNvGrpSpPr>
                <a:grpSpLocks/>
              </p:cNvGrpSpPr>
              <p:nvPr/>
            </p:nvGrpSpPr>
            <p:grpSpPr bwMode="auto">
              <a:xfrm rot="-5400000">
                <a:off x="6518" y="11643"/>
                <a:ext cx="466" cy="283"/>
                <a:chOff x="8469" y="9960"/>
                <a:chExt cx="466" cy="283"/>
              </a:xfrm>
            </p:grpSpPr>
            <p:sp>
              <p:nvSpPr>
                <p:cNvPr id="157022" name="Oval 350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023" name="Oval 351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7024" name="Line 352"/>
              <p:cNvSpPr>
                <a:spLocks noChangeShapeType="1"/>
              </p:cNvSpPr>
              <p:nvPr/>
            </p:nvSpPr>
            <p:spPr bwMode="auto">
              <a:xfrm rot="-5400000">
                <a:off x="6771" y="11313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25" name="Text Box 353"/>
              <p:cNvSpPr txBox="1">
                <a:spLocks noChangeArrowheads="1"/>
              </p:cNvSpPr>
              <p:nvPr/>
            </p:nvSpPr>
            <p:spPr bwMode="auto">
              <a:xfrm>
                <a:off x="6925" y="1167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026" name="Line 354"/>
              <p:cNvSpPr>
                <a:spLocks noChangeShapeType="1"/>
              </p:cNvSpPr>
              <p:nvPr/>
            </p:nvSpPr>
            <p:spPr bwMode="auto">
              <a:xfrm flipV="1">
                <a:off x="6748" y="1147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27" name="Line 355"/>
              <p:cNvSpPr>
                <a:spLocks noChangeShapeType="1"/>
              </p:cNvSpPr>
              <p:nvPr/>
            </p:nvSpPr>
            <p:spPr bwMode="auto">
              <a:xfrm>
                <a:off x="6751" y="1208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28" name="Line 356"/>
              <p:cNvSpPr>
                <a:spLocks noChangeShapeType="1"/>
              </p:cNvSpPr>
              <p:nvPr/>
            </p:nvSpPr>
            <p:spPr bwMode="auto">
              <a:xfrm>
                <a:off x="6748" y="11352"/>
                <a:ext cx="0" cy="1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029" name="Line 357"/>
              <p:cNvSpPr>
                <a:spLocks noChangeShapeType="1"/>
              </p:cNvSpPr>
              <p:nvPr/>
            </p:nvSpPr>
            <p:spPr bwMode="auto">
              <a:xfrm flipV="1">
                <a:off x="6748" y="12012"/>
                <a:ext cx="0" cy="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7030" name="Rectangle 358"/>
          <p:cNvSpPr>
            <a:spLocks noChangeArrowheads="1"/>
          </p:cNvSpPr>
          <p:nvPr/>
        </p:nvSpPr>
        <p:spPr bwMode="auto">
          <a:xfrm>
            <a:off x="4572000" y="3657600"/>
            <a:ext cx="4419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360363" algn="l"/>
              </a:tabLst>
            </a:pP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oferă un grad scăzut de siguranţă în alimentarea consumatorilor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360363" algn="l"/>
              </a:tabLst>
            </a:pP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au</a:t>
            </a: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avantajul că necesită investiţii relativ mici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360363" algn="l"/>
              </a:tabLst>
            </a:pP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au o exploatare comodă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360363" algn="l"/>
              </a:tabLst>
            </a:pP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</a:t>
            </a: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ecesită o aparatură de protecţie simplă.</a:t>
            </a:r>
            <a:endParaRPr kumimoji="0" lang="it-IT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topologie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0" y="0"/>
          <a:ext cx="12382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18" name="Equation" r:id="rId3" imgW="126835" imgH="139518" progId="Equation.3">
                  <p:embed/>
                </p:oleObj>
              </mc:Choice>
              <mc:Fallback>
                <p:oleObj name="Equation" r:id="rId3" imgW="126835" imgH="13951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42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0" name="Object 2"/>
          <p:cNvGraphicFramePr>
            <a:graphicFrameLocks noChangeAspect="1"/>
          </p:cNvGraphicFramePr>
          <p:nvPr/>
        </p:nvGraphicFramePr>
        <p:xfrm>
          <a:off x="0" y="0"/>
          <a:ext cx="12382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19" name="Equation" r:id="rId5" imgW="126835" imgH="139518" progId="Equation.3">
                  <p:embed/>
                </p:oleObj>
              </mc:Choice>
              <mc:Fallback>
                <p:oleObj name="Equation" r:id="rId5" imgW="126835" imgH="139518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42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81000" y="838200"/>
            <a:ext cx="1828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ro-RO" sz="2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BUCLATE</a:t>
            </a: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77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7702" name="Group 6"/>
          <p:cNvGrpSpPr>
            <a:grpSpLocks/>
          </p:cNvGrpSpPr>
          <p:nvPr/>
        </p:nvGrpSpPr>
        <p:grpSpPr bwMode="auto">
          <a:xfrm>
            <a:off x="1524000" y="1295400"/>
            <a:ext cx="6096000" cy="2590800"/>
            <a:chOff x="4092" y="10122"/>
            <a:chExt cx="6633" cy="2925"/>
          </a:xfrm>
        </p:grpSpPr>
        <p:sp>
          <p:nvSpPr>
            <p:cNvPr id="157703" name="Oval 7"/>
            <p:cNvSpPr>
              <a:spLocks noChangeArrowheads="1"/>
            </p:cNvSpPr>
            <p:nvPr/>
          </p:nvSpPr>
          <p:spPr bwMode="auto">
            <a:xfrm rot="-5400000">
              <a:off x="5009" y="11429"/>
              <a:ext cx="480" cy="48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04" name="Oval 8"/>
            <p:cNvSpPr>
              <a:spLocks noChangeArrowheads="1"/>
            </p:cNvSpPr>
            <p:nvPr/>
          </p:nvSpPr>
          <p:spPr bwMode="auto">
            <a:xfrm rot="-5400000">
              <a:off x="5249" y="11423"/>
              <a:ext cx="480" cy="48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05" name="Line 9"/>
            <p:cNvSpPr>
              <a:spLocks noChangeShapeType="1"/>
            </p:cNvSpPr>
            <p:nvPr/>
          </p:nvSpPr>
          <p:spPr bwMode="auto">
            <a:xfrm rot="-5400000">
              <a:off x="4473" y="11650"/>
              <a:ext cx="747" cy="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06" name="Line 10"/>
            <p:cNvSpPr>
              <a:spLocks noChangeShapeType="1"/>
            </p:cNvSpPr>
            <p:nvPr/>
          </p:nvSpPr>
          <p:spPr bwMode="auto">
            <a:xfrm rot="-5400000">
              <a:off x="4919" y="11585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07" name="Line 11"/>
            <p:cNvSpPr>
              <a:spLocks noChangeShapeType="1"/>
            </p:cNvSpPr>
            <p:nvPr/>
          </p:nvSpPr>
          <p:spPr bwMode="auto">
            <a:xfrm rot="-5400000">
              <a:off x="5831" y="11573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08" name="Text Box 12"/>
            <p:cNvSpPr txBox="1">
              <a:spLocks noChangeArrowheads="1"/>
            </p:cNvSpPr>
            <p:nvPr/>
          </p:nvSpPr>
          <p:spPr bwMode="auto">
            <a:xfrm>
              <a:off x="5106" y="11976"/>
              <a:ext cx="630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ST</a:t>
              </a: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709" name="Line 13"/>
            <p:cNvSpPr>
              <a:spLocks noChangeShapeType="1"/>
            </p:cNvSpPr>
            <p:nvPr/>
          </p:nvSpPr>
          <p:spPr bwMode="auto">
            <a:xfrm>
              <a:off x="4092" y="11682"/>
              <a:ext cx="7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0" name="Line 14"/>
            <p:cNvSpPr>
              <a:spLocks noChangeShapeType="1"/>
            </p:cNvSpPr>
            <p:nvPr/>
          </p:nvSpPr>
          <p:spPr bwMode="auto">
            <a:xfrm flipH="1">
              <a:off x="5940" y="11250"/>
              <a:ext cx="0" cy="810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1" name="Freeform 15"/>
            <p:cNvSpPr>
              <a:spLocks/>
            </p:cNvSpPr>
            <p:nvPr/>
          </p:nvSpPr>
          <p:spPr bwMode="auto">
            <a:xfrm>
              <a:off x="5940" y="11100"/>
              <a:ext cx="852" cy="387"/>
            </a:xfrm>
            <a:custGeom>
              <a:avLst/>
              <a:gdLst/>
              <a:ahLst/>
              <a:cxnLst>
                <a:cxn ang="0">
                  <a:pos x="0" y="282"/>
                </a:cxn>
                <a:cxn ang="0">
                  <a:pos x="312" y="282"/>
                </a:cxn>
                <a:cxn ang="0">
                  <a:pos x="312" y="120"/>
                </a:cxn>
                <a:cxn ang="0">
                  <a:pos x="852" y="120"/>
                </a:cxn>
                <a:cxn ang="0">
                  <a:pos x="852" y="0"/>
                </a:cxn>
              </a:cxnLst>
              <a:rect l="0" t="0" r="r" b="b"/>
              <a:pathLst>
                <a:path w="852" h="282">
                  <a:moveTo>
                    <a:pt x="0" y="282"/>
                  </a:moveTo>
                  <a:lnTo>
                    <a:pt x="312" y="282"/>
                  </a:lnTo>
                  <a:lnTo>
                    <a:pt x="312" y="120"/>
                  </a:lnTo>
                  <a:lnTo>
                    <a:pt x="852" y="120"/>
                  </a:lnTo>
                  <a:lnTo>
                    <a:pt x="85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2" name="Freeform 16"/>
            <p:cNvSpPr>
              <a:spLocks/>
            </p:cNvSpPr>
            <p:nvPr/>
          </p:nvSpPr>
          <p:spPr bwMode="auto">
            <a:xfrm>
              <a:off x="6942" y="11082"/>
              <a:ext cx="1020" cy="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8"/>
                </a:cxn>
                <a:cxn ang="0">
                  <a:pos x="1020" y="138"/>
                </a:cxn>
                <a:cxn ang="0">
                  <a:pos x="1020" y="18"/>
                </a:cxn>
              </a:cxnLst>
              <a:rect l="0" t="0" r="r" b="b"/>
              <a:pathLst>
                <a:path w="1020" h="138">
                  <a:moveTo>
                    <a:pt x="0" y="0"/>
                  </a:moveTo>
                  <a:lnTo>
                    <a:pt x="0" y="138"/>
                  </a:lnTo>
                  <a:lnTo>
                    <a:pt x="1020" y="138"/>
                  </a:lnTo>
                  <a:lnTo>
                    <a:pt x="1020" y="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3" name="Freeform 17"/>
            <p:cNvSpPr>
              <a:spLocks/>
            </p:cNvSpPr>
            <p:nvPr/>
          </p:nvSpPr>
          <p:spPr bwMode="auto">
            <a:xfrm>
              <a:off x="8100" y="11070"/>
              <a:ext cx="1020" cy="15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50"/>
                </a:cxn>
                <a:cxn ang="0">
                  <a:pos x="1020" y="150"/>
                </a:cxn>
                <a:cxn ang="0">
                  <a:pos x="1020" y="0"/>
                </a:cxn>
              </a:cxnLst>
              <a:rect l="0" t="0" r="r" b="b"/>
              <a:pathLst>
                <a:path w="1020" h="150">
                  <a:moveTo>
                    <a:pt x="0" y="30"/>
                  </a:moveTo>
                  <a:lnTo>
                    <a:pt x="0" y="150"/>
                  </a:lnTo>
                  <a:lnTo>
                    <a:pt x="1020" y="150"/>
                  </a:lnTo>
                  <a:lnTo>
                    <a:pt x="102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4" name="Freeform 18"/>
            <p:cNvSpPr>
              <a:spLocks/>
            </p:cNvSpPr>
            <p:nvPr/>
          </p:nvSpPr>
          <p:spPr bwMode="auto">
            <a:xfrm>
              <a:off x="9252" y="11082"/>
              <a:ext cx="858" cy="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8"/>
                </a:cxn>
                <a:cxn ang="0">
                  <a:pos x="858" y="138"/>
                </a:cxn>
                <a:cxn ang="0">
                  <a:pos x="858" y="18"/>
                </a:cxn>
              </a:cxnLst>
              <a:rect l="0" t="0" r="r" b="b"/>
              <a:pathLst>
                <a:path w="858" h="138">
                  <a:moveTo>
                    <a:pt x="0" y="0"/>
                  </a:moveTo>
                  <a:lnTo>
                    <a:pt x="0" y="138"/>
                  </a:lnTo>
                  <a:lnTo>
                    <a:pt x="858" y="138"/>
                  </a:lnTo>
                  <a:lnTo>
                    <a:pt x="858" y="1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5" name="Freeform 19"/>
            <p:cNvSpPr>
              <a:spLocks/>
            </p:cNvSpPr>
            <p:nvPr/>
          </p:nvSpPr>
          <p:spPr bwMode="auto">
            <a:xfrm>
              <a:off x="5940" y="11772"/>
              <a:ext cx="840" cy="3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2" y="0"/>
                </a:cxn>
                <a:cxn ang="0">
                  <a:pos x="312" y="138"/>
                </a:cxn>
                <a:cxn ang="0">
                  <a:pos x="840" y="138"/>
                </a:cxn>
                <a:cxn ang="0">
                  <a:pos x="840" y="240"/>
                </a:cxn>
              </a:cxnLst>
              <a:rect l="0" t="0" r="r" b="b"/>
              <a:pathLst>
                <a:path w="840" h="240">
                  <a:moveTo>
                    <a:pt x="0" y="0"/>
                  </a:moveTo>
                  <a:lnTo>
                    <a:pt x="312" y="0"/>
                  </a:lnTo>
                  <a:lnTo>
                    <a:pt x="312" y="138"/>
                  </a:lnTo>
                  <a:lnTo>
                    <a:pt x="840" y="138"/>
                  </a:lnTo>
                  <a:lnTo>
                    <a:pt x="840" y="24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6" name="Freeform 20"/>
            <p:cNvSpPr>
              <a:spLocks/>
            </p:cNvSpPr>
            <p:nvPr/>
          </p:nvSpPr>
          <p:spPr bwMode="auto">
            <a:xfrm>
              <a:off x="6900" y="11982"/>
              <a:ext cx="912" cy="90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0" y="0"/>
                </a:cxn>
                <a:cxn ang="0">
                  <a:pos x="912" y="0"/>
                </a:cxn>
              </a:cxnLst>
              <a:rect l="0" t="0" r="r" b="b"/>
              <a:pathLst>
                <a:path w="912" h="90">
                  <a:moveTo>
                    <a:pt x="0" y="90"/>
                  </a:moveTo>
                  <a:lnTo>
                    <a:pt x="0" y="0"/>
                  </a:lnTo>
                  <a:lnTo>
                    <a:pt x="91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7" name="Line 21"/>
            <p:cNvSpPr>
              <a:spLocks noChangeShapeType="1"/>
            </p:cNvSpPr>
            <p:nvPr/>
          </p:nvSpPr>
          <p:spPr bwMode="auto">
            <a:xfrm>
              <a:off x="7800" y="11982"/>
              <a:ext cx="0" cy="1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8" name="Freeform 22"/>
            <p:cNvSpPr>
              <a:spLocks/>
            </p:cNvSpPr>
            <p:nvPr/>
          </p:nvSpPr>
          <p:spPr bwMode="auto">
            <a:xfrm>
              <a:off x="7950" y="11970"/>
              <a:ext cx="1032" cy="120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0"/>
                </a:cxn>
                <a:cxn ang="0">
                  <a:pos x="1032" y="0"/>
                </a:cxn>
                <a:cxn ang="0">
                  <a:pos x="1032" y="120"/>
                </a:cxn>
              </a:cxnLst>
              <a:rect l="0" t="0" r="r" b="b"/>
              <a:pathLst>
                <a:path w="1032" h="120">
                  <a:moveTo>
                    <a:pt x="0" y="102"/>
                  </a:moveTo>
                  <a:lnTo>
                    <a:pt x="0" y="0"/>
                  </a:lnTo>
                  <a:lnTo>
                    <a:pt x="1032" y="0"/>
                  </a:lnTo>
                  <a:lnTo>
                    <a:pt x="1032" y="12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19" name="Freeform 23"/>
            <p:cNvSpPr>
              <a:spLocks/>
            </p:cNvSpPr>
            <p:nvPr/>
          </p:nvSpPr>
          <p:spPr bwMode="auto">
            <a:xfrm>
              <a:off x="9102" y="11970"/>
              <a:ext cx="978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0" y="0"/>
                </a:cxn>
                <a:cxn ang="0">
                  <a:pos x="978" y="0"/>
                </a:cxn>
                <a:cxn ang="0">
                  <a:pos x="978" y="102"/>
                </a:cxn>
              </a:cxnLst>
              <a:rect l="0" t="0" r="r" b="b"/>
              <a:pathLst>
                <a:path w="978" h="102">
                  <a:moveTo>
                    <a:pt x="0" y="102"/>
                  </a:moveTo>
                  <a:lnTo>
                    <a:pt x="0" y="0"/>
                  </a:lnTo>
                  <a:lnTo>
                    <a:pt x="978" y="0"/>
                  </a:lnTo>
                  <a:lnTo>
                    <a:pt x="978" y="10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720" name="Line 24"/>
            <p:cNvSpPr>
              <a:spLocks noChangeShapeType="1"/>
            </p:cNvSpPr>
            <p:nvPr/>
          </p:nvSpPr>
          <p:spPr bwMode="auto">
            <a:xfrm>
              <a:off x="10242" y="11100"/>
              <a:ext cx="0" cy="9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157721" name="Group 25"/>
            <p:cNvGrpSpPr>
              <a:grpSpLocks/>
            </p:cNvGrpSpPr>
            <p:nvPr/>
          </p:nvGrpSpPr>
          <p:grpSpPr bwMode="auto">
            <a:xfrm>
              <a:off x="6717" y="10137"/>
              <a:ext cx="723" cy="960"/>
              <a:chOff x="6717" y="10137"/>
              <a:chExt cx="723" cy="960"/>
            </a:xfrm>
          </p:grpSpPr>
          <p:sp>
            <p:nvSpPr>
              <p:cNvPr id="157722" name="Text Box 26"/>
              <p:cNvSpPr txBox="1">
                <a:spLocks noChangeArrowheads="1"/>
              </p:cNvSpPr>
              <p:nvPr/>
            </p:nvSpPr>
            <p:spPr bwMode="auto">
              <a:xfrm>
                <a:off x="7050" y="10614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23" name="Line 27"/>
              <p:cNvSpPr>
                <a:spLocks noChangeShapeType="1"/>
              </p:cNvSpPr>
              <p:nvPr/>
            </p:nvSpPr>
            <p:spPr bwMode="auto">
              <a:xfrm rot="5400000" flipV="1">
                <a:off x="6876" y="10245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grpSp>
            <p:nvGrpSpPr>
              <p:cNvPr id="157724" name="Group 28"/>
              <p:cNvGrpSpPr>
                <a:grpSpLocks/>
              </p:cNvGrpSpPr>
              <p:nvPr/>
            </p:nvGrpSpPr>
            <p:grpSpPr bwMode="auto">
              <a:xfrm rot="5400000" flipV="1">
                <a:off x="6638" y="10597"/>
                <a:ext cx="466" cy="283"/>
                <a:chOff x="8469" y="9960"/>
                <a:chExt cx="466" cy="283"/>
              </a:xfrm>
            </p:grpSpPr>
            <p:sp>
              <p:nvSpPr>
                <p:cNvPr id="157725" name="Oval 2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26" name="Oval 3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sp>
            <p:nvSpPr>
              <p:cNvPr id="157727" name="Line 31"/>
              <p:cNvSpPr>
                <a:spLocks noChangeShapeType="1"/>
              </p:cNvSpPr>
              <p:nvPr/>
            </p:nvSpPr>
            <p:spPr bwMode="auto">
              <a:xfrm rot="5400000" flipV="1">
                <a:off x="6891" y="1093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28" name="Line 32"/>
              <p:cNvSpPr>
                <a:spLocks noChangeShapeType="1"/>
              </p:cNvSpPr>
              <p:nvPr/>
            </p:nvSpPr>
            <p:spPr bwMode="auto">
              <a:xfrm>
                <a:off x="6868" y="10977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29" name="Line 33"/>
              <p:cNvSpPr>
                <a:spLocks noChangeShapeType="1"/>
              </p:cNvSpPr>
              <p:nvPr/>
            </p:nvSpPr>
            <p:spPr bwMode="auto">
              <a:xfrm flipV="1">
                <a:off x="6871" y="1013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30" name="Line 34"/>
              <p:cNvSpPr>
                <a:spLocks noChangeShapeType="1"/>
              </p:cNvSpPr>
              <p:nvPr/>
            </p:nvSpPr>
            <p:spPr bwMode="auto">
              <a:xfrm>
                <a:off x="6868" y="10392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157731" name="Group 35"/>
            <p:cNvGrpSpPr>
              <a:grpSpLocks/>
            </p:cNvGrpSpPr>
            <p:nvPr/>
          </p:nvGrpSpPr>
          <p:grpSpPr bwMode="auto">
            <a:xfrm>
              <a:off x="7872" y="10137"/>
              <a:ext cx="723" cy="960"/>
              <a:chOff x="6717" y="10137"/>
              <a:chExt cx="723" cy="960"/>
            </a:xfrm>
          </p:grpSpPr>
          <p:sp>
            <p:nvSpPr>
              <p:cNvPr id="157732" name="Text Box 36"/>
              <p:cNvSpPr txBox="1">
                <a:spLocks noChangeArrowheads="1"/>
              </p:cNvSpPr>
              <p:nvPr/>
            </p:nvSpPr>
            <p:spPr bwMode="auto">
              <a:xfrm>
                <a:off x="7050" y="10614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33" name="Line 37"/>
              <p:cNvSpPr>
                <a:spLocks noChangeShapeType="1"/>
              </p:cNvSpPr>
              <p:nvPr/>
            </p:nvSpPr>
            <p:spPr bwMode="auto">
              <a:xfrm rot="5400000" flipV="1">
                <a:off x="6876" y="10245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grpSp>
            <p:nvGrpSpPr>
              <p:cNvPr id="157734" name="Group 38"/>
              <p:cNvGrpSpPr>
                <a:grpSpLocks/>
              </p:cNvGrpSpPr>
              <p:nvPr/>
            </p:nvGrpSpPr>
            <p:grpSpPr bwMode="auto">
              <a:xfrm rot="5400000" flipV="1">
                <a:off x="6638" y="10597"/>
                <a:ext cx="466" cy="283"/>
                <a:chOff x="8469" y="9960"/>
                <a:chExt cx="466" cy="283"/>
              </a:xfrm>
            </p:grpSpPr>
            <p:sp>
              <p:nvSpPr>
                <p:cNvPr id="157735" name="Oval 3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36" name="Oval 4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sp>
            <p:nvSpPr>
              <p:cNvPr id="157737" name="Line 41"/>
              <p:cNvSpPr>
                <a:spLocks noChangeShapeType="1"/>
              </p:cNvSpPr>
              <p:nvPr/>
            </p:nvSpPr>
            <p:spPr bwMode="auto">
              <a:xfrm rot="5400000" flipV="1">
                <a:off x="6891" y="1093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38" name="Line 42"/>
              <p:cNvSpPr>
                <a:spLocks noChangeShapeType="1"/>
              </p:cNvSpPr>
              <p:nvPr/>
            </p:nvSpPr>
            <p:spPr bwMode="auto">
              <a:xfrm>
                <a:off x="6868" y="10977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39" name="Line 43"/>
              <p:cNvSpPr>
                <a:spLocks noChangeShapeType="1"/>
              </p:cNvSpPr>
              <p:nvPr/>
            </p:nvSpPr>
            <p:spPr bwMode="auto">
              <a:xfrm flipV="1">
                <a:off x="6871" y="1013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40" name="Line 44"/>
              <p:cNvSpPr>
                <a:spLocks noChangeShapeType="1"/>
              </p:cNvSpPr>
              <p:nvPr/>
            </p:nvSpPr>
            <p:spPr bwMode="auto">
              <a:xfrm>
                <a:off x="6868" y="10392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157741" name="Group 45"/>
            <p:cNvGrpSpPr>
              <a:grpSpLocks/>
            </p:cNvGrpSpPr>
            <p:nvPr/>
          </p:nvGrpSpPr>
          <p:grpSpPr bwMode="auto">
            <a:xfrm>
              <a:off x="9027" y="10122"/>
              <a:ext cx="723" cy="960"/>
              <a:chOff x="6717" y="10137"/>
              <a:chExt cx="723" cy="960"/>
            </a:xfrm>
          </p:grpSpPr>
          <p:sp>
            <p:nvSpPr>
              <p:cNvPr id="157742" name="Text Box 46"/>
              <p:cNvSpPr txBox="1">
                <a:spLocks noChangeArrowheads="1"/>
              </p:cNvSpPr>
              <p:nvPr/>
            </p:nvSpPr>
            <p:spPr bwMode="auto">
              <a:xfrm>
                <a:off x="7050" y="10614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43" name="Line 47"/>
              <p:cNvSpPr>
                <a:spLocks noChangeShapeType="1"/>
              </p:cNvSpPr>
              <p:nvPr/>
            </p:nvSpPr>
            <p:spPr bwMode="auto">
              <a:xfrm rot="5400000" flipV="1">
                <a:off x="6876" y="10245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grpSp>
            <p:nvGrpSpPr>
              <p:cNvPr id="157744" name="Group 48"/>
              <p:cNvGrpSpPr>
                <a:grpSpLocks/>
              </p:cNvGrpSpPr>
              <p:nvPr/>
            </p:nvGrpSpPr>
            <p:grpSpPr bwMode="auto">
              <a:xfrm rot="5400000" flipV="1">
                <a:off x="6638" y="10597"/>
                <a:ext cx="466" cy="283"/>
                <a:chOff x="8469" y="9960"/>
                <a:chExt cx="466" cy="283"/>
              </a:xfrm>
            </p:grpSpPr>
            <p:sp>
              <p:nvSpPr>
                <p:cNvPr id="157745" name="Oval 4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46" name="Oval 5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sp>
            <p:nvSpPr>
              <p:cNvPr id="157747" name="Line 51"/>
              <p:cNvSpPr>
                <a:spLocks noChangeShapeType="1"/>
              </p:cNvSpPr>
              <p:nvPr/>
            </p:nvSpPr>
            <p:spPr bwMode="auto">
              <a:xfrm rot="5400000" flipV="1">
                <a:off x="6891" y="1093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48" name="Line 52"/>
              <p:cNvSpPr>
                <a:spLocks noChangeShapeType="1"/>
              </p:cNvSpPr>
              <p:nvPr/>
            </p:nvSpPr>
            <p:spPr bwMode="auto">
              <a:xfrm>
                <a:off x="6868" y="10977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49" name="Line 53"/>
              <p:cNvSpPr>
                <a:spLocks noChangeShapeType="1"/>
              </p:cNvSpPr>
              <p:nvPr/>
            </p:nvSpPr>
            <p:spPr bwMode="auto">
              <a:xfrm flipV="1">
                <a:off x="6871" y="1013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50" name="Line 54"/>
              <p:cNvSpPr>
                <a:spLocks noChangeShapeType="1"/>
              </p:cNvSpPr>
              <p:nvPr/>
            </p:nvSpPr>
            <p:spPr bwMode="auto">
              <a:xfrm>
                <a:off x="6868" y="10392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157751" name="Group 55"/>
            <p:cNvGrpSpPr>
              <a:grpSpLocks/>
            </p:cNvGrpSpPr>
            <p:nvPr/>
          </p:nvGrpSpPr>
          <p:grpSpPr bwMode="auto">
            <a:xfrm>
              <a:off x="10002" y="10137"/>
              <a:ext cx="723" cy="960"/>
              <a:chOff x="6717" y="10137"/>
              <a:chExt cx="723" cy="960"/>
            </a:xfrm>
          </p:grpSpPr>
          <p:sp>
            <p:nvSpPr>
              <p:cNvPr id="157752" name="Text Box 56"/>
              <p:cNvSpPr txBox="1">
                <a:spLocks noChangeArrowheads="1"/>
              </p:cNvSpPr>
              <p:nvPr/>
            </p:nvSpPr>
            <p:spPr bwMode="auto">
              <a:xfrm>
                <a:off x="7050" y="10614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7753" name="Line 57"/>
              <p:cNvSpPr>
                <a:spLocks noChangeShapeType="1"/>
              </p:cNvSpPr>
              <p:nvPr/>
            </p:nvSpPr>
            <p:spPr bwMode="auto">
              <a:xfrm rot="5400000" flipV="1">
                <a:off x="6876" y="10245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grpSp>
            <p:nvGrpSpPr>
              <p:cNvPr id="157754" name="Group 58"/>
              <p:cNvGrpSpPr>
                <a:grpSpLocks/>
              </p:cNvGrpSpPr>
              <p:nvPr/>
            </p:nvGrpSpPr>
            <p:grpSpPr bwMode="auto">
              <a:xfrm rot="5400000" flipV="1">
                <a:off x="6638" y="10597"/>
                <a:ext cx="466" cy="283"/>
                <a:chOff x="8469" y="9960"/>
                <a:chExt cx="466" cy="283"/>
              </a:xfrm>
            </p:grpSpPr>
            <p:sp>
              <p:nvSpPr>
                <p:cNvPr id="157755" name="Oval 59"/>
                <p:cNvSpPr>
                  <a:spLocks noChangeArrowheads="1"/>
                </p:cNvSpPr>
                <p:nvPr/>
              </p:nvSpPr>
              <p:spPr bwMode="auto">
                <a:xfrm>
                  <a:off x="8469" y="9960"/>
                  <a:ext cx="283" cy="28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56" name="Oval 60"/>
                <p:cNvSpPr>
                  <a:spLocks noChangeArrowheads="1"/>
                </p:cNvSpPr>
                <p:nvPr/>
              </p:nvSpPr>
              <p:spPr bwMode="auto">
                <a:xfrm>
                  <a:off x="8652" y="9960"/>
                  <a:ext cx="283" cy="28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  <p:sp>
            <p:nvSpPr>
              <p:cNvPr id="157757" name="Line 61"/>
              <p:cNvSpPr>
                <a:spLocks noChangeShapeType="1"/>
              </p:cNvSpPr>
              <p:nvPr/>
            </p:nvSpPr>
            <p:spPr bwMode="auto">
              <a:xfrm rot="5400000" flipV="1">
                <a:off x="6891" y="10938"/>
                <a:ext cx="0" cy="318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58" name="Line 62"/>
              <p:cNvSpPr>
                <a:spLocks noChangeShapeType="1"/>
              </p:cNvSpPr>
              <p:nvPr/>
            </p:nvSpPr>
            <p:spPr bwMode="auto">
              <a:xfrm>
                <a:off x="6868" y="10977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59" name="Line 63"/>
              <p:cNvSpPr>
                <a:spLocks noChangeShapeType="1"/>
              </p:cNvSpPr>
              <p:nvPr/>
            </p:nvSpPr>
            <p:spPr bwMode="auto">
              <a:xfrm flipV="1">
                <a:off x="6871" y="10137"/>
                <a:ext cx="0" cy="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sm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760" name="Line 64"/>
              <p:cNvSpPr>
                <a:spLocks noChangeShapeType="1"/>
              </p:cNvSpPr>
              <p:nvPr/>
            </p:nvSpPr>
            <p:spPr bwMode="auto">
              <a:xfrm>
                <a:off x="6868" y="10392"/>
                <a:ext cx="0" cy="12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grpSp>
          <p:nvGrpSpPr>
            <p:cNvPr id="157761" name="Group 65"/>
            <p:cNvGrpSpPr>
              <a:grpSpLocks/>
            </p:cNvGrpSpPr>
            <p:nvPr/>
          </p:nvGrpSpPr>
          <p:grpSpPr bwMode="auto">
            <a:xfrm>
              <a:off x="6687" y="12087"/>
              <a:ext cx="708" cy="960"/>
              <a:chOff x="4482" y="12342"/>
              <a:chExt cx="708" cy="960"/>
            </a:xfrm>
          </p:grpSpPr>
          <p:sp>
            <p:nvSpPr>
              <p:cNvPr id="157762" name="Text Box 66"/>
              <p:cNvSpPr txBox="1">
                <a:spLocks noChangeArrowheads="1"/>
              </p:cNvSpPr>
              <p:nvPr/>
            </p:nvSpPr>
            <p:spPr bwMode="auto">
              <a:xfrm>
                <a:off x="4800" y="1260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7763" name="Group 67"/>
              <p:cNvGrpSpPr>
                <a:grpSpLocks/>
              </p:cNvGrpSpPr>
              <p:nvPr/>
            </p:nvGrpSpPr>
            <p:grpSpPr bwMode="auto">
              <a:xfrm flipV="1">
                <a:off x="4482" y="12342"/>
                <a:ext cx="333" cy="960"/>
                <a:chOff x="4482" y="12342"/>
                <a:chExt cx="333" cy="960"/>
              </a:xfrm>
            </p:grpSpPr>
            <p:sp>
              <p:nvSpPr>
                <p:cNvPr id="157764" name="Line 68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41" y="12450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grpSp>
              <p:nvGrpSpPr>
                <p:cNvPr id="157765" name="Group 69"/>
                <p:cNvGrpSpPr>
                  <a:grpSpLocks/>
                </p:cNvGrpSpPr>
                <p:nvPr/>
              </p:nvGrpSpPr>
              <p:grpSpPr bwMode="auto">
                <a:xfrm rot="5400000" flipV="1">
                  <a:off x="4403" y="12802"/>
                  <a:ext cx="466" cy="283"/>
                  <a:chOff x="8469" y="9960"/>
                  <a:chExt cx="466" cy="283"/>
                </a:xfrm>
              </p:grpSpPr>
              <p:sp>
                <p:nvSpPr>
                  <p:cNvPr id="157766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57767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57768" name="Line 72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56" y="13143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69" name="Line 73"/>
                <p:cNvSpPr>
                  <a:spLocks noChangeShapeType="1"/>
                </p:cNvSpPr>
                <p:nvPr/>
              </p:nvSpPr>
              <p:spPr bwMode="auto">
                <a:xfrm>
                  <a:off x="4633" y="13182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70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636" y="1234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71" name="Line 75"/>
                <p:cNvSpPr>
                  <a:spLocks noChangeShapeType="1"/>
                </p:cNvSpPr>
                <p:nvPr/>
              </p:nvSpPr>
              <p:spPr bwMode="auto">
                <a:xfrm>
                  <a:off x="4633" y="12597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</p:grpSp>
        <p:grpSp>
          <p:nvGrpSpPr>
            <p:cNvPr id="157772" name="Group 76"/>
            <p:cNvGrpSpPr>
              <a:grpSpLocks/>
            </p:cNvGrpSpPr>
            <p:nvPr/>
          </p:nvGrpSpPr>
          <p:grpSpPr bwMode="auto">
            <a:xfrm>
              <a:off x="7722" y="12087"/>
              <a:ext cx="708" cy="960"/>
              <a:chOff x="4482" y="12342"/>
              <a:chExt cx="708" cy="960"/>
            </a:xfrm>
          </p:grpSpPr>
          <p:sp>
            <p:nvSpPr>
              <p:cNvPr id="157773" name="Text Box 77"/>
              <p:cNvSpPr txBox="1">
                <a:spLocks noChangeArrowheads="1"/>
              </p:cNvSpPr>
              <p:nvPr/>
            </p:nvSpPr>
            <p:spPr bwMode="auto">
              <a:xfrm>
                <a:off x="4800" y="1260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7774" name="Group 78"/>
              <p:cNvGrpSpPr>
                <a:grpSpLocks/>
              </p:cNvGrpSpPr>
              <p:nvPr/>
            </p:nvGrpSpPr>
            <p:grpSpPr bwMode="auto">
              <a:xfrm flipV="1">
                <a:off x="4482" y="12342"/>
                <a:ext cx="333" cy="960"/>
                <a:chOff x="4482" y="12342"/>
                <a:chExt cx="333" cy="960"/>
              </a:xfrm>
            </p:grpSpPr>
            <p:sp>
              <p:nvSpPr>
                <p:cNvPr id="157775" name="Line 79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41" y="12450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grpSp>
              <p:nvGrpSpPr>
                <p:cNvPr id="157776" name="Group 80"/>
                <p:cNvGrpSpPr>
                  <a:grpSpLocks/>
                </p:cNvGrpSpPr>
                <p:nvPr/>
              </p:nvGrpSpPr>
              <p:grpSpPr bwMode="auto">
                <a:xfrm rot="5400000" flipV="1">
                  <a:off x="4403" y="12802"/>
                  <a:ext cx="466" cy="283"/>
                  <a:chOff x="8469" y="9960"/>
                  <a:chExt cx="466" cy="283"/>
                </a:xfrm>
              </p:grpSpPr>
              <p:sp>
                <p:nvSpPr>
                  <p:cNvPr id="157777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57778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57779" name="Line 8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56" y="13143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80" name="Line 84"/>
                <p:cNvSpPr>
                  <a:spLocks noChangeShapeType="1"/>
                </p:cNvSpPr>
                <p:nvPr/>
              </p:nvSpPr>
              <p:spPr bwMode="auto">
                <a:xfrm>
                  <a:off x="4633" y="13182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81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4636" y="1234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82" name="Line 86"/>
                <p:cNvSpPr>
                  <a:spLocks noChangeShapeType="1"/>
                </p:cNvSpPr>
                <p:nvPr/>
              </p:nvSpPr>
              <p:spPr bwMode="auto">
                <a:xfrm>
                  <a:off x="4633" y="12597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</p:grpSp>
        <p:grpSp>
          <p:nvGrpSpPr>
            <p:cNvPr id="157783" name="Group 87"/>
            <p:cNvGrpSpPr>
              <a:grpSpLocks/>
            </p:cNvGrpSpPr>
            <p:nvPr/>
          </p:nvGrpSpPr>
          <p:grpSpPr bwMode="auto">
            <a:xfrm>
              <a:off x="8892" y="12087"/>
              <a:ext cx="708" cy="960"/>
              <a:chOff x="4482" y="12342"/>
              <a:chExt cx="708" cy="960"/>
            </a:xfrm>
          </p:grpSpPr>
          <p:sp>
            <p:nvSpPr>
              <p:cNvPr id="157784" name="Text Box 88"/>
              <p:cNvSpPr txBox="1">
                <a:spLocks noChangeArrowheads="1"/>
              </p:cNvSpPr>
              <p:nvPr/>
            </p:nvSpPr>
            <p:spPr bwMode="auto">
              <a:xfrm>
                <a:off x="4800" y="1260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7785" name="Group 89"/>
              <p:cNvGrpSpPr>
                <a:grpSpLocks/>
              </p:cNvGrpSpPr>
              <p:nvPr/>
            </p:nvGrpSpPr>
            <p:grpSpPr bwMode="auto">
              <a:xfrm flipV="1">
                <a:off x="4482" y="12342"/>
                <a:ext cx="333" cy="960"/>
                <a:chOff x="4482" y="12342"/>
                <a:chExt cx="333" cy="960"/>
              </a:xfrm>
            </p:grpSpPr>
            <p:sp>
              <p:nvSpPr>
                <p:cNvPr id="157786" name="Line 90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41" y="12450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grpSp>
              <p:nvGrpSpPr>
                <p:cNvPr id="157787" name="Group 91"/>
                <p:cNvGrpSpPr>
                  <a:grpSpLocks/>
                </p:cNvGrpSpPr>
                <p:nvPr/>
              </p:nvGrpSpPr>
              <p:grpSpPr bwMode="auto">
                <a:xfrm rot="5400000" flipV="1">
                  <a:off x="4403" y="12802"/>
                  <a:ext cx="466" cy="283"/>
                  <a:chOff x="8469" y="9960"/>
                  <a:chExt cx="466" cy="283"/>
                </a:xfrm>
              </p:grpSpPr>
              <p:sp>
                <p:nvSpPr>
                  <p:cNvPr id="157788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57789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57790" name="Line 94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56" y="13143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91" name="Line 95"/>
                <p:cNvSpPr>
                  <a:spLocks noChangeShapeType="1"/>
                </p:cNvSpPr>
                <p:nvPr/>
              </p:nvSpPr>
              <p:spPr bwMode="auto">
                <a:xfrm>
                  <a:off x="4633" y="13182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92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4636" y="1234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793" name="Line 97"/>
                <p:cNvSpPr>
                  <a:spLocks noChangeShapeType="1"/>
                </p:cNvSpPr>
                <p:nvPr/>
              </p:nvSpPr>
              <p:spPr bwMode="auto">
                <a:xfrm>
                  <a:off x="4633" y="12597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</p:grpSp>
        <p:grpSp>
          <p:nvGrpSpPr>
            <p:cNvPr id="157794" name="Group 98"/>
            <p:cNvGrpSpPr>
              <a:grpSpLocks/>
            </p:cNvGrpSpPr>
            <p:nvPr/>
          </p:nvGrpSpPr>
          <p:grpSpPr bwMode="auto">
            <a:xfrm>
              <a:off x="10002" y="12072"/>
              <a:ext cx="708" cy="960"/>
              <a:chOff x="4482" y="12342"/>
              <a:chExt cx="708" cy="960"/>
            </a:xfrm>
          </p:grpSpPr>
          <p:sp>
            <p:nvSpPr>
              <p:cNvPr id="157795" name="Text Box 99"/>
              <p:cNvSpPr txBox="1">
                <a:spLocks noChangeArrowheads="1"/>
              </p:cNvSpPr>
              <p:nvPr/>
            </p:nvSpPr>
            <p:spPr bwMode="auto">
              <a:xfrm>
                <a:off x="4800" y="12609"/>
                <a:ext cx="390" cy="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PT</a:t>
                </a: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7796" name="Group 100"/>
              <p:cNvGrpSpPr>
                <a:grpSpLocks/>
              </p:cNvGrpSpPr>
              <p:nvPr/>
            </p:nvGrpSpPr>
            <p:grpSpPr bwMode="auto">
              <a:xfrm flipV="1">
                <a:off x="4482" y="12342"/>
                <a:ext cx="333" cy="960"/>
                <a:chOff x="4482" y="12342"/>
                <a:chExt cx="333" cy="960"/>
              </a:xfrm>
            </p:grpSpPr>
            <p:sp>
              <p:nvSpPr>
                <p:cNvPr id="157797" name="Line 101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41" y="12450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grpSp>
              <p:nvGrpSpPr>
                <p:cNvPr id="157798" name="Group 102"/>
                <p:cNvGrpSpPr>
                  <a:grpSpLocks/>
                </p:cNvGrpSpPr>
                <p:nvPr/>
              </p:nvGrpSpPr>
              <p:grpSpPr bwMode="auto">
                <a:xfrm rot="5400000" flipV="1">
                  <a:off x="4403" y="12802"/>
                  <a:ext cx="466" cy="283"/>
                  <a:chOff x="8469" y="9960"/>
                  <a:chExt cx="466" cy="283"/>
                </a:xfrm>
              </p:grpSpPr>
              <p:sp>
                <p:nvSpPr>
                  <p:cNvPr id="157799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8469" y="9960"/>
                    <a:ext cx="283" cy="28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  <p:sp>
                <p:nvSpPr>
                  <p:cNvPr id="157800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8652" y="9960"/>
                    <a:ext cx="283" cy="283"/>
                  </a:xfrm>
                  <a:prstGeom prst="ellips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57801" name="Line 105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4656" y="13143"/>
                  <a:ext cx="0" cy="318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802" name="Line 106"/>
                <p:cNvSpPr>
                  <a:spLocks noChangeShapeType="1"/>
                </p:cNvSpPr>
                <p:nvPr/>
              </p:nvSpPr>
              <p:spPr bwMode="auto">
                <a:xfrm>
                  <a:off x="4633" y="13182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803" name="Line 107"/>
                <p:cNvSpPr>
                  <a:spLocks noChangeShapeType="1"/>
                </p:cNvSpPr>
                <p:nvPr/>
              </p:nvSpPr>
              <p:spPr bwMode="auto">
                <a:xfrm flipV="1">
                  <a:off x="4636" y="12342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sm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  <p:sp>
              <p:nvSpPr>
                <p:cNvPr id="157804" name="Line 108"/>
                <p:cNvSpPr>
                  <a:spLocks noChangeShapeType="1"/>
                </p:cNvSpPr>
                <p:nvPr/>
              </p:nvSpPr>
              <p:spPr bwMode="auto">
                <a:xfrm>
                  <a:off x="4633" y="12597"/>
                  <a:ext cx="0" cy="1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400"/>
                </a:p>
              </p:txBody>
            </p:sp>
          </p:grpSp>
        </p:grpSp>
      </p:grpSp>
      <p:sp>
        <p:nvSpPr>
          <p:cNvPr id="157805" name="Rectangle 109"/>
          <p:cNvSpPr>
            <a:spLocks noChangeArrowheads="1"/>
          </p:cNvSpPr>
          <p:nvPr/>
        </p:nvSpPr>
        <p:spPr bwMode="auto">
          <a:xfrm>
            <a:off x="457200" y="4200942"/>
            <a:ext cx="8458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363" algn="l"/>
              </a:tabLst>
            </a:pP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it-IT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Reţelele buclate </a:t>
            </a:r>
            <a:r>
              <a:rPr kumimoji="0" lang="it-IT" sz="2200" b="1" i="1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asigură alimentarea</a:t>
            </a:r>
            <a:r>
              <a:rPr kumimoji="0" lang="it-IT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consumatorilor cu energie electrică </a:t>
            </a:r>
            <a:r>
              <a:rPr kumimoji="0" lang="it-IT" sz="2200" b="1" i="1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din două părţi distincte</a:t>
            </a:r>
            <a:r>
              <a:rPr kumimoji="0" lang="it-IT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Astfel:</a:t>
            </a:r>
          </a:p>
          <a:p>
            <a:pPr marL="914400" marR="0" lvl="0" indent="-336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</a:pPr>
            <a:r>
              <a:rPr kumimoji="0" lang="it-IT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asigură o siguranţă mai mare în alimentarea cu energie electrică a consumatorilor</a:t>
            </a:r>
            <a:r>
              <a:rPr kumimoji="0" lang="ro-RO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914400" marR="0" lvl="0" indent="-3365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</a:pPr>
            <a:r>
              <a:rPr kumimoji="0" lang="it-IT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investiţiile necesare pentru realizarea lor sunt mai mari, în comparaţie cu reţelele radiale.</a:t>
            </a:r>
            <a:endParaRPr kumimoji="0" lang="it-IT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topologie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45411" name="Object 3"/>
          <p:cNvGraphicFramePr>
            <a:graphicFrameLocks noChangeAspect="1"/>
          </p:cNvGraphicFramePr>
          <p:nvPr/>
        </p:nvGraphicFramePr>
        <p:xfrm>
          <a:off x="0" y="0"/>
          <a:ext cx="12382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52" name="Equation" r:id="rId3" imgW="126835" imgH="139518" progId="Equation.3">
                  <p:embed/>
                </p:oleObj>
              </mc:Choice>
              <mc:Fallback>
                <p:oleObj name="Equation" r:id="rId3" imgW="126835" imgH="139518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42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0" name="Object 2"/>
          <p:cNvGraphicFramePr>
            <a:graphicFrameLocks noChangeAspect="1"/>
          </p:cNvGraphicFramePr>
          <p:nvPr/>
        </p:nvGraphicFramePr>
        <p:xfrm>
          <a:off x="0" y="0"/>
          <a:ext cx="12382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53" name="Equation" r:id="rId5" imgW="126835" imgH="139518" progId="Equation.3">
                  <p:embed/>
                </p:oleObj>
              </mc:Choice>
              <mc:Fallback>
                <p:oleObj name="Equation" r:id="rId5" imgW="126835" imgH="139518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42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" y="914400"/>
            <a:ext cx="3200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ro-RO" sz="2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COMPLEX BUCLATE</a:t>
            </a: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8724" name="Object 4"/>
          <p:cNvGraphicFramePr>
            <a:graphicFrameLocks noChangeAspect="1"/>
          </p:cNvGraphicFramePr>
          <p:nvPr/>
        </p:nvGraphicFramePr>
        <p:xfrm>
          <a:off x="228600" y="1600200"/>
          <a:ext cx="44196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754" name="Picture" r:id="rId7" imgW="4467860" imgH="4467860" progId="Word.Picture.8">
                  <p:embed/>
                </p:oleObj>
              </mc:Choice>
              <mc:Fallback>
                <p:oleObj name="Picture" r:id="rId7" imgW="4467860" imgH="4467860" progId="Word.Pictur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600200"/>
                        <a:ext cx="441960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4495800" y="1828800"/>
            <a:ext cx="44196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0363" algn="l"/>
              </a:tabLst>
            </a:pP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it-IT" sz="2000" b="1" i="0" u="none" strike="noStrike" cap="none" normalizeH="0" baseline="0" dirty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Reţelele buclate complex </a:t>
            </a: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permit alimentarea consumatorilor prin mai multe căi distincte. 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 aceea: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282575" algn="l"/>
              </a:tabLst>
            </a:pP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reţele prezintă o siguranţă mare în alimentarea consumatorilor cu energie electrică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282575" algn="l"/>
              </a:tabLst>
            </a:pP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permit realizarea unor regimuri economice de funcţionare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282575" algn="l"/>
              </a:tabLst>
            </a:pP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î</a:t>
            </a: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schimb, necesită mai multă aparatură de protecţie şi mai complicată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282575" marR="0" lvl="0" indent="-2825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Char char="q"/>
              <a:tabLst>
                <a:tab pos="282575" algn="l"/>
              </a:tabLst>
            </a:pP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investiţiile necesare realizării unor astfel de reţele </a:t>
            </a:r>
            <a:r>
              <a:rPr kumimoji="0" lang="ro-RO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sunt</a:t>
            </a:r>
            <a:r>
              <a:rPr kumimoji="0" lang="it-IT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ridicate.</a:t>
            </a:r>
            <a:endParaRPr kumimoji="0" lang="it-I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Clasificarea după sistemul de curent adoptat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409" name="Rectangle 1"/>
          <p:cNvSpPr>
            <a:spLocks noChangeArrowheads="1"/>
          </p:cNvSpPr>
          <p:nvPr/>
        </p:nvSpPr>
        <p:spPr bwMode="auto">
          <a:xfrm>
            <a:off x="914400" y="1676400"/>
            <a:ext cx="68580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60363" algn="just" eaLnBrk="1" hangingPunct="1">
              <a:spcAft>
                <a:spcPts val="1800"/>
              </a:spcAft>
            </a:pPr>
            <a:r>
              <a:rPr lang="vi-VN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Reţelele de </a:t>
            </a:r>
            <a:r>
              <a:rPr lang="ro-RO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curent continuu</a:t>
            </a:r>
            <a:endParaRPr lang="vi-VN" sz="9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60363" algn="just" eaLnBrk="1" hangingPunct="1">
              <a:spcAft>
                <a:spcPts val="1800"/>
              </a:spcAft>
            </a:pPr>
            <a:endParaRPr lang="ro-RO" sz="2200" b="1" i="1" dirty="0">
              <a:solidFill>
                <a:srgbClr val="000099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60363" algn="just" eaLnBrk="1" hangingPunct="1">
              <a:spcAft>
                <a:spcPts val="1800"/>
              </a:spcAft>
            </a:pPr>
            <a:r>
              <a:rPr lang="vi-VN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Reţelele de </a:t>
            </a:r>
            <a:r>
              <a:rPr lang="ro-RO" sz="2200" b="1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curent alternativ 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care se împart în</a:t>
            </a:r>
            <a:r>
              <a:rPr lang="vi-VN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lang="ro-RO" sz="2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860425" lvl="0" indent="-349250" algn="just" eaLnBrk="1" hangingPunct="1">
              <a:spcAft>
                <a:spcPts val="1800"/>
              </a:spcAft>
              <a:buClr>
                <a:srgbClr val="000099"/>
              </a:buClr>
              <a:buFont typeface="Wingdings" pitchFamily="2" charset="2"/>
              <a:buChar char="q"/>
            </a:pPr>
            <a:r>
              <a:rPr lang="ro-RO" sz="2200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Rețele monofazate</a:t>
            </a:r>
            <a:r>
              <a:rPr lang="ro-RO" sz="2200" i="1" dirty="0">
                <a:solidFill>
                  <a:srgbClr val="000099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o-RO" sz="2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860425" lvl="0" indent="-349250" algn="just" eaLnBrk="1" hangingPunct="1">
              <a:spcAft>
                <a:spcPts val="1800"/>
              </a:spcAft>
              <a:buClr>
                <a:srgbClr val="000099"/>
              </a:buClr>
              <a:buFont typeface="Wingdings" pitchFamily="2" charset="2"/>
              <a:buChar char="q"/>
            </a:pPr>
            <a:r>
              <a:rPr lang="ro-RO" sz="2200" i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Rețele trifazate</a:t>
            </a:r>
            <a:r>
              <a:rPr lang="ro-RO" sz="2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vi-VN" sz="22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Re</a:t>
            </a:r>
            <a:r>
              <a:rPr lang="ro-RO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țe</a:t>
            </a:r>
            <a:r>
              <a:rPr lang="en-GB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aua</a:t>
            </a:r>
            <a:r>
              <a:rPr lang="en-GB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de transport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35" descr="http://www.hotelteleconstructia.ro/wp-content/uploads/2014/02/transelectrica.png">
            <a:extLst>
              <a:ext uri="{FF2B5EF4-FFF2-40B4-BE49-F238E27FC236}">
                <a16:creationId xmlns:a16="http://schemas.microsoft.com/office/drawing/2014/main" id="{45C74840-388A-4007-9CD1-369A5F455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526" r="15789" b="7895"/>
          <a:stretch>
            <a:fillRect/>
          </a:stretch>
        </p:blipFill>
        <p:spPr bwMode="auto">
          <a:xfrm>
            <a:off x="990600" y="1066800"/>
            <a:ext cx="1371600" cy="1295400"/>
          </a:xfrm>
          <a:prstGeom prst="rect">
            <a:avLst/>
          </a:prstGeom>
          <a:noFill/>
        </p:spPr>
      </p:pic>
      <p:pic>
        <p:nvPicPr>
          <p:cNvPr id="12" name="Picture 11" descr="http://www.transelectrica.ro/StareSistem/protocoale/starea_sistemului.php">
            <a:extLst>
              <a:ext uri="{FF2B5EF4-FFF2-40B4-BE49-F238E27FC236}">
                <a16:creationId xmlns:a16="http://schemas.microsoft.com/office/drawing/2014/main" id="{B9815D33-3C5D-4333-8952-2D1A2D9664D9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366324"/>
            <a:ext cx="6705600" cy="3805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EB8B93-2FA5-45AE-A07D-35C7A0BD48B5}"/>
              </a:ext>
            </a:extLst>
          </p:cNvPr>
          <p:cNvSpPr/>
          <p:nvPr/>
        </p:nvSpPr>
        <p:spPr>
          <a:xfrm>
            <a:off x="2362200" y="127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Arial" pitchFamily="34" charset="0"/>
                <a:ea typeface="Times New Roman" pitchFamily="18" charset="0"/>
                <a:cs typeface="Arial" pitchFamily="34" charset="0"/>
              </a:rPr>
              <a:t>www.transelectrica.ro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822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STRUCTURA  ŞI OBIECTIVUL CURSULUI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4800" y="990600"/>
            <a:ext cx="8610600" cy="1938992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ro-RO" sz="2400" b="1" dirty="0">
                <a:solidFill>
                  <a:srgbClr val="000099"/>
                </a:solidFill>
                <a:latin typeface="+mn-lt"/>
                <a:cs typeface="Aharoni" pitchFamily="2" charset="-79"/>
              </a:rPr>
              <a:t>Orice </a:t>
            </a:r>
            <a:r>
              <a:rPr lang="ro-RO" sz="2400" b="1" dirty="0">
                <a:solidFill>
                  <a:srgbClr val="C00000"/>
                </a:solidFill>
                <a:latin typeface="+mn-lt"/>
                <a:cs typeface="Aharoni" pitchFamily="2" charset="-79"/>
              </a:rPr>
              <a:t>inginer</a:t>
            </a:r>
            <a:r>
              <a:rPr lang="ro-RO" sz="2400" b="1" dirty="0">
                <a:solidFill>
                  <a:srgbClr val="000099"/>
                </a:solidFill>
                <a:latin typeface="+mn-lt"/>
                <a:cs typeface="Aharoni" pitchFamily="2" charset="-79"/>
              </a:rPr>
              <a:t> care îşi doreşte o pregătire în domeniul ingineriei electrice are nevoie </a:t>
            </a:r>
          </a:p>
          <a:p>
            <a:pPr algn="ctr"/>
            <a:r>
              <a:rPr lang="ro-RO" sz="2400" b="1" dirty="0">
                <a:solidFill>
                  <a:srgbClr val="000099"/>
                </a:solidFill>
                <a:latin typeface="+mn-lt"/>
                <a:cs typeface="Aharoni" pitchFamily="2" charset="-79"/>
              </a:rPr>
              <a:t>de elemente de bază ale </a:t>
            </a:r>
            <a:r>
              <a:rPr lang="en-US" sz="2400" b="1" dirty="0">
                <a:solidFill>
                  <a:srgbClr val="000099"/>
                </a:solidFill>
                <a:latin typeface="+mn-lt"/>
                <a:cs typeface="Aharoni" pitchFamily="2" charset="-79"/>
              </a:rPr>
              <a:t>instala</a:t>
            </a:r>
            <a:r>
              <a:rPr lang="ro-RO" sz="2400" b="1" dirty="0">
                <a:solidFill>
                  <a:srgbClr val="000099"/>
                </a:solidFill>
                <a:latin typeface="+mn-lt"/>
                <a:cs typeface="Aharoni" pitchFamily="2" charset="-79"/>
              </a:rPr>
              <a:t>țiilor de </a:t>
            </a:r>
          </a:p>
          <a:p>
            <a:pPr algn="ctr"/>
            <a:r>
              <a:rPr lang="ro-RO" sz="4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T.D.E.E</a:t>
            </a:r>
            <a:r>
              <a:rPr lang="en-GB" sz="4400" b="1" dirty="0">
                <a:solidFill>
                  <a:srgbClr val="FF0000"/>
                </a:solidFill>
                <a:latin typeface="+mn-lt"/>
                <a:cs typeface="Aharoni" pitchFamily="2" charset="-79"/>
              </a:rPr>
              <a:t>.</a:t>
            </a:r>
            <a:endParaRPr lang="ro-RO" sz="2400" dirty="0">
              <a:solidFill>
                <a:srgbClr val="FF0000"/>
              </a:solidFill>
              <a:latin typeface="+mn-lt"/>
              <a:cs typeface="Aharoni" pitchFamily="2" charset="-79"/>
            </a:endParaRPr>
          </a:p>
        </p:txBody>
      </p:sp>
      <p:sp>
        <p:nvSpPr>
          <p:cNvPr id="43" name="Rectangle 3"/>
          <p:cNvSpPr txBox="1">
            <a:spLocks noChangeArrowheads="1"/>
          </p:cNvSpPr>
          <p:nvPr/>
        </p:nvSpPr>
        <p:spPr bwMode="auto">
          <a:xfrm>
            <a:off x="304800" y="3581400"/>
            <a:ext cx="8610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7338" indent="-287338" algn="just">
              <a:spcBef>
                <a:spcPct val="20000"/>
              </a:spcBef>
              <a:spcAft>
                <a:spcPts val="600"/>
              </a:spcAft>
              <a:defRPr/>
            </a:pPr>
            <a:r>
              <a:rPr lang="ro-RO" sz="2400" b="1" kern="0" dirty="0">
                <a:solidFill>
                  <a:srgbClr val="002060"/>
                </a:solidFill>
                <a:latin typeface="Times New Roman" pitchFamily="18" charset="0"/>
              </a:rPr>
              <a:t>NOTA FINALĂ:</a:t>
            </a:r>
            <a:endParaRPr lang="vi-VN" sz="2400" b="1" kern="0" dirty="0">
              <a:latin typeface="Times New Roman" pitchFamily="18" charset="0"/>
            </a:endParaRPr>
          </a:p>
          <a:p>
            <a:pPr marL="287338" indent="-287338" algn="just">
              <a:spcBef>
                <a:spcPct val="20000"/>
              </a:spcBef>
              <a:spcAft>
                <a:spcPts val="600"/>
              </a:spcAft>
              <a:buBlip>
                <a:blip r:embed="rId3"/>
              </a:buBlip>
              <a:defRPr/>
            </a:pPr>
            <a:r>
              <a:rPr lang="en-US" sz="2400" b="1" kern="0" dirty="0" smtClean="0">
                <a:latin typeface="Times New Roman" pitchFamily="18" charset="0"/>
              </a:rPr>
              <a:t>50</a:t>
            </a:r>
            <a:r>
              <a:rPr lang="ro-RO" sz="2400" b="1" kern="0" dirty="0" smtClean="0">
                <a:latin typeface="Times New Roman" pitchFamily="18" charset="0"/>
              </a:rPr>
              <a:t>%</a:t>
            </a:r>
            <a:r>
              <a:rPr lang="ro-RO" sz="2400" kern="0" dirty="0" smtClean="0">
                <a:latin typeface="Times New Roman" pitchFamily="18" charset="0"/>
              </a:rPr>
              <a:t> </a:t>
            </a:r>
            <a:r>
              <a:rPr lang="ro-RO" sz="2400" kern="0" dirty="0">
                <a:latin typeface="Times New Roman" pitchFamily="18" charset="0"/>
              </a:rPr>
              <a:t>nota </a:t>
            </a:r>
            <a:r>
              <a:rPr lang="ro-RO" sz="2400" b="1" kern="0" dirty="0">
                <a:latin typeface="Times New Roman" pitchFamily="18" charset="0"/>
              </a:rPr>
              <a:t>examen final *</a:t>
            </a:r>
            <a:r>
              <a:rPr lang="vi-VN" sz="2400" kern="0" dirty="0">
                <a:latin typeface="Times New Roman" pitchFamily="18" charset="0"/>
              </a:rPr>
              <a:t>;</a:t>
            </a:r>
          </a:p>
          <a:p>
            <a:pPr marL="287338" indent="-287338" algn="just">
              <a:spcBef>
                <a:spcPct val="20000"/>
              </a:spcBef>
              <a:spcAft>
                <a:spcPts val="600"/>
              </a:spcAft>
              <a:buBlip>
                <a:blip r:embed="rId3"/>
              </a:buBlip>
              <a:defRPr/>
            </a:pPr>
            <a:r>
              <a:rPr lang="en-US" sz="2400" b="1" kern="0" dirty="0" smtClean="0">
                <a:latin typeface="Times New Roman" pitchFamily="18" charset="0"/>
              </a:rPr>
              <a:t>25</a:t>
            </a:r>
            <a:r>
              <a:rPr lang="ro-RO" sz="2400" b="1" kern="0" dirty="0" smtClean="0">
                <a:latin typeface="Times New Roman" pitchFamily="18" charset="0"/>
              </a:rPr>
              <a:t>%</a:t>
            </a:r>
            <a:r>
              <a:rPr lang="ro-RO" sz="2400" kern="0" dirty="0" smtClean="0">
                <a:latin typeface="Times New Roman" pitchFamily="18" charset="0"/>
              </a:rPr>
              <a:t> </a:t>
            </a:r>
            <a:r>
              <a:rPr lang="en-US" sz="2400" kern="0" dirty="0" smtClean="0">
                <a:latin typeface="Times New Roman" pitchFamily="18" charset="0"/>
              </a:rPr>
              <a:t>+ </a:t>
            </a:r>
            <a:r>
              <a:rPr lang="en-US" sz="2400" b="1" kern="0" dirty="0">
                <a:latin typeface="Times New Roman" pitchFamily="18" charset="0"/>
              </a:rPr>
              <a:t>25</a:t>
            </a:r>
            <a:r>
              <a:rPr lang="ro-RO" sz="2400" b="1" kern="0" dirty="0">
                <a:latin typeface="Times New Roman" pitchFamily="18" charset="0"/>
              </a:rPr>
              <a:t>% </a:t>
            </a:r>
            <a:r>
              <a:rPr lang="ro-RO" sz="2400" kern="0" dirty="0" smtClean="0">
                <a:latin typeface="Times New Roman" pitchFamily="18" charset="0"/>
              </a:rPr>
              <a:t>nota </a:t>
            </a:r>
            <a:r>
              <a:rPr lang="ro-RO" sz="2400" b="1" kern="0" dirty="0">
                <a:latin typeface="Times New Roman" pitchFamily="18" charset="0"/>
              </a:rPr>
              <a:t>aplicații (proiect, </a:t>
            </a:r>
            <a:r>
              <a:rPr lang="ro-RO" sz="2400" b="1" kern="0" dirty="0" smtClean="0">
                <a:latin typeface="Times New Roman" pitchFamily="18" charset="0"/>
              </a:rPr>
              <a:t>laborator</a:t>
            </a:r>
            <a:r>
              <a:rPr lang="en-US" sz="2400" b="1" kern="0" dirty="0" smtClean="0">
                <a:latin typeface="Times New Roman" pitchFamily="18" charset="0"/>
              </a:rPr>
              <a:t>)</a:t>
            </a:r>
            <a:r>
              <a:rPr lang="vi-VN" sz="2400" kern="0" dirty="0" smtClean="0">
                <a:latin typeface="Times New Roman" pitchFamily="18" charset="0"/>
              </a:rPr>
              <a:t>;</a:t>
            </a:r>
            <a:endParaRPr lang="vi-VN" sz="24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r>
              <a:rPr kumimoji="0" lang="ro-RO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* </a:t>
            </a:r>
            <a:r>
              <a:rPr kumimoji="0" lang="ro-RO" sz="20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Not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0" lang="ro-RO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trebuie să fie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&gt;</a:t>
            </a:r>
            <a:r>
              <a:rPr kumimoji="0" lang="en-US" sz="2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5 (</a:t>
            </a:r>
            <a:r>
              <a:rPr kumimoji="0" lang="en-US" sz="2000" b="1" i="0" u="none" strike="noStrike" kern="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cinci</a:t>
            </a:r>
            <a:r>
              <a:rPr kumimoji="0" lang="en-US" sz="2000" b="1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r>
              <a:rPr kumimoji="0" lang="en-US" sz="2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  <a:endParaRPr kumimoji="0" lang="ro-RO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Re</a:t>
            </a:r>
            <a:r>
              <a:rPr lang="ro-RO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țele</a:t>
            </a:r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de distribuție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E5C714BA-1891-4065-8173-60DD67B71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1535958"/>
            <a:ext cx="7117035" cy="4992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96718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Piața de energie electrică din România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8F0DC1-3180-4889-A1A9-89BFE48C81F4}"/>
              </a:ext>
            </a:extLst>
          </p:cNvPr>
          <p:cNvSpPr/>
          <p:nvPr/>
        </p:nvSpPr>
        <p:spPr>
          <a:xfrm>
            <a:off x="190500" y="1295400"/>
            <a:ext cx="87630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</a:t>
            </a:r>
            <a:r>
              <a:rPr lang="ro-RO" sz="2200" b="1" dirty="0">
                <a:solidFill>
                  <a:srgbClr val="000099"/>
                </a:solidFill>
              </a:rPr>
              <a:t>en-gros </a:t>
            </a:r>
            <a:r>
              <a:rPr lang="ro-RO" sz="2200" dirty="0"/>
              <a:t>– producători, furnizori, consumatori mari</a:t>
            </a:r>
            <a:r>
              <a:rPr lang="vi-VN" sz="2200" dirty="0"/>
              <a:t>.</a:t>
            </a: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contractelor</a:t>
            </a:r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pe ziua următoare</a:t>
            </a:r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intrazilnică</a:t>
            </a:r>
          </a:p>
          <a:p>
            <a:pPr marL="457200" indent="-457200" algn="just">
              <a:spcAft>
                <a:spcPts val="1200"/>
              </a:spcAft>
            </a:pP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de echilibrare</a:t>
            </a:r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serviciilor de sistem</a:t>
            </a:r>
          </a:p>
          <a:p>
            <a:pPr marL="457200" indent="-457200" algn="just">
              <a:spcAft>
                <a:spcPts val="1200"/>
              </a:spcAft>
            </a:pPr>
            <a:r>
              <a:rPr lang="ro-RO" sz="2200" dirty="0"/>
              <a:t>Piața certificatelor verzi</a:t>
            </a:r>
          </a:p>
          <a:p>
            <a:pPr marL="457200" indent="-457200" algn="just">
              <a:spcAft>
                <a:spcPts val="1200"/>
              </a:spcAft>
            </a:pP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Piața en-detail </a:t>
            </a:r>
            <a:r>
              <a:rPr lang="ro-RO" sz="2200" dirty="0"/>
              <a:t>– furnizori, consumatori mici</a:t>
            </a:r>
          </a:p>
        </p:txBody>
      </p:sp>
    </p:spTree>
    <p:extLst>
      <p:ext uri="{BB962C8B-B14F-4D97-AF65-F5344CB8AC3E}">
        <p14:creationId xmlns:p14="http://schemas.microsoft.com/office/powerpoint/2010/main" val="39630948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Piața de energie electrică din România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937298-B6EA-43A1-B030-788076E11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767414"/>
            <a:ext cx="7883365" cy="580508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Piața de energie electrică din România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25D0F0-158D-4D52-A440-3DBD72450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990600"/>
            <a:ext cx="7162800" cy="357439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Piața de energie electrică din România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" y="1295400"/>
            <a:ext cx="87630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contractelor bilaterale</a:t>
            </a:r>
            <a:r>
              <a:rPr lang="ro-RO" sz="2200" dirty="0"/>
              <a:t> - </a:t>
            </a:r>
            <a:r>
              <a:rPr lang="vi-VN" sz="2200" dirty="0"/>
              <a:t>asigură tranzacţiile bazate pe</a:t>
            </a:r>
            <a:r>
              <a:rPr lang="ro-RO" sz="2200" dirty="0"/>
              <a:t> </a:t>
            </a:r>
            <a:r>
              <a:rPr lang="vi-VN" sz="2200" dirty="0"/>
              <a:t>contracte reglementate, precum şi a contractelor bilaterale care au un</a:t>
            </a:r>
            <a:r>
              <a:rPr lang="ro-RO" sz="2200" dirty="0"/>
              <a:t> </a:t>
            </a:r>
            <a:r>
              <a:rPr lang="vi-VN" sz="2200" dirty="0"/>
              <a:t>conţinut negociat de părţile interesate.</a:t>
            </a: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Centralizată pentru Contracte Bilaterale de Energie</a:t>
            </a:r>
            <a:r>
              <a:rPr lang="ro-RO" sz="2200" b="1" dirty="0">
                <a:solidFill>
                  <a:srgbClr val="000099"/>
                </a:solidFill>
              </a:rPr>
              <a:t> </a:t>
            </a:r>
            <a:r>
              <a:rPr lang="vi-VN" sz="2200" b="1" dirty="0">
                <a:solidFill>
                  <a:srgbClr val="000099"/>
                </a:solidFill>
              </a:rPr>
              <a:t>Electrică atribuite prin licitaţie publică</a:t>
            </a:r>
            <a:r>
              <a:rPr lang="vi-VN" sz="2200" dirty="0"/>
              <a:t>,</a:t>
            </a:r>
            <a:r>
              <a:rPr lang="ro-RO" sz="2200" dirty="0"/>
              <a:t> a</a:t>
            </a:r>
            <a:r>
              <a:rPr lang="vi-VN" sz="2200" dirty="0"/>
              <a:t> producătorilor,</a:t>
            </a:r>
            <a:r>
              <a:rPr lang="ro-RO" sz="2200" dirty="0"/>
              <a:t> </a:t>
            </a:r>
            <a:r>
              <a:rPr lang="vi-VN" sz="2200" dirty="0"/>
              <a:t>furnizorilor şi consumatorilor eligibili, în care ofertele se fac la</a:t>
            </a:r>
            <a:r>
              <a:rPr lang="ro-RO" sz="2200" dirty="0"/>
              <a:t> </a:t>
            </a:r>
            <a:r>
              <a:rPr lang="vi-VN" sz="2200" dirty="0"/>
              <a:t>vedere şi nu sunt standardizate din punct de vedere al cantităţilor</a:t>
            </a:r>
            <a:r>
              <a:rPr lang="ro-RO" sz="2200" dirty="0"/>
              <a:t> </a:t>
            </a:r>
            <a:r>
              <a:rPr lang="vi-VN" sz="2200" dirty="0"/>
              <a:t>ofertate, perioadelor şi termenelor de livrare. </a:t>
            </a: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Centralizată pentru Contracte Bilaterale de Energie</a:t>
            </a:r>
            <a:r>
              <a:rPr lang="ro-RO" sz="2200" b="1" dirty="0">
                <a:solidFill>
                  <a:srgbClr val="000099"/>
                </a:solidFill>
              </a:rPr>
              <a:t> </a:t>
            </a:r>
            <a:r>
              <a:rPr lang="vi-VN" sz="2200" b="1" dirty="0">
                <a:solidFill>
                  <a:srgbClr val="000099"/>
                </a:solidFill>
              </a:rPr>
              <a:t>Electrică cu Negociere Continuă (Forward)</a:t>
            </a:r>
            <a:r>
              <a:rPr lang="vi-VN" sz="2200" dirty="0"/>
              <a:t> deschisă</a:t>
            </a:r>
            <a:r>
              <a:rPr lang="ro-RO" sz="2200" dirty="0"/>
              <a:t> </a:t>
            </a:r>
            <a:r>
              <a:rPr lang="vi-VN" sz="2200" dirty="0"/>
              <a:t>producătorilor, furnizorilor şi marilor consumatori industriali.</a:t>
            </a:r>
            <a:endParaRPr lang="ro-RO" sz="2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Piața de energie electrică din România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pe ziua următoare (PZU) </a:t>
            </a:r>
            <a:r>
              <a:rPr lang="ro-RO" sz="2200" b="1" dirty="0">
                <a:solidFill>
                  <a:srgbClr val="000099"/>
                </a:solidFill>
              </a:rPr>
              <a:t>- </a:t>
            </a:r>
            <a:r>
              <a:rPr lang="vi-VN" sz="2200" dirty="0"/>
              <a:t>serveşte la tranzacţionarea</a:t>
            </a:r>
            <a:r>
              <a:rPr lang="ro-RO" sz="2200" dirty="0"/>
              <a:t> </a:t>
            </a:r>
            <a:r>
              <a:rPr lang="vi-VN" sz="2200" dirty="0"/>
              <a:t>cantităţilor de energie electrică produse ori necesare, neacoperite prin</a:t>
            </a:r>
            <a:r>
              <a:rPr lang="ro-RO" sz="2200" dirty="0"/>
              <a:t> </a:t>
            </a:r>
            <a:r>
              <a:rPr lang="vi-VN" sz="2200" dirty="0"/>
              <a:t>contract. Aceasta oferă un cadru centralizat pentru vânzarea şi cumpărarea</a:t>
            </a:r>
            <a:r>
              <a:rPr lang="ro-RO" sz="2200" dirty="0"/>
              <a:t> </a:t>
            </a:r>
            <a:r>
              <a:rPr lang="vi-VN" sz="2200" dirty="0"/>
              <a:t>energiei electrice de către participanţii la piaţa angro, necesar operatorului</a:t>
            </a:r>
            <a:r>
              <a:rPr lang="ro-RO" sz="2200" dirty="0"/>
              <a:t> </a:t>
            </a:r>
            <a:r>
              <a:rPr lang="vi-VN" sz="2200" dirty="0"/>
              <a:t>comercial OPCOM</a:t>
            </a:r>
            <a:r>
              <a:rPr lang="ro-RO" sz="2200" dirty="0"/>
              <a:t>.</a:t>
            </a:r>
          </a:p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de echilibrare (PE)</a:t>
            </a:r>
            <a:r>
              <a:rPr lang="vi-VN" sz="2200" dirty="0"/>
              <a:t> </a:t>
            </a:r>
            <a:r>
              <a:rPr lang="ro-RO" sz="2200" dirty="0"/>
              <a:t>-</a:t>
            </a:r>
            <a:r>
              <a:rPr lang="vi-VN" sz="2200" dirty="0"/>
              <a:t> coordonată de Operatorul pieţei de</a:t>
            </a:r>
            <a:r>
              <a:rPr lang="ro-RO" sz="2200" dirty="0"/>
              <a:t> </a:t>
            </a:r>
            <a:r>
              <a:rPr lang="vi-VN" sz="2200" dirty="0"/>
              <a:t>echilibrare (OPE) din cadrul Transelectrica. Aceasta are ca scop</a:t>
            </a:r>
            <a:r>
              <a:rPr lang="ro-RO" sz="2200" dirty="0"/>
              <a:t> </a:t>
            </a:r>
            <a:r>
              <a:rPr lang="vi-VN" sz="2200" dirty="0"/>
              <a:t>achiziţionarea energiei pentru asigurarea flexibilităţii şi stabilităţii</a:t>
            </a:r>
            <a:r>
              <a:rPr lang="ro-RO" sz="2200" dirty="0"/>
              <a:t> </a:t>
            </a:r>
            <a:r>
              <a:rPr lang="vi-VN" sz="2200" dirty="0"/>
              <a:t>SEN şi rezolvarea comercială a</a:t>
            </a:r>
            <a:r>
              <a:rPr lang="ro-RO" sz="2200" dirty="0"/>
              <a:t> </a:t>
            </a:r>
            <a:r>
              <a:rPr lang="vi-VN" sz="2200" dirty="0"/>
              <a:t>restricţiilor de reţea.</a:t>
            </a: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serviciilor de sistem tehnologice </a:t>
            </a:r>
            <a:r>
              <a:rPr lang="ro-RO" sz="2200" b="1" dirty="0">
                <a:solidFill>
                  <a:srgbClr val="000099"/>
                </a:solidFill>
              </a:rPr>
              <a:t>- </a:t>
            </a:r>
            <a:r>
              <a:rPr lang="vi-VN" sz="2200" dirty="0"/>
              <a:t>are ca scop asigurarea</a:t>
            </a:r>
            <a:r>
              <a:rPr lang="ro-RO" sz="2200" dirty="0"/>
              <a:t> </a:t>
            </a:r>
            <a:r>
              <a:rPr lang="vi-VN" sz="2200" dirty="0"/>
              <a:t>unei cantităţi suficiente de servicii de sistem pentru Operatorul de</a:t>
            </a:r>
            <a:r>
              <a:rPr lang="ro-RO" sz="2200" dirty="0"/>
              <a:t> </a:t>
            </a:r>
            <a:r>
              <a:rPr lang="vi-VN" sz="2200" dirty="0"/>
              <a:t>transport şi distribuitori, în scopul exploatării optime a SEN.</a:t>
            </a:r>
            <a:endParaRPr lang="ro-RO" sz="2200" dirty="0"/>
          </a:p>
          <a:p>
            <a:pPr marL="457200" indent="-457200" algn="just">
              <a:spcAft>
                <a:spcPts val="1200"/>
              </a:spcAft>
            </a:pPr>
            <a:r>
              <a:rPr lang="vi-VN" sz="2200" b="1" dirty="0">
                <a:solidFill>
                  <a:srgbClr val="000099"/>
                </a:solidFill>
              </a:rPr>
              <a:t>Piaţa certificatelor verzi </a:t>
            </a:r>
            <a:r>
              <a:rPr lang="vi-VN" sz="2200" dirty="0"/>
              <a:t>– conform reglementărilor,</a:t>
            </a:r>
            <a:r>
              <a:rPr lang="ro-RO" sz="2200" dirty="0"/>
              <a:t> </a:t>
            </a:r>
            <a:r>
              <a:rPr lang="vi-VN" sz="2200" dirty="0"/>
              <a:t>furnizorii sunt obligaţi să achiziţioneze energie</a:t>
            </a:r>
            <a:r>
              <a:rPr lang="ro-RO" sz="2200" dirty="0"/>
              <a:t> </a:t>
            </a:r>
            <a:r>
              <a:rPr lang="vi-VN" sz="2200" dirty="0"/>
              <a:t>produsă din surse regenerabile însumând o cotă stabilită din</a:t>
            </a:r>
            <a:r>
              <a:rPr lang="ro-RO" sz="2200" dirty="0"/>
              <a:t> </a:t>
            </a:r>
            <a:r>
              <a:rPr lang="vi-VN" sz="2200" dirty="0"/>
              <a:t>producţia anuală de energie. </a:t>
            </a: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37692022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T.D.E.E. – CE VA URMA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Anul III - Transportul și Distribuția Energiei Electrice I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parametrii electrici ai instalațiilor componente ale rețelelor electrice</a:t>
            </a:r>
            <a:endParaRPr lang="en-GB" sz="2200" b="1" dirty="0"/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c</a:t>
            </a:r>
            <a:r>
              <a:rPr lang="en-GB" sz="2200" b="1" dirty="0" err="1"/>
              <a:t>alculul</a:t>
            </a:r>
            <a:r>
              <a:rPr lang="en-GB" sz="2200" b="1" dirty="0"/>
              <a:t> electric al re</a:t>
            </a:r>
            <a:r>
              <a:rPr lang="ro-RO" sz="2200" b="1" dirty="0" err="1"/>
              <a:t>țe</a:t>
            </a:r>
            <a:r>
              <a:rPr lang="en-GB" sz="2200" b="1" dirty="0" err="1"/>
              <a:t>lelor</a:t>
            </a:r>
            <a:r>
              <a:rPr lang="en-GB" sz="2200" b="1" dirty="0"/>
              <a:t> simple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1" dirty="0" err="1"/>
              <a:t>calitatea</a:t>
            </a:r>
            <a:r>
              <a:rPr lang="en-GB" sz="2200" b="1" dirty="0"/>
              <a:t> aliment</a:t>
            </a:r>
            <a:r>
              <a:rPr lang="ro-RO" sz="2200" b="1" dirty="0"/>
              <a:t>ă</a:t>
            </a:r>
            <a:r>
              <a:rPr lang="en-GB" sz="2200" b="1" dirty="0" err="1"/>
              <a:t>rii</a:t>
            </a:r>
            <a:r>
              <a:rPr lang="en-GB" sz="2200" b="1" dirty="0"/>
              <a:t> </a:t>
            </a:r>
            <a:r>
              <a:rPr lang="ro-RO" sz="2200" b="1" dirty="0"/>
              <a:t>cu energie electrică </a:t>
            </a:r>
            <a:r>
              <a:rPr lang="en-GB" sz="2200" b="1" dirty="0"/>
              <a:t>(</a:t>
            </a:r>
            <a:r>
              <a:rPr lang="ro-RO" sz="2200" b="1" dirty="0"/>
              <a:t>pierderi de putere și energie, reglarea tensiunii</a:t>
            </a:r>
            <a:r>
              <a:rPr lang="en-GB" sz="2200" b="1" dirty="0"/>
              <a:t>)</a:t>
            </a:r>
            <a:endParaRPr lang="ro-RO" sz="2200" b="1" dirty="0"/>
          </a:p>
          <a:p>
            <a:pPr marL="457200" indent="-457200" algn="just">
              <a:spcAft>
                <a:spcPts val="1200"/>
              </a:spcAft>
            </a:pPr>
            <a:endParaRPr lang="ro-RO" sz="2200" b="1" dirty="0">
              <a:solidFill>
                <a:srgbClr val="000099"/>
              </a:solidFill>
            </a:endParaRPr>
          </a:p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Anul IV - Transportul și Distribuția Energiei Electrice II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Linii lungi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Analiza asistată de calculator a funcționării rețelelor electrice de distribuție radiale (teoria grafurilor)</a:t>
            </a:r>
          </a:p>
          <a:p>
            <a:pPr marL="457200" indent="-457200" algn="just">
              <a:spcAft>
                <a:spcPts val="1200"/>
              </a:spcAft>
            </a:pPr>
            <a:endParaRPr lang="ro-RO" sz="2200" b="1" dirty="0">
              <a:solidFill>
                <a:srgbClr val="000099"/>
              </a:solidFill>
            </a:endParaRPr>
          </a:p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	</a:t>
            </a: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15083370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T.D.E.E. – CE VA URMA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47108" name="AutoShape 4" descr="data:image/jpeg;base64,/9j/4AAQSkZJRgABAQAAAQABAAD/2wCEAAkGBxQSEBUQEBQUFRQVFBQUFRQUFBQVFBUUFBUXFxQVFRQYHCggGBwlHBQUITEhJSkrLi4uFx8zODMsNygtLisBCgoKDg0OGxAQGywkICYtLSwsLCwsLCwxLC8sLSwsLCwsLC8sLCwsLCwsNCwsLCwsLCwsLCwsLCwsLCwsLCwsLP/AABEIAIQBfQMBIgACEQEDEQH/xAAbAAACAwEBAQAAAAAAAAAAAAACAwABBAUGB//EAEIQAAIBAgMEBwYEBAQFBQAAAAECAAMRBBIhBSIxQQYTUWFxgZEyUqGxwfAHI5LRFDNi4UJywvEVJFNjghZlorLS/8QAGgEAAgMBAQAAAAAAAAAAAAAAAAECBAUDBv/EADERAAICAQMBBgUCBwEAAAAAAAABAhEDBCExEhMyQVFhcSIzgbHwJDQjQ0SRwdHhBf/aAAwDAQACEQMRAD8A8sosben7QwITJcSL/vPSGKVaFaXaEFjAG0pl0JH+EFvIDURlpl2rjeopNUIvwFgbcTIzkoxbZKKt0O4i48R8xDXXWY8LjAazUAuiKGvfTW2lvObkXUjz9YQkpboJRa5JaS0PLLyyZEC0u0PLJaIAMsu0O0mWMALQrwssvLACgZYktJaKhkyCCacZeEIAZ8slpotKNKAhGWTLGlIJFoAKKzm4zBLlLU7025FDa5Omq8DOrkvx9P3iq9O5Udhzac7D9yPSc5pNE4tpmJUq0wBu1ABbTcf6g/CFTxyk2YGmexxb0bgfIzfaUyXFjqDyOsKa4C0+QaIBN+XHymbHh20plRfRm42B45e8DyiU2YMxZC1MX0CndPa2Q6doh3qqdQtRe1d1/wBJ0PrObt95behLZcBYXCrTUIvDt5k9p74xhpMdHbNFr79rccwItbjrwmylUVxdCGHaDeSTg1UWRaknbPpvQh70kN+KrppbxnyTpfVdcW2GpGz9c9yOKhXP7T6b0BxF8NmRajlEvuISCQOFz9J4LaNDNi62KqLlq1WJanY/lnmoJ1PjYeExdJGXaSgvE0s8l0KT8DMlOwA7PWQiOIgkTcSpUZT3FESiIwiDaAhZEoiMIgkQAWRKIjSIJEQxREoiMIg2iAXaCRGEQSIhiyINowiVaIDthZTLbX1/eNywrSwAsLCyyIttOzh4RmWAgMszbSoO9PLSfIbi5/p/xD0m7LKqrZSe4/KQypODTJwdSTRxth06ts9apnDaKLDdN9eXPKJ1HFtezj4Hj990HBJ+Sn+UH6zVkkcMVGCRLK7mxdpAIdNdNeI0/vCyzschdpdowJLCQAXlktG5ZMsAF2kyxuWTLABdojE4ynTIV2ALcBzNuwTJtjaxoVKSBQ3WNa97W1UaW4+1B2hhaNXEqz1wj0QpVAufOxqDdLZhk08eMrZdQop1ymjtDE29zptwzcgL8Df0ljUA62PcR8460dRFwVPYSPEC/wARpO7s5bGRYQMMrByE9w+J/aMCi3Ia/IeMnUjz7YQS0IRdIWJNGKZd7yPzE2aQCN7yP0jYGe0FhNXVDlFvSgwEZZRWOKwSsQHN/wCGrZxoVdixVluASADbs4Ti4vZrUCGoZs3uBsylRqSb2NtOd56eo3Z68vKDTogXPEnie3s8pXnijLZHWOSS5PTfhnto1KbBKTBVItlKhTcaWGlgOGk4PSjEtWxVWsEak5NurcbpAAyuByzAX853PwuS3Wp7tVlHhmLL8Gmn8Rtkt1qVRTYr1Vi4VrCzHQsOHGY+kTWpafqX8/ybR80wG2SWyV1yMNL62uOPHhw4zrTFtHBBtCTlcZGJ1tzU348fnLo7PNNVFJyLCxVrlG77cR5GbEHNOnuZ8lF7rY1kSrRK4u2lUZD2nVD4Nw8jaaLTqmmc2mhZEG0aRBtAiLtBMYRKIgAoiCRGkQSIgFkQDGkQSIhi7SrQ7SrRDO2IYMq0ICWKEXluCBxtoew8vXh4EyqL5gDax5jmIjaIPUvlIUlSAxJABOgJIF+c4GzaDK1F2r07Uy+cZ23s5bVdLEcDrY6yrlzrHNLz/wBnfHic42estKZAVOckLaxItpm3Rx7zM/8AxGl/1F9RN+y8chUsn5m/STc1tma1z3Dj5SGrzqOGTi9yenxN5FaEUKNhksRkJTW193S+kZSTl2aftMmI2zRV3V6ihg7XB43zGJ/9RYYH+avD7++6Sw5odnG5K6I5Mcut0jYaoDEkqFG6dR7XK5+E05J4mq+HZa469rVnVzZA2XKxa3ta8R2T3GHXdX/KPlHgzdo2hZcfSkDlkyR5SUB5+Es2caEZJMs0ZD4fGV1fbr4wsKM47v7esI09ATz5d3fNAp30kqC5+A8BAZ57a2AxFatToUFXJU3HfLTLoLhmKs3saLxFpiw/RBqGMy1wd1M4yvdblrKC6+0banvne2qpC8Ra+ubRQArFsx5iwPrz4QcNstEw9NcNX3Uqli6WcVARcpe1rajv0mJnbWsXin4GliSenZryy6Z3hbjf7vGGmT3D4/2hIlrTb8DMQgU+Z/28JeWNyyZZJCYrLJljcsorABOWCy8I/LBddImgQswWe3qPnGlYpxfh3a+BiY0WxHOLahfw7P3hhLSRUBiWgBiadWpRp4imqsrUapYJdvZcW5gjmOBg7cx4Vlq0sLRpUxpUTD5gMum8KZ0zDtFr8xzHQvbvvr8OEBkBleeFO5K7OyyNJR8DqdDKtWhSxuJoMjfmrRpEbyE1cuWrfsC2Nu+0xU+kootVXB7RerW31qjEq5zP7JyowCkA3Itbznl9i9KGOFxOFUZC2Kq4kgG4ClSAlxxAY307J0sbijisAiYmjSTIx6qpSp9WCp3d23AqwHPnMaNyybl91GJgoV+sz0ajA1F9phYBr6hgBoNeXK00YVyUBPEXB8QbGedq4ZwBmQCoWBSsuhcqp3D7pIv5qJ0cDXYHcIqh1z62RwRZSCOF/SamHK7qSKWTGqtM6jrfQ6zJ/ClP5RsPcbVPLmvy7o5MWpOU3VvdYWPlyPlH2lr4ZFe2jEMXbSoMh79VPg3D6zQRCZLix1HZMpwpX+U1h7jar5c1+XdI7r1HsxxEEiKGKsQtQZCeBOqHwb6G0faNNMTi0LIgkRhEoiBEURBIjSIJEQxdpLQ7SrRDO2BCAhASwJZEKrUA6lGF1YEEdxmN9kUQARRp6f0Lz+xOmFnNx5rdfSWmp6m/5rAXAOpUE8r5ZyyuMVbXoTh1PZMemzqNtKVP9C/tOpsdqSflLkDZ1bIo1sBe5C8NBzmdF1I8/X+8w7GdaONxDEvmqKgsVAA45bG+8CFPLSUf/SS7GkvEtaNt5N2aadNTrlFzc3sOZvCdABfKNNeXn9Yyiu6PAfKcjGUqzY1ACeosMwDqLtZjqt81vZ7pbtY4R28kcKc5P6nXoiygWHAfKHROlr8NP2+FoVIaa8tPSWE1PePl9id0kcrYQA+9Y1TFgQhChWNELq4sGErQodjaKbwg5NJgwm2kqVTTo75Q754KtjbXmb2PDsmyphgWBYkkEkWJVdR7oOvHneclK+6TarkFtlHE1EpqxW7e1a9t03Kjtl7X6GUKDURTzhUOawYgF93ebt56d5nc6PAGvTHDLc37RYj6zq9LVF6feD8hMjIv10UX4P8ATNnkckrJNxSU1ObVmdRhKSis2mnAZBJWIyZZCs1GnAdbcY7EZysBj5nsjipPcPj/AGldXaIDME015cvvjIyx+WCViXAxBWCRH2gVBoYeAGamNB98ZCI4JYDwi6tIspUEqSLAi1wTz1kXwC5Nm2+jeHwz4H+HohWqIWq5FJLC2HO92Deb1hpggmCxGHYfyMXu39yoGHpurHdNtgfwvUMjtmPW0yczW3aVMqd4kg6G+sHZtc4nZbYleqDCoKeIKMX611YWqXJOU37zfNPPY3/Fj7mtPuM8VtKren1QuHLqVFtfaGb4ZreM6i4bLqVAYgZiANTbmec0ESxUm9GFOzLcrRkqUwRYgEdhFxMv8GV/lsV/pO8nkOXkZ1jYjUekW1HsMbSfIlaOYa7L/MQ295N4ea8R6GMp1VYXUg+E0uhEzV8Kraka+8Lhv1DWLdBsWy30PxmX+EKm9Nsv9J1TyHFfL0jerqLwYOOxtG/UOPpBGKF7OCh7G4HwYaH1kXT5GrXAoYqxtVGQ8jxQ/wDly87R8YReZGwdjemcncNUPivLytDdeotn6DiIJEUcQVNqi2HvDeXz5jzjlYEXBBHaNYWmDi0CRKtDMGAHfCwssICEBLJEC0520dkdbUWpnZCoI3bg687g95nVtLtIzhGaqQ4ycXaOMuxiBc1qp8XYWHPgZ55cI5xGIyOciXGZy5JYJcqCGBvbNree7yziYXZNRK1di4yNfdtcksoysSewW0tM3W4lFLpRc0025PqHJsNLaPV4f9Wp9Wh4PYiU63XBnJylQGOYC/HU68uE6qr598ICXY6eCppFeWWT2sUo1Pfr9D9Jbjgew/PT9oxl4HsPwOn34Q2p3BE7HIC45y9IaLcXhhYbjEO1hwJ5dms85gtpVTtKpRY/lKrWFtLqqH2rci09WEvPKdINl4ysxVG/KVmdFNQ2YsBwTgCCDxNuGmkqalzVOKvc7YVHezR0V2YlM1KtOsK3W2ZgEK9W2ZyUJJObjx0nR6QbTOHoGqACQVUXvbeYDW08btCmaK0adB8QtcX6ynnv1ZOt8ospDHnewgtt6rRqdRikWu2ZWZX31Om4oUDKeINwD8JSjq+jH0VvuWpafqn1XsfU+guJ616NRhbPTzZf8yg2nY6W1DekDyDDxtax9J4fop0uo4etTXF0auGULlUlGKC/s2sLgeWk9PtjbVHFFGoOr2BzZTzNuXlOcZqWsi/T/BKUWtO16mJakItcj1i8spOJPl6fZm00jOQ+0LLOJR20HxL4WmN+nq7NewFh7I5+0OydVMMrEFxmINwW1yntA4CQUk+6Oq5Cbu9eUHquZ1P3wmqobm8ArJITM5SCUmgrAIkrEZyk52P2lSo/zHCm17c7eE6rA204zxA2EMfXerXqECmVp5E/xZV1a54XYnlynDLOcdoLdnXHGL3lwdirtyiGoAEuKq5z1YLMiZ8rXQAlmAGaw5Ezfi6+HCgpiKThtMtyrjtDIdV855TblNNmtRqYQZHBbeuWfhpfMCMt7dkyVdoYzGVxWOEDU73NJ1yUyeJ39GtqOcovNmhJxbt+VFjsoSVrZHqcZtSjTXM9RQPG5JHIAamcVdv1KzhcLRYrcXqPpYXFyB4dpnN2PsTK9SpVqUUq0SzGjVGdWC2NsxO8N4ad4l7S6UZsqowRASG6n/FrcDXUadmkJaqT2lt7CWFLjc+vfiZdqVEnQDFMnfZsOSLmZ9g9Fmw+y/aC1KdNmy0wvVvY5r1NPzCdOOg5CbfxAGbB5vdxWGf9dDL/AKp3tn7+EI97Dn4pMyT3XuXUtn7HyemjW3jmJ1OgA8ABKZZpKxbLPSxVKkY73ZnIkDRjLAIjEWKkohT3SrQSJGh2RsP2azO6cjH3lip26xActsEBrTJQ/wBPs+anSQu68VzDtTQ/pP0M6nVKe75Rb4c8tZGl4D38TBTxCtoDr2G4b9J1i6mFF7oSjdq8/EcDNNaiG0YA+Mz9Qw9hjbsbeHkePxia8w9gHqsvtLce8v1Xj6Xho4YXUgjulNXK+2pH9S7y+dtR6QDRpvvAKe8H52kb8h+56wLCyy1hiXDmBll2jQsvq4WAq0AoQXJFsxUW7t0D5GacnOYKODAL1BfNUq8bngrWUAHha0ztY25xS/N0W9PXS2/zk22lhYVMXH3xhBZolQArCp8PviOMMLKQakef7/ffEANNeI7D89f3jAsltfEW9Nf3hgQAoCRVOt+3j23hgSyt9DEMDJOfjNg4eqcz0lze+oyv+pbGdIKR3/P15w1kZRjLZokm1wcN+jhr1UoLUbfD7zHVEAGYC1s1+Fj2kx21ehGGwzAfn5GQFSN8oRoxtx9AZ6vo3SBrEHTcNvG44R3SVdaP+Rr+Ob+0wp4k9X2a2X/DSjkawdb3Z812kz4ROspYs1FzKvVuMxBbhmJIKjQ6znUdputX+PrU6oppandG3HJBGbK7XPG97W04z3eO2dSqVMz00dlGUMygkKOWs5WM6MpVdSz1BSUhhRU2UOARmDe0uhIsLS29LnVdMr3OKz4ndo53RmrQrYqviKXW5z7ecgJlITLlS1wd031M9WBEYLZ9OkMtJFQf0i1z2k8TNVpewY3CNNlXJJSexSmGDKtIBOpzLywSkOXeIZixyN1bZAGaxABNhc6ansmTZWzaWHoBaZ3dS7MMpz33wxPYT6WnXInL29spsRS6oVGUZgwGuVTY3OUcSdzj7sr5etNSjv6HXH0v4ZHkulOD/iMXTVKtLMrLT6lrlwGAZqgHMWI9J7ArZbnkNTw4DWc3YOwRgzmfK4UKWdULVXGpqgj/ABcbqL9gnJ2l0maqz4enTyKwa1VzrTVSA9R1F9BwAuZXhN45Sc+X+UdpR60lHhHltmbOG0MXWY1OrFy4CjVgTa4F/C57xO5tLo7QweHevSBNRACrO3O/YBY+Fp3Oj2FyZnrGn19YgkU0CLkUblrcbgsfKcb8RsV+VToKf5jFiQb3yW3bDnc/CRhGCxOTXxDlKTyKK4PqXSjf2XUf+jAVfUIPpPQ9FN7DUu+kB6C04eNpX2TVX/2/Cnzp5v8A8zo9BMSGw9MAglbhhfUbxIv5TLmXYnz2utmI7CR6GIIm/adO1aoOyo4/+RmMrPSRdxRjy5FEQSscRAaMQhhAMc0AiAhREAiNIgkRALvJnMMiAREMs1L8ReAaQPA28ZREq8VAA9IiZauGVjdlU+IE3CpJcHiB8oh+x3QIYEgEMLLJAoQxIFh5YAQGYMHi0cKKbBwtRrsL2uASdefGaMc+WkzAXIGnjBw1PKtFOxfktvrM7UpvNH6fct4Wljf1+xrU2bx+Y+/hGi0Wyad/EeIhrqLy+VQwBKZeB77ev97SASyuloASogtfs19OPwvGBBBXUSUjp8PSIAxSk6uWphZogB6uQ0od4WaFjOhsFlpM9Wp7CUmZjYnRdTYDjOMekBxr5lp5aaFlVswuwLFlugJynLa9zxnC6SbealjMLh94pVZQyBmUMDUXTS2hPHtExdF9m4jZyV2xVIDOyNTHWpY3dlJFifC0xe7q3JmhzgSR6mtiqaHK7qrG1gTYm5sMt+OtvWPVZ88we2L7WpXam9OqRUv7QUMjg5WOu7b+07HSzpUtMp1TsEvvVKanMrFbqAWGUra97XMuR1a6W39Dg9PuqPV2kyyqOVaSsWOUKDnfQkW4te2s0dVLikVmhGWXljMkvLHYC7QSI20oiKwFWl5oRWARACZohqKe6uoIO6NR2Hu7o0xbCJxskmcnbezusS1NzTI0DLYW4ixPELrwE4+xejD4VgyujjMc4Kb2S271ZPsm5YntvPVkRaniOz7v99k59lFy6iXaSSo9ZhxnwbINc+z6lv8AwZh/qEzfhw98OCBqTr6A/WatiaigvvYbGJ6VKZHzM5f4YP8AkEdhX/6gfSYWoW79zTxPZHM6Q0bYqsP+4x9dfrOYwne6YJbGVO/IfVFnCYTewO8cX6GXk2mxDCLIj2EWROxzEkQSI4iAVkRiiIBEcRBIiASRAMYYJEAFEQDGkQSIALIgkRloJEQHpQIYEMCWFneyJSiHaWEh9XEMwbWNqLkgsApJUaE21sO/SLwLOzg1EyMFO7mDWFxbUTVj/ZA95lX1YD6wqYBrN3IAfMmUJq86fqvsy1B1i/uPAlKLEjzH1+++NguOfZ8ucvlUgEISSxAClGpHn6/3lrxPfr9D9JDxB8vWW3I/ev2IgCEuWFl2gBUkK0logPL9JNk4mvWz4fDU6ppoLPnHWrvX3AxABuOOs81t7aKD8uo2MwtZMisldhVFiRmfIAqkcdLGej6ZYnEIrrSc0w4pojo1nNRi26TplXhqJ4ylQxo67C2QuRmrMy3qooaxD1OIN+XO8wctvPJGpCliR0dk9JHW4UYSqBYBigo1r3ITIqm/FuznOclXDsP4fHtiKd6nWbopvqQy6WBIuTfh9LdrFdClphGxNTrKhtSpUaCrSDG3Bm4sBYsTxsDOrs/8N8KuU1S9QgC4zZULc9AL27iZ1WmyPYg80FudXB7Sw9Z0wyPmyqrZWUqXyDTQgcLA8Oyd68Rg9n06QtSpqg/pAB8zxM02mljjJL4uSlNpvYrNIGlkSSZEq0vLKkvEMFhEsseYto0xCSIJEa0AiSEJMTU0YHt3T81+vrNDpEV9Uv4N6axDPWdHm0wh/wC7iKf6kzf6Zxvw7OV8RS92oy/pqOv0nT2M35NFvdxq+jU2X6zn9Gl6vaeNS2nXVW/U+b/XMLVKpSNTDwg+m1P/AJkHtpqfS4+k84wnrOnSfmUm7aZHox/eeWImtpHeGJQzqsjEMIoiaGEWRLJxEEQbRxEAiAhZEW0cRFsJEYkiCRGkQSsGAoiCRGlYBEQCiIJEcRAIiA9SBLAlyTsIsCFJJGByelGNahhnqoAWUAjMLi+Ya2jdhVS46xvaelSY+JzXlyTKf7z88i9/T/nmdW8l5JJqFEqmNPAkehhhZckABddDI3s+UuSIBgkkkgBckkkAPDdP8S2fq77oQNl5Zt7X4Tf0SogbLWtxqViXqMdSzGsV1J7AAJJJkx/cv6l7+UjqbJHW4nEVX1alU6in2KgVWNh2ktqe4TtySTQhwVZchCQmSSSIlXlSSQAqVeXJAASYDSSQQAGUZJJIQJmYjcPg31kkiYz0Gxz/AMmT2YigR4m0yYJyNvYsA6WvawI1SlfiJUkxdV3pfU0cHdR0emlPSk2tzm0voLW4DlPKsJJJoaL5KKup+YxTRZlyS4VxZgkSpIgKMWwkkkWANpTCSSIYtoBkkgABgmSS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" y="762000"/>
            <a:ext cx="89916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Anul IV - Sisteme Electroenergetice I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Analiza funcționării rețelelor electrice de înaltă tensiune (buclate)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Scurtcircuite</a:t>
            </a:r>
          </a:p>
          <a:p>
            <a:pPr marL="457200" indent="-457200" algn="just">
              <a:spcAft>
                <a:spcPts val="1200"/>
              </a:spcAft>
            </a:pPr>
            <a:endParaRPr lang="ro-RO" sz="2200" b="1" dirty="0">
              <a:solidFill>
                <a:srgbClr val="000099"/>
              </a:solidFill>
            </a:endParaRPr>
          </a:p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Anul IV - Sisteme Electroenergetice II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Echivalenți de rețea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/>
              <a:t>Estimarea stării sistemelor electroenergetice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o-RO" sz="2200" b="1" dirty="0"/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0099"/>
                </a:solidFill>
              </a:rPr>
              <a:t>Stabilitatea sistemelor electroenergetice </a:t>
            </a:r>
            <a:r>
              <a:rPr lang="ro-RO" sz="2200" b="1" dirty="0"/>
              <a:t>– studii de master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0099"/>
                </a:solidFill>
              </a:rPr>
              <a:t>Piața de energie electrică </a:t>
            </a:r>
            <a:r>
              <a:rPr lang="ro-RO" sz="2200" b="1" dirty="0"/>
              <a:t>– studii de master</a:t>
            </a:r>
          </a:p>
          <a:p>
            <a:pPr marL="457200" indent="-4572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o-RO" sz="2200" b="1" dirty="0"/>
          </a:p>
          <a:p>
            <a:pPr marL="457200" indent="-457200" algn="just">
              <a:spcAft>
                <a:spcPts val="1200"/>
              </a:spcAft>
            </a:pPr>
            <a:endParaRPr lang="ro-RO" sz="2200" b="1" dirty="0">
              <a:solidFill>
                <a:srgbClr val="000099"/>
              </a:solidFill>
            </a:endParaRPr>
          </a:p>
          <a:p>
            <a:pPr marL="457200" indent="-457200" algn="just">
              <a:spcAft>
                <a:spcPts val="1200"/>
              </a:spcAft>
            </a:pPr>
            <a:r>
              <a:rPr lang="ro-RO" sz="2200" b="1" dirty="0">
                <a:solidFill>
                  <a:srgbClr val="000099"/>
                </a:solidFill>
              </a:rPr>
              <a:t>	</a:t>
            </a:r>
            <a:endParaRPr lang="ro-RO" sz="2200" dirty="0"/>
          </a:p>
        </p:txBody>
      </p:sp>
    </p:spTree>
    <p:extLst>
      <p:ext uri="{BB962C8B-B14F-4D97-AF65-F5344CB8AC3E}">
        <p14:creationId xmlns:p14="http://schemas.microsoft.com/office/powerpoint/2010/main" val="236128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215B38-7355-48EB-9549-552B284EC33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5548" name="Picture 12" descr="saritura_stalp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1044575"/>
            <a:ext cx="7896225" cy="497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13"/>
          <p:cNvSpPr txBox="1">
            <a:spLocks noChangeArrowheads="1"/>
          </p:cNvSpPr>
          <p:nvPr/>
        </p:nvSpPr>
        <p:spPr bwMode="auto">
          <a:xfrm>
            <a:off x="361950" y="184150"/>
            <a:ext cx="829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ro-RO" sz="2800" b="0" i="1">
                <a:latin typeface="Times New Roman" pitchFamily="18" charset="0"/>
              </a:rPr>
              <a:t>Oare aceasta s</a:t>
            </a:r>
            <a:r>
              <a:rPr lang="ro-RO" sz="2400" b="0" i="1">
                <a:latin typeface="Times New Roman" pitchFamily="18" charset="0"/>
              </a:rPr>
              <a:t>ă</a:t>
            </a:r>
            <a:r>
              <a:rPr lang="ro-RO" sz="2800" b="0" i="1">
                <a:latin typeface="Times New Roman" pitchFamily="18" charset="0"/>
              </a:rPr>
              <a:t> fie cauza p</a:t>
            </a:r>
            <a:r>
              <a:rPr lang="en-US" sz="2800" b="0" i="1">
                <a:latin typeface="Times New Roman" pitchFamily="18" charset="0"/>
              </a:rPr>
              <a:t>e</a:t>
            </a:r>
            <a:r>
              <a:rPr lang="ro-RO" sz="2800" b="0" i="1">
                <a:latin typeface="Times New Roman" pitchFamily="18" charset="0"/>
              </a:rPr>
              <a:t>rturbaţiilor </a:t>
            </a:r>
            <a:r>
              <a:rPr lang="en-US" sz="2800" b="0" i="1">
                <a:latin typeface="Times New Roman" pitchFamily="18" charset="0"/>
              </a:rPr>
              <a:t>din re</a:t>
            </a:r>
            <a:r>
              <a:rPr lang="ro-RO" sz="2800" b="0" i="1">
                <a:latin typeface="Times New Roman" pitchFamily="18" charset="0"/>
              </a:rPr>
              <a:t>ţ</a:t>
            </a:r>
            <a:r>
              <a:rPr lang="en-US" sz="2800" b="0" i="1">
                <a:latin typeface="Times New Roman" pitchFamily="18" charset="0"/>
              </a:rPr>
              <a:t>ea</a:t>
            </a:r>
            <a:r>
              <a:rPr lang="ro-RO" sz="2800" b="0" i="1">
                <a:latin typeface="Times New Roman" pitchFamily="18" charset="0"/>
              </a:rPr>
              <a:t>??????</a:t>
            </a:r>
          </a:p>
        </p:txBody>
      </p:sp>
      <p:pic>
        <p:nvPicPr>
          <p:cNvPr id="65550" name="Picture 14" descr="CoolClips_wb02936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2900" y="1771650"/>
            <a:ext cx="57277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51" name="Picture 15" descr="Meter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4200" y="1714500"/>
            <a:ext cx="508000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53" name="Picture 17" descr="7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5900" y="165100"/>
            <a:ext cx="8763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3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0" y="37338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o-RO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 grupa excepțională!</a:t>
            </a:r>
            <a:endParaRPr lang="en-US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Bogdan Constantin NEAGU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76200" y="6705600"/>
            <a:ext cx="8716347" cy="76200"/>
            <a:chOff x="609600" y="5105400"/>
            <a:chExt cx="7239000" cy="108000"/>
          </a:xfrm>
        </p:grpSpPr>
        <p:sp>
          <p:nvSpPr>
            <p:cNvPr id="10" name="Right Arrow 9"/>
            <p:cNvSpPr/>
            <p:nvPr/>
          </p:nvSpPr>
          <p:spPr bwMode="auto">
            <a:xfrm>
              <a:off x="609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838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1066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3" name="Right Arrow 12"/>
            <p:cNvSpPr/>
            <p:nvPr/>
          </p:nvSpPr>
          <p:spPr bwMode="auto">
            <a:xfrm>
              <a:off x="1295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1524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1752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1981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2209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" name="Right Arrow 17"/>
            <p:cNvSpPr/>
            <p:nvPr/>
          </p:nvSpPr>
          <p:spPr bwMode="auto">
            <a:xfrm>
              <a:off x="2438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" name="Right Arrow 18"/>
            <p:cNvSpPr/>
            <p:nvPr/>
          </p:nvSpPr>
          <p:spPr bwMode="auto">
            <a:xfrm>
              <a:off x="2667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Right Arrow 19"/>
            <p:cNvSpPr/>
            <p:nvPr/>
          </p:nvSpPr>
          <p:spPr bwMode="auto">
            <a:xfrm>
              <a:off x="2895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1" name="Right Arrow 20"/>
            <p:cNvSpPr/>
            <p:nvPr/>
          </p:nvSpPr>
          <p:spPr bwMode="auto">
            <a:xfrm>
              <a:off x="3124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Right Arrow 21"/>
            <p:cNvSpPr/>
            <p:nvPr/>
          </p:nvSpPr>
          <p:spPr bwMode="auto">
            <a:xfrm>
              <a:off x="3352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3" name="Right Arrow 22"/>
            <p:cNvSpPr/>
            <p:nvPr/>
          </p:nvSpPr>
          <p:spPr bwMode="auto">
            <a:xfrm>
              <a:off x="3581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4" name="Right Arrow 23"/>
            <p:cNvSpPr/>
            <p:nvPr/>
          </p:nvSpPr>
          <p:spPr bwMode="auto">
            <a:xfrm>
              <a:off x="3810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5" name="Right Arrow 24"/>
            <p:cNvSpPr/>
            <p:nvPr/>
          </p:nvSpPr>
          <p:spPr bwMode="auto">
            <a:xfrm>
              <a:off x="4038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6" name="Right Arrow 25"/>
            <p:cNvSpPr/>
            <p:nvPr/>
          </p:nvSpPr>
          <p:spPr bwMode="auto">
            <a:xfrm>
              <a:off x="4267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7" name="Right Arrow 26"/>
            <p:cNvSpPr/>
            <p:nvPr/>
          </p:nvSpPr>
          <p:spPr bwMode="auto">
            <a:xfrm>
              <a:off x="4495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>
              <a:off x="4724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4953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0" name="Right Arrow 29"/>
            <p:cNvSpPr/>
            <p:nvPr/>
          </p:nvSpPr>
          <p:spPr bwMode="auto">
            <a:xfrm>
              <a:off x="5181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1" name="Right Arrow 30"/>
            <p:cNvSpPr/>
            <p:nvPr/>
          </p:nvSpPr>
          <p:spPr bwMode="auto">
            <a:xfrm>
              <a:off x="5410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2" name="Right Arrow 31"/>
            <p:cNvSpPr/>
            <p:nvPr/>
          </p:nvSpPr>
          <p:spPr bwMode="auto">
            <a:xfrm>
              <a:off x="5638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3" name="Right Arrow 32"/>
            <p:cNvSpPr/>
            <p:nvPr/>
          </p:nvSpPr>
          <p:spPr bwMode="auto">
            <a:xfrm>
              <a:off x="5867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4" name="Right Arrow 33"/>
            <p:cNvSpPr/>
            <p:nvPr/>
          </p:nvSpPr>
          <p:spPr bwMode="auto">
            <a:xfrm>
              <a:off x="6096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5" name="Right Arrow 34"/>
            <p:cNvSpPr/>
            <p:nvPr/>
          </p:nvSpPr>
          <p:spPr bwMode="auto">
            <a:xfrm>
              <a:off x="6324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6" name="Right Arrow 35"/>
            <p:cNvSpPr/>
            <p:nvPr/>
          </p:nvSpPr>
          <p:spPr bwMode="auto">
            <a:xfrm>
              <a:off x="6553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7" name="Right Arrow 36"/>
            <p:cNvSpPr/>
            <p:nvPr/>
          </p:nvSpPr>
          <p:spPr bwMode="auto">
            <a:xfrm>
              <a:off x="67818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8" name="Right Arrow 37"/>
            <p:cNvSpPr/>
            <p:nvPr/>
          </p:nvSpPr>
          <p:spPr bwMode="auto">
            <a:xfrm>
              <a:off x="70104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9" name="Right Arrow 38"/>
            <p:cNvSpPr/>
            <p:nvPr/>
          </p:nvSpPr>
          <p:spPr bwMode="auto">
            <a:xfrm>
              <a:off x="72390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0" name="Right Arrow 39"/>
            <p:cNvSpPr/>
            <p:nvPr/>
          </p:nvSpPr>
          <p:spPr bwMode="auto">
            <a:xfrm>
              <a:off x="74676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41" name="Right Arrow 40"/>
            <p:cNvSpPr/>
            <p:nvPr/>
          </p:nvSpPr>
          <p:spPr bwMode="auto">
            <a:xfrm>
              <a:off x="7696200" y="5105400"/>
              <a:ext cx="152400" cy="108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normalizeH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0" y="106680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ro-RO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Universitatea Tehnică “Gheorghe Asachi” din Iaşi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r>
              <a:rPr lang="ro-RO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Facultatea de Inginerie Electrică, Energetică şi Informatică Aplicată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4" name="Right Arrow 43"/>
          <p:cNvSpPr/>
          <p:nvPr/>
        </p:nvSpPr>
        <p:spPr bwMode="auto">
          <a:xfrm>
            <a:off x="8884298" y="6705600"/>
            <a:ext cx="183502" cy="7620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normalizeH="0" baseline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Bibliografie</a:t>
            </a:r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minimal</a:t>
            </a:r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ă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52400" y="956982"/>
            <a:ext cx="883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2065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dirty="0"/>
              <a:t>Georgescu Gh., Neagu B</a:t>
            </a:r>
            <a:r>
              <a:rPr lang="vi-VN" sz="2000" dirty="0" smtClean="0"/>
              <a:t>.</a:t>
            </a:r>
            <a:endParaRPr lang="en-US" sz="2000" dirty="0" smtClean="0"/>
          </a:p>
          <a:p>
            <a:pPr marL="45720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i="1" dirty="0" smtClean="0"/>
              <a:t>Proiectarea </a:t>
            </a:r>
            <a:r>
              <a:rPr lang="vi-VN" sz="2000" i="1" dirty="0"/>
              <a:t>şi exploatarea asistată de calculator a sistemelor publice de repartiţie şi distribuţie a energiei </a:t>
            </a:r>
            <a:r>
              <a:rPr lang="vi-VN" sz="2000" i="1" dirty="0" smtClean="0"/>
              <a:t>electrice</a:t>
            </a:r>
            <a:endParaRPr lang="en-US" sz="2000" i="1" dirty="0" smtClean="0"/>
          </a:p>
          <a:p>
            <a:pPr marL="457200" eaLnBrk="1" hangingPunct="1"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00007D"/>
              </a:buClr>
              <a:buSzPct val="75000"/>
            </a:pPr>
            <a:r>
              <a:rPr lang="vi-VN" sz="2000" dirty="0" smtClean="0"/>
              <a:t>Volumul </a:t>
            </a:r>
            <a:r>
              <a:rPr lang="vi-VN" sz="2000" dirty="0"/>
              <a:t>1</a:t>
            </a:r>
            <a:r>
              <a:rPr lang="ro-RO" sz="2000" dirty="0"/>
              <a:t> și 2</a:t>
            </a:r>
            <a:r>
              <a:rPr lang="vi-VN" sz="2000" dirty="0"/>
              <a:t>, Editura Academică „AXIS”, Iaşi, 201</a:t>
            </a:r>
            <a:r>
              <a:rPr lang="en-US" sz="2000" dirty="0"/>
              <a:t>2</a:t>
            </a:r>
            <a:r>
              <a:rPr lang="vi-VN" sz="2000" dirty="0"/>
              <a:t>.</a:t>
            </a:r>
          </a:p>
          <a:p>
            <a:pPr marL="12065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dirty="0"/>
              <a:t>Georgescu Gh., Neagu B</a:t>
            </a:r>
            <a:r>
              <a:rPr lang="vi-VN" sz="2000" dirty="0" smtClean="0"/>
              <a:t>.</a:t>
            </a:r>
            <a:endParaRPr lang="en-US" sz="2000" dirty="0" smtClean="0"/>
          </a:p>
          <a:p>
            <a:pPr marL="45720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en-US" sz="2000" i="1" dirty="0" err="1" smtClean="0"/>
              <a:t>Analiza</a:t>
            </a:r>
            <a:r>
              <a:rPr lang="en-US" sz="2000" i="1" dirty="0" smtClean="0"/>
              <a:t> </a:t>
            </a:r>
            <a:r>
              <a:rPr lang="ro-RO" sz="2000" i="1" dirty="0"/>
              <a:t>regimurilor permanente de funcționare ale rețelelor electrice din sistemul </a:t>
            </a:r>
            <a:r>
              <a:rPr lang="ro-RO" sz="2000" i="1" dirty="0" smtClean="0"/>
              <a:t>electroenergetic</a:t>
            </a:r>
            <a:endParaRPr lang="en-US" sz="2000" i="1" dirty="0" smtClean="0"/>
          </a:p>
          <a:p>
            <a:pPr marL="457200" eaLnBrk="1" hangingPunct="1"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00007D"/>
              </a:buClr>
              <a:buSzPct val="75000"/>
            </a:pPr>
            <a:r>
              <a:rPr lang="vi-VN" sz="2000" dirty="0" smtClean="0"/>
              <a:t>Volumul </a:t>
            </a:r>
            <a:r>
              <a:rPr lang="vi-VN" sz="2000" dirty="0"/>
              <a:t>1</a:t>
            </a:r>
            <a:r>
              <a:rPr lang="ro-RO" sz="2000" dirty="0"/>
              <a:t> și 2</a:t>
            </a:r>
            <a:r>
              <a:rPr lang="vi-VN" sz="2000" dirty="0"/>
              <a:t>, Editura PIM Iaşi, 201</a:t>
            </a:r>
            <a:r>
              <a:rPr lang="ro-RO" sz="2000" dirty="0"/>
              <a:t>4</a:t>
            </a:r>
            <a:r>
              <a:rPr lang="vi-VN" sz="2000" dirty="0"/>
              <a:t>.</a:t>
            </a:r>
          </a:p>
          <a:p>
            <a:pPr marL="12065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dirty="0"/>
              <a:t>Georgescu Gh., Istrate M., Varvara V., ş.a</a:t>
            </a:r>
            <a:r>
              <a:rPr lang="vi-VN" sz="2000" dirty="0" smtClean="0"/>
              <a:t>.</a:t>
            </a:r>
            <a:endParaRPr lang="en-US" sz="2000" dirty="0" smtClean="0"/>
          </a:p>
          <a:p>
            <a:pPr marL="457200" indent="-58738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i="1" dirty="0" smtClean="0"/>
              <a:t>Transportul </a:t>
            </a:r>
            <a:r>
              <a:rPr lang="vi-VN" sz="2000" i="1" dirty="0"/>
              <a:t>şi distribuţia energiei electrice, vol. </a:t>
            </a:r>
            <a:r>
              <a:rPr lang="en-US" sz="2000" i="1" dirty="0" smtClean="0"/>
              <a:t>1,</a:t>
            </a:r>
            <a:r>
              <a:rPr lang="vi-VN" sz="2000" i="1" dirty="0" smtClean="0"/>
              <a:t>2</a:t>
            </a:r>
            <a:endParaRPr lang="en-US" sz="2000" i="1" dirty="0" smtClean="0"/>
          </a:p>
          <a:p>
            <a:pPr marL="457200" indent="-58738" eaLnBrk="1" hangingPunct="1"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00007D"/>
              </a:buClr>
              <a:buSzPct val="75000"/>
            </a:pPr>
            <a:r>
              <a:rPr lang="vi-VN" sz="2000" i="1" dirty="0" smtClean="0"/>
              <a:t>Editura </a:t>
            </a:r>
            <a:r>
              <a:rPr lang="vi-VN" sz="2000" i="1" dirty="0"/>
              <a:t>„Gh. Asachi”</a:t>
            </a:r>
            <a:r>
              <a:rPr lang="vi-VN" sz="2000" dirty="0"/>
              <a:t>, Iaşi, 2001.</a:t>
            </a:r>
          </a:p>
          <a:p>
            <a:pPr marL="120650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dirty="0"/>
              <a:t>Georgescu </a:t>
            </a:r>
            <a:r>
              <a:rPr lang="vi-VN" sz="2000" dirty="0" smtClean="0"/>
              <a:t>Gh.</a:t>
            </a:r>
            <a:endParaRPr lang="en-US" sz="2000" dirty="0" smtClean="0"/>
          </a:p>
          <a:p>
            <a:pPr marL="515938" indent="-58738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vi-VN" sz="2000" i="1" dirty="0" smtClean="0"/>
              <a:t>Sisteme </a:t>
            </a:r>
            <a:r>
              <a:rPr lang="vi-VN" sz="2000" i="1" dirty="0"/>
              <a:t>de distribuţie a energiei </a:t>
            </a:r>
            <a:r>
              <a:rPr lang="vi-VN" sz="2000" i="1" dirty="0" smtClean="0"/>
              <a:t>electrice</a:t>
            </a:r>
            <a:endParaRPr lang="en-US" sz="2000" i="1" dirty="0" smtClean="0"/>
          </a:p>
          <a:p>
            <a:pPr marL="515938" indent="-58738" eaLnBrk="1" hangingPunct="1">
              <a:lnSpc>
                <a:spcPct val="80000"/>
              </a:lnSpc>
              <a:spcBef>
                <a:spcPts val="0"/>
              </a:spcBef>
              <a:spcAft>
                <a:spcPts val="2400"/>
              </a:spcAft>
              <a:buClr>
                <a:srgbClr val="00007D"/>
              </a:buClr>
              <a:buSzPct val="75000"/>
            </a:pPr>
            <a:r>
              <a:rPr lang="vi-VN" sz="2000" dirty="0" smtClean="0"/>
              <a:t>Ed</a:t>
            </a:r>
            <a:r>
              <a:rPr lang="vi-VN" sz="2000" dirty="0"/>
              <a:t>. Politehnium, Iaşi, 2007-2008.</a:t>
            </a:r>
          </a:p>
          <a:p>
            <a:pPr marL="120650" eaLnBrk="1" hangingPunct="1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ro-RO" sz="2000" dirty="0"/>
              <a:t>Lucrări de laborator, publica</a:t>
            </a:r>
            <a:r>
              <a:rPr lang="en-GB" sz="2000" dirty="0"/>
              <a:t>t</a:t>
            </a:r>
            <a:r>
              <a:rPr lang="ro-RO" sz="2000" dirty="0"/>
              <a:t>e on-line: </a:t>
            </a:r>
            <a:endParaRPr lang="en-US" sz="2000" dirty="0"/>
          </a:p>
          <a:p>
            <a:pPr marL="120650" algn="ctr" eaLnBrk="1" hangingPunct="1">
              <a:spcBef>
                <a:spcPts val="0"/>
              </a:spcBef>
              <a:spcAft>
                <a:spcPts val="0"/>
              </a:spcAft>
              <a:buClr>
                <a:srgbClr val="00007D"/>
              </a:buClr>
              <a:buSzPct val="75000"/>
            </a:pPr>
            <a:r>
              <a:rPr lang="en-US" sz="2800" smtClean="0">
                <a:solidFill>
                  <a:srgbClr val="FF0000"/>
                </a:solidFill>
              </a:rPr>
              <a:t>www.ovidiu-ivanov.ieeia.tuiasi.ro</a:t>
            </a:r>
            <a:endParaRPr lang="vi-VN" sz="2800" dirty="0">
              <a:solidFill>
                <a:srgbClr val="FF0000"/>
              </a:solidFill>
            </a:endParaRPr>
          </a:p>
          <a:p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Introducere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914400"/>
            <a:ext cx="8839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2400" kern="0" dirty="0">
                <a:latin typeface="Times New Roman" pitchFamily="18" charset="0"/>
              </a:rPr>
              <a:t>Avantajele utilizării </a:t>
            </a:r>
            <a:r>
              <a:rPr lang="ro-RO" sz="2400" b="1" i="1" kern="0" dirty="0">
                <a:solidFill>
                  <a:srgbClr val="002060"/>
                </a:solidFill>
                <a:latin typeface="Times New Roman" pitchFamily="18" charset="0"/>
              </a:rPr>
              <a:t>energiei electrice:</a:t>
            </a:r>
            <a:endParaRPr lang="ro-RO" sz="2400" kern="0" dirty="0">
              <a:latin typeface="Times New Roman" pitchFamily="18" charset="0"/>
            </a:endParaRP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poate fi produsă pe orice amplasament </a:t>
            </a:r>
            <a:r>
              <a:rPr lang="vi-VN" sz="2400" kern="0" dirty="0">
                <a:latin typeface="Times New Roman" pitchFamily="18" charset="0"/>
              </a:rPr>
              <a:t>care corespunde din punct de vedere tehnic şi economic;</a:t>
            </a: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poate fi transmisă rapid </a:t>
            </a:r>
            <a:r>
              <a:rPr lang="vi-VN" sz="2400" kern="0" dirty="0">
                <a:latin typeface="Times New Roman" pitchFamily="18" charset="0"/>
              </a:rPr>
              <a:t>şi </a:t>
            </a: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economic</a:t>
            </a:r>
            <a:r>
              <a:rPr lang="vi-VN" sz="2400" kern="0" dirty="0">
                <a:latin typeface="Times New Roman" pitchFamily="18" charset="0"/>
              </a:rPr>
              <a:t> la distanţe mari;</a:t>
            </a: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se poate distribui economic </a:t>
            </a:r>
            <a:r>
              <a:rPr lang="vi-VN" sz="2400" kern="0" dirty="0">
                <a:latin typeface="Times New Roman" pitchFamily="18" charset="0"/>
              </a:rPr>
              <a:t>la un număr mare de consumatori, de puteri diverse;</a:t>
            </a: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poate fi transformată</a:t>
            </a:r>
            <a:r>
              <a:rPr lang="vi-VN" sz="2400" kern="0" dirty="0">
                <a:latin typeface="Times New Roman" pitchFamily="18" charset="0"/>
              </a:rPr>
              <a:t>, în condiţii avantajoase, în alte forme de energie finită, necesară diferitelor activităţi, respectiv căldură, lumină, lucru mecanic pentru acţionări, procese chimice;</a:t>
            </a: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utilizarea energiei electrice </a:t>
            </a: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nu determină reziduuri</a:t>
            </a:r>
            <a:r>
              <a:rPr lang="vi-VN" sz="2400" kern="0" dirty="0">
                <a:latin typeface="Times New Roman" pitchFamily="18" charset="0"/>
              </a:rPr>
              <a:t>;</a:t>
            </a:r>
          </a:p>
          <a:p>
            <a:pPr marL="287338" indent="-287338" algn="just">
              <a:spcBef>
                <a:spcPts val="0"/>
              </a:spcBef>
              <a:spcAft>
                <a:spcPts val="1800"/>
              </a:spcAft>
              <a:buBlip>
                <a:blip r:embed="rId2"/>
              </a:buBlip>
              <a:defRPr/>
            </a:pPr>
            <a:r>
              <a:rPr lang="vi-VN" sz="2400" b="1" kern="0" dirty="0">
                <a:solidFill>
                  <a:srgbClr val="002060"/>
                </a:solidFill>
                <a:latin typeface="Times New Roman" pitchFamily="18" charset="0"/>
              </a:rPr>
              <a:t>se poate măsura cu precizie </a:t>
            </a:r>
            <a:r>
              <a:rPr lang="vi-VN" sz="2400" kern="0" dirty="0">
                <a:latin typeface="Times New Roman" pitchFamily="18" charset="0"/>
              </a:rPr>
              <a:t>şi se pretează bine la automatizări.</a:t>
            </a:r>
            <a:endParaRPr lang="ro-RO" sz="2400" kern="0" dirty="0">
              <a:latin typeface="Times New Roman" pitchFamily="18" charset="0"/>
            </a:endParaRPr>
          </a:p>
          <a:p>
            <a:pPr marL="287338" indent="-287338" algn="just">
              <a:spcBef>
                <a:spcPct val="20000"/>
              </a:spcBef>
              <a:spcAft>
                <a:spcPts val="600"/>
              </a:spcAft>
              <a:buBlip>
                <a:blip r:embed="rId2"/>
              </a:buBlip>
              <a:defRPr/>
            </a:pP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386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2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Sistem electroenergetic  şi reţele electrice</a:t>
            </a:r>
            <a:endParaRPr lang="en-US" sz="2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3238614"/>
            <a:ext cx="8839200" cy="267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  <a:defRPr/>
            </a:pPr>
            <a:r>
              <a:rPr lang="ro-RO" sz="2200" b="1" i="1" kern="0" dirty="0">
                <a:solidFill>
                  <a:srgbClr val="002060"/>
                </a:solidFill>
                <a:latin typeface="Times New Roman" pitchFamily="18" charset="0"/>
              </a:rPr>
              <a:t>Sistem electroenergetic - </a:t>
            </a:r>
            <a:r>
              <a:rPr lang="vi-VN" sz="2200" kern="0" dirty="0">
                <a:latin typeface="Times New Roman" pitchFamily="18" charset="0"/>
              </a:rPr>
              <a:t>ansamblul instalaţiilor care servesc la producerea, transportul, distribuţia şi consumul </a:t>
            </a:r>
            <a:r>
              <a:rPr lang="vi-VN" sz="2200" kern="0" dirty="0" smtClean="0">
                <a:latin typeface="Times New Roman" pitchFamily="18" charset="0"/>
              </a:rPr>
              <a:t>energie</a:t>
            </a:r>
            <a:r>
              <a:rPr lang="en-US" sz="2200" kern="0" dirty="0" err="1" smtClean="0">
                <a:latin typeface="Times New Roman" pitchFamily="18" charset="0"/>
              </a:rPr>
              <a:t>i</a:t>
            </a:r>
            <a:r>
              <a:rPr lang="vi-VN" sz="2200" kern="0" dirty="0" smtClean="0">
                <a:latin typeface="Times New Roman" pitchFamily="18" charset="0"/>
              </a:rPr>
              <a:t> electric</a:t>
            </a:r>
            <a:r>
              <a:rPr lang="en-US" sz="2200" kern="0" dirty="0" smtClean="0">
                <a:latin typeface="Times New Roman" pitchFamily="18" charset="0"/>
              </a:rPr>
              <a:t>e</a:t>
            </a:r>
            <a:r>
              <a:rPr lang="ro-RO" sz="2200" kern="0" dirty="0" smtClean="0">
                <a:latin typeface="Times New Roman" pitchFamily="18" charset="0"/>
              </a:rPr>
              <a:t>.</a:t>
            </a:r>
            <a:endParaRPr lang="ro-RO" sz="2200" kern="0" dirty="0"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800"/>
              </a:spcAft>
              <a:defRPr/>
            </a:pPr>
            <a:endParaRPr lang="ro-RO" sz="2200" kern="0" dirty="0"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800"/>
              </a:spcAft>
              <a:defRPr/>
            </a:pPr>
            <a:r>
              <a:rPr lang="ro-RO" sz="2200" b="1" i="1" kern="0" dirty="0" err="1">
                <a:solidFill>
                  <a:srgbClr val="002060"/>
                </a:solidFill>
                <a:latin typeface="Times New Roman" pitchFamily="18" charset="0"/>
              </a:rPr>
              <a:t>Instalaţii</a:t>
            </a:r>
            <a:r>
              <a:rPr lang="ro-RO" sz="2200" b="1" i="1" kern="0" dirty="0">
                <a:solidFill>
                  <a:srgbClr val="002060"/>
                </a:solidFill>
                <a:latin typeface="Times New Roman" pitchFamily="18" charset="0"/>
              </a:rPr>
              <a:t> T.D.E.E</a:t>
            </a:r>
            <a:r>
              <a:rPr lang="en-GB" sz="2200" b="1" i="1" kern="0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  <a:r>
              <a:rPr lang="ro-RO" sz="2200" b="1" i="1" kern="0" dirty="0">
                <a:solidFill>
                  <a:srgbClr val="002060"/>
                </a:solidFill>
                <a:latin typeface="Times New Roman" pitchFamily="18" charset="0"/>
              </a:rPr>
              <a:t> (rețele el</a:t>
            </a:r>
            <a:r>
              <a:rPr lang="en-GB" sz="2200" b="1" i="1" kern="0" dirty="0" err="1">
                <a:solidFill>
                  <a:srgbClr val="002060"/>
                </a:solidFill>
                <a:latin typeface="Times New Roman" pitchFamily="18" charset="0"/>
              </a:rPr>
              <a:t>ectrice</a:t>
            </a:r>
            <a:r>
              <a:rPr lang="ro-RO" sz="2200" b="1" i="1" kern="0" dirty="0">
                <a:solidFill>
                  <a:srgbClr val="002060"/>
                </a:solidFill>
                <a:latin typeface="Times New Roman" pitchFamily="18" charset="0"/>
              </a:rPr>
              <a:t>) - </a:t>
            </a:r>
            <a:r>
              <a:rPr lang="vi-VN" sz="2200" kern="0" dirty="0">
                <a:latin typeface="Times New Roman" pitchFamily="18" charset="0"/>
              </a:rPr>
              <a:t>ansamblu de linii electrice aeriene, linii electrice în cablu, staţii de transformare, posturi de transformare, puncte de alimentare, puncte de conexiuni etc.</a:t>
            </a:r>
            <a:endParaRPr lang="ro-RO" sz="2200" kern="0" dirty="0"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800"/>
              </a:spcAft>
              <a:defRPr/>
            </a:pPr>
            <a:endParaRPr lang="ro-RO" sz="2200" kern="0" dirty="0">
              <a:latin typeface="Times New Roman" pitchFamily="18" charset="0"/>
            </a:endParaRPr>
          </a:p>
          <a:p>
            <a:pPr algn="just">
              <a:spcBef>
                <a:spcPts val="0"/>
              </a:spcBef>
              <a:defRPr/>
            </a:pPr>
            <a:endParaRPr lang="ro-RO" sz="2000" kern="0" dirty="0">
              <a:latin typeface="Times New Roman" pitchFamily="18" charset="0"/>
            </a:endParaRPr>
          </a:p>
          <a:p>
            <a:pPr marL="287338" indent="-287338" algn="just">
              <a:spcBef>
                <a:spcPct val="20000"/>
              </a:spcBef>
              <a:spcAft>
                <a:spcPts val="600"/>
              </a:spcAft>
              <a:defRPr/>
            </a:pP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03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125664"/>
              </p:ext>
            </p:extLst>
          </p:nvPr>
        </p:nvGraphicFramePr>
        <p:xfrm>
          <a:off x="685800" y="1369238"/>
          <a:ext cx="7772400" cy="1362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4" name="Picture" r:id="rId3" imgW="4156691" imgH="744634" progId="Word.Picture.8">
                  <p:embed/>
                </p:oleObj>
              </mc:Choice>
              <mc:Fallback>
                <p:oleObj name="Picture" r:id="rId3" imgW="4156691" imgH="744634" progId="Word.Picture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69238"/>
                        <a:ext cx="7772400" cy="1362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435" name="Picture 51" descr="http://energielive.ro/wp-content/uploads/Nuclearelectric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057400"/>
            <a:ext cx="962584" cy="752365"/>
          </a:xfrm>
          <a:prstGeom prst="rect">
            <a:avLst/>
          </a:prstGeom>
          <a:noFill/>
        </p:spPr>
      </p:pic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vi-VN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Structura actuală a </a:t>
            </a:r>
            <a:r>
              <a:rPr 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sistemului</a:t>
            </a:r>
            <a:r>
              <a:rPr lang="vi-VN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GB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electroenergetic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144388" name="Group 4"/>
          <p:cNvGrpSpPr>
            <a:grpSpLocks/>
          </p:cNvGrpSpPr>
          <p:nvPr/>
        </p:nvGrpSpPr>
        <p:grpSpPr bwMode="auto">
          <a:xfrm>
            <a:off x="1905000" y="914400"/>
            <a:ext cx="6172200" cy="5181600"/>
            <a:chOff x="3600" y="2160"/>
            <a:chExt cx="6192" cy="5040"/>
          </a:xfrm>
        </p:grpSpPr>
        <p:grpSp>
          <p:nvGrpSpPr>
            <p:cNvPr id="144389" name="Group 5"/>
            <p:cNvGrpSpPr>
              <a:grpSpLocks/>
            </p:cNvGrpSpPr>
            <p:nvPr/>
          </p:nvGrpSpPr>
          <p:grpSpPr bwMode="auto">
            <a:xfrm>
              <a:off x="5472" y="2160"/>
              <a:ext cx="2736" cy="864"/>
              <a:chOff x="5472" y="2160"/>
              <a:chExt cx="2736" cy="864"/>
            </a:xfrm>
          </p:grpSpPr>
          <p:sp>
            <p:nvSpPr>
              <p:cNvPr id="144390" name="AutoShape 6"/>
              <p:cNvSpPr>
                <a:spLocks noChangeArrowheads="1"/>
              </p:cNvSpPr>
              <p:nvPr/>
            </p:nvSpPr>
            <p:spPr bwMode="auto">
              <a:xfrm>
                <a:off x="5472" y="2160"/>
                <a:ext cx="2736" cy="864"/>
              </a:xfrm>
              <a:prstGeom prst="hexagon">
                <a:avLst>
                  <a:gd name="adj" fmla="val 79167"/>
                  <a:gd name="vf" fmla="val 115470"/>
                </a:avLst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44391" name="Text Box 7"/>
              <p:cNvSpPr txBox="1">
                <a:spLocks noChangeArrowheads="1"/>
              </p:cNvSpPr>
              <p:nvPr/>
            </p:nvSpPr>
            <p:spPr bwMode="auto">
              <a:xfrm>
                <a:off x="5760" y="2160"/>
                <a:ext cx="2160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SISTEM</a:t>
                </a:r>
                <a:endParaRPr kumimoji="0" lang="ro-RO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i="0" u="none" strike="noStrike" normalizeH="0" baseline="0" dirty="0" err="1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electroenergetic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4392" name="Group 8"/>
            <p:cNvGrpSpPr>
              <a:grpSpLocks/>
            </p:cNvGrpSpPr>
            <p:nvPr/>
          </p:nvGrpSpPr>
          <p:grpSpPr bwMode="auto">
            <a:xfrm>
              <a:off x="6185" y="3309"/>
              <a:ext cx="576" cy="567"/>
              <a:chOff x="6185" y="3600"/>
              <a:chExt cx="576" cy="567"/>
            </a:xfrm>
          </p:grpSpPr>
          <p:sp>
            <p:nvSpPr>
              <p:cNvPr id="144393" name="Oval 9"/>
              <p:cNvSpPr>
                <a:spLocks noChangeArrowheads="1"/>
              </p:cNvSpPr>
              <p:nvPr/>
            </p:nvSpPr>
            <p:spPr bwMode="auto">
              <a:xfrm>
                <a:off x="6192" y="3600"/>
                <a:ext cx="567" cy="567"/>
              </a:xfrm>
              <a:prstGeom prst="ellipse">
                <a:avLst/>
              </a:prstGeom>
              <a:solidFill>
                <a:srgbClr val="FFFF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/>
              </a:p>
            </p:txBody>
          </p:sp>
          <p:sp>
            <p:nvSpPr>
              <p:cNvPr id="144394" name="Text Box 10"/>
              <p:cNvSpPr txBox="1">
                <a:spLocks noChangeArrowheads="1"/>
              </p:cNvSpPr>
              <p:nvPr/>
            </p:nvSpPr>
            <p:spPr bwMode="auto">
              <a:xfrm>
                <a:off x="6185" y="3715"/>
                <a:ext cx="576" cy="3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2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~</a:t>
                </a:r>
                <a:endParaRPr kumimoji="0" lang="en-US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4395" name="Group 11"/>
            <p:cNvGrpSpPr>
              <a:grpSpLocks/>
            </p:cNvGrpSpPr>
            <p:nvPr/>
          </p:nvGrpSpPr>
          <p:grpSpPr bwMode="auto">
            <a:xfrm>
              <a:off x="3600" y="4176"/>
              <a:ext cx="2592" cy="864"/>
              <a:chOff x="3600" y="4176"/>
              <a:chExt cx="2592" cy="864"/>
            </a:xfrm>
          </p:grpSpPr>
          <p:sp>
            <p:nvSpPr>
              <p:cNvPr id="144396" name="Oval 12"/>
              <p:cNvSpPr>
                <a:spLocks noChangeArrowheads="1"/>
              </p:cNvSpPr>
              <p:nvPr/>
            </p:nvSpPr>
            <p:spPr bwMode="auto">
              <a:xfrm>
                <a:off x="3891" y="4176"/>
                <a:ext cx="2016" cy="72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44397" name="Text Box 13"/>
              <p:cNvSpPr txBox="1">
                <a:spLocks noChangeArrowheads="1"/>
              </p:cNvSpPr>
              <p:nvPr/>
            </p:nvSpPr>
            <p:spPr bwMode="auto">
              <a:xfrm>
                <a:off x="3600" y="4176"/>
                <a:ext cx="2592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Transportul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 energiei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electrice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4398" name="Group 14"/>
            <p:cNvGrpSpPr>
              <a:grpSpLocks/>
            </p:cNvGrpSpPr>
            <p:nvPr/>
          </p:nvGrpSpPr>
          <p:grpSpPr bwMode="auto">
            <a:xfrm>
              <a:off x="5469" y="5328"/>
              <a:ext cx="2595" cy="864"/>
              <a:chOff x="5469" y="5472"/>
              <a:chExt cx="2595" cy="864"/>
            </a:xfrm>
          </p:grpSpPr>
          <p:sp>
            <p:nvSpPr>
              <p:cNvPr id="144399" name="Oval 15"/>
              <p:cNvSpPr>
                <a:spLocks noChangeArrowheads="1"/>
              </p:cNvSpPr>
              <p:nvPr/>
            </p:nvSpPr>
            <p:spPr bwMode="auto">
              <a:xfrm>
                <a:off x="5472" y="5472"/>
                <a:ext cx="2592" cy="72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44400" name="Text Box 16"/>
              <p:cNvSpPr txBox="1">
                <a:spLocks noChangeArrowheads="1"/>
              </p:cNvSpPr>
              <p:nvPr/>
            </p:nvSpPr>
            <p:spPr bwMode="auto">
              <a:xfrm>
                <a:off x="5469" y="5472"/>
                <a:ext cx="2592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PIAŢA DE 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ENERGIE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ELECTRICĂ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4401" name="Line 17"/>
            <p:cNvSpPr>
              <a:spLocks noChangeShapeType="1"/>
            </p:cNvSpPr>
            <p:nvPr/>
          </p:nvSpPr>
          <p:spPr bwMode="auto">
            <a:xfrm flipH="1">
              <a:off x="5616" y="3744"/>
              <a:ext cx="576" cy="5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  <p:sp>
          <p:nvSpPr>
            <p:cNvPr id="144402" name="Line 18"/>
            <p:cNvSpPr>
              <a:spLocks noChangeShapeType="1"/>
            </p:cNvSpPr>
            <p:nvPr/>
          </p:nvSpPr>
          <p:spPr bwMode="auto">
            <a:xfrm>
              <a:off x="5904" y="4608"/>
              <a:ext cx="158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  <p:sp>
          <p:nvSpPr>
            <p:cNvPr id="144403" name="Line 19"/>
            <p:cNvSpPr>
              <a:spLocks noChangeShapeType="1"/>
            </p:cNvSpPr>
            <p:nvPr/>
          </p:nvSpPr>
          <p:spPr bwMode="auto">
            <a:xfrm>
              <a:off x="4896" y="4896"/>
              <a:ext cx="864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  <p:grpSp>
          <p:nvGrpSpPr>
            <p:cNvPr id="144404" name="Group 20"/>
            <p:cNvGrpSpPr>
              <a:grpSpLocks/>
            </p:cNvGrpSpPr>
            <p:nvPr/>
          </p:nvGrpSpPr>
          <p:grpSpPr bwMode="auto">
            <a:xfrm>
              <a:off x="7200" y="4176"/>
              <a:ext cx="2592" cy="864"/>
              <a:chOff x="8061" y="4320"/>
              <a:chExt cx="2592" cy="864"/>
            </a:xfrm>
          </p:grpSpPr>
          <p:sp>
            <p:nvSpPr>
              <p:cNvPr id="144406" name="Oval 22"/>
              <p:cNvSpPr>
                <a:spLocks noChangeArrowheads="1"/>
              </p:cNvSpPr>
              <p:nvPr/>
            </p:nvSpPr>
            <p:spPr bwMode="auto">
              <a:xfrm>
                <a:off x="8352" y="4320"/>
                <a:ext cx="2016" cy="72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144405" name="Text Box 21"/>
              <p:cNvSpPr txBox="1">
                <a:spLocks noChangeArrowheads="1"/>
              </p:cNvSpPr>
              <p:nvPr/>
            </p:nvSpPr>
            <p:spPr bwMode="auto">
              <a:xfrm>
                <a:off x="8061" y="4320"/>
                <a:ext cx="2592" cy="8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Distribuţia 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Calibri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energiei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electrice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4407" name="Line 23"/>
            <p:cNvSpPr>
              <a:spLocks noChangeShapeType="1"/>
            </p:cNvSpPr>
            <p:nvPr/>
          </p:nvSpPr>
          <p:spPr bwMode="auto">
            <a:xfrm flipH="1">
              <a:off x="7776" y="4896"/>
              <a:ext cx="864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  <p:sp>
          <p:nvSpPr>
            <p:cNvPr id="144408" name="Line 24"/>
            <p:cNvSpPr>
              <a:spLocks noChangeShapeType="1"/>
            </p:cNvSpPr>
            <p:nvPr/>
          </p:nvSpPr>
          <p:spPr bwMode="auto">
            <a:xfrm flipV="1">
              <a:off x="4896" y="5904"/>
              <a:ext cx="864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  <p:grpSp>
          <p:nvGrpSpPr>
            <p:cNvPr id="144409" name="Group 25"/>
            <p:cNvGrpSpPr>
              <a:grpSpLocks/>
            </p:cNvGrpSpPr>
            <p:nvPr/>
          </p:nvGrpSpPr>
          <p:grpSpPr bwMode="auto">
            <a:xfrm>
              <a:off x="3744" y="6459"/>
              <a:ext cx="2025" cy="597"/>
              <a:chOff x="3744" y="6747"/>
              <a:chExt cx="2025" cy="597"/>
            </a:xfrm>
          </p:grpSpPr>
          <p:sp>
            <p:nvSpPr>
              <p:cNvPr id="144411" name="Oval 27"/>
              <p:cNvSpPr>
                <a:spLocks noChangeArrowheads="1"/>
              </p:cNvSpPr>
              <p:nvPr/>
            </p:nvSpPr>
            <p:spPr bwMode="auto">
              <a:xfrm>
                <a:off x="3753" y="6747"/>
                <a:ext cx="2016" cy="576"/>
              </a:xfrm>
              <a:prstGeom prst="ellipse">
                <a:avLst/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/>
              </a:p>
            </p:txBody>
          </p:sp>
          <p:sp>
            <p:nvSpPr>
              <p:cNvPr id="144410" name="Text Box 26"/>
              <p:cNvSpPr txBox="1">
                <a:spLocks noChangeArrowheads="1"/>
              </p:cNvSpPr>
              <p:nvPr/>
            </p:nvSpPr>
            <p:spPr bwMode="auto">
              <a:xfrm>
                <a:off x="3744" y="6768"/>
                <a:ext cx="2016" cy="5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Consumatori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eligibili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44412" name="Group 28"/>
            <p:cNvGrpSpPr>
              <a:grpSpLocks/>
            </p:cNvGrpSpPr>
            <p:nvPr/>
          </p:nvGrpSpPr>
          <p:grpSpPr bwMode="auto">
            <a:xfrm>
              <a:off x="7776" y="6480"/>
              <a:ext cx="2016" cy="720"/>
              <a:chOff x="7344" y="7776"/>
              <a:chExt cx="2016" cy="720"/>
            </a:xfrm>
          </p:grpSpPr>
          <p:sp>
            <p:nvSpPr>
              <p:cNvPr id="144414" name="Oval 30"/>
              <p:cNvSpPr>
                <a:spLocks noChangeArrowheads="1"/>
              </p:cNvSpPr>
              <p:nvPr/>
            </p:nvSpPr>
            <p:spPr bwMode="auto">
              <a:xfrm>
                <a:off x="7344" y="7776"/>
                <a:ext cx="2016" cy="576"/>
              </a:xfrm>
              <a:prstGeom prst="ellipse">
                <a:avLst/>
              </a:prstGeom>
              <a:solidFill>
                <a:srgbClr val="C00000"/>
              </a:solidFill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1400"/>
              </a:p>
            </p:txBody>
          </p:sp>
          <p:sp>
            <p:nvSpPr>
              <p:cNvPr id="144413" name="Text Box 29"/>
              <p:cNvSpPr txBox="1">
                <a:spLocks noChangeArrowheads="1"/>
              </p:cNvSpPr>
              <p:nvPr/>
            </p:nvSpPr>
            <p:spPr bwMode="auto">
              <a:xfrm>
                <a:off x="7344" y="7776"/>
                <a:ext cx="2016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Consumatori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o-RO" sz="1400" i="0" u="none" strike="noStrike" normalizeH="0" baseline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  <a:latin typeface="Calibri" pitchFamily="34" charset="0"/>
                    <a:cs typeface="Arial" pitchFamily="34" charset="0"/>
                  </a:rPr>
                  <a:t>captivi</a:t>
                </a:r>
                <a:endParaRPr kumimoji="0" lang="en-US" sz="1400" i="0" u="none" strike="noStrike" normalizeH="0" baseline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4415" name="Line 31"/>
            <p:cNvSpPr>
              <a:spLocks noChangeShapeType="1"/>
            </p:cNvSpPr>
            <p:nvPr/>
          </p:nvSpPr>
          <p:spPr bwMode="auto">
            <a:xfrm flipH="1" flipV="1">
              <a:off x="7776" y="5904"/>
              <a:ext cx="864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sz="1400"/>
            </a:p>
          </p:txBody>
        </p:sp>
      </p:grpSp>
      <p:sp>
        <p:nvSpPr>
          <p:cNvPr id="144417" name="AutoShape 33" descr="Imagini pentru transelectrica"/>
          <p:cNvSpPr>
            <a:spLocks noChangeAspect="1" noChangeArrowheads="1"/>
          </p:cNvSpPr>
          <p:nvPr/>
        </p:nvSpPr>
        <p:spPr bwMode="auto">
          <a:xfrm>
            <a:off x="155575" y="-547688"/>
            <a:ext cx="1438275" cy="1143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4419" name="Picture 35" descr="http://www.hotelteleconstructia.ro/wp-content/uploads/2014/02/transelectrica.png"/>
          <p:cNvPicPr>
            <a:picLocks noChangeAspect="1" noChangeArrowheads="1"/>
          </p:cNvPicPr>
          <p:nvPr/>
        </p:nvPicPr>
        <p:blipFill>
          <a:blip r:embed="rId3" cstate="print"/>
          <a:srcRect l="10526" r="15789" b="7895"/>
          <a:stretch>
            <a:fillRect/>
          </a:stretch>
        </p:blipFill>
        <p:spPr bwMode="auto">
          <a:xfrm>
            <a:off x="533400" y="2743200"/>
            <a:ext cx="1371600" cy="1295400"/>
          </a:xfrm>
          <a:prstGeom prst="rect">
            <a:avLst/>
          </a:prstGeom>
          <a:noFill/>
        </p:spPr>
      </p:pic>
      <p:pic>
        <p:nvPicPr>
          <p:cNvPr id="144421" name="Picture 37" descr="http://www.draccess.ro/images/eon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00" b="40000"/>
          <a:stretch>
            <a:fillRect/>
          </a:stretch>
        </p:blipFill>
        <p:spPr bwMode="auto">
          <a:xfrm>
            <a:off x="7748954" y="3048000"/>
            <a:ext cx="785446" cy="255270"/>
          </a:xfrm>
          <a:prstGeom prst="rect">
            <a:avLst/>
          </a:prstGeom>
          <a:noFill/>
        </p:spPr>
      </p:pic>
      <p:pic>
        <p:nvPicPr>
          <p:cNvPr id="144423" name="Picture 39" descr="http://www.sebo.ro/media/fck/ELECTRIC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20884" y="2675576"/>
            <a:ext cx="788831" cy="266700"/>
          </a:xfrm>
          <a:prstGeom prst="rect">
            <a:avLst/>
          </a:prstGeom>
          <a:noFill/>
        </p:spPr>
      </p:pic>
      <p:pic>
        <p:nvPicPr>
          <p:cNvPr id="144425" name="Picture 41" descr="http://logonoid.com/images/enel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72400" y="3406413"/>
            <a:ext cx="685800" cy="327387"/>
          </a:xfrm>
          <a:prstGeom prst="rect">
            <a:avLst/>
          </a:prstGeom>
          <a:noFill/>
        </p:spPr>
      </p:pic>
      <p:pic>
        <p:nvPicPr>
          <p:cNvPr id="144427" name="Picture 43" descr="https://encrypted-tbn1.gstatic.com/images?q=tbn:ANd9GcQckjxL3zpFKEOhhp8O_pfV-dcheYJ3WlQj_fJH-Qxc33e6hnv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48600" y="3733800"/>
            <a:ext cx="609600" cy="560702"/>
          </a:xfrm>
          <a:prstGeom prst="rect">
            <a:avLst/>
          </a:prstGeom>
          <a:noFill/>
        </p:spPr>
      </p:pic>
      <p:sp>
        <p:nvSpPr>
          <p:cNvPr id="144429" name="AutoShape 45" descr="data:image/jpeg;base64,/9j/4AAQSkZJRgABAQAAAQABAAD/2wCEAAkGBw8NDw0NDRQPDQ8NEBAQEA8ODw8ODxUQFBYWFhUWFRUYHCggGBslHBYWITEhJSk3Li4wFx8/ODMtNygtLisBCgoKDg0OGhAQGDckHyQrLTcsLCwsLCw3LC8sMC4vLy0sLyw3LCwsLTcrLDEsLiwwLCwrKywsNCwsLDQsLDgrK//AABEIAMYA/gMBIgACEQEDEQH/xAAcAAEAAgMBAQEAAAAAAAAAAAAAAQYEBQcDAgj/xABEEAABAwIDBAYFCQcCBwAAAAABAAIDBBEFEiEGEzFBByJRYXGRFDKBobMVIzRCUnSxwdE1YnKCkqKyM1MlJmNkk6PC/8QAGgEBAAIDAQAAAAAAAAAAAAAAAAMEAQIFBv/EACsRAQACAQIGAAQHAQAAAAAAAAABAgMEEQUSITEycSJRYYEjJDM0scHRE//aAAwDAQACEQMRAD8A7gpUIglFCIJRFCCUUIglERAREQFClQglco6Utp5hUGgp3uiZE1pmLCWuc9wDg244AAg2537l1dcH6SP2tXeMPwY1DnmYr0dLheOt83xR2hoKarlhcJInvieNczHFrvMLuewOOuxGjbLLbfRPMMpAsC5oBDrcrhw9t1wZde6GvoVT96d8KJQYJnm2dHiuOs4ebbrEwv6KFKuvOChSiCFKhSghEUoIRFKCEREBERBKKEQSihEEooRBKKFKAihSgKEK1e0uMsw+llqnjNuwA1oNi57jZrfM+V1iZ2ZrWbTFY7y2d1N1wmt29xOV5eJtyL6MiYwNA7NQSfaVbNg9vZaiZlHXFrnSaRTABpLvsvA015EKKueszsv5eGZsdOfpPp0tcH6SP2tXeMPwY13hcH6SP2tW+MPwY1jUeP3S8I/Wn1/cK0uvdDX0Kp+9O+FEuQrr3Q19CqfvTvhRKDB5ulxT9vPuF/RQpV55gRQpQEREBERAREQEUKUBFCIJREQQilQglERAREQEREEKkdLrb4e08hUR38nD81eFTelht8LkP2ZYD/eB+a0yeErGknbPT3Dii+4JnRPZKz1onNe3+JpBHvC8rpdc962Ziej9L0VU2aKKZmrZWNePBwB/NcP6SP2tXeMPwY10jotxDf4bEwm7qZ74D4Czm/2uHkua9JH7WrvGH4MatZp3pEuFw6n/AD1N6/KJ/mFcXXuhr6FU/e3fCiXH7rr/AEM/Qqn7274USjwea7xOfy8+4dAREV15pClEQEREBERAUKVCAiIgIiIJRQiCUUIglFCIJREQEUKUBVPpSbfCKv8AddTn/wB0atarvSIzNhVeOyMO/pc135LW/jKXBO2Ws/WHALpdfN0uqGz1HM6R0M4jlnqqUnSWNsrR+8w2d7nDyVf6Sj/xau8YfgxrB2LxH0XEaKYmzd6I3/wyfNm/cM1/YszpLP8Axeu8YfgxqWZ3x7fVSivLqpt86/4rd12HoX+g1P3t3wolxy67H0K/Qan7274USYY+I4hbfDPuHQURFcefEUKUBERAREQEUKUBFCIJUIiAilEEKURAREQEREBERAWk22Zmw3EB/wBtL7mkrdrWbTMzUNc3tpp/8HLE9m1J2tEvzXdZUtE9sENSfUmfLG3+KLIT/mPIrCBXSpcF3my8MgHXge+rB/cL3B/9hv7FUrXfd38ubk5frLnFzy0PIhbbarEPS6t9TxM0VK51vt7iIOH9QK090usJJ77vq67L0J/Qar7474US4xddm6EvoFV98d8KJb4vJV1074p+zoaIitOIIvJ07QbXuext3HyC+muJ5W8bfkg+0REBecszWauuO+xsvRQQgxjiEXb/AGuUtr4j9bzBC0uIWbK9reAP4hY+dBaWPDtWkEdxuvpVqjqSx7bcyAR2gqyoIRSiAiIgIiICIiAiIgIiICxcUZngqGfaikb5tIWUviYXa4drT+CMw/KjHdUHuC/SGzmGt+SqSlkF2voo45ByOePr/iV+cBFruxqb5AO+9l+qIY8jWMHBjQ0eAFlBiju6Guv0rD8wV9K6nlmgk9eGR8bvFpIv7rrwurn0u4Z6PiTpgLMrI2y35bxvUeP7Wn+ZUm6jmNp2XMeTmrEvu66/0N1scNBU5zYmsfZvEkbqFcduuxdCtHHJRVEjxmLat7RfUf6UJ4e1b4/JBrJ/CXhlfLN/oM0+3IbDyC92UbnazPc/91vUZ5DiswBSrDkviONrRZoDR2AWX2iICIiAsauq2wsLnceDR2lTW1bIW5nnwHMnsCqdbWumdmd7G8gEH0+UuJcdSTc+KjOsfMtlheGOms992x9vN3h3d6DIwWlMjhIfUYdO9ysK+I4w0BrRYAWAC+0BERAREQEREBERAREQQpREBQVj1tdHAM0rg3sHFx8Aq1X7SvfdsA3bftGxefyCDieHRD5SiY71W1rb89Gy6/gu51m0jjcQjKPtO1d7BwC4ng0ZdiwbqSKmcnmbtLz+K7Rhezzn2fUXY3kwesfHs/HwUeOFrVTvMelD6R4X1FMKp2Z5pntzONyAyQhtieXWyrm11+oqrC4JYJKV7GmGVpY5nC4Pf2965JivRDVNe70OWGWInqiYujkA7DZpB8dPBYvSZneEmmz1rXltLm9127oQY4YdUOIID6yQtPaBHE0ke0EexVzCOh+oc8GtmiijHFtPmkkI7LuADfHVdbwvD4qSGOnp2iOKJoaxoudO8nUnndKVmJ3Y1Oetq8sMtERSqQiKHOsLnQDiToLIJWvxTFWU4ses8jRg/E9gWrxbaMC8dPqeBk5D+Ec/FVt8pcS5xLiTck6klBl1dY+ZxfIbnl2AdgC+ImueQ1gLnHgBqVm4bgUs1nP+aZ2kdYjuH6q00NBFA20Ytfi46uPiUGswzAg2z5+s7kzi0ePb+C3llKIIUoiAiIgIiICIiAiIgIi1+LYtFStu83cfVjHrH9B3oM2SRrAXOIa0akk2ACrOK7UDVlML/wDVcNP5W/mVX8UxiWqdd5swHqxt9Ufqe9YOZBkzTukcXPJe48S43K9aGkkqH5Ihc8zwaB2k8l6YLhMlW7TqxtPWkt7h2lXyhoo6dgjiGVo48yT2k8yg49sBQ5NpKuN1nGn9Mfe2l87W3H9a7UuabG0v/MePSf7bQ3/ymN3/AMLpa1r2S5p3mPUCIi2RCIoQSixq2uip255XBg5X4nwHEqqYltTJKd3SgsB0DrZpT4DkgsmJ4vDTDrm7+UbdXH9B4qnYpjUtTcE5I+UbTp/Mea96DZqonOeX5kO1Jfd0h/l/VWbDsCgp7ENzvH132cb93IIKth2Bzz2Nt2w/Xfpp3DiVacNwOGns4DePH13i/kOAW0RAREQEREBERAREQFCKUEKVCICIsbEasU8MsztRG0ut2nkPNBrtosebSNyMs6Zw6rTwaPtO/TmqDPUvlc58hLnO1LidV5VNS6V7pJDme83J7/0XlmRl7Zltdn8IdWP1u2Jls7x/iO/8FqIGGRzI2+s9waPEmwXVcMoWU0TIWcGjU8y7mT4ow9aeBsTWxxgNa0WAC9Cix66tjp2OllOVre4kk9gA4lI6sTMRG8sHDcAhpqutrWGQy15i3gcWljd2MoyAAEX4m5K2ypsXSRQmXdSNqIBe28lYzJ7criR5K4MeHAOaQQQCCDcEHgQVtalqd4aUzUy9a23faLwlqQ3QB0jvssFz58B7SsSRlVLoCylYeYtNN7+q33rVIya2uip25pntjHK51PgOJ9i0M2OVNVdtBE7Lw30gsPZfTz8ls6fAadjt48GeTnJO4yu8joPJbMC3BBVqfZV8jt5WSue48Qwk+bj+QW/osOhpxaJjWdp4uPiTqspEBSoRAUqFKCFKhSghSoUoIRSoQEREEoiICIiCFjYpRiohlhJtvG2v2HiD5gLKRByXEsJqKUkSscAPrtBdGR2h36rA3g7l2leTqdjtS1h8WgoOQUlXuZI5RYmN7XAE8bG9l1DC8dgqWgsLmuPFrmuFj42sfNbBkLG+q1rfBoC9EEXVL6QcWfRupX5Q6NwlbqLjPpb22v71dFhYthcNZE6CoYJI3ctQQRwII4HvW+O0VtEyhz47XxzWs7S/P2I1O+kc+1rm67V0e7z5Mo95e+V2W/8At5jk9mWy11L0Z0Ebw9xnlaDcRyPbk9uVoJ81c2MDQGtAAaAAALAAaAAKfUZq3iIqp6LSXxWm132iIqrpIUoiAiIghFKICIiAiIgIiICIiAiIgIiICIiAiIgIiICIiAihSgIiICIiAiIgIiICIiAiIgIiICIiAiIgIihARcr2O6RalrIn4w0CmqpHthr2sDY2PBsY5QNGjsPZxuASLTDjczscdQhzXUvye2oa0NabyF9swdxIt7EFrRVXZXGZ6mvxunmcHR0c8LIAGtaWtc1xIuOPAcVG1eNVFNiOB00Lg2KtlqGzgta4uaxseUAnh6x4ILWpVH2ixXEJsViwigmioh6Iap874fSHE5y3KGkgAaDzWXh+C4yyWJ8+JRTRNcDJEKBkZe3m0OD+r4oLYpVUrMZnbjlLQBw9Hlo5JXMytuZA4gHNx5K1oIRUPpA2onpKujooZ4MPjnjfJLWTx77La4a0NvbUj3jgsnZvbGjaxkFViVLXVD5MrZGRinvnIDGBoJF++/NBdFC120OMRYfTTVc5syFpNr2LncGsb3k2Cpey21ldHVQwYyGRtxRu9o3NAa2NxJ+YeRztltfW5A56B0VFXOkLFJqHDaqqpnZJo93lcWh1rvaDodOBKp0WMVJa1x2gw5pIBLTS09wSL2PznsQdVUKl7GbVVFVhtdWVAjlfRSVLGSRtMcc7IY2vDwOQJJGnZ7FXNndtZJXU9VXYrRU7HEuloBSgODdQG7wuuORvqg6woWogx+nq6apqKGWOoELZBnjOYCRrMwB9xWNsBic1bhlHVVLg+aVji9waGgkPcBoNBoAgsKLznkyNe7jlaXW8BdcnwDbiapMNXWYpRULDIXPw/wBFzOEQcervC64uBx70HW0WtwfHqSvbI+jmjqWxEB5jN8pIuAfYqVs7UY1jMLq2GtgoY3SyxsgbRNmyhjrC7nPuSg6Oi0WBYdiELZxW1bKxzwNy5tK2DdmxuSA45tSNO5U3G5McoqrDaR2IxynEZJIxIKCJgjLAzUtzHNfN2jgg6ei0NBBXUlJVOrKltbM1skkcjadtOGgM0aWgnNqCb9657ge0lbVU8U82N0NFJIHZqeampzIyznNFznHEAHhzQdgUqjbA7R1FVVV1HNPT4jHSshfHWU8e7a4vvdpAJHl2HjyyNi8fqKmLF5KgiT0OtqYogGhloo2gtbpx8UFwRc42afjmL0sWIR18FG2oMmWBtC2UMDHuZbMX3Pqq4bPUVbAyRtfUtrnucCxzKdtPlbbUWDjfXVBt0VD202jrnVPydguQ1EEbqipe4Nc1rQLsh10zO0046jhqRYtkdoo8UpWVMfVeOpNFfrRzD1mn8R3EIMDZPZEUmG/Jlbuqprnyl4AdkLXuJHHUEdvI8Fr9ltg3YZiElUyYy0u4dDDHJmdMwFwdkvwyixt48OaIg+p9mMSp6ytrMLqKVra9zHyxVcT3ZXtFhlc3xPmpp9l8RqK2ircVqKZ4w8yOhipInsBc8AEuc7l1R5IiD32i2ZrJK+PFMNmhhqG0/oz46mNz4jHmLrgt1B19w77+mH02PiaI1M2GugDhvWxQziQs5hpOgKIgjaXZurmrKfEsPmhhqIIXQFlRG6SJzHG/1dQdT7lFJTbQiSIzT4Y6IPYZQyGcPMdxmDb87XsiII2v2VnrKmlr6SSBk9Kx8e7qot9A9j78QNQRcrEosCxlksT3nBcjZGF+7pJBJkBBdlPJ1r2PaiINjtNsscUqaf0p4OHwMc40zC9kklQbgOc4fVDeFtb37VrsS6LcNfDI2nY+nnI+am3878knFps5xB1REGdjWAVldg/yfNLEax8cTXz2duy9jgb8L6hvZxWkxTopgJZNQSehzsaLtcxtRTOcBqcj72vr3dylEFrwzDJzQupK4wbx8csTnUcZij3bgQCGngbHwVSoNjcWo42U0EmEyxRXDH1FG8zFpJPWIvc6oiC1YDhtUymmgrzSZpS8D0GJ0LAxzQNQfrcdfBV7CdnMdw+FlHR1OHvghzCMzwSiTKSXa5TbiSiILLgdPX7qZmJvppXvJDDSskYBGW2ObNxN7qn4bsRilBGKWkkwuaCMu3b6ukc6eznF1nEaHiiILbsvQVkDJW1xoiXOBZ6DE6FuW1jmvxKrmF7L4zhrH02H1NC6m3j5GelQy70ZzcgluhREFm2dixJm8+U5KSW+XdeiskZbjmzZuPL3rF2k2ekrK3Catj2Mbh0sskjXB2ZweGWy259Tn2oiDeV8JliliBsZY3sBPAFzSL+9c5g6I4DR08ckm6rog7PUQXdE85nFuaN/GwLRcWOilEFp2NwisoY5IKx9JK0Fu6fTQCneeOYygANv6trDtuSvjZXZh9EzE45nseK+rnnbu79WOUAAG/1uKIg02D7NY5hsLaOiqcPdTQl+6NRBLvbPcXnNl04uKsuDRYk2GcV0lJJOb7h0EcjYx1dM4Juet2ckRBX8M6MqPdh+I56yskJfUTiaaMPkcbmwaQLa6aKItiqjDql02ByQ08M0QbNBVGaZm8a64e06m9r8T29uk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31" name="AutoShape 47" descr="data:image/jpeg;base64,/9j/4AAQSkZJRgABAQAAAQABAAD/2wCEAAkGBw8NDw0NDRQPDQ8NEBAQEA8ODw8ODxUQFBYWFhUWFRUYHCggGBslHBYWITEhJSk3Li4wFx8/ODMtNygtLisBCgoKDg0OGhAQGDckHyQrLTcsLCwsLCw3LC8sMC4vLy0sLyw3LCwsLTcrLDEsLiwwLCwrKywsNCwsLDQsLDgrK//AABEIAMYA/gMBIgACEQEDEQH/xAAcAAEAAgMBAQEAAAAAAAAAAAAAAQYEBQcDAgj/xABEEAABAwIDBAYFCQcCBwAAAAABAAIDBBEFEiEGEzFBByJRYXGRFDKBobMVIzRCUnSxwdE1YnKCkqKyM1MlJmNkk6PC/8QAGgEBAAIDAQAAAAAAAAAAAAAAAAMEAQIFBv/EACsRAQACAQIGAAQHAQAAAAAAAAABAgMEEQUSITEycSJRYYEjJDM0scHRE//aAAwDAQACEQMRAD8A7gpUIglFCIJRFCCUUIglERAREQFClQglco6Utp5hUGgp3uiZE1pmLCWuc9wDg244AAg2537l1dcH6SP2tXeMPwY1DnmYr0dLheOt83xR2hoKarlhcJInvieNczHFrvMLuewOOuxGjbLLbfRPMMpAsC5oBDrcrhw9t1wZde6GvoVT96d8KJQYJnm2dHiuOs4ebbrEwv6KFKuvOChSiCFKhSghEUoIRFKCEREBERBKKEQSihEEooRBKKFKAihSgKEK1e0uMsw+llqnjNuwA1oNi57jZrfM+V1iZ2ZrWbTFY7y2d1N1wmt29xOV5eJtyL6MiYwNA7NQSfaVbNg9vZaiZlHXFrnSaRTABpLvsvA015EKKueszsv5eGZsdOfpPp0tcH6SP2tXeMPwY13hcH6SP2tW+MPwY1jUeP3S8I/Wn1/cK0uvdDX0Kp+9O+FEuQrr3Q19CqfvTvhRKDB5ulxT9vPuF/RQpV55gRQpQEREBERAREQEUKUBFCIJREQQilQglERAREQEREEKkdLrb4e08hUR38nD81eFTelht8LkP2ZYD/eB+a0yeErGknbPT3Dii+4JnRPZKz1onNe3+JpBHvC8rpdc962Ziej9L0VU2aKKZmrZWNePBwB/NcP6SP2tXeMPwY10jotxDf4bEwm7qZ74D4Czm/2uHkua9JH7WrvGH4MatZp3pEuFw6n/AD1N6/KJ/mFcXXuhr6FU/e3fCiXH7rr/AEM/Qqn7274USjwea7xOfy8+4dAREV15pClEQEREBERAUKVCAiIgIiIJRQiCUUIglFCIJREQEUKUBVPpSbfCKv8AddTn/wB0atarvSIzNhVeOyMO/pc135LW/jKXBO2Ws/WHALpdfN0uqGz1HM6R0M4jlnqqUnSWNsrR+8w2d7nDyVf6Sj/xau8YfgxrB2LxH0XEaKYmzd6I3/wyfNm/cM1/YszpLP8Axeu8YfgxqWZ3x7fVSivLqpt86/4rd12HoX+g1P3t3wolxy67H0K/Qan7274USYY+I4hbfDPuHQURFcefEUKUBERAREQEUKUBFCIJUIiAilEEKURAREQEREBERAWk22Zmw3EB/wBtL7mkrdrWbTMzUNc3tpp/8HLE9m1J2tEvzXdZUtE9sENSfUmfLG3+KLIT/mPIrCBXSpcF3my8MgHXge+rB/cL3B/9hv7FUrXfd38ubk5frLnFzy0PIhbbarEPS6t9TxM0VK51vt7iIOH9QK090usJJ77vq67L0J/Qar7474US4xddm6EvoFV98d8KJb4vJV1074p+zoaIitOIIvJ07QbXuext3HyC+muJ5W8bfkg+0REBecszWauuO+xsvRQQgxjiEXb/AGuUtr4j9bzBC0uIWbK9reAP4hY+dBaWPDtWkEdxuvpVqjqSx7bcyAR2gqyoIRSiAiIgIiICIiAiIgIiICxcUZngqGfaikb5tIWUviYXa4drT+CMw/KjHdUHuC/SGzmGt+SqSlkF2voo45ByOePr/iV+cBFruxqb5AO+9l+qIY8jWMHBjQ0eAFlBiju6Guv0rD8wV9K6nlmgk9eGR8bvFpIv7rrwurn0u4Z6PiTpgLMrI2y35bxvUeP7Wn+ZUm6jmNp2XMeTmrEvu66/0N1scNBU5zYmsfZvEkbqFcduuxdCtHHJRVEjxmLat7RfUf6UJ4e1b4/JBrJ/CXhlfLN/oM0+3IbDyC92UbnazPc/91vUZ5DiswBSrDkviONrRZoDR2AWX2iICIiAsauq2wsLnceDR2lTW1bIW5nnwHMnsCqdbWumdmd7G8gEH0+UuJcdSTc+KjOsfMtlheGOms992x9vN3h3d6DIwWlMjhIfUYdO9ysK+I4w0BrRYAWAC+0BERAREQEREBERAREQQpREBQVj1tdHAM0rg3sHFx8Aq1X7SvfdsA3bftGxefyCDieHRD5SiY71W1rb89Gy6/gu51m0jjcQjKPtO1d7BwC4ng0ZdiwbqSKmcnmbtLz+K7Rhezzn2fUXY3kwesfHs/HwUeOFrVTvMelD6R4X1FMKp2Z5pntzONyAyQhtieXWyrm11+oqrC4JYJKV7GmGVpY5nC4Pf2965JivRDVNe70OWGWInqiYujkA7DZpB8dPBYvSZneEmmz1rXltLm9127oQY4YdUOIID6yQtPaBHE0ke0EexVzCOh+oc8GtmiijHFtPmkkI7LuADfHVdbwvD4qSGOnp2iOKJoaxoudO8nUnndKVmJ3Y1Oetq8sMtERSqQiKHOsLnQDiToLIJWvxTFWU4ses8jRg/E9gWrxbaMC8dPqeBk5D+Ec/FVt8pcS5xLiTck6klBl1dY+ZxfIbnl2AdgC+ImueQ1gLnHgBqVm4bgUs1nP+aZ2kdYjuH6q00NBFA20Ytfi46uPiUGswzAg2z5+s7kzi0ePb+C3llKIIUoiAiIgIiICIiAiIgIi1+LYtFStu83cfVjHrH9B3oM2SRrAXOIa0akk2ACrOK7UDVlML/wDVcNP5W/mVX8UxiWqdd5swHqxt9Ufqe9YOZBkzTukcXPJe48S43K9aGkkqH5Ihc8zwaB2k8l6YLhMlW7TqxtPWkt7h2lXyhoo6dgjiGVo48yT2k8yg49sBQ5NpKuN1nGn9Mfe2l87W3H9a7UuabG0v/MePSf7bQ3/ymN3/AMLpa1r2S5p3mPUCIi2RCIoQSixq2uip255XBg5X4nwHEqqYltTJKd3SgsB0DrZpT4DkgsmJ4vDTDrm7+UbdXH9B4qnYpjUtTcE5I+UbTp/Mea96DZqonOeX5kO1Jfd0h/l/VWbDsCgp7ENzvH132cb93IIKth2Bzz2Nt2w/Xfpp3DiVacNwOGns4DePH13i/kOAW0RAREQEREBERAREQFCKUEKVCICIsbEasU8MsztRG0ut2nkPNBrtosebSNyMs6Zw6rTwaPtO/TmqDPUvlc58hLnO1LidV5VNS6V7pJDme83J7/0XlmRl7Zltdn8IdWP1u2Jls7x/iO/8FqIGGRzI2+s9waPEmwXVcMoWU0TIWcGjU8y7mT4ow9aeBsTWxxgNa0WAC9Cix66tjp2OllOVre4kk9gA4lI6sTMRG8sHDcAhpqutrWGQy15i3gcWljd2MoyAAEX4m5K2ypsXSRQmXdSNqIBe28lYzJ7criR5K4MeHAOaQQQCCDcEHgQVtalqd4aUzUy9a23faLwlqQ3QB0jvssFz58B7SsSRlVLoCylYeYtNN7+q33rVIya2uip25pntjHK51PgOJ9i0M2OVNVdtBE7Lw30gsPZfTz8ls6fAadjt48GeTnJO4yu8joPJbMC3BBVqfZV8jt5WSue48Qwk+bj+QW/osOhpxaJjWdp4uPiTqspEBSoRAUqFKCFKhSghSoUoIRSoQEREEoiICIiCFjYpRiohlhJtvG2v2HiD5gLKRByXEsJqKUkSscAPrtBdGR2h36rA3g7l2leTqdjtS1h8WgoOQUlXuZI5RYmN7XAE8bG9l1DC8dgqWgsLmuPFrmuFj42sfNbBkLG+q1rfBoC9EEXVL6QcWfRupX5Q6NwlbqLjPpb22v71dFhYthcNZE6CoYJI3ctQQRwII4HvW+O0VtEyhz47XxzWs7S/P2I1O+kc+1rm67V0e7z5Mo95e+V2W/8At5jk9mWy11L0Z0Ebw9xnlaDcRyPbk9uVoJ81c2MDQGtAAaAAALAAaAAKfUZq3iIqp6LSXxWm132iIqrpIUoiAiIghFKICIiAiIgIiICIiAiIgIiICIiAiIgIiICIiAihSgIiICIiAiIgIiICIiAiIgIiICIiAiIgIihARcr2O6RalrIn4w0CmqpHthr2sDY2PBsY5QNGjsPZxuASLTDjczscdQhzXUvye2oa0NabyF9swdxIt7EFrRVXZXGZ6mvxunmcHR0c8LIAGtaWtc1xIuOPAcVG1eNVFNiOB00Lg2KtlqGzgta4uaxseUAnh6x4ILWpVH2ixXEJsViwigmioh6Iap874fSHE5y3KGkgAaDzWXh+C4yyWJ8+JRTRNcDJEKBkZe3m0OD+r4oLYpVUrMZnbjlLQBw9Hlo5JXMytuZA4gHNx5K1oIRUPpA2onpKujooZ4MPjnjfJLWTx77La4a0NvbUj3jgsnZvbGjaxkFViVLXVD5MrZGRinvnIDGBoJF++/NBdFC120OMRYfTTVc5syFpNr2LncGsb3k2Cpey21ldHVQwYyGRtxRu9o3NAa2NxJ+YeRztltfW5A56B0VFXOkLFJqHDaqqpnZJo93lcWh1rvaDodOBKp0WMVJa1x2gw5pIBLTS09wSL2PznsQdVUKl7GbVVFVhtdWVAjlfRSVLGSRtMcc7IY2vDwOQJJGnZ7FXNndtZJXU9VXYrRU7HEuloBSgODdQG7wuuORvqg6woWogx+nq6apqKGWOoELZBnjOYCRrMwB9xWNsBic1bhlHVVLg+aVji9waGgkPcBoNBoAgsKLznkyNe7jlaXW8BdcnwDbiapMNXWYpRULDIXPw/wBFzOEQcervC64uBx70HW0WtwfHqSvbI+jmjqWxEB5jN8pIuAfYqVs7UY1jMLq2GtgoY3SyxsgbRNmyhjrC7nPuSg6Oi0WBYdiELZxW1bKxzwNy5tK2DdmxuSA45tSNO5U3G5McoqrDaR2IxynEZJIxIKCJgjLAzUtzHNfN2jgg6ei0NBBXUlJVOrKltbM1skkcjadtOGgM0aWgnNqCb9657ge0lbVU8U82N0NFJIHZqeampzIyznNFznHEAHhzQdgUqjbA7R1FVVV1HNPT4jHSshfHWU8e7a4vvdpAJHl2HjyyNi8fqKmLF5KgiT0OtqYogGhloo2gtbpx8UFwRc42afjmL0sWIR18FG2oMmWBtC2UMDHuZbMX3Pqq4bPUVbAyRtfUtrnucCxzKdtPlbbUWDjfXVBt0VD202jrnVPydguQ1EEbqipe4Nc1rQLsh10zO0046jhqRYtkdoo8UpWVMfVeOpNFfrRzD1mn8R3EIMDZPZEUmG/Jlbuqprnyl4AdkLXuJHHUEdvI8Fr9ltg3YZiElUyYy0u4dDDHJmdMwFwdkvwyixt48OaIg+p9mMSp6ytrMLqKVra9zHyxVcT3ZXtFhlc3xPmpp9l8RqK2ircVqKZ4w8yOhipInsBc8AEuc7l1R5IiD32i2ZrJK+PFMNmhhqG0/oz46mNz4jHmLrgt1B19w77+mH02PiaI1M2GugDhvWxQziQs5hpOgKIgjaXZurmrKfEsPmhhqIIXQFlRG6SJzHG/1dQdT7lFJTbQiSIzT4Y6IPYZQyGcPMdxmDb87XsiII2v2VnrKmlr6SSBk9Kx8e7qot9A9j78QNQRcrEosCxlksT3nBcjZGF+7pJBJkBBdlPJ1r2PaiINjtNsscUqaf0p4OHwMc40zC9kklQbgOc4fVDeFtb37VrsS6LcNfDI2nY+nnI+am3878knFps5xB1REGdjWAVldg/yfNLEax8cTXz2duy9jgb8L6hvZxWkxTopgJZNQSehzsaLtcxtRTOcBqcj72vr3dylEFrwzDJzQupK4wbx8csTnUcZij3bgQCGngbHwVSoNjcWo42U0EmEyxRXDH1FG8zFpJPWIvc6oiC1YDhtUymmgrzSZpS8D0GJ0LAxzQNQfrcdfBV7CdnMdw+FlHR1OHvghzCMzwSiTKSXa5TbiSiILLgdPX7qZmJvppXvJDDSskYBGW2ObNxN7qn4bsRilBGKWkkwuaCMu3b6ukc6eznF1nEaHiiILbsvQVkDJW1xoiXOBZ6DE6FuW1jmvxKrmF7L4zhrH02H1NC6m3j5GelQy70ZzcgluhREFm2dixJm8+U5KSW+XdeiskZbjmzZuPL3rF2k2ekrK3Catj2Mbh0sskjXB2ZweGWy259Tn2oiDeV8JliliBsZY3sBPAFzSL+9c5g6I4DR08ckm6rog7PUQXdE85nFuaN/GwLRcWOilEFp2NwisoY5IKx9JK0Fu6fTQCneeOYygANv6trDtuSvjZXZh9EzE45nseK+rnnbu79WOUAAG/1uKIg02D7NY5hsLaOiqcPdTQl+6NRBLvbPcXnNl04uKsuDRYk2GcV0lJJOb7h0EcjYx1dM4Juet2ckRBX8M6MqPdh+I56yskJfUTiaaMPkcbmwaQLa6aKItiqjDql02ByQ08M0QbNBVGaZm8a64e06m9r8T29uk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433" name="AutoShape 49" descr="data:image/jpeg;base64,/9j/4AAQSkZJRgABAQAAAQABAAD/2wCEAAkGBw8NDw0NDRQPDQ8NEBAQEA8ODw8ODxUQFBYWFhUWFRUYHCggGBslHBYWITEhJSk3Li4wFx8/ODMtNygtLisBCgoKDg0OGhAQGDckHyQrLTcsLCwsLCw3LC8sMC4vLy0sLyw3LCwsLTcrLDEsLiwwLCwrKywsNCwsLDQsLDgrK//AABEIAMYA/gMBIgACEQEDEQH/xAAcAAEAAgMBAQEAAAAAAAAAAAAAAQYEBQcDAgj/xABEEAABAwIDBAYFCQcCBwAAAAABAAIDBBEFEiEGEzFBByJRYXGRFDKBobMVIzRCUnSxwdE1YnKCkqKyM1MlJmNkk6PC/8QAGgEBAAIDAQAAAAAAAAAAAAAAAAMEAQIFBv/EACsRAQACAQIGAAQHAQAAAAAAAAABAgMEEQUSITEycSJRYYEjJDM0scHRE//aAAwDAQACEQMRAD8A7gpUIglFCIJRFCCUUIglERAREQFClQglco6Utp5hUGgp3uiZE1pmLCWuc9wDg244AAg2537l1dcH6SP2tXeMPwY1DnmYr0dLheOt83xR2hoKarlhcJInvieNczHFrvMLuewOOuxGjbLLbfRPMMpAsC5oBDrcrhw9t1wZde6GvoVT96d8KJQYJnm2dHiuOs4ebbrEwv6KFKuvOChSiCFKhSghEUoIRFKCEREBERBKKEQSihEEooRBKKFKAihSgKEK1e0uMsw+llqnjNuwA1oNi57jZrfM+V1iZ2ZrWbTFY7y2d1N1wmt29xOV5eJtyL6MiYwNA7NQSfaVbNg9vZaiZlHXFrnSaRTABpLvsvA015EKKueszsv5eGZsdOfpPp0tcH6SP2tXeMPwY13hcH6SP2tW+MPwY1jUeP3S8I/Wn1/cK0uvdDX0Kp+9O+FEuQrr3Q19CqfvTvhRKDB5ulxT9vPuF/RQpV55gRQpQEREBERAREQEUKUBFCIJREQQilQglERAREQEREEKkdLrb4e08hUR38nD81eFTelht8LkP2ZYD/eB+a0yeErGknbPT3Dii+4JnRPZKz1onNe3+JpBHvC8rpdc962Ziej9L0VU2aKKZmrZWNePBwB/NcP6SP2tXeMPwY10jotxDf4bEwm7qZ74D4Czm/2uHkua9JH7WrvGH4MatZp3pEuFw6n/AD1N6/KJ/mFcXXuhr6FU/e3fCiXH7rr/AEM/Qqn7274USjwea7xOfy8+4dAREV15pClEQEREBERAUKVCAiIgIiIJRQiCUUIglFCIJREQEUKUBVPpSbfCKv8AddTn/wB0atarvSIzNhVeOyMO/pc135LW/jKXBO2Ws/WHALpdfN0uqGz1HM6R0M4jlnqqUnSWNsrR+8w2d7nDyVf6Sj/xau8YfgxrB2LxH0XEaKYmzd6I3/wyfNm/cM1/YszpLP8Axeu8YfgxqWZ3x7fVSivLqpt86/4rd12HoX+g1P3t3wolxy67H0K/Qan7274USYY+I4hbfDPuHQURFcefEUKUBERAREQEUKUBFCIJUIiAilEEKURAREQEREBERAWk22Zmw3EB/wBtL7mkrdrWbTMzUNc3tpp/8HLE9m1J2tEvzXdZUtE9sENSfUmfLG3+KLIT/mPIrCBXSpcF3my8MgHXge+rB/cL3B/9hv7FUrXfd38ubk5frLnFzy0PIhbbarEPS6t9TxM0VK51vt7iIOH9QK090usJJ77vq67L0J/Qar7474US4xddm6EvoFV98d8KJb4vJV1074p+zoaIitOIIvJ07QbXuext3HyC+muJ5W8bfkg+0REBecszWauuO+xsvRQQgxjiEXb/AGuUtr4j9bzBC0uIWbK9reAP4hY+dBaWPDtWkEdxuvpVqjqSx7bcyAR2gqyoIRSiAiIgIiICIiAiIgIiICxcUZngqGfaikb5tIWUviYXa4drT+CMw/KjHdUHuC/SGzmGt+SqSlkF2voo45ByOePr/iV+cBFruxqb5AO+9l+qIY8jWMHBjQ0eAFlBiju6Guv0rD8wV9K6nlmgk9eGR8bvFpIv7rrwurn0u4Z6PiTpgLMrI2y35bxvUeP7Wn+ZUm6jmNp2XMeTmrEvu66/0N1scNBU5zYmsfZvEkbqFcduuxdCtHHJRVEjxmLat7RfUf6UJ4e1b4/JBrJ/CXhlfLN/oM0+3IbDyC92UbnazPc/91vUZ5DiswBSrDkviONrRZoDR2AWX2iICIiAsauq2wsLnceDR2lTW1bIW5nnwHMnsCqdbWumdmd7G8gEH0+UuJcdSTc+KjOsfMtlheGOms992x9vN3h3d6DIwWlMjhIfUYdO9ysK+I4w0BrRYAWAC+0BERAREQEREBERAREQQpREBQVj1tdHAM0rg3sHFx8Aq1X7SvfdsA3bftGxefyCDieHRD5SiY71W1rb89Gy6/gu51m0jjcQjKPtO1d7BwC4ng0ZdiwbqSKmcnmbtLz+K7Rhezzn2fUXY3kwesfHs/HwUeOFrVTvMelD6R4X1FMKp2Z5pntzONyAyQhtieXWyrm11+oqrC4JYJKV7GmGVpY5nC4Pf2965JivRDVNe70OWGWInqiYujkA7DZpB8dPBYvSZneEmmz1rXltLm9127oQY4YdUOIID6yQtPaBHE0ke0EexVzCOh+oc8GtmiijHFtPmkkI7LuADfHVdbwvD4qSGOnp2iOKJoaxoudO8nUnndKVmJ3Y1Oetq8sMtERSqQiKHOsLnQDiToLIJWvxTFWU4ses8jRg/E9gWrxbaMC8dPqeBk5D+Ec/FVt8pcS5xLiTck6klBl1dY+ZxfIbnl2AdgC+ImueQ1gLnHgBqVm4bgUs1nP+aZ2kdYjuH6q00NBFA20Ytfi46uPiUGswzAg2z5+s7kzi0ePb+C3llKIIUoiAiIgIiICIiAiIgIi1+LYtFStu83cfVjHrH9B3oM2SRrAXOIa0akk2ACrOK7UDVlML/wDVcNP5W/mVX8UxiWqdd5swHqxt9Ufqe9YOZBkzTukcXPJe48S43K9aGkkqH5Ihc8zwaB2k8l6YLhMlW7TqxtPWkt7h2lXyhoo6dgjiGVo48yT2k8yg49sBQ5NpKuN1nGn9Mfe2l87W3H9a7UuabG0v/MePSf7bQ3/ymN3/AMLpa1r2S5p3mPUCIi2RCIoQSixq2uip255XBg5X4nwHEqqYltTJKd3SgsB0DrZpT4DkgsmJ4vDTDrm7+UbdXH9B4qnYpjUtTcE5I+UbTp/Mea96DZqonOeX5kO1Jfd0h/l/VWbDsCgp7ENzvH132cb93IIKth2Bzz2Nt2w/Xfpp3DiVacNwOGns4DePH13i/kOAW0RAREQEREBERAREQFCKUEKVCICIsbEasU8MsztRG0ut2nkPNBrtosebSNyMs6Zw6rTwaPtO/TmqDPUvlc58hLnO1LidV5VNS6V7pJDme83J7/0XlmRl7Zltdn8IdWP1u2Jls7x/iO/8FqIGGRzI2+s9waPEmwXVcMoWU0TIWcGjU8y7mT4ow9aeBsTWxxgNa0WAC9Cix66tjp2OllOVre4kk9gA4lI6sTMRG8sHDcAhpqutrWGQy15i3gcWljd2MoyAAEX4m5K2ypsXSRQmXdSNqIBe28lYzJ7criR5K4MeHAOaQQQCCDcEHgQVtalqd4aUzUy9a23faLwlqQ3QB0jvssFz58B7SsSRlVLoCylYeYtNN7+q33rVIya2uip25pntjHK51PgOJ9i0M2OVNVdtBE7Lw30gsPZfTz8ls6fAadjt48GeTnJO4yu8joPJbMC3BBVqfZV8jt5WSue48Qwk+bj+QW/osOhpxaJjWdp4uPiTqspEBSoRAUqFKCFKhSghSoUoIRSoQEREEoiICIiCFjYpRiohlhJtvG2v2HiD5gLKRByXEsJqKUkSscAPrtBdGR2h36rA3g7l2leTqdjtS1h8WgoOQUlXuZI5RYmN7XAE8bG9l1DC8dgqWgsLmuPFrmuFj42sfNbBkLG+q1rfBoC9EEXVL6QcWfRupX5Q6NwlbqLjPpb22v71dFhYthcNZE6CoYJI3ctQQRwII4HvW+O0VtEyhz47XxzWs7S/P2I1O+kc+1rm67V0e7z5Mo95e+V2W/8At5jk9mWy11L0Z0Ebw9xnlaDcRyPbk9uVoJ81c2MDQGtAAaAAALAAaAAKfUZq3iIqp6LSXxWm132iIqrpIUoiAiIghFKICIiAiIgIiICIiAiIgIiICIiAiIgIiICIiAihSgIiICIiAiIgIiICIiAiIgIiICIiAiIgIihARcr2O6RalrIn4w0CmqpHthr2sDY2PBsY5QNGjsPZxuASLTDjczscdQhzXUvye2oa0NabyF9swdxIt7EFrRVXZXGZ6mvxunmcHR0c8LIAGtaWtc1xIuOPAcVG1eNVFNiOB00Lg2KtlqGzgta4uaxseUAnh6x4ILWpVH2ixXEJsViwigmioh6Iap874fSHE5y3KGkgAaDzWXh+C4yyWJ8+JRTRNcDJEKBkZe3m0OD+r4oLYpVUrMZnbjlLQBw9Hlo5JXMytuZA4gHNx5K1oIRUPpA2onpKujooZ4MPjnjfJLWTx77La4a0NvbUj3jgsnZvbGjaxkFViVLXVD5MrZGRinvnIDGBoJF++/NBdFC120OMRYfTTVc5syFpNr2LncGsb3k2Cpey21ldHVQwYyGRtxRu9o3NAa2NxJ+YeRztltfW5A56B0VFXOkLFJqHDaqqpnZJo93lcWh1rvaDodOBKp0WMVJa1x2gw5pIBLTS09wSL2PznsQdVUKl7GbVVFVhtdWVAjlfRSVLGSRtMcc7IY2vDwOQJJGnZ7FXNndtZJXU9VXYrRU7HEuloBSgODdQG7wuuORvqg6woWogx+nq6apqKGWOoELZBnjOYCRrMwB9xWNsBic1bhlHVVLg+aVji9waGgkPcBoNBoAgsKLznkyNe7jlaXW8BdcnwDbiapMNXWYpRULDIXPw/wBFzOEQcervC64uBx70HW0WtwfHqSvbI+jmjqWxEB5jN8pIuAfYqVs7UY1jMLq2GtgoY3SyxsgbRNmyhjrC7nPuSg6Oi0WBYdiELZxW1bKxzwNy5tK2DdmxuSA45tSNO5U3G5McoqrDaR2IxynEZJIxIKCJgjLAzUtzHNfN2jgg6ei0NBBXUlJVOrKltbM1skkcjadtOGgM0aWgnNqCb9657ge0lbVU8U82N0NFJIHZqeampzIyznNFznHEAHhzQdgUqjbA7R1FVVV1HNPT4jHSshfHWU8e7a4vvdpAJHl2HjyyNi8fqKmLF5KgiT0OtqYogGhloo2gtbpx8UFwRc42afjmL0sWIR18FG2oMmWBtC2UMDHuZbMX3Pqq4bPUVbAyRtfUtrnucCxzKdtPlbbUWDjfXVBt0VD202jrnVPydguQ1EEbqipe4Nc1rQLsh10zO0046jhqRYtkdoo8UpWVMfVeOpNFfrRzD1mn8R3EIMDZPZEUmG/Jlbuqprnyl4AdkLXuJHHUEdvI8Fr9ltg3YZiElUyYy0u4dDDHJmdMwFwdkvwyixt48OaIg+p9mMSp6ytrMLqKVra9zHyxVcT3ZXtFhlc3xPmpp9l8RqK2ircVqKZ4w8yOhipInsBc8AEuc7l1R5IiD32i2ZrJK+PFMNmhhqG0/oz46mNz4jHmLrgt1B19w77+mH02PiaI1M2GugDhvWxQziQs5hpOgKIgjaXZurmrKfEsPmhhqIIXQFlRG6SJzHG/1dQdT7lFJTbQiSIzT4Y6IPYZQyGcPMdxmDb87XsiII2v2VnrKmlr6SSBk9Kx8e7qot9A9j78QNQRcrEosCxlksT3nBcjZGF+7pJBJkBBdlPJ1r2PaiINjtNsscUqaf0p4OHwMc40zC9kklQbgOc4fVDeFtb37VrsS6LcNfDI2nY+nnI+am3878knFps5xB1REGdjWAVldg/yfNLEax8cTXz2duy9jgb8L6hvZxWkxTopgJZNQSehzsaLtcxtRTOcBqcj72vr3dylEFrwzDJzQupK4wbx8csTnUcZij3bgQCGngbHwVSoNjcWo42U0EmEyxRXDH1FG8zFpJPWIvc6oiC1YDhtUymmgrzSZpS8D0GJ0LAxzQNQfrcdfBV7CdnMdw+FlHR1OHvghzCMzwSiTKSXa5TbiSiILLgdPX7qZmJvppXvJDDSskYBGW2ObNxN7qn4bsRilBGKWkkwuaCMu3b6ukc6eznF1nEaHiiILbsvQVkDJW1xoiXOBZ6DE6FuW1jmvxKrmF7L4zhrH02H1NC6m3j5GelQy70ZzcgluhREFm2dixJm8+U5KSW+XdeiskZbjmzZuPL3rF2k2ekrK3Catj2Mbh0sskjXB2ZweGWy259Tn2oiDeV8JliliBsZY3sBPAFzSL+9c5g6I4DR08ckm6rog7PUQXdE85nFuaN/GwLRcWOilEFp2NwisoY5IKx9JK0Fu6fTQCneeOYygANv6trDtuSvjZXZh9EzE45nseK+rnnbu79WOUAAG/1uKIg02D7NY5hsLaOiqcPdTQl+6NRBLvbPcXnNl04uKsuDRYk2GcV0lJJOb7h0EcjYx1dM4Juet2ckRBX8M6MqPdh+I56yskJfUTiaaMPkcbmwaQLa6aKItiqjDql02ByQ08M0QbNBVGaZm8a64e06m9r8T29ukIg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4437" name="Picture 53" descr="http://energielive.ro/wp-content/uploads/sigla-hidroelectrica-slatina1-90x9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0774" y="1074346"/>
            <a:ext cx="857250" cy="857251"/>
          </a:xfrm>
          <a:prstGeom prst="rect">
            <a:avLst/>
          </a:prstGeom>
          <a:noFill/>
        </p:spPr>
      </p:pic>
      <p:pic>
        <p:nvPicPr>
          <p:cNvPr id="144439" name="Picture 55" descr="Termoelectrica"/>
          <p:cNvPicPr>
            <a:picLocks noChangeAspect="1" noChangeArrowheads="1"/>
          </p:cNvPicPr>
          <p:nvPr/>
        </p:nvPicPr>
        <p:blipFill>
          <a:blip r:embed="rId9" cstate="print"/>
          <a:srcRect b="68000"/>
          <a:stretch>
            <a:fillRect/>
          </a:stretch>
        </p:blipFill>
        <p:spPr bwMode="auto">
          <a:xfrm>
            <a:off x="5181600" y="1828800"/>
            <a:ext cx="762000" cy="319441"/>
          </a:xfrm>
          <a:prstGeom prst="rect">
            <a:avLst/>
          </a:prstGeom>
          <a:noFill/>
        </p:spPr>
      </p:pic>
      <p:pic>
        <p:nvPicPr>
          <p:cNvPr id="144441" name="Picture 57" descr="https://encrypted-tbn3.gstatic.com/images?q=tbn:ANd9GcRBDa9JNQAaeRBcm4wgeasP2oza4kgJZMrfA3_tzkuso9UqPjgpLg"/>
          <p:cNvPicPr>
            <a:picLocks noChangeAspect="1" noChangeArrowheads="1"/>
          </p:cNvPicPr>
          <p:nvPr/>
        </p:nvPicPr>
        <p:blipFill>
          <a:blip r:embed="rId10" cstate="print"/>
          <a:srcRect r="41582"/>
          <a:stretch>
            <a:fillRect/>
          </a:stretch>
        </p:blipFill>
        <p:spPr bwMode="auto">
          <a:xfrm>
            <a:off x="5105400" y="2209800"/>
            <a:ext cx="304800" cy="647701"/>
          </a:xfrm>
          <a:prstGeom prst="rect">
            <a:avLst/>
          </a:prstGeom>
          <a:noFill/>
        </p:spPr>
      </p:pic>
      <p:pic>
        <p:nvPicPr>
          <p:cNvPr id="144443" name="Picture 59" descr="http://static.rnews.ro/image/201307/full/fotovoltaic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86400" y="2286000"/>
            <a:ext cx="508769" cy="420611"/>
          </a:xfrm>
          <a:prstGeom prst="rect">
            <a:avLst/>
          </a:prstGeom>
          <a:noFill/>
        </p:spPr>
      </p:pic>
      <p:pic>
        <p:nvPicPr>
          <p:cNvPr id="144445" name="Picture 61" descr="opcom_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0" y="4419600"/>
            <a:ext cx="609600" cy="584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Transportul și distribuția energiei electrice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6172200" cy="541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Problem</a:t>
            </a:r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ă – generarea din resurse regenerabile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86DF9F5-14B4-41C8-8D34-89F07348A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65254"/>
            <a:ext cx="4038600" cy="3827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22259D4B-9B5B-4A23-8572-664B2BF7E8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929388"/>
              </p:ext>
            </p:extLst>
          </p:nvPr>
        </p:nvGraphicFramePr>
        <p:xfrm>
          <a:off x="5181600" y="1965254"/>
          <a:ext cx="3581400" cy="3780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0" name="Bitmap Image" r:id="rId4" imgW="7780952" imgH="9135750" progId="Paint.Picture">
                  <p:embed/>
                </p:oleObj>
              </mc:Choice>
              <mc:Fallback>
                <p:oleObj name="Bitmap Image" r:id="rId4" imgW="7780952" imgH="9135750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0F60982-12BA-4894-849E-EAEA95BC89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965254"/>
                        <a:ext cx="3581400" cy="37803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D15FC81F-EF0D-4735-B554-3A0185821757}"/>
              </a:ext>
            </a:extLst>
          </p:cNvPr>
          <p:cNvSpPr/>
          <p:nvPr/>
        </p:nvSpPr>
        <p:spPr bwMode="auto">
          <a:xfrm>
            <a:off x="7543800" y="3657600"/>
            <a:ext cx="990600" cy="9144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72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629400"/>
            <a:ext cx="9144000" cy="0"/>
          </a:xfrm>
          <a:prstGeom prst="line">
            <a:avLst/>
          </a:prstGeom>
          <a:ln w="76200">
            <a:headEnd/>
            <a:tailE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Introducere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52400" y="914400"/>
            <a:ext cx="8839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ro-RO" sz="2400" b="1" i="1" kern="0" dirty="0">
                <a:solidFill>
                  <a:srgbClr val="002060"/>
                </a:solidFill>
                <a:latin typeface="Times New Roman" pitchFamily="18" charset="0"/>
              </a:rPr>
              <a:t>Instalaţiile de T.D.E.E</a:t>
            </a:r>
            <a:r>
              <a:rPr lang="en-GB" sz="2400" b="1" i="1" kern="0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  <a:r>
              <a:rPr lang="ro-RO" sz="2400" b="1" i="1" kern="0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o-RO" sz="2400" kern="0" dirty="0">
                <a:latin typeface="Times New Roman" pitchFamily="18" charset="0"/>
              </a:rPr>
              <a:t>trebuie să satisfacă următoarele condiţii</a:t>
            </a:r>
            <a:r>
              <a:rPr lang="ro-RO" sz="2400" b="1" i="1" kern="0" dirty="0">
                <a:solidFill>
                  <a:srgbClr val="002060"/>
                </a:solidFill>
                <a:latin typeface="Times New Roman" pitchFamily="18" charset="0"/>
              </a:rPr>
              <a:t>:</a:t>
            </a:r>
            <a:endParaRPr lang="ro-RO" sz="2400" kern="0" dirty="0">
              <a:latin typeface="Times New Roman" pitchFamily="18" charset="0"/>
            </a:endParaRP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asigurarea continuităţii în alimentarea cu energie electrică a consumatorilor, în funcţie de natura efectelor produse de întreruperile în alimentare; </a:t>
            </a: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siguranţa în funcţionare a instalaţiilor;</a:t>
            </a: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asigurarea parametrilor calitativi ai energiei electrice furnizate consumatorilor;</a:t>
            </a: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reducerea impactului instalaţiilor energetice</a:t>
            </a:r>
            <a:r>
              <a:rPr lang="ro-RO" sz="2400" kern="0" dirty="0">
                <a:latin typeface="Times New Roman" pitchFamily="18" charset="0"/>
              </a:rPr>
              <a:t> </a:t>
            </a:r>
            <a:r>
              <a:rPr lang="vi-VN" sz="2400" kern="0" dirty="0">
                <a:latin typeface="Times New Roman" pitchFamily="18" charset="0"/>
              </a:rPr>
              <a:t>şi a procedurilor tehnologice asupra mediului exterior;</a:t>
            </a: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reducerea pierderilor tehnologice şi a costului energiei electrice livrate consumatorilor;</a:t>
            </a:r>
          </a:p>
          <a:p>
            <a:pPr marL="287338" indent="-287338" algn="just">
              <a:spcBef>
                <a:spcPts val="0"/>
              </a:spcBef>
              <a:spcAft>
                <a:spcPts val="1200"/>
              </a:spcAft>
              <a:buBlip>
                <a:blip r:embed="rId2"/>
              </a:buBlip>
              <a:defRPr/>
            </a:pPr>
            <a:r>
              <a:rPr lang="vi-VN" sz="2400" kern="0" dirty="0">
                <a:latin typeface="Times New Roman" pitchFamily="18" charset="0"/>
              </a:rPr>
              <a:t>eficienţa economică a investiţiilor.</a:t>
            </a:r>
            <a:endParaRPr lang="ro-RO" sz="2400" kern="0" dirty="0">
              <a:latin typeface="Times New Roman" pitchFamily="18" charset="0"/>
            </a:endParaRPr>
          </a:p>
          <a:p>
            <a:pPr marL="287338" indent="-287338" algn="just">
              <a:spcBef>
                <a:spcPct val="20000"/>
              </a:spcBef>
              <a:spcAft>
                <a:spcPts val="600"/>
              </a:spcAft>
              <a:buBlip>
                <a:blip r:embed="rId2"/>
              </a:buBlip>
              <a:defRPr/>
            </a:pPr>
            <a:endParaRPr lang="vi-VN" sz="2800" kern="0" dirty="0">
              <a:latin typeface="Times New Roman" pitchFamily="18" charset="0"/>
            </a:endParaRPr>
          </a:p>
          <a:p>
            <a:pPr algn="just">
              <a:spcBef>
                <a:spcPct val="20000"/>
              </a:spcBef>
              <a:defRPr/>
            </a:pPr>
            <a:endParaRPr kumimoji="0" lang="ro-RO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3656</TotalTime>
  <Words>1541</Words>
  <Application>Microsoft Office PowerPoint</Application>
  <PresentationFormat>On-screen Show (4:3)</PresentationFormat>
  <Paragraphs>246</Paragraphs>
  <Slides>29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41" baseType="lpstr">
      <vt:lpstr>Aharoni</vt:lpstr>
      <vt:lpstr>Algerian</vt:lpstr>
      <vt:lpstr>Arial</vt:lpstr>
      <vt:lpstr>Arial Black</vt:lpstr>
      <vt:lpstr>Calibri</vt:lpstr>
      <vt:lpstr>Symbol</vt:lpstr>
      <vt:lpstr>Times New Roman</vt:lpstr>
      <vt:lpstr>Wingdings</vt:lpstr>
      <vt:lpstr>Default Design</vt:lpstr>
      <vt:lpstr>Picture</vt:lpstr>
      <vt:lpstr>Bitmap Image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</dc:creator>
  <cp:lastModifiedBy>Volador</cp:lastModifiedBy>
  <cp:revision>452</cp:revision>
  <cp:lastPrinted>1601-01-01T00:00:00Z</cp:lastPrinted>
  <dcterms:created xsi:type="dcterms:W3CDTF">1601-01-01T00:00:00Z</dcterms:created>
  <dcterms:modified xsi:type="dcterms:W3CDTF">2019-02-20T07:29:37Z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