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348" r:id="rId3"/>
    <p:sldId id="276" r:id="rId4"/>
    <p:sldId id="367" r:id="rId5"/>
    <p:sldId id="368" r:id="rId6"/>
    <p:sldId id="369" r:id="rId7"/>
    <p:sldId id="370" r:id="rId8"/>
    <p:sldId id="371" r:id="rId9"/>
    <p:sldId id="372" r:id="rId10"/>
    <p:sldId id="373" r:id="rId11"/>
    <p:sldId id="374" r:id="rId12"/>
    <p:sldId id="375" r:id="rId13"/>
    <p:sldId id="376" r:id="rId14"/>
    <p:sldId id="377" r:id="rId15"/>
    <p:sldId id="378" r:id="rId16"/>
    <p:sldId id="379" r:id="rId17"/>
    <p:sldId id="381" r:id="rId18"/>
    <p:sldId id="382" r:id="rId19"/>
    <p:sldId id="383" r:id="rId20"/>
    <p:sldId id="384" r:id="rId21"/>
    <p:sldId id="385" r:id="rId22"/>
    <p:sldId id="386" r:id="rId23"/>
    <p:sldId id="387" r:id="rId24"/>
    <p:sldId id="388" r:id="rId25"/>
    <p:sldId id="389" r:id="rId26"/>
    <p:sldId id="390" r:id="rId27"/>
    <p:sldId id="391" r:id="rId28"/>
    <p:sldId id="392" r:id="rId29"/>
    <p:sldId id="394" r:id="rId30"/>
    <p:sldId id="395" r:id="rId31"/>
    <p:sldId id="396" r:id="rId32"/>
    <p:sldId id="397" r:id="rId33"/>
    <p:sldId id="398" r:id="rId34"/>
    <p:sldId id="399" r:id="rId35"/>
    <p:sldId id="361" r:id="rId3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00FF"/>
    <a:srgbClr val="FFFF66"/>
    <a:srgbClr val="66FFFF"/>
    <a:srgbClr val="FF6699"/>
    <a:srgbClr val="CCFF66"/>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97" autoAdjust="0"/>
    <p:restoredTop sz="88710" autoAdjust="0"/>
  </p:normalViewPr>
  <p:slideViewPr>
    <p:cSldViewPr>
      <p:cViewPr varScale="1">
        <p:scale>
          <a:sx n="116" d="100"/>
          <a:sy n="116" d="100"/>
        </p:scale>
        <p:origin x="180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 Id="rId6" Type="http://schemas.openxmlformats.org/officeDocument/2006/relationships/image" Target="../media/image38.wmf"/><Relationship Id="rId5" Type="http://schemas.openxmlformats.org/officeDocument/2006/relationships/image" Target="../media/image37.wmf"/><Relationship Id="rId4" Type="http://schemas.openxmlformats.org/officeDocument/2006/relationships/image" Target="../media/image36.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 Id="rId6" Type="http://schemas.openxmlformats.org/officeDocument/2006/relationships/image" Target="../media/image44.wmf"/><Relationship Id="rId5" Type="http://schemas.openxmlformats.org/officeDocument/2006/relationships/image" Target="../media/image43.wmf"/><Relationship Id="rId4" Type="http://schemas.openxmlformats.org/officeDocument/2006/relationships/image" Target="../media/image42.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image" Target="../media/image45.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image" Target="../media/image48.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55.wmf"/><Relationship Id="rId1" Type="http://schemas.openxmlformats.org/officeDocument/2006/relationships/image" Target="../media/image54.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57.wmf"/><Relationship Id="rId1" Type="http://schemas.openxmlformats.org/officeDocument/2006/relationships/image" Target="../media/image56.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wmf"/><Relationship Id="rId7" Type="http://schemas.openxmlformats.org/officeDocument/2006/relationships/image" Target="../media/image8.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 Id="rId5" Type="http://schemas.openxmlformats.org/officeDocument/2006/relationships/image" Target="../media/image63.wmf"/><Relationship Id="rId4" Type="http://schemas.openxmlformats.org/officeDocument/2006/relationships/image" Target="../media/image62.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67.wmf"/><Relationship Id="rId1" Type="http://schemas.openxmlformats.org/officeDocument/2006/relationships/image" Target="../media/image66.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image" Target="../media/image70.wmf"/><Relationship Id="rId1" Type="http://schemas.openxmlformats.org/officeDocument/2006/relationships/image" Target="../media/image69.wmf"/><Relationship Id="rId5" Type="http://schemas.openxmlformats.org/officeDocument/2006/relationships/image" Target="../media/image73.wmf"/><Relationship Id="rId4" Type="http://schemas.openxmlformats.org/officeDocument/2006/relationships/image" Target="../media/image72.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76.wmf"/><Relationship Id="rId2" Type="http://schemas.openxmlformats.org/officeDocument/2006/relationships/image" Target="../media/image75.wmf"/><Relationship Id="rId1" Type="http://schemas.openxmlformats.org/officeDocument/2006/relationships/image" Target="../media/image74.wmf"/><Relationship Id="rId4" Type="http://schemas.openxmlformats.org/officeDocument/2006/relationships/image" Target="../media/image77.w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79.wmf"/><Relationship Id="rId1" Type="http://schemas.openxmlformats.org/officeDocument/2006/relationships/image" Target="../media/image78.w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82.wmf"/><Relationship Id="rId1" Type="http://schemas.openxmlformats.org/officeDocument/2006/relationships/image" Target="../media/image81.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8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5" Type="http://schemas.openxmlformats.org/officeDocument/2006/relationships/image" Target="../media/image25.wmf"/><Relationship Id="rId4" Type="http://schemas.openxmlformats.org/officeDocument/2006/relationships/image" Target="../media/image2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510706-B957-443F-B7C9-5C0125A83B29}" type="datetimeFigureOut">
              <a:rPr lang="en-US" smtClean="0"/>
              <a:pPr/>
              <a:t>3/10/2019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9E3D1E-AFF7-4C40-8DBB-6242D439280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FAB4BA1-1491-4FDC-A89A-E0AD9546A0F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A345A15-F261-481D-A5D2-9742999D1A7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771C9E5-4EAF-4B82-9C6B-A0AFEF10798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4ECE1E9-B34E-42AE-9A0C-5147275A443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2901478-C4FE-4EF8-9C67-286C492E31A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8050E7D-4A2D-47DE-A1EA-226C793156E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AC3C029-126C-444F-B1D2-02DB415BC72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908A302-4EED-4649-81A0-6753B2F0F65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CA3068D-E6F8-491C-9ED7-9CE5C1164C1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6D7FDEF-612C-46FC-9B62-0700C91096C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1514E2A-1F37-423F-916B-85B136CFCEA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8F8AF3BB-66DF-4369-B753-9C3FF338C4A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oleObject" Target="../embeddings/oleObject17.bin"/><Relationship Id="rId7" Type="http://schemas.openxmlformats.org/officeDocument/2006/relationships/oleObject" Target="../embeddings/oleObject19.bin"/><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image" Target="../media/image19.wmf"/><Relationship Id="rId5" Type="http://schemas.openxmlformats.org/officeDocument/2006/relationships/oleObject" Target="../embeddings/oleObject18.bin"/><Relationship Id="rId4" Type="http://schemas.openxmlformats.org/officeDocument/2006/relationships/image" Target="../media/image18.wmf"/></Relationships>
</file>

<file path=ppt/slides/_rels/slide12.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oleObject" Target="../embeddings/oleObject20.bin"/><Relationship Id="rId7" Type="http://schemas.openxmlformats.org/officeDocument/2006/relationships/oleObject" Target="../embeddings/oleObject22.bin"/><Relationship Id="rId12" Type="http://schemas.openxmlformats.org/officeDocument/2006/relationships/image" Target="../media/image25.wmf"/><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image" Target="../media/image22.wmf"/><Relationship Id="rId11" Type="http://schemas.openxmlformats.org/officeDocument/2006/relationships/oleObject" Target="../embeddings/oleObject24.bin"/><Relationship Id="rId5" Type="http://schemas.openxmlformats.org/officeDocument/2006/relationships/oleObject" Target="../embeddings/oleObject21.bin"/><Relationship Id="rId10" Type="http://schemas.openxmlformats.org/officeDocument/2006/relationships/image" Target="../media/image24.wmf"/><Relationship Id="rId4" Type="http://schemas.openxmlformats.org/officeDocument/2006/relationships/image" Target="../media/image21.wmf"/><Relationship Id="rId9" Type="http://schemas.openxmlformats.org/officeDocument/2006/relationships/oleObject" Target="../embeddings/oleObject23.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1.xml"/><Relationship Id="rId1" Type="http://schemas.openxmlformats.org/officeDocument/2006/relationships/vmlDrawing" Target="../drawings/vmlDrawing10.vml"/><Relationship Id="rId6" Type="http://schemas.openxmlformats.org/officeDocument/2006/relationships/image" Target="../media/image27.wmf"/><Relationship Id="rId5" Type="http://schemas.openxmlformats.org/officeDocument/2006/relationships/oleObject" Target="../embeddings/oleObject26.bin"/><Relationship Id="rId4" Type="http://schemas.openxmlformats.org/officeDocument/2006/relationships/image" Target="../media/image26.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1.xml"/><Relationship Id="rId1" Type="http://schemas.openxmlformats.org/officeDocument/2006/relationships/vmlDrawing" Target="../drawings/vmlDrawing11.vml"/><Relationship Id="rId6" Type="http://schemas.openxmlformats.org/officeDocument/2006/relationships/image" Target="../media/image29.wmf"/><Relationship Id="rId5" Type="http://schemas.openxmlformats.org/officeDocument/2006/relationships/oleObject" Target="../embeddings/oleObject28.bin"/><Relationship Id="rId4" Type="http://schemas.openxmlformats.org/officeDocument/2006/relationships/image" Target="../media/image28.wmf"/></Relationships>
</file>

<file path=ppt/slides/_rels/slide15.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oleObject" Target="../embeddings/oleObject29.bin"/><Relationship Id="rId7" Type="http://schemas.openxmlformats.org/officeDocument/2006/relationships/oleObject" Target="../embeddings/oleObject31.bin"/><Relationship Id="rId2" Type="http://schemas.openxmlformats.org/officeDocument/2006/relationships/slideLayout" Target="../slideLayouts/slideLayout1.xml"/><Relationship Id="rId1" Type="http://schemas.openxmlformats.org/officeDocument/2006/relationships/vmlDrawing" Target="../drawings/vmlDrawing12.vml"/><Relationship Id="rId6" Type="http://schemas.openxmlformats.org/officeDocument/2006/relationships/image" Target="../media/image31.wmf"/><Relationship Id="rId5" Type="http://schemas.openxmlformats.org/officeDocument/2006/relationships/oleObject" Target="../embeddings/oleObject30.bin"/><Relationship Id="rId4" Type="http://schemas.openxmlformats.org/officeDocument/2006/relationships/image" Target="../media/image30.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35.wmf"/><Relationship Id="rId13" Type="http://schemas.openxmlformats.org/officeDocument/2006/relationships/oleObject" Target="../embeddings/oleObject37.bin"/><Relationship Id="rId3" Type="http://schemas.openxmlformats.org/officeDocument/2006/relationships/oleObject" Target="../embeddings/oleObject32.bin"/><Relationship Id="rId7" Type="http://schemas.openxmlformats.org/officeDocument/2006/relationships/oleObject" Target="../embeddings/oleObject34.bin"/><Relationship Id="rId12" Type="http://schemas.openxmlformats.org/officeDocument/2006/relationships/image" Target="../media/image37.wmf"/><Relationship Id="rId2" Type="http://schemas.openxmlformats.org/officeDocument/2006/relationships/slideLayout" Target="../slideLayouts/slideLayout1.xml"/><Relationship Id="rId1" Type="http://schemas.openxmlformats.org/officeDocument/2006/relationships/vmlDrawing" Target="../drawings/vmlDrawing13.vml"/><Relationship Id="rId6" Type="http://schemas.openxmlformats.org/officeDocument/2006/relationships/image" Target="../media/image34.wmf"/><Relationship Id="rId11" Type="http://schemas.openxmlformats.org/officeDocument/2006/relationships/oleObject" Target="../embeddings/oleObject36.bin"/><Relationship Id="rId5" Type="http://schemas.openxmlformats.org/officeDocument/2006/relationships/oleObject" Target="../embeddings/oleObject33.bin"/><Relationship Id="rId10" Type="http://schemas.openxmlformats.org/officeDocument/2006/relationships/image" Target="../media/image36.wmf"/><Relationship Id="rId4" Type="http://schemas.openxmlformats.org/officeDocument/2006/relationships/image" Target="../media/image33.wmf"/><Relationship Id="rId9" Type="http://schemas.openxmlformats.org/officeDocument/2006/relationships/oleObject" Target="../embeddings/oleObject35.bin"/><Relationship Id="rId14" Type="http://schemas.openxmlformats.org/officeDocument/2006/relationships/image" Target="../media/image38.wmf"/></Relationships>
</file>

<file path=ppt/slides/_rels/slide18.xml.rels><?xml version="1.0" encoding="UTF-8" standalone="yes"?>
<Relationships xmlns="http://schemas.openxmlformats.org/package/2006/relationships"><Relationship Id="rId8" Type="http://schemas.openxmlformats.org/officeDocument/2006/relationships/image" Target="../media/image41.wmf"/><Relationship Id="rId13" Type="http://schemas.openxmlformats.org/officeDocument/2006/relationships/oleObject" Target="../embeddings/oleObject43.bin"/><Relationship Id="rId3" Type="http://schemas.openxmlformats.org/officeDocument/2006/relationships/oleObject" Target="../embeddings/oleObject38.bin"/><Relationship Id="rId7" Type="http://schemas.openxmlformats.org/officeDocument/2006/relationships/oleObject" Target="../embeddings/oleObject40.bin"/><Relationship Id="rId12" Type="http://schemas.openxmlformats.org/officeDocument/2006/relationships/image" Target="../media/image43.wmf"/><Relationship Id="rId2" Type="http://schemas.openxmlformats.org/officeDocument/2006/relationships/slideLayout" Target="../slideLayouts/slideLayout1.xml"/><Relationship Id="rId1" Type="http://schemas.openxmlformats.org/officeDocument/2006/relationships/vmlDrawing" Target="../drawings/vmlDrawing14.vml"/><Relationship Id="rId6" Type="http://schemas.openxmlformats.org/officeDocument/2006/relationships/image" Target="../media/image40.wmf"/><Relationship Id="rId11" Type="http://schemas.openxmlformats.org/officeDocument/2006/relationships/oleObject" Target="../embeddings/oleObject42.bin"/><Relationship Id="rId5" Type="http://schemas.openxmlformats.org/officeDocument/2006/relationships/oleObject" Target="../embeddings/oleObject39.bin"/><Relationship Id="rId10" Type="http://schemas.openxmlformats.org/officeDocument/2006/relationships/image" Target="../media/image42.wmf"/><Relationship Id="rId4" Type="http://schemas.openxmlformats.org/officeDocument/2006/relationships/image" Target="../media/image39.wmf"/><Relationship Id="rId9" Type="http://schemas.openxmlformats.org/officeDocument/2006/relationships/oleObject" Target="../embeddings/oleObject41.bin"/><Relationship Id="rId14" Type="http://schemas.openxmlformats.org/officeDocument/2006/relationships/image" Target="../media/image44.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44.bin"/><Relationship Id="rId7" Type="http://schemas.openxmlformats.org/officeDocument/2006/relationships/image" Target="../media/image47.png"/><Relationship Id="rId2" Type="http://schemas.openxmlformats.org/officeDocument/2006/relationships/slideLayout" Target="../slideLayouts/slideLayout1.xml"/><Relationship Id="rId1" Type="http://schemas.openxmlformats.org/officeDocument/2006/relationships/vmlDrawing" Target="../drawings/vmlDrawing15.vml"/><Relationship Id="rId6" Type="http://schemas.openxmlformats.org/officeDocument/2006/relationships/image" Target="../media/image46.wmf"/><Relationship Id="rId5" Type="http://schemas.openxmlformats.org/officeDocument/2006/relationships/oleObject" Target="../embeddings/oleObject45.bin"/><Relationship Id="rId4" Type="http://schemas.openxmlformats.org/officeDocument/2006/relationships/image" Target="../media/image45.w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1.xml"/><Relationship Id="rId1" Type="http://schemas.openxmlformats.org/officeDocument/2006/relationships/vmlDrawing" Target="../drawings/vmlDrawing16.vml"/><Relationship Id="rId6" Type="http://schemas.openxmlformats.org/officeDocument/2006/relationships/image" Target="../media/image49.wmf"/><Relationship Id="rId5" Type="http://schemas.openxmlformats.org/officeDocument/2006/relationships/oleObject" Target="../embeddings/oleObject47.bin"/><Relationship Id="rId4" Type="http://schemas.openxmlformats.org/officeDocument/2006/relationships/image" Target="../media/image48.w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1.xml"/><Relationship Id="rId1" Type="http://schemas.openxmlformats.org/officeDocument/2006/relationships/vmlDrawing" Target="../drawings/vmlDrawing17.vml"/><Relationship Id="rId5" Type="http://schemas.openxmlformats.org/officeDocument/2006/relationships/image" Target="../media/image51.png"/><Relationship Id="rId4" Type="http://schemas.openxmlformats.org/officeDocument/2006/relationships/image" Target="../media/image50.wmf"/></Relationships>
</file>

<file path=ppt/slides/_rels/slide2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1.xml"/><Relationship Id="rId1" Type="http://schemas.openxmlformats.org/officeDocument/2006/relationships/vmlDrawing" Target="../drawings/vmlDrawing18.vml"/><Relationship Id="rId6" Type="http://schemas.openxmlformats.org/officeDocument/2006/relationships/image" Target="../media/image55.wmf"/><Relationship Id="rId5" Type="http://schemas.openxmlformats.org/officeDocument/2006/relationships/oleObject" Target="../embeddings/oleObject50.bin"/><Relationship Id="rId4" Type="http://schemas.openxmlformats.org/officeDocument/2006/relationships/image" Target="../media/image54.w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51.bin"/><Relationship Id="rId7" Type="http://schemas.openxmlformats.org/officeDocument/2006/relationships/image" Target="../media/image57.wmf"/><Relationship Id="rId2" Type="http://schemas.openxmlformats.org/officeDocument/2006/relationships/slideLayout" Target="../slideLayouts/slideLayout1.xml"/><Relationship Id="rId1" Type="http://schemas.openxmlformats.org/officeDocument/2006/relationships/vmlDrawing" Target="../drawings/vmlDrawing19.vml"/><Relationship Id="rId6" Type="http://schemas.openxmlformats.org/officeDocument/2006/relationships/oleObject" Target="../embeddings/oleObject52.bin"/><Relationship Id="rId5" Type="http://schemas.openxmlformats.org/officeDocument/2006/relationships/image" Target="../media/image58.png"/><Relationship Id="rId4" Type="http://schemas.openxmlformats.org/officeDocument/2006/relationships/image" Target="../media/image56.wmf"/></Relationships>
</file>

<file path=ppt/slides/_rels/slide26.xml.rels><?xml version="1.0" encoding="UTF-8" standalone="yes"?>
<Relationships xmlns="http://schemas.openxmlformats.org/package/2006/relationships"><Relationship Id="rId8" Type="http://schemas.openxmlformats.org/officeDocument/2006/relationships/image" Target="../media/image61.wmf"/><Relationship Id="rId3" Type="http://schemas.openxmlformats.org/officeDocument/2006/relationships/oleObject" Target="../embeddings/oleObject53.bin"/><Relationship Id="rId7" Type="http://schemas.openxmlformats.org/officeDocument/2006/relationships/oleObject" Target="../embeddings/oleObject55.bin"/><Relationship Id="rId12" Type="http://schemas.openxmlformats.org/officeDocument/2006/relationships/image" Target="../media/image63.wmf"/><Relationship Id="rId2" Type="http://schemas.openxmlformats.org/officeDocument/2006/relationships/slideLayout" Target="../slideLayouts/slideLayout1.xml"/><Relationship Id="rId1" Type="http://schemas.openxmlformats.org/officeDocument/2006/relationships/vmlDrawing" Target="../drawings/vmlDrawing20.vml"/><Relationship Id="rId6" Type="http://schemas.openxmlformats.org/officeDocument/2006/relationships/image" Target="../media/image60.wmf"/><Relationship Id="rId11" Type="http://schemas.openxmlformats.org/officeDocument/2006/relationships/oleObject" Target="../embeddings/oleObject57.bin"/><Relationship Id="rId5" Type="http://schemas.openxmlformats.org/officeDocument/2006/relationships/oleObject" Target="../embeddings/oleObject54.bin"/><Relationship Id="rId10" Type="http://schemas.openxmlformats.org/officeDocument/2006/relationships/image" Target="../media/image62.wmf"/><Relationship Id="rId4" Type="http://schemas.openxmlformats.org/officeDocument/2006/relationships/image" Target="../media/image59.wmf"/><Relationship Id="rId9" Type="http://schemas.openxmlformats.org/officeDocument/2006/relationships/oleObject" Target="../embeddings/oleObject56.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1.xml"/><Relationship Id="rId1" Type="http://schemas.openxmlformats.org/officeDocument/2006/relationships/vmlDrawing" Target="../drawings/vmlDrawing21.vml"/><Relationship Id="rId5" Type="http://schemas.openxmlformats.org/officeDocument/2006/relationships/image" Target="../media/image65.png"/><Relationship Id="rId4" Type="http://schemas.openxmlformats.org/officeDocument/2006/relationships/image" Target="../media/image64.w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59.bin"/><Relationship Id="rId7" Type="http://schemas.openxmlformats.org/officeDocument/2006/relationships/image" Target="../media/image68.png"/><Relationship Id="rId2" Type="http://schemas.openxmlformats.org/officeDocument/2006/relationships/slideLayout" Target="../slideLayouts/slideLayout1.xml"/><Relationship Id="rId1" Type="http://schemas.openxmlformats.org/officeDocument/2006/relationships/vmlDrawing" Target="../drawings/vmlDrawing22.vml"/><Relationship Id="rId6" Type="http://schemas.openxmlformats.org/officeDocument/2006/relationships/image" Target="../media/image67.wmf"/><Relationship Id="rId5" Type="http://schemas.openxmlformats.org/officeDocument/2006/relationships/oleObject" Target="../embeddings/oleObject60.bin"/><Relationship Id="rId4" Type="http://schemas.openxmlformats.org/officeDocument/2006/relationships/image" Target="../media/image66.wmf"/></Relationships>
</file>

<file path=ppt/slides/_rels/slide3.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oleObject" Target="../embeddings/oleObject7.bin"/><Relationship Id="rId3" Type="http://schemas.openxmlformats.org/officeDocument/2006/relationships/oleObject" Target="../embeddings/oleObject2.bin"/><Relationship Id="rId7" Type="http://schemas.openxmlformats.org/officeDocument/2006/relationships/oleObject" Target="../embeddings/oleObject4.bin"/><Relationship Id="rId12" Type="http://schemas.openxmlformats.org/officeDocument/2006/relationships/image" Target="../media/image6.wmf"/><Relationship Id="rId2" Type="http://schemas.openxmlformats.org/officeDocument/2006/relationships/slideLayout" Target="../slideLayouts/slideLayout1.xml"/><Relationship Id="rId16" Type="http://schemas.openxmlformats.org/officeDocument/2006/relationships/image" Target="../media/image8.wmf"/><Relationship Id="rId1" Type="http://schemas.openxmlformats.org/officeDocument/2006/relationships/vmlDrawing" Target="../drawings/vmlDrawing2.vml"/><Relationship Id="rId6" Type="http://schemas.openxmlformats.org/officeDocument/2006/relationships/image" Target="../media/image3.wmf"/><Relationship Id="rId11" Type="http://schemas.openxmlformats.org/officeDocument/2006/relationships/oleObject" Target="../embeddings/oleObject6.bin"/><Relationship Id="rId5" Type="http://schemas.openxmlformats.org/officeDocument/2006/relationships/oleObject" Target="../embeddings/oleObject3.bin"/><Relationship Id="rId15" Type="http://schemas.openxmlformats.org/officeDocument/2006/relationships/oleObject" Target="../embeddings/oleObject8.bin"/><Relationship Id="rId10" Type="http://schemas.openxmlformats.org/officeDocument/2006/relationships/image" Target="../media/image5.wmf"/><Relationship Id="rId4" Type="http://schemas.openxmlformats.org/officeDocument/2006/relationships/image" Target="../media/image2.wmf"/><Relationship Id="rId9" Type="http://schemas.openxmlformats.org/officeDocument/2006/relationships/oleObject" Target="../embeddings/oleObject5.bin"/><Relationship Id="rId14" Type="http://schemas.openxmlformats.org/officeDocument/2006/relationships/image" Target="../media/image7.wmf"/></Relationships>
</file>

<file path=ppt/slides/_rels/slide30.xml.rels><?xml version="1.0" encoding="UTF-8" standalone="yes"?>
<Relationships xmlns="http://schemas.openxmlformats.org/package/2006/relationships"><Relationship Id="rId8" Type="http://schemas.openxmlformats.org/officeDocument/2006/relationships/image" Target="../media/image71.wmf"/><Relationship Id="rId3" Type="http://schemas.openxmlformats.org/officeDocument/2006/relationships/oleObject" Target="../embeddings/oleObject61.bin"/><Relationship Id="rId7" Type="http://schemas.openxmlformats.org/officeDocument/2006/relationships/oleObject" Target="../embeddings/oleObject63.bin"/><Relationship Id="rId12" Type="http://schemas.openxmlformats.org/officeDocument/2006/relationships/image" Target="../media/image73.wmf"/><Relationship Id="rId2" Type="http://schemas.openxmlformats.org/officeDocument/2006/relationships/slideLayout" Target="../slideLayouts/slideLayout1.xml"/><Relationship Id="rId1" Type="http://schemas.openxmlformats.org/officeDocument/2006/relationships/vmlDrawing" Target="../drawings/vmlDrawing23.vml"/><Relationship Id="rId6" Type="http://schemas.openxmlformats.org/officeDocument/2006/relationships/image" Target="../media/image70.wmf"/><Relationship Id="rId11" Type="http://schemas.openxmlformats.org/officeDocument/2006/relationships/oleObject" Target="../embeddings/oleObject65.bin"/><Relationship Id="rId5" Type="http://schemas.openxmlformats.org/officeDocument/2006/relationships/oleObject" Target="../embeddings/oleObject62.bin"/><Relationship Id="rId10" Type="http://schemas.openxmlformats.org/officeDocument/2006/relationships/image" Target="../media/image72.wmf"/><Relationship Id="rId4" Type="http://schemas.openxmlformats.org/officeDocument/2006/relationships/image" Target="../media/image69.wmf"/><Relationship Id="rId9" Type="http://schemas.openxmlformats.org/officeDocument/2006/relationships/oleObject" Target="../embeddings/oleObject64.bin"/></Relationships>
</file>

<file path=ppt/slides/_rels/slide31.xml.rels><?xml version="1.0" encoding="UTF-8" standalone="yes"?>
<Relationships xmlns="http://schemas.openxmlformats.org/package/2006/relationships"><Relationship Id="rId8" Type="http://schemas.openxmlformats.org/officeDocument/2006/relationships/image" Target="../media/image76.wmf"/><Relationship Id="rId3" Type="http://schemas.openxmlformats.org/officeDocument/2006/relationships/oleObject" Target="../embeddings/oleObject66.bin"/><Relationship Id="rId7" Type="http://schemas.openxmlformats.org/officeDocument/2006/relationships/oleObject" Target="../embeddings/oleObject68.bin"/><Relationship Id="rId2" Type="http://schemas.openxmlformats.org/officeDocument/2006/relationships/slideLayout" Target="../slideLayouts/slideLayout1.xml"/><Relationship Id="rId1" Type="http://schemas.openxmlformats.org/officeDocument/2006/relationships/vmlDrawing" Target="../drawings/vmlDrawing24.vml"/><Relationship Id="rId6" Type="http://schemas.openxmlformats.org/officeDocument/2006/relationships/image" Target="../media/image75.wmf"/><Relationship Id="rId5" Type="http://schemas.openxmlformats.org/officeDocument/2006/relationships/oleObject" Target="../embeddings/oleObject67.bin"/><Relationship Id="rId10" Type="http://schemas.openxmlformats.org/officeDocument/2006/relationships/image" Target="../media/image77.wmf"/><Relationship Id="rId4" Type="http://schemas.openxmlformats.org/officeDocument/2006/relationships/image" Target="../media/image74.wmf"/><Relationship Id="rId9" Type="http://schemas.openxmlformats.org/officeDocument/2006/relationships/oleObject" Target="../embeddings/oleObject69.bin"/></Relationships>
</file>

<file path=ppt/slides/_rels/slide32.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79.wmf"/><Relationship Id="rId2" Type="http://schemas.openxmlformats.org/officeDocument/2006/relationships/slideLayout" Target="../slideLayouts/slideLayout1.xml"/><Relationship Id="rId1" Type="http://schemas.openxmlformats.org/officeDocument/2006/relationships/vmlDrawing" Target="../drawings/vmlDrawing25.vml"/><Relationship Id="rId6" Type="http://schemas.openxmlformats.org/officeDocument/2006/relationships/oleObject" Target="../embeddings/oleObject71.bin"/><Relationship Id="rId5" Type="http://schemas.openxmlformats.org/officeDocument/2006/relationships/image" Target="../media/image78.wmf"/><Relationship Id="rId4" Type="http://schemas.openxmlformats.org/officeDocument/2006/relationships/oleObject" Target="../embeddings/oleObject70.bin"/></Relationships>
</file>

<file path=ppt/slides/_rels/slide33.xml.rels><?xml version="1.0" encoding="UTF-8" standalone="yes"?>
<Relationships xmlns="http://schemas.openxmlformats.org/package/2006/relationships"><Relationship Id="rId3" Type="http://schemas.openxmlformats.org/officeDocument/2006/relationships/image" Target="../media/image83.png"/><Relationship Id="rId7" Type="http://schemas.openxmlformats.org/officeDocument/2006/relationships/image" Target="../media/image82.wmf"/><Relationship Id="rId2" Type="http://schemas.openxmlformats.org/officeDocument/2006/relationships/slideLayout" Target="../slideLayouts/slideLayout1.xml"/><Relationship Id="rId1" Type="http://schemas.openxmlformats.org/officeDocument/2006/relationships/vmlDrawing" Target="../drawings/vmlDrawing26.vml"/><Relationship Id="rId6" Type="http://schemas.openxmlformats.org/officeDocument/2006/relationships/oleObject" Target="../embeddings/oleObject73.bin"/><Relationship Id="rId5" Type="http://schemas.openxmlformats.org/officeDocument/2006/relationships/image" Target="../media/image81.wmf"/><Relationship Id="rId4" Type="http://schemas.openxmlformats.org/officeDocument/2006/relationships/oleObject" Target="../embeddings/oleObject72.bin"/></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74.bin"/><Relationship Id="rId2" Type="http://schemas.openxmlformats.org/officeDocument/2006/relationships/slideLayout" Target="../slideLayouts/slideLayout1.xml"/><Relationship Id="rId1" Type="http://schemas.openxmlformats.org/officeDocument/2006/relationships/vmlDrawing" Target="../drawings/vmlDrawing27.vml"/><Relationship Id="rId5" Type="http://schemas.openxmlformats.org/officeDocument/2006/relationships/image" Target="../media/image85.png"/><Relationship Id="rId4" Type="http://schemas.openxmlformats.org/officeDocument/2006/relationships/image" Target="../media/image84.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10.wmf"/><Relationship Id="rId5" Type="http://schemas.openxmlformats.org/officeDocument/2006/relationships/oleObject" Target="../embeddings/oleObject10.bin"/><Relationship Id="rId4" Type="http://schemas.openxmlformats.org/officeDocument/2006/relationships/image" Target="../media/image9.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1.xml"/><Relationship Id="rId1" Type="http://schemas.openxmlformats.org/officeDocument/2006/relationships/vmlDrawing" Target="../drawings/vmlDrawing4.vml"/><Relationship Id="rId4" Type="http://schemas.openxmlformats.org/officeDocument/2006/relationships/image" Target="../media/image11.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1.xml"/><Relationship Id="rId1" Type="http://schemas.openxmlformats.org/officeDocument/2006/relationships/vmlDrawing" Target="../drawings/vmlDrawing5.vml"/><Relationship Id="rId4" Type="http://schemas.openxmlformats.org/officeDocument/2006/relationships/image" Target="../media/image12.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3.bin"/><Relationship Id="rId7" Type="http://schemas.openxmlformats.org/officeDocument/2006/relationships/image" Target="../media/image15.png"/><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14.wmf"/><Relationship Id="rId5" Type="http://schemas.openxmlformats.org/officeDocument/2006/relationships/oleObject" Target="../embeddings/oleObject14.bin"/><Relationship Id="rId4" Type="http://schemas.openxmlformats.org/officeDocument/2006/relationships/image" Target="../media/image13.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image" Target="../media/image17.wmf"/><Relationship Id="rId5" Type="http://schemas.openxmlformats.org/officeDocument/2006/relationships/oleObject" Target="../embeddings/oleObject16.bin"/><Relationship Id="rId4" Type="http://schemas.openxmlformats.org/officeDocument/2006/relationships/image" Target="../media/image1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15240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dirty="0"/>
          </a:p>
        </p:txBody>
      </p:sp>
      <p:sp>
        <p:nvSpPr>
          <p:cNvPr id="3078" name="Rectangle 6"/>
          <p:cNvSpPr>
            <a:spLocks noChangeArrowheads="1"/>
          </p:cNvSpPr>
          <p:nvPr/>
        </p:nvSpPr>
        <p:spPr bwMode="auto">
          <a:xfrm>
            <a:off x="0" y="1859340"/>
            <a:ext cx="9144000" cy="1569660"/>
          </a:xfrm>
          <a:prstGeom prst="rect">
            <a:avLst/>
          </a:prstGeom>
          <a:noFill/>
          <a:ln w="9525">
            <a:noFill/>
            <a:miter lim="800000"/>
            <a:headEnd/>
            <a:tailEnd/>
          </a:ln>
        </p:spPr>
        <p:txBody>
          <a:bodyPr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pt-BR"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rPr>
              <a:t>Transportul </a:t>
            </a:r>
            <a:r>
              <a:rPr lang="ro-RO"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rPr>
              <a:t>S</a:t>
            </a:r>
            <a:r>
              <a:rPr lang="pt-BR"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rPr>
              <a:t>i distribu</a:t>
            </a:r>
            <a:r>
              <a:rPr lang="ro-RO"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rPr>
              <a:t>T</a:t>
            </a:r>
            <a:r>
              <a:rPr lang="pt-BR" sz="4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rPr>
              <a:t>ia energiei electrice</a:t>
            </a:r>
          </a:p>
        </p:txBody>
      </p:sp>
      <p:sp>
        <p:nvSpPr>
          <p:cNvPr id="9" name="Line 2"/>
          <p:cNvSpPr>
            <a:spLocks noChangeShapeType="1"/>
          </p:cNvSpPr>
          <p:nvPr/>
        </p:nvSpPr>
        <p:spPr bwMode="auto">
          <a:xfrm>
            <a:off x="0" y="37338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1" name="Rectangle 9"/>
          <p:cNvSpPr>
            <a:spLocks noChangeArrowheads="1"/>
          </p:cNvSpPr>
          <p:nvPr/>
        </p:nvSpPr>
        <p:spPr bwMode="auto">
          <a:xfrm>
            <a:off x="0" y="3881736"/>
            <a:ext cx="9143999" cy="461665"/>
          </a:xfrm>
          <a:prstGeom prst="rect">
            <a:avLst/>
          </a:prstGeom>
          <a:noFill/>
          <a:ln w="9525">
            <a:noFill/>
            <a:miter lim="800000"/>
            <a:headEnd/>
            <a:tailEnd/>
          </a:ln>
          <a:effectLst/>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o-RO" sz="2400" b="1" kern="0" dirty="0">
                <a:solidFill>
                  <a:schemeClr val="accent4"/>
                </a:solidFill>
                <a:latin typeface="Arial Black" pitchFamily="34" charset="0"/>
              </a:rPr>
              <a:t>CURS 2-4</a:t>
            </a:r>
            <a:endParaRPr lang="pt-BR" sz="2400" b="1" kern="0" dirty="0">
              <a:solidFill>
                <a:schemeClr val="accent4"/>
              </a:solidFill>
              <a:latin typeface="Arial Black" pitchFamily="34" charset="0"/>
            </a:endParaRPr>
          </a:p>
        </p:txBody>
      </p:sp>
      <p:sp>
        <p:nvSpPr>
          <p:cNvPr id="45" name="Rectangle 44"/>
          <p:cNvSpPr/>
          <p:nvPr/>
        </p:nvSpPr>
        <p:spPr>
          <a:xfrm>
            <a:off x="0" y="6248400"/>
            <a:ext cx="9144000" cy="369332"/>
          </a:xfrm>
          <a:prstGeom prst="rect">
            <a:avLst/>
          </a:prstGeom>
        </p:spPr>
        <p:txBody>
          <a:bodyPr wrap="square">
            <a:spAutoFit/>
          </a:bodyPr>
          <a:lstStyle/>
          <a:p>
            <a:pPr algn="ctr"/>
            <a:r>
              <a:rPr lang="ro-RO" b="1" spc="50" dirty="0">
                <a:ln w="11430"/>
                <a:effectLst>
                  <a:outerShdw blurRad="76200" dist="50800" dir="5400000" algn="tl" rotWithShape="0">
                    <a:srgbClr val="000000">
                      <a:alpha val="65000"/>
                    </a:srgbClr>
                  </a:outerShdw>
                </a:effectLst>
                <a:latin typeface="Algerian" pitchFamily="82" charset="0"/>
              </a:rPr>
              <a:t>IAŞI - 2019</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800" b="1" dirty="0"/>
              <a:t>REZISTENŢA LINIILOR ELECTRICE ÎN CABLU</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0" y="838200"/>
            <a:ext cx="8915400" cy="1708160"/>
          </a:xfrm>
          <a:prstGeom prst="rect">
            <a:avLst/>
          </a:prstGeom>
        </p:spPr>
        <p:txBody>
          <a:bodyPr wrap="square">
            <a:spAutoFit/>
          </a:bodyPr>
          <a:lstStyle/>
          <a:p>
            <a:pPr algn="just">
              <a:spcAft>
                <a:spcPts val="600"/>
              </a:spcAft>
            </a:pPr>
            <a:r>
              <a:rPr lang="ro-RO" sz="2000" dirty="0">
                <a:latin typeface="Times New Roman"/>
                <a:ea typeface="Times New Roman"/>
              </a:rPr>
              <a:t>      Creşterea rezistenţei cablurilor, în </a:t>
            </a:r>
            <a:r>
              <a:rPr lang="ro-RO" sz="2000" dirty="0" err="1">
                <a:latin typeface="Times New Roman"/>
                <a:ea typeface="Times New Roman"/>
              </a:rPr>
              <a:t>c.a</a:t>
            </a:r>
            <a:r>
              <a:rPr lang="ro-RO" sz="2000" dirty="0">
                <a:latin typeface="Times New Roman"/>
                <a:ea typeface="Times New Roman"/>
              </a:rPr>
              <a:t>., poate fi influenţată constructiv sau prin dispunerea acestora. </a:t>
            </a:r>
          </a:p>
          <a:p>
            <a:pPr algn="just">
              <a:spcAft>
                <a:spcPts val="600"/>
              </a:spcAft>
            </a:pPr>
            <a:r>
              <a:rPr lang="ro-RO" sz="2000" dirty="0">
                <a:latin typeface="Times New Roman"/>
                <a:ea typeface="Times New Roman"/>
              </a:rPr>
              <a:t>       Dacă secţiunile circulare ale cablurilor cu secţiuni mari sunt realizate din sectoare izolate între ele prin benzi de hârtie, atunci </a:t>
            </a:r>
            <a:r>
              <a:rPr lang="ro-RO" sz="2000" dirty="0">
                <a:solidFill>
                  <a:srgbClr val="002060"/>
                </a:solidFill>
                <a:latin typeface="Times New Roman"/>
                <a:ea typeface="Times New Roman"/>
              </a:rPr>
              <a:t>se reduce </a:t>
            </a:r>
            <a:r>
              <a:rPr lang="ro-RO" sz="2000" dirty="0">
                <a:latin typeface="Times New Roman"/>
                <a:ea typeface="Times New Roman"/>
              </a:rPr>
              <a:t>influenţa efectului pelicular şi a celui de apropiere. </a:t>
            </a:r>
            <a:endParaRPr lang="vi-VN" sz="2000" dirty="0">
              <a:latin typeface="Times New Roman" pitchFamily="18" charset="0"/>
              <a:cs typeface="Times New Roman" pitchFamily="18" charset="0"/>
            </a:endParaRPr>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1249" name="Rectangle 1"/>
          <p:cNvSpPr>
            <a:spLocks noChangeArrowheads="1"/>
          </p:cNvSpPr>
          <p:nvPr/>
        </p:nvSpPr>
        <p:spPr bwMode="auto">
          <a:xfrm>
            <a:off x="1295400" y="2667000"/>
            <a:ext cx="6597895" cy="52322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sz="1400" b="0" i="0" u="none" strike="noStrike" cap="none" normalizeH="0" baseline="0" dirty="0">
                <a:ln>
                  <a:noFill/>
                </a:ln>
                <a:solidFill>
                  <a:srgbClr val="C00000"/>
                </a:solidFill>
                <a:effectLst/>
                <a:latin typeface="Times New Roman" pitchFamily="18" charset="0"/>
                <a:ea typeface="Times New Roman" pitchFamily="18" charset="0"/>
                <a:cs typeface="Times New Roman" pitchFamily="18" charset="0"/>
              </a:rPr>
              <a:t>Tabelul 1 </a:t>
            </a:r>
            <a:r>
              <a:rPr kumimoji="0" lang="ro-RO" sz="1400"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Valorile raportului </a:t>
            </a:r>
            <a:r>
              <a:rPr kumimoji="0" lang="ro-RO" sz="1400" b="0" i="1"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R</a:t>
            </a:r>
            <a:r>
              <a:rPr kumimoji="0" lang="ro-RO" sz="1400" b="0" i="1" u="none" strike="noStrike" cap="none" normalizeH="0" baseline="-30000" dirty="0" err="1">
                <a:ln>
                  <a:noFill/>
                </a:ln>
                <a:solidFill>
                  <a:schemeClr val="tx1"/>
                </a:solidFill>
                <a:effectLst/>
                <a:latin typeface="Times New Roman" pitchFamily="18" charset="0"/>
                <a:ea typeface="Times New Roman" pitchFamily="18" charset="0"/>
                <a:cs typeface="Times New Roman" pitchFamily="18" charset="0"/>
              </a:rPr>
              <a:t>ca</a:t>
            </a:r>
            <a:r>
              <a:rPr kumimoji="0" lang="ro-RO" sz="1400"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t>
            </a:r>
            <a:r>
              <a:rPr kumimoji="0" lang="ro-RO" sz="1400" b="0" i="1"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R</a:t>
            </a:r>
            <a:r>
              <a:rPr kumimoji="0" lang="ro-RO" sz="1400" b="0" i="1" u="none" strike="noStrike" cap="none" normalizeH="0" baseline="-30000" dirty="0" err="1">
                <a:ln>
                  <a:noFill/>
                </a:ln>
                <a:solidFill>
                  <a:schemeClr val="tx1"/>
                </a:solidFill>
                <a:effectLst/>
                <a:latin typeface="Times New Roman" pitchFamily="18" charset="0"/>
                <a:ea typeface="Times New Roman" pitchFamily="18" charset="0"/>
                <a:cs typeface="Times New Roman" pitchFamily="18" charset="0"/>
              </a:rPr>
              <a:t>cc</a:t>
            </a:r>
            <a:r>
              <a:rPr kumimoji="0" lang="ro-RO" sz="1400"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la cablurile de construcţie funie de diferite secţiuni,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sz="1400"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cu mai multe vane conductoare</a:t>
            </a:r>
            <a:endParaRPr kumimoji="0" lang="ro-RO" sz="3200" b="0" i="0" u="none" strike="noStrike" cap="none" normalizeH="0" baseline="0" dirty="0">
              <a:ln>
                <a:noFill/>
              </a:ln>
              <a:solidFill>
                <a:schemeClr val="tx1"/>
              </a:solidFill>
              <a:effectLst/>
              <a:latin typeface="Times New Roman" pitchFamily="18" charset="0"/>
              <a:cs typeface="Times New Roman" pitchFamily="18" charset="0"/>
            </a:endParaRPr>
          </a:p>
        </p:txBody>
      </p:sp>
      <p:graphicFrame>
        <p:nvGraphicFramePr>
          <p:cNvPr id="11" name="Table 10"/>
          <p:cNvGraphicFramePr>
            <a:graphicFrameLocks noGrp="1"/>
          </p:cNvGraphicFramePr>
          <p:nvPr/>
        </p:nvGraphicFramePr>
        <p:xfrm>
          <a:off x="1828800" y="3352800"/>
          <a:ext cx="5410197" cy="762000"/>
        </p:xfrm>
        <a:graphic>
          <a:graphicData uri="http://schemas.openxmlformats.org/drawingml/2006/table">
            <a:tbl>
              <a:tblPr>
                <a:tableStyleId>{5DA37D80-6434-44D0-A028-1B22A696006F}</a:tableStyleId>
              </a:tblPr>
              <a:tblGrid>
                <a:gridCol w="1206301">
                  <a:extLst>
                    <a:ext uri="{9D8B030D-6E8A-4147-A177-3AD203B41FA5}">
                      <a16:colId xmlns:a16="http://schemas.microsoft.com/office/drawing/2014/main" val="20000"/>
                    </a:ext>
                  </a:extLst>
                </a:gridCol>
                <a:gridCol w="525487">
                  <a:extLst>
                    <a:ext uri="{9D8B030D-6E8A-4147-A177-3AD203B41FA5}">
                      <a16:colId xmlns:a16="http://schemas.microsoft.com/office/drawing/2014/main" val="20001"/>
                    </a:ext>
                  </a:extLst>
                </a:gridCol>
                <a:gridCol w="525487">
                  <a:extLst>
                    <a:ext uri="{9D8B030D-6E8A-4147-A177-3AD203B41FA5}">
                      <a16:colId xmlns:a16="http://schemas.microsoft.com/office/drawing/2014/main" val="20002"/>
                    </a:ext>
                  </a:extLst>
                </a:gridCol>
                <a:gridCol w="525487">
                  <a:extLst>
                    <a:ext uri="{9D8B030D-6E8A-4147-A177-3AD203B41FA5}">
                      <a16:colId xmlns:a16="http://schemas.microsoft.com/office/drawing/2014/main" val="20003"/>
                    </a:ext>
                  </a:extLst>
                </a:gridCol>
                <a:gridCol w="525487">
                  <a:extLst>
                    <a:ext uri="{9D8B030D-6E8A-4147-A177-3AD203B41FA5}">
                      <a16:colId xmlns:a16="http://schemas.microsoft.com/office/drawing/2014/main" val="20004"/>
                    </a:ext>
                  </a:extLst>
                </a:gridCol>
                <a:gridCol w="525487">
                  <a:extLst>
                    <a:ext uri="{9D8B030D-6E8A-4147-A177-3AD203B41FA5}">
                      <a16:colId xmlns:a16="http://schemas.microsoft.com/office/drawing/2014/main" val="20005"/>
                    </a:ext>
                  </a:extLst>
                </a:gridCol>
                <a:gridCol w="525487">
                  <a:extLst>
                    <a:ext uri="{9D8B030D-6E8A-4147-A177-3AD203B41FA5}">
                      <a16:colId xmlns:a16="http://schemas.microsoft.com/office/drawing/2014/main" val="20006"/>
                    </a:ext>
                  </a:extLst>
                </a:gridCol>
                <a:gridCol w="525487">
                  <a:extLst>
                    <a:ext uri="{9D8B030D-6E8A-4147-A177-3AD203B41FA5}">
                      <a16:colId xmlns:a16="http://schemas.microsoft.com/office/drawing/2014/main" val="20007"/>
                    </a:ext>
                  </a:extLst>
                </a:gridCol>
                <a:gridCol w="525487">
                  <a:extLst>
                    <a:ext uri="{9D8B030D-6E8A-4147-A177-3AD203B41FA5}">
                      <a16:colId xmlns:a16="http://schemas.microsoft.com/office/drawing/2014/main" val="20008"/>
                    </a:ext>
                  </a:extLst>
                </a:gridCol>
              </a:tblGrid>
              <a:tr h="381000">
                <a:tc>
                  <a:txBody>
                    <a:bodyPr/>
                    <a:lstStyle/>
                    <a:p>
                      <a:pPr algn="ctr">
                        <a:spcAft>
                          <a:spcPts val="0"/>
                        </a:spcAft>
                      </a:pPr>
                      <a:r>
                        <a:rPr lang="ro-RO" sz="1400" dirty="0"/>
                        <a:t>S [mm</a:t>
                      </a:r>
                      <a:r>
                        <a:rPr lang="ro-RO" sz="1400" baseline="30000" dirty="0"/>
                        <a:t>2</a:t>
                      </a:r>
                      <a:r>
                        <a:rPr lang="ro-RO" sz="1400" dirty="0"/>
                        <a:t>]</a:t>
                      </a:r>
                      <a:endParaRPr lang="en-US" sz="1100" dirty="0">
                        <a:latin typeface="Times New Roman"/>
                        <a:ea typeface="Times New Roman"/>
                        <a:cs typeface="Times New Roman"/>
                      </a:endParaRPr>
                    </a:p>
                  </a:txBody>
                  <a:tcPr marL="68580" marR="68580" marT="0" marB="0" anchor="ctr"/>
                </a:tc>
                <a:tc>
                  <a:txBody>
                    <a:bodyPr/>
                    <a:lstStyle/>
                    <a:p>
                      <a:pPr algn="ctr">
                        <a:spcAft>
                          <a:spcPts val="0"/>
                        </a:spcAft>
                      </a:pPr>
                      <a:r>
                        <a:rPr lang="ro-RO" sz="1400"/>
                        <a:t>50</a:t>
                      </a:r>
                      <a:endParaRPr lang="en-US" sz="1100">
                        <a:latin typeface="Times New Roman"/>
                        <a:ea typeface="Times New Roman"/>
                        <a:cs typeface="Times New Roman"/>
                      </a:endParaRPr>
                    </a:p>
                  </a:txBody>
                  <a:tcPr marL="68580" marR="68580" marT="0" marB="0" anchor="ctr"/>
                </a:tc>
                <a:tc>
                  <a:txBody>
                    <a:bodyPr/>
                    <a:lstStyle/>
                    <a:p>
                      <a:pPr algn="ctr">
                        <a:spcAft>
                          <a:spcPts val="0"/>
                        </a:spcAft>
                      </a:pPr>
                      <a:r>
                        <a:rPr lang="ro-RO" sz="1400"/>
                        <a:t>125</a:t>
                      </a:r>
                      <a:endParaRPr lang="en-US" sz="1100">
                        <a:latin typeface="Times New Roman"/>
                        <a:ea typeface="Times New Roman"/>
                        <a:cs typeface="Times New Roman"/>
                      </a:endParaRPr>
                    </a:p>
                  </a:txBody>
                  <a:tcPr marL="68580" marR="68580" marT="0" marB="0" anchor="ctr"/>
                </a:tc>
                <a:tc>
                  <a:txBody>
                    <a:bodyPr/>
                    <a:lstStyle/>
                    <a:p>
                      <a:pPr algn="ctr">
                        <a:spcAft>
                          <a:spcPts val="0"/>
                        </a:spcAft>
                      </a:pPr>
                      <a:r>
                        <a:rPr lang="ro-RO" sz="1400"/>
                        <a:t>150</a:t>
                      </a:r>
                      <a:endParaRPr lang="en-US" sz="1100">
                        <a:latin typeface="Times New Roman"/>
                        <a:ea typeface="Times New Roman"/>
                        <a:cs typeface="Times New Roman"/>
                      </a:endParaRPr>
                    </a:p>
                  </a:txBody>
                  <a:tcPr marL="68580" marR="68580" marT="0" marB="0" anchor="ctr"/>
                </a:tc>
                <a:tc>
                  <a:txBody>
                    <a:bodyPr/>
                    <a:lstStyle/>
                    <a:p>
                      <a:pPr algn="ctr">
                        <a:spcAft>
                          <a:spcPts val="0"/>
                        </a:spcAft>
                      </a:pPr>
                      <a:r>
                        <a:rPr lang="ro-RO" sz="1400"/>
                        <a:t>200</a:t>
                      </a:r>
                      <a:endParaRPr lang="en-US" sz="1100">
                        <a:latin typeface="Times New Roman"/>
                        <a:ea typeface="Times New Roman"/>
                        <a:cs typeface="Times New Roman"/>
                      </a:endParaRPr>
                    </a:p>
                  </a:txBody>
                  <a:tcPr marL="68580" marR="68580" marT="0" marB="0" anchor="ctr"/>
                </a:tc>
                <a:tc>
                  <a:txBody>
                    <a:bodyPr/>
                    <a:lstStyle/>
                    <a:p>
                      <a:pPr algn="ctr">
                        <a:spcAft>
                          <a:spcPts val="0"/>
                        </a:spcAft>
                      </a:pPr>
                      <a:r>
                        <a:rPr lang="ro-RO" sz="1400"/>
                        <a:t>250</a:t>
                      </a:r>
                      <a:endParaRPr lang="en-US" sz="1100">
                        <a:latin typeface="Times New Roman"/>
                        <a:ea typeface="Times New Roman"/>
                        <a:cs typeface="Times New Roman"/>
                      </a:endParaRPr>
                    </a:p>
                  </a:txBody>
                  <a:tcPr marL="68580" marR="68580" marT="0" marB="0" anchor="ctr"/>
                </a:tc>
                <a:tc>
                  <a:txBody>
                    <a:bodyPr/>
                    <a:lstStyle/>
                    <a:p>
                      <a:pPr algn="ctr">
                        <a:spcAft>
                          <a:spcPts val="0"/>
                        </a:spcAft>
                      </a:pPr>
                      <a:r>
                        <a:rPr lang="ro-RO" sz="1400"/>
                        <a:t>300</a:t>
                      </a:r>
                      <a:endParaRPr lang="en-US" sz="1100">
                        <a:latin typeface="Times New Roman"/>
                        <a:ea typeface="Times New Roman"/>
                        <a:cs typeface="Times New Roman"/>
                      </a:endParaRPr>
                    </a:p>
                  </a:txBody>
                  <a:tcPr marL="68580" marR="68580" marT="0" marB="0" anchor="ctr"/>
                </a:tc>
                <a:tc>
                  <a:txBody>
                    <a:bodyPr/>
                    <a:lstStyle/>
                    <a:p>
                      <a:pPr algn="ctr">
                        <a:spcAft>
                          <a:spcPts val="0"/>
                        </a:spcAft>
                      </a:pPr>
                      <a:r>
                        <a:rPr lang="ro-RO" sz="1400"/>
                        <a:t>350</a:t>
                      </a:r>
                      <a:endParaRPr lang="en-US" sz="1100">
                        <a:latin typeface="Times New Roman"/>
                        <a:ea typeface="Times New Roman"/>
                        <a:cs typeface="Times New Roman"/>
                      </a:endParaRPr>
                    </a:p>
                  </a:txBody>
                  <a:tcPr marL="68580" marR="68580" marT="0" marB="0" anchor="ctr"/>
                </a:tc>
                <a:tc>
                  <a:txBody>
                    <a:bodyPr/>
                    <a:lstStyle/>
                    <a:p>
                      <a:pPr algn="ctr">
                        <a:spcAft>
                          <a:spcPts val="0"/>
                        </a:spcAft>
                      </a:pPr>
                      <a:r>
                        <a:rPr lang="ro-RO" sz="1400"/>
                        <a:t>375</a:t>
                      </a:r>
                      <a:endParaRPr lang="en-US" sz="1100">
                        <a:latin typeface="Times New Roman"/>
                        <a:ea typeface="Times New Roman"/>
                        <a:cs typeface="Times New Roman"/>
                      </a:endParaRPr>
                    </a:p>
                  </a:txBody>
                  <a:tcPr marL="68580" marR="68580" marT="0" marB="0" anchor="ctr"/>
                </a:tc>
                <a:extLst>
                  <a:ext uri="{0D108BD9-81ED-4DB2-BD59-A6C34878D82A}">
                    <a16:rowId xmlns:a16="http://schemas.microsoft.com/office/drawing/2014/main" val="10000"/>
                  </a:ext>
                </a:extLst>
              </a:tr>
              <a:tr h="381000">
                <a:tc>
                  <a:txBody>
                    <a:bodyPr/>
                    <a:lstStyle/>
                    <a:p>
                      <a:pPr algn="ctr">
                        <a:spcAft>
                          <a:spcPts val="0"/>
                        </a:spcAft>
                      </a:pPr>
                      <a:r>
                        <a:rPr lang="ro-RO" sz="1400" b="1" dirty="0" err="1">
                          <a:solidFill>
                            <a:srgbClr val="002060"/>
                          </a:solidFill>
                        </a:rPr>
                        <a:t>R</a:t>
                      </a:r>
                      <a:r>
                        <a:rPr lang="ro-RO" sz="1400" b="1" baseline="-25000" dirty="0" err="1">
                          <a:solidFill>
                            <a:srgbClr val="002060"/>
                          </a:solidFill>
                        </a:rPr>
                        <a:t>ca</a:t>
                      </a:r>
                      <a:r>
                        <a:rPr lang="ro-RO" sz="1400" b="1" dirty="0">
                          <a:solidFill>
                            <a:srgbClr val="002060"/>
                          </a:solidFill>
                        </a:rPr>
                        <a:t>/</a:t>
                      </a:r>
                      <a:r>
                        <a:rPr lang="ro-RO" sz="1400" b="1" dirty="0" err="1">
                          <a:solidFill>
                            <a:srgbClr val="002060"/>
                          </a:solidFill>
                        </a:rPr>
                        <a:t>R</a:t>
                      </a:r>
                      <a:r>
                        <a:rPr lang="ro-RO" sz="1400" b="1" baseline="-25000" dirty="0" err="1">
                          <a:solidFill>
                            <a:srgbClr val="002060"/>
                          </a:solidFill>
                        </a:rPr>
                        <a:t>cc</a:t>
                      </a:r>
                      <a:endParaRPr lang="en-US" sz="1100" b="1" dirty="0">
                        <a:solidFill>
                          <a:srgbClr val="002060"/>
                        </a:solidFill>
                        <a:latin typeface="Times New Roman"/>
                        <a:ea typeface="Times New Roman"/>
                        <a:cs typeface="Times New Roman"/>
                      </a:endParaRPr>
                    </a:p>
                  </a:txBody>
                  <a:tcPr marL="68580" marR="68580" marT="0" marB="0" anchor="ctr"/>
                </a:tc>
                <a:tc>
                  <a:txBody>
                    <a:bodyPr/>
                    <a:lstStyle/>
                    <a:p>
                      <a:pPr algn="ctr">
                        <a:spcAft>
                          <a:spcPts val="0"/>
                        </a:spcAft>
                      </a:pPr>
                      <a:r>
                        <a:rPr lang="ro-RO" sz="1400"/>
                        <a:t>1,02</a:t>
                      </a:r>
                      <a:endParaRPr lang="en-US" sz="1100">
                        <a:latin typeface="Times New Roman"/>
                        <a:ea typeface="Times New Roman"/>
                        <a:cs typeface="Times New Roman"/>
                      </a:endParaRPr>
                    </a:p>
                  </a:txBody>
                  <a:tcPr marL="68580" marR="68580" marT="0" marB="0" anchor="ctr"/>
                </a:tc>
                <a:tc>
                  <a:txBody>
                    <a:bodyPr/>
                    <a:lstStyle/>
                    <a:p>
                      <a:pPr algn="ctr">
                        <a:spcAft>
                          <a:spcPts val="0"/>
                        </a:spcAft>
                      </a:pPr>
                      <a:r>
                        <a:rPr lang="ro-RO" sz="1400"/>
                        <a:t>1,06</a:t>
                      </a:r>
                      <a:endParaRPr lang="en-US" sz="1100">
                        <a:latin typeface="Times New Roman"/>
                        <a:ea typeface="Times New Roman"/>
                        <a:cs typeface="Times New Roman"/>
                      </a:endParaRPr>
                    </a:p>
                  </a:txBody>
                  <a:tcPr marL="68580" marR="68580" marT="0" marB="0" anchor="ctr"/>
                </a:tc>
                <a:tc>
                  <a:txBody>
                    <a:bodyPr/>
                    <a:lstStyle/>
                    <a:p>
                      <a:pPr algn="ctr">
                        <a:spcAft>
                          <a:spcPts val="0"/>
                        </a:spcAft>
                      </a:pPr>
                      <a:r>
                        <a:rPr lang="ro-RO" sz="1400"/>
                        <a:t>1,07</a:t>
                      </a:r>
                      <a:endParaRPr lang="en-US" sz="1100">
                        <a:latin typeface="Times New Roman"/>
                        <a:ea typeface="Times New Roman"/>
                        <a:cs typeface="Times New Roman"/>
                      </a:endParaRPr>
                    </a:p>
                  </a:txBody>
                  <a:tcPr marL="68580" marR="68580" marT="0" marB="0" anchor="ctr"/>
                </a:tc>
                <a:tc>
                  <a:txBody>
                    <a:bodyPr/>
                    <a:lstStyle/>
                    <a:p>
                      <a:pPr algn="ctr">
                        <a:spcAft>
                          <a:spcPts val="0"/>
                        </a:spcAft>
                      </a:pPr>
                      <a:r>
                        <a:rPr lang="ro-RO" sz="1400"/>
                        <a:t>1,10</a:t>
                      </a:r>
                      <a:endParaRPr lang="en-US" sz="1100">
                        <a:latin typeface="Times New Roman"/>
                        <a:ea typeface="Times New Roman"/>
                        <a:cs typeface="Times New Roman"/>
                      </a:endParaRPr>
                    </a:p>
                  </a:txBody>
                  <a:tcPr marL="68580" marR="68580" marT="0" marB="0" anchor="ctr"/>
                </a:tc>
                <a:tc>
                  <a:txBody>
                    <a:bodyPr/>
                    <a:lstStyle/>
                    <a:p>
                      <a:pPr algn="ctr">
                        <a:spcAft>
                          <a:spcPts val="0"/>
                        </a:spcAft>
                      </a:pPr>
                      <a:r>
                        <a:rPr lang="ro-RO" sz="1400"/>
                        <a:t>1,13</a:t>
                      </a:r>
                      <a:endParaRPr lang="en-US" sz="1100">
                        <a:latin typeface="Times New Roman"/>
                        <a:ea typeface="Times New Roman"/>
                        <a:cs typeface="Times New Roman"/>
                      </a:endParaRPr>
                    </a:p>
                  </a:txBody>
                  <a:tcPr marL="68580" marR="68580" marT="0" marB="0" anchor="ctr"/>
                </a:tc>
                <a:tc>
                  <a:txBody>
                    <a:bodyPr/>
                    <a:lstStyle/>
                    <a:p>
                      <a:pPr algn="ctr">
                        <a:spcAft>
                          <a:spcPts val="0"/>
                        </a:spcAft>
                      </a:pPr>
                      <a:r>
                        <a:rPr lang="ro-RO" sz="1400"/>
                        <a:t>1,16</a:t>
                      </a:r>
                      <a:endParaRPr lang="en-US" sz="1100">
                        <a:latin typeface="Times New Roman"/>
                        <a:ea typeface="Times New Roman"/>
                        <a:cs typeface="Times New Roman"/>
                      </a:endParaRPr>
                    </a:p>
                  </a:txBody>
                  <a:tcPr marL="68580" marR="68580" marT="0" marB="0" anchor="ctr"/>
                </a:tc>
                <a:tc>
                  <a:txBody>
                    <a:bodyPr/>
                    <a:lstStyle/>
                    <a:p>
                      <a:pPr algn="ctr">
                        <a:spcAft>
                          <a:spcPts val="0"/>
                        </a:spcAft>
                      </a:pPr>
                      <a:r>
                        <a:rPr lang="ro-RO" sz="1400"/>
                        <a:t>1,19</a:t>
                      </a:r>
                      <a:endParaRPr lang="en-US" sz="1100">
                        <a:latin typeface="Times New Roman"/>
                        <a:ea typeface="Times New Roman"/>
                        <a:cs typeface="Times New Roman"/>
                      </a:endParaRPr>
                    </a:p>
                  </a:txBody>
                  <a:tcPr marL="68580" marR="68580" marT="0" marB="0" anchor="ctr"/>
                </a:tc>
                <a:tc>
                  <a:txBody>
                    <a:bodyPr/>
                    <a:lstStyle/>
                    <a:p>
                      <a:pPr algn="ctr">
                        <a:spcAft>
                          <a:spcPts val="0"/>
                        </a:spcAft>
                      </a:pPr>
                      <a:r>
                        <a:rPr lang="ro-RO" sz="1400" dirty="0"/>
                        <a:t>1,21</a:t>
                      </a:r>
                      <a:endParaRPr lang="en-US" sz="1100" dirty="0">
                        <a:latin typeface="Times New Roman"/>
                        <a:ea typeface="Times New Roman"/>
                        <a:cs typeface="Times New Roman"/>
                      </a:endParaRPr>
                    </a:p>
                  </a:txBody>
                  <a:tcPr marL="68580" marR="68580" marT="0" marB="0" anchor="ctr"/>
                </a:tc>
                <a:extLst>
                  <a:ext uri="{0D108BD9-81ED-4DB2-BD59-A6C34878D82A}">
                    <a16:rowId xmlns:a16="http://schemas.microsoft.com/office/drawing/2014/main" val="10001"/>
                  </a:ext>
                </a:extLst>
              </a:tr>
            </a:tbl>
          </a:graphicData>
        </a:graphic>
      </p:graphicFrame>
      <p:sp>
        <p:nvSpPr>
          <p:cNvPr id="181250" name="Rectangle 2"/>
          <p:cNvSpPr>
            <a:spLocks noChangeArrowheads="1"/>
          </p:cNvSpPr>
          <p:nvPr/>
        </p:nvSpPr>
        <p:spPr bwMode="auto">
          <a:xfrm>
            <a:off x="228600" y="4495800"/>
            <a:ext cx="8610600" cy="1323439"/>
          </a:xfrm>
          <a:prstGeom prst="rect">
            <a:avLst/>
          </a:prstGeom>
          <a:noFill/>
          <a:ln w="19050" cap="flat" cmpd="sng">
            <a:noFill/>
            <a:prstDash val="solid"/>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La </a:t>
            </a:r>
            <a:r>
              <a:rPr kumimoji="0" lang="ro-RO" sz="2000" b="0" i="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LEC</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diferenţa dintre rezistenţa în </a:t>
            </a:r>
            <a:r>
              <a:rPr kumimoji="0" lang="ro-RO" sz="20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c.a</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şi cea în c. c. este mult mai mare decât la </a:t>
            </a:r>
            <a:r>
              <a:rPr kumimoji="0" lang="ro-RO" sz="2000" b="0" i="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LEA</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chiar de la secţiuni relativ mici, însă</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o-RO" sz="2000" b="0" i="1"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în calculele practice se consideră egale</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t>
            </a:r>
            <a:endParaRPr kumimoji="0" lang="ro-RO" sz="3600" b="0" i="0" u="none" strike="noStrike" cap="none" normalizeH="0" baseline="0" dirty="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800" b="1" dirty="0"/>
              <a:t>REACTANŢA LINIILOR ELECTRICE</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76200" y="685800"/>
            <a:ext cx="8915400" cy="400110"/>
          </a:xfrm>
          <a:prstGeom prst="rect">
            <a:avLst/>
          </a:prstGeom>
        </p:spPr>
        <p:txBody>
          <a:bodyPr wrap="square">
            <a:spAutoFit/>
          </a:bodyPr>
          <a:lstStyle/>
          <a:p>
            <a:pPr algn="just">
              <a:spcAft>
                <a:spcPts val="1200"/>
              </a:spcAft>
            </a:pPr>
            <a:r>
              <a:rPr lang="ro-RO" sz="2000" b="1" dirty="0">
                <a:solidFill>
                  <a:srgbClr val="C00000"/>
                </a:solidFill>
                <a:latin typeface="Times New Roman" pitchFamily="18" charset="0"/>
                <a:cs typeface="Times New Roman" pitchFamily="18" charset="0"/>
              </a:rPr>
              <a:t>    </a:t>
            </a:r>
            <a:r>
              <a:rPr lang="vi-VN" sz="2000" b="1" dirty="0">
                <a:solidFill>
                  <a:srgbClr val="002060"/>
                </a:solidFill>
                <a:latin typeface="Times New Roman" pitchFamily="18" charset="0"/>
                <a:cs typeface="Times New Roman" pitchFamily="18" charset="0"/>
              </a:rPr>
              <a:t>Reactanţa inductivă </a:t>
            </a:r>
            <a:r>
              <a:rPr lang="vi-VN" sz="2000" dirty="0">
                <a:latin typeface="Times New Roman" pitchFamily="18" charset="0"/>
                <a:cs typeface="Times New Roman" pitchFamily="18" charset="0"/>
              </a:rPr>
              <a:t>pe fază a unei linii trifazate</a:t>
            </a:r>
            <a:r>
              <a:rPr lang="ro-RO" sz="2000" dirty="0">
                <a:latin typeface="Times New Roman" pitchFamily="18" charset="0"/>
                <a:cs typeface="Times New Roman" pitchFamily="18" charset="0"/>
              </a:rPr>
              <a:t>:</a:t>
            </a:r>
            <a:endParaRPr lang="vi-VN" sz="2000" dirty="0">
              <a:latin typeface="Times New Roman" pitchFamily="18" charset="0"/>
              <a:cs typeface="Times New Roman" pitchFamily="18" charset="0"/>
            </a:endParaRPr>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022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0225" name="Object 1"/>
          <p:cNvGraphicFramePr>
            <a:graphicFrameLocks noChangeAspect="1"/>
          </p:cNvGraphicFramePr>
          <p:nvPr/>
        </p:nvGraphicFramePr>
        <p:xfrm>
          <a:off x="3352800" y="1143000"/>
          <a:ext cx="1828800" cy="381000"/>
        </p:xfrm>
        <a:graphic>
          <a:graphicData uri="http://schemas.openxmlformats.org/presentationml/2006/ole">
            <mc:AlternateContent xmlns:mc="http://schemas.openxmlformats.org/markup-compatibility/2006">
              <mc:Choice xmlns:v="urn:schemas-microsoft-com:vml" Requires="v">
                <p:oleObj spid="_x0000_s180250" name="Equation" r:id="rId3" imgW="914400" imgH="190500" progId="Equation.3">
                  <p:embed/>
                </p:oleObj>
              </mc:Choice>
              <mc:Fallback>
                <p:oleObj name="Equation" r:id="rId3" imgW="914400" imgH="1905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1143000"/>
                        <a:ext cx="18288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6096000" y="1123890"/>
            <a:ext cx="482824" cy="40011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[8]</a:t>
            </a:r>
          </a:p>
        </p:txBody>
      </p:sp>
      <p:sp>
        <p:nvSpPr>
          <p:cNvPr id="180227" name="Rectangle 3"/>
          <p:cNvSpPr>
            <a:spLocks noChangeArrowheads="1"/>
          </p:cNvSpPr>
          <p:nvPr/>
        </p:nvSpPr>
        <p:spPr bwMode="auto">
          <a:xfrm>
            <a:off x="381000" y="1447800"/>
            <a:ext cx="5743880" cy="923330"/>
          </a:xfrm>
          <a:prstGeom prst="rect">
            <a:avLst/>
          </a:prstGeom>
          <a:noFill/>
          <a:ln w="19050" cap="flat" cmpd="sng">
            <a:noFill/>
            <a:prstDash val="solid"/>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în care: </a:t>
            </a:r>
          </a:p>
          <a:p>
            <a:pPr lvl="1" eaLnBrk="1" hangingPunct="1"/>
            <a:r>
              <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L</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a:t>
            </a:r>
            <a:r>
              <a:rPr kumimoji="0" lang="ro-RO" b="0" i="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inductivitatea pe fază</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în H</a:t>
            </a:r>
            <a:r>
              <a:rPr lang="ro-RO" dirty="0">
                <a:latin typeface="Times New Roman" pitchFamily="18" charset="0"/>
                <a:ea typeface="Times New Roman" pitchFamily="18" charset="0"/>
                <a:cs typeface="Times New Roman" pitchFamily="18" charset="0"/>
              </a:rPr>
              <a:t>; </a:t>
            </a:r>
          </a:p>
          <a:p>
            <a:pPr lvl="1" eaLnBrk="1" hangingPunct="1"/>
            <a:r>
              <a:rPr lang="ro-RO" dirty="0">
                <a:latin typeface="Times New Roman" pitchFamily="18" charset="0"/>
                <a:ea typeface="Times New Roman" pitchFamily="18" charset="0"/>
                <a:cs typeface="Times New Roman" pitchFamily="18" charset="0"/>
              </a:rPr>
              <a:t>f – </a:t>
            </a:r>
            <a:r>
              <a:rPr lang="ro-RO" dirty="0">
                <a:solidFill>
                  <a:srgbClr val="002060"/>
                </a:solidFill>
                <a:latin typeface="Times New Roman" pitchFamily="18" charset="0"/>
                <a:ea typeface="Times New Roman" pitchFamily="18" charset="0"/>
                <a:cs typeface="Times New Roman" pitchFamily="18" charset="0"/>
              </a:rPr>
              <a:t>frecvenţa</a:t>
            </a:r>
            <a:r>
              <a:rPr lang="ro-RO" dirty="0">
                <a:latin typeface="Times New Roman" pitchFamily="18" charset="0"/>
                <a:ea typeface="Times New Roman" pitchFamily="18" charset="0"/>
                <a:cs typeface="Times New Roman" pitchFamily="18" charset="0"/>
              </a:rPr>
              <a:t>, în Hz;</a:t>
            </a:r>
            <a:r>
              <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p>
        </p:txBody>
      </p:sp>
      <p:sp>
        <p:nvSpPr>
          <p:cNvPr id="13" name="Rectangle 12"/>
          <p:cNvSpPr/>
          <p:nvPr/>
        </p:nvSpPr>
        <p:spPr>
          <a:xfrm>
            <a:off x="152400" y="2505670"/>
            <a:ext cx="8991600" cy="923330"/>
          </a:xfrm>
          <a:prstGeom prst="rect">
            <a:avLst/>
          </a:prstGeom>
        </p:spPr>
        <p:txBody>
          <a:bodyPr wrap="square">
            <a:spAutoFit/>
          </a:bodyPr>
          <a:lstStyle/>
          <a:p>
            <a:pPr algn="just"/>
            <a:r>
              <a:rPr lang="ro-RO" dirty="0">
                <a:latin typeface="Times New Roman" pitchFamily="18" charset="0"/>
                <a:cs typeface="Times New Roman" pitchFamily="18" charset="0"/>
              </a:rPr>
              <a:t>     Stabilirea inductivităţii LEA se poate face pornind de la relaţia fundamentală a raportului dintre </a:t>
            </a:r>
            <a:r>
              <a:rPr lang="ro-RO" dirty="0">
                <a:solidFill>
                  <a:srgbClr val="002060"/>
                </a:solidFill>
                <a:latin typeface="Times New Roman" pitchFamily="18" charset="0"/>
                <a:cs typeface="Times New Roman" pitchFamily="18" charset="0"/>
              </a:rPr>
              <a:t>fluxul magnetic total </a:t>
            </a:r>
            <a:r>
              <a:rPr lang="ro-RO" dirty="0">
                <a:latin typeface="Times New Roman" pitchFamily="18" charset="0"/>
                <a:cs typeface="Times New Roman" pitchFamily="18" charset="0"/>
              </a:rPr>
              <a:t>(</a:t>
            </a:r>
            <a:r>
              <a:rPr lang="ro-RO" i="1" dirty="0">
                <a:latin typeface="Times New Roman" pitchFamily="18" charset="0"/>
                <a:cs typeface="Times New Roman" pitchFamily="18" charset="0"/>
                <a:sym typeface="Symbol"/>
              </a:rPr>
              <a:t></a:t>
            </a:r>
            <a:r>
              <a:rPr lang="ro-RO" i="1" baseline="-25000" dirty="0">
                <a:latin typeface="Times New Roman" pitchFamily="18" charset="0"/>
                <a:cs typeface="Times New Roman" pitchFamily="18" charset="0"/>
              </a:rPr>
              <a:t>t</a:t>
            </a:r>
            <a:r>
              <a:rPr lang="ro-RO" dirty="0">
                <a:latin typeface="Times New Roman" pitchFamily="18" charset="0"/>
                <a:cs typeface="Times New Roman" pitchFamily="18" charset="0"/>
              </a:rPr>
              <a:t>) care străbate suprafaţa limitată de conturul circuitului şi </a:t>
            </a:r>
            <a:r>
              <a:rPr lang="ro-RO" dirty="0">
                <a:solidFill>
                  <a:srgbClr val="002060"/>
                </a:solidFill>
                <a:latin typeface="Times New Roman" pitchFamily="18" charset="0"/>
                <a:cs typeface="Times New Roman" pitchFamily="18" charset="0"/>
              </a:rPr>
              <a:t>curentul</a:t>
            </a:r>
            <a:r>
              <a:rPr lang="ro-RO" dirty="0">
                <a:latin typeface="Times New Roman" pitchFamily="18" charset="0"/>
                <a:cs typeface="Times New Roman" pitchFamily="18" charset="0"/>
              </a:rPr>
              <a:t> (</a:t>
            </a:r>
            <a:r>
              <a:rPr lang="ro-RO" i="1" dirty="0">
                <a:latin typeface="Times New Roman" pitchFamily="18" charset="0"/>
                <a:cs typeface="Times New Roman" pitchFamily="18" charset="0"/>
              </a:rPr>
              <a:t>I</a:t>
            </a:r>
            <a:r>
              <a:rPr lang="ro-RO" dirty="0">
                <a:latin typeface="Times New Roman" pitchFamily="18" charset="0"/>
                <a:cs typeface="Times New Roman" pitchFamily="18" charset="0"/>
              </a:rPr>
              <a:t>) care străbate circuitul…</a:t>
            </a:r>
            <a:endParaRPr lang="en-US" dirty="0">
              <a:latin typeface="Times New Roman" pitchFamily="18" charset="0"/>
              <a:cs typeface="Times New Roman" pitchFamily="18" charset="0"/>
            </a:endParaRPr>
          </a:p>
        </p:txBody>
      </p:sp>
      <p:sp>
        <p:nvSpPr>
          <p:cNvPr id="14" name="Rectangle 13"/>
          <p:cNvSpPr/>
          <p:nvPr/>
        </p:nvSpPr>
        <p:spPr>
          <a:xfrm>
            <a:off x="6096000" y="3562290"/>
            <a:ext cx="482824" cy="40011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[9]</a:t>
            </a:r>
          </a:p>
        </p:txBody>
      </p:sp>
      <p:sp>
        <p:nvSpPr>
          <p:cNvPr id="18022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0228" name="Object 4"/>
          <p:cNvGraphicFramePr>
            <a:graphicFrameLocks noChangeAspect="1"/>
          </p:cNvGraphicFramePr>
          <p:nvPr/>
        </p:nvGraphicFramePr>
        <p:xfrm>
          <a:off x="3962400" y="3402916"/>
          <a:ext cx="685800" cy="635684"/>
        </p:xfrm>
        <a:graphic>
          <a:graphicData uri="http://schemas.openxmlformats.org/presentationml/2006/ole">
            <mc:AlternateContent xmlns:mc="http://schemas.openxmlformats.org/markup-compatibility/2006">
              <mc:Choice xmlns:v="urn:schemas-microsoft-com:vml" Requires="v">
                <p:oleObj spid="_x0000_s180251" name="Equation" r:id="rId5" imgW="494870" imgH="406048" progId="Equation.3">
                  <p:embed/>
                </p:oleObj>
              </mc:Choice>
              <mc:Fallback>
                <p:oleObj name="Equation" r:id="rId5" imgW="494870" imgH="406048" progId="Equation.3">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62400" y="3402916"/>
                        <a:ext cx="685800" cy="63568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0233" name="Rectangle 9"/>
          <p:cNvSpPr>
            <a:spLocks noChangeArrowheads="1"/>
          </p:cNvSpPr>
          <p:nvPr/>
        </p:nvSpPr>
        <p:spPr bwMode="auto">
          <a:xfrm>
            <a:off x="381000" y="4050268"/>
            <a:ext cx="4352474" cy="369332"/>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pPr lvl="0" algn="just" eaLnBrk="1" hangingPunct="1"/>
            <a:r>
              <a:rPr lang="it-IT" b="1" i="1" dirty="0">
                <a:solidFill>
                  <a:srgbClr val="002060"/>
                </a:solidFill>
                <a:latin typeface="Times New Roman" pitchFamily="18" charset="0"/>
                <a:cs typeface="Times New Roman" pitchFamily="18" charset="0"/>
              </a:rPr>
              <a:t>Inductivitatea proprie </a:t>
            </a:r>
            <a:r>
              <a:rPr lang="it-IT" dirty="0">
                <a:latin typeface="Times New Roman" pitchFamily="18" charset="0"/>
                <a:cs typeface="Times New Roman" pitchFamily="18" charset="0"/>
              </a:rPr>
              <a:t>are două componente:</a:t>
            </a:r>
          </a:p>
        </p:txBody>
      </p:sp>
      <p:sp>
        <p:nvSpPr>
          <p:cNvPr id="180235" name="Rectangle 11"/>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0234" name="Object 10"/>
          <p:cNvGraphicFramePr>
            <a:graphicFrameLocks noChangeAspect="1"/>
          </p:cNvGraphicFramePr>
          <p:nvPr/>
        </p:nvGraphicFramePr>
        <p:xfrm>
          <a:off x="2819400" y="4495800"/>
          <a:ext cx="2822944" cy="685800"/>
        </p:xfrm>
        <a:graphic>
          <a:graphicData uri="http://schemas.openxmlformats.org/presentationml/2006/ole">
            <mc:AlternateContent xmlns:mc="http://schemas.openxmlformats.org/markup-compatibility/2006">
              <mc:Choice xmlns:v="urn:schemas-microsoft-com:vml" Requires="v">
                <p:oleObj spid="_x0000_s180252" name="Equation" r:id="rId7" imgW="1688367" imgH="406224" progId="Equation.3">
                  <p:embed/>
                </p:oleObj>
              </mc:Choice>
              <mc:Fallback>
                <p:oleObj name="Equation" r:id="rId7" imgW="1688367" imgH="406224" progId="Equation.3">
                  <p:embed/>
                  <p:pic>
                    <p:nvPicPr>
                      <p:cNvPr id="0"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19400" y="4495800"/>
                        <a:ext cx="2822944"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Rectangle 23"/>
          <p:cNvSpPr/>
          <p:nvPr/>
        </p:nvSpPr>
        <p:spPr>
          <a:xfrm>
            <a:off x="6096000" y="462909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[10]</a:t>
            </a:r>
          </a:p>
        </p:txBody>
      </p:sp>
      <p:sp>
        <p:nvSpPr>
          <p:cNvPr id="180236" name="Rectangle 12"/>
          <p:cNvSpPr>
            <a:spLocks noChangeArrowheads="1"/>
          </p:cNvSpPr>
          <p:nvPr/>
        </p:nvSpPr>
        <p:spPr bwMode="auto">
          <a:xfrm>
            <a:off x="304800" y="5172670"/>
            <a:ext cx="8382000" cy="923330"/>
          </a:xfrm>
          <a:prstGeom prst="rect">
            <a:avLst/>
          </a:prstGeom>
          <a:noFill/>
          <a:ln w="19050" cap="flat" cmpd="sng">
            <a:noFill/>
            <a:prstDash val="solid"/>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în care: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o-RO" b="0" i="1"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L</a:t>
            </a:r>
            <a:r>
              <a:rPr kumimoji="0" lang="ro-RO" b="0" i="1" u="none" strike="noStrike" cap="none" normalizeH="0" baseline="-30000" dirty="0" err="1">
                <a:ln>
                  <a:noFill/>
                </a:ln>
                <a:solidFill>
                  <a:schemeClr val="tx1"/>
                </a:solidFill>
                <a:effectLst/>
                <a:latin typeface="Times New Roman" pitchFamily="18" charset="0"/>
                <a:ea typeface="Times New Roman" pitchFamily="18" charset="0"/>
                <a:cs typeface="Times New Roman" pitchFamily="18" charset="0"/>
              </a:rPr>
              <a:t>ext</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a:t>
            </a:r>
            <a:r>
              <a:rPr kumimoji="0" lang="ro-RO" b="0" i="1"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inductivitatea exterioară </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corespunzătoare liniilor de câmp magnetic exterior (</a:t>
            </a:r>
            <a:r>
              <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r>
              <a:rPr kumimoji="0" lang="ro-RO" b="0" i="1" u="none" strike="noStrike" cap="none" normalizeH="0" baseline="-30000" dirty="0" err="1">
                <a:ln>
                  <a:noFill/>
                </a:ln>
                <a:solidFill>
                  <a:schemeClr val="tx1"/>
                </a:solidFill>
                <a:effectLst/>
                <a:latin typeface="Times New Roman" pitchFamily="18" charset="0"/>
                <a:ea typeface="Times New Roman" pitchFamily="18" charset="0"/>
                <a:cs typeface="Times New Roman" pitchFamily="18" charset="0"/>
              </a:rPr>
              <a:t>ext</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 </a:t>
            </a:r>
            <a:endParaRPr kumimoji="0" lang="en-US" b="0" i="1" u="none" strike="noStrike" cap="none" normalizeH="0" baseline="0" dirty="0">
              <a:ln>
                <a:noFill/>
              </a:ln>
              <a:solidFill>
                <a:schemeClr val="tx1"/>
              </a:solidFill>
              <a:effectLst/>
              <a:latin typeface="Times New Roman" pitchFamily="18" charset="0"/>
              <a:cs typeface="Times New Roman" pitchFamily="18" charset="0"/>
              <a:sym typeface="Symbol" pitchFamily="18" charset="2"/>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o-RO" b="0" i="1"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sym typeface="Symbol" pitchFamily="18" charset="2"/>
              </a:rPr>
              <a:t>L</a:t>
            </a:r>
            <a:r>
              <a:rPr kumimoji="0" lang="ro-RO" b="0" i="1" u="none" strike="noStrike" cap="none" normalizeH="0" baseline="-30000" dirty="0" err="1">
                <a:ln>
                  <a:noFill/>
                </a:ln>
                <a:solidFill>
                  <a:schemeClr val="tx1"/>
                </a:solidFill>
                <a:effectLst/>
                <a:latin typeface="Times New Roman" pitchFamily="18" charset="0"/>
                <a:ea typeface="Times New Roman" pitchFamily="18" charset="0"/>
                <a:cs typeface="Times New Roman" pitchFamily="18" charset="0"/>
                <a:sym typeface="Symbol" pitchFamily="18" charset="2"/>
              </a:rPr>
              <a:t>int</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 – </a:t>
            </a:r>
            <a:r>
              <a:rPr kumimoji="0" lang="ro-RO" b="0" i="1"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sym typeface="Symbol" pitchFamily="18" charset="2"/>
              </a:rPr>
              <a:t>inductivitatea interioară </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corespunzătoare liniilor de câmp magnetic interior (</a:t>
            </a:r>
            <a:r>
              <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r>
              <a:rPr kumimoji="0" lang="ro-RO" b="0" i="1" u="none" strike="noStrike" cap="none" normalizeH="0" baseline="-30000" dirty="0" err="1">
                <a:ln>
                  <a:noFill/>
                </a:ln>
                <a:solidFill>
                  <a:schemeClr val="tx1"/>
                </a:solidFill>
                <a:effectLst/>
                <a:latin typeface="Times New Roman" pitchFamily="18" charset="0"/>
                <a:ea typeface="Times New Roman" pitchFamily="18" charset="0"/>
                <a:cs typeface="Times New Roman" pitchFamily="18" charset="0"/>
              </a:rPr>
              <a:t>int</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endPar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800" b="1" dirty="0"/>
              <a:t>REACTANŢA LINIILOR ELECTRICE</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76200" y="685800"/>
            <a:ext cx="8915400" cy="400110"/>
          </a:xfrm>
          <a:prstGeom prst="rect">
            <a:avLst/>
          </a:prstGeom>
        </p:spPr>
        <p:txBody>
          <a:bodyPr wrap="square">
            <a:spAutoFit/>
          </a:bodyPr>
          <a:lstStyle/>
          <a:p>
            <a:pPr algn="just">
              <a:spcAft>
                <a:spcPts val="1200"/>
              </a:spcAft>
            </a:pPr>
            <a:r>
              <a:rPr lang="ro-RO" sz="2000" dirty="0">
                <a:latin typeface="Times New Roman" pitchFamily="18" charset="0"/>
                <a:cs typeface="Times New Roman" pitchFamily="18" charset="0"/>
              </a:rPr>
              <a:t>    </a:t>
            </a:r>
            <a:r>
              <a:rPr lang="vi-VN" sz="2000" dirty="0">
                <a:latin typeface="Times New Roman" pitchFamily="18" charset="0"/>
                <a:cs typeface="Times New Roman" pitchFamily="18" charset="0"/>
              </a:rPr>
              <a:t>Pentru un conductor cilindric cu </a:t>
            </a:r>
            <a:r>
              <a:rPr lang="vi-VN" sz="2000" dirty="0">
                <a:solidFill>
                  <a:srgbClr val="002060"/>
                </a:solidFill>
                <a:latin typeface="Times New Roman" pitchFamily="18" charset="0"/>
                <a:cs typeface="Times New Roman" pitchFamily="18" charset="0"/>
              </a:rPr>
              <a:t>raza r</a:t>
            </a:r>
            <a:r>
              <a:rPr lang="vi-VN" sz="2000" dirty="0">
                <a:latin typeface="Times New Roman" pitchFamily="18" charset="0"/>
                <a:cs typeface="Times New Roman" pitchFamily="18" charset="0"/>
              </a:rPr>
              <a:t> şi </a:t>
            </a:r>
            <a:r>
              <a:rPr lang="vi-VN" sz="2000" dirty="0">
                <a:solidFill>
                  <a:srgbClr val="002060"/>
                </a:solidFill>
                <a:latin typeface="Times New Roman" pitchFamily="18" charset="0"/>
                <a:cs typeface="Times New Roman" pitchFamily="18" charset="0"/>
              </a:rPr>
              <a:t>lungimea l</a:t>
            </a:r>
            <a:r>
              <a:rPr lang="vi-VN" sz="2000" dirty="0">
                <a:latin typeface="Times New Roman" pitchFamily="18" charset="0"/>
                <a:cs typeface="Times New Roman" pitchFamily="18" charset="0"/>
              </a:rPr>
              <a:t>, </a:t>
            </a:r>
            <a:r>
              <a:rPr lang="vi-VN" sz="2000" i="1" dirty="0">
                <a:solidFill>
                  <a:srgbClr val="002060"/>
                </a:solidFill>
                <a:latin typeface="Times New Roman" pitchFamily="18" charset="0"/>
                <a:cs typeface="Times New Roman" pitchFamily="18" charset="0"/>
              </a:rPr>
              <a:t>inductivitatea exterioară </a:t>
            </a:r>
            <a:r>
              <a:rPr lang="vi-VN" sz="2000" dirty="0">
                <a:latin typeface="Times New Roman" pitchFamily="18" charset="0"/>
                <a:cs typeface="Times New Roman" pitchFamily="18" charset="0"/>
              </a:rPr>
              <a:t>este:</a:t>
            </a:r>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0"/>
          <p:cNvSpPr/>
          <p:nvPr/>
        </p:nvSpPr>
        <p:spPr>
          <a:xfrm>
            <a:off x="6096000" y="114300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[11]</a:t>
            </a:r>
          </a:p>
        </p:txBody>
      </p:sp>
      <p:sp>
        <p:nvSpPr>
          <p:cNvPr id="12" name="Rectangle 11"/>
          <p:cNvSpPr/>
          <p:nvPr/>
        </p:nvSpPr>
        <p:spPr>
          <a:xfrm>
            <a:off x="6096000" y="196209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[12]</a:t>
            </a:r>
          </a:p>
        </p:txBody>
      </p:sp>
      <p:sp>
        <p:nvSpPr>
          <p:cNvPr id="188418"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8417" name="Object 1"/>
          <p:cNvGraphicFramePr>
            <a:graphicFrameLocks noChangeAspect="1"/>
          </p:cNvGraphicFramePr>
          <p:nvPr/>
        </p:nvGraphicFramePr>
        <p:xfrm>
          <a:off x="3505200" y="1066800"/>
          <a:ext cx="1600200" cy="636973"/>
        </p:xfrm>
        <a:graphic>
          <a:graphicData uri="http://schemas.openxmlformats.org/presentationml/2006/ole">
            <mc:AlternateContent xmlns:mc="http://schemas.openxmlformats.org/markup-compatibility/2006">
              <mc:Choice xmlns:v="urn:schemas-microsoft-com:vml" Requires="v">
                <p:oleObj spid="_x0000_s188452" name="Equation" r:id="rId3" imgW="977476" imgH="393529" progId="Equation.3">
                  <p:embed/>
                </p:oleObj>
              </mc:Choice>
              <mc:Fallback>
                <p:oleObj name="Equation" r:id="rId3" imgW="977476" imgH="393529"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1066800"/>
                        <a:ext cx="1600200" cy="63697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Rectangle 12"/>
          <p:cNvSpPr/>
          <p:nvPr/>
        </p:nvSpPr>
        <p:spPr>
          <a:xfrm>
            <a:off x="5029200" y="114300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[H]</a:t>
            </a:r>
          </a:p>
        </p:txBody>
      </p:sp>
      <p:sp>
        <p:nvSpPr>
          <p:cNvPr id="14" name="Rectangle 13"/>
          <p:cNvSpPr/>
          <p:nvPr/>
        </p:nvSpPr>
        <p:spPr>
          <a:xfrm>
            <a:off x="152400" y="1676400"/>
            <a:ext cx="8915400" cy="400110"/>
          </a:xfrm>
          <a:prstGeom prst="rect">
            <a:avLst/>
          </a:prstGeom>
        </p:spPr>
        <p:txBody>
          <a:bodyPr wrap="square">
            <a:spAutoFit/>
          </a:bodyPr>
          <a:lstStyle/>
          <a:p>
            <a:pPr algn="just">
              <a:spcAft>
                <a:spcPts val="1200"/>
              </a:spcAft>
            </a:pPr>
            <a:r>
              <a:rPr lang="vi-VN" sz="2000" i="1" dirty="0">
                <a:solidFill>
                  <a:srgbClr val="002060"/>
                </a:solidFill>
                <a:latin typeface="Times New Roman" pitchFamily="18" charset="0"/>
                <a:cs typeface="Times New Roman" pitchFamily="18" charset="0"/>
              </a:rPr>
              <a:t>inductivitatea </a:t>
            </a:r>
            <a:r>
              <a:rPr lang="ro-RO" sz="2000" i="1" dirty="0">
                <a:solidFill>
                  <a:srgbClr val="002060"/>
                </a:solidFill>
                <a:latin typeface="Times New Roman" pitchFamily="18" charset="0"/>
                <a:cs typeface="Times New Roman" pitchFamily="18" charset="0"/>
              </a:rPr>
              <a:t>in</a:t>
            </a:r>
            <a:r>
              <a:rPr lang="vi-VN" sz="2000" i="1" dirty="0">
                <a:solidFill>
                  <a:srgbClr val="002060"/>
                </a:solidFill>
                <a:latin typeface="Times New Roman" pitchFamily="18" charset="0"/>
                <a:cs typeface="Times New Roman" pitchFamily="18" charset="0"/>
              </a:rPr>
              <a:t>terioară </a:t>
            </a:r>
            <a:r>
              <a:rPr lang="vi-VN" sz="2000" dirty="0">
                <a:latin typeface="Times New Roman" pitchFamily="18" charset="0"/>
                <a:cs typeface="Times New Roman" pitchFamily="18" charset="0"/>
              </a:rPr>
              <a:t>este :</a:t>
            </a:r>
          </a:p>
        </p:txBody>
      </p:sp>
      <p:sp>
        <p:nvSpPr>
          <p:cNvPr id="188420"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8419" name="Object 3"/>
          <p:cNvGraphicFramePr>
            <a:graphicFrameLocks noChangeAspect="1"/>
          </p:cNvGraphicFramePr>
          <p:nvPr/>
        </p:nvGraphicFramePr>
        <p:xfrm>
          <a:off x="3962400" y="1828800"/>
          <a:ext cx="990600" cy="640977"/>
        </p:xfrm>
        <a:graphic>
          <a:graphicData uri="http://schemas.openxmlformats.org/presentationml/2006/ole">
            <mc:AlternateContent xmlns:mc="http://schemas.openxmlformats.org/markup-compatibility/2006">
              <mc:Choice xmlns:v="urn:schemas-microsoft-com:vml" Requires="v">
                <p:oleObj spid="_x0000_s188453" name="Equation" r:id="rId5" imgW="647700" imgH="419100" progId="Equation.3">
                  <p:embed/>
                </p:oleObj>
              </mc:Choice>
              <mc:Fallback>
                <p:oleObj name="Equation" r:id="rId5" imgW="647700" imgH="4191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62400" y="1828800"/>
                        <a:ext cx="990600" cy="64097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Rectangle 16"/>
          <p:cNvSpPr/>
          <p:nvPr/>
        </p:nvSpPr>
        <p:spPr>
          <a:xfrm>
            <a:off x="5029200" y="198120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[H]</a:t>
            </a:r>
          </a:p>
        </p:txBody>
      </p:sp>
      <p:sp>
        <p:nvSpPr>
          <p:cNvPr id="188421" name="Rectangle 5"/>
          <p:cNvSpPr>
            <a:spLocks noChangeArrowheads="1"/>
          </p:cNvSpPr>
          <p:nvPr/>
        </p:nvSpPr>
        <p:spPr bwMode="auto">
          <a:xfrm>
            <a:off x="228600" y="2168857"/>
            <a:ext cx="8915400" cy="1869743"/>
          </a:xfrm>
          <a:prstGeom prst="rect">
            <a:avLst/>
          </a:prstGeom>
          <a:noFill/>
          <a:ln w="19050" cap="flat" cmpd="sng">
            <a:noFill/>
            <a:prstDash val="solid"/>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în care: </a:t>
            </a:r>
          </a:p>
          <a:p>
            <a:pPr marL="896938" lvl="1" indent="-439738" algn="just" eaLnBrk="1" hangingPunct="1">
              <a:spcAft>
                <a:spcPts val="300"/>
              </a:spcAft>
            </a:pPr>
            <a:r>
              <a:rPr kumimoji="0" lang="ro-RO" b="0" i="1"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D</a:t>
            </a:r>
            <a:r>
              <a:rPr kumimoji="0" lang="ro-RO" b="0" i="1" u="none" strike="noStrike" cap="none" normalizeH="0" baseline="-30000" dirty="0" err="1">
                <a:ln>
                  <a:noFill/>
                </a:ln>
                <a:solidFill>
                  <a:schemeClr val="tx1"/>
                </a:solidFill>
                <a:effectLst/>
                <a:latin typeface="Times New Roman" pitchFamily="18" charset="0"/>
                <a:ea typeface="Times New Roman" pitchFamily="18" charset="0"/>
                <a:cs typeface="Times New Roman" pitchFamily="18" charset="0"/>
              </a:rPr>
              <a:t>x</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a:t>
            </a:r>
            <a:r>
              <a:rPr kumimoji="0" lang="ro-RO" b="0" i="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distanţa</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de la axa conductorului până la punctul în care intensitatea câmpului magnetic este nulă (</a:t>
            </a:r>
            <a:r>
              <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H</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0); </a:t>
            </a:r>
          </a:p>
          <a:p>
            <a:pPr lvl="1" algn="just" eaLnBrk="1" hangingPunct="1">
              <a:spcAft>
                <a:spcPts val="300"/>
              </a:spcAft>
            </a:pPr>
            <a:r>
              <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r>
              <a:rPr kumimoji="0" lang="ro-RO" b="0" i="1"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0</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 - </a:t>
            </a:r>
            <a:r>
              <a:rPr kumimoji="0" lang="ro-RO" b="0" i="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sym typeface="Symbol" pitchFamily="18" charset="2"/>
              </a:rPr>
              <a:t>permeabilitatea magnetică a vidului </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r>
              <a:rPr kumimoji="0" lang="ro-RO" b="0"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0</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 = 4</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10</a:t>
            </a:r>
            <a:r>
              <a:rPr kumimoji="0" lang="ro-RO" b="0"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-7</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 H/m); </a:t>
            </a:r>
          </a:p>
          <a:p>
            <a:pPr lvl="1" algn="just" eaLnBrk="1" hangingPunct="1">
              <a:spcAft>
                <a:spcPts val="300"/>
              </a:spcAft>
            </a:pPr>
            <a:r>
              <a:rPr lang="ro-RO" i="1" dirty="0">
                <a:latin typeface="Times New Roman" pitchFamily="18" charset="0"/>
                <a:ea typeface="Times New Roman" pitchFamily="18" charset="0"/>
                <a:cs typeface="Times New Roman" pitchFamily="18" charset="0"/>
                <a:sym typeface="Symbol" pitchFamily="18" charset="2"/>
              </a:rPr>
              <a:t></a:t>
            </a:r>
            <a:r>
              <a:rPr lang="ro-RO" dirty="0">
                <a:latin typeface="Times New Roman" pitchFamily="18" charset="0"/>
                <a:ea typeface="Times New Roman" pitchFamily="18" charset="0"/>
                <a:cs typeface="Times New Roman" pitchFamily="18" charset="0"/>
                <a:sym typeface="Symbol" pitchFamily="18" charset="2"/>
              </a:rPr>
              <a:t> - </a:t>
            </a:r>
            <a:r>
              <a:rPr kumimoji="0" lang="ro-RO" b="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sym typeface="Symbol" pitchFamily="18" charset="2"/>
              </a:rPr>
              <a:t>permeabilitatea magnetică a materialului conductor</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 </a:t>
            </a:r>
          </a:p>
          <a:p>
            <a:pPr marL="0" marR="0" lvl="0" indent="0" algn="just" defTabSz="914400" rtl="0" eaLnBrk="1" fontAlgn="base" latinLnBrk="0" hangingPunct="1">
              <a:lnSpc>
                <a:spcPct val="100000"/>
              </a:lnSpc>
              <a:spcBef>
                <a:spcPct val="0"/>
              </a:spcBef>
              <a:spcAft>
                <a:spcPct val="0"/>
              </a:spcAft>
              <a:buClrTx/>
              <a:buSzTx/>
              <a:tabLst/>
            </a:pP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   Din relaţiile (10)</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(12), rezultă că inductivitatea proprie a conductorului masiv are forma:</a:t>
            </a:r>
            <a:endPar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endParaRPr>
          </a:p>
        </p:txBody>
      </p:sp>
      <p:sp>
        <p:nvSpPr>
          <p:cNvPr id="188423" name="Rectangle 7"/>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8422" name="Object 6"/>
          <p:cNvGraphicFramePr>
            <a:graphicFrameLocks noChangeAspect="1"/>
          </p:cNvGraphicFramePr>
          <p:nvPr/>
        </p:nvGraphicFramePr>
        <p:xfrm>
          <a:off x="2743200" y="4038600"/>
          <a:ext cx="3133164" cy="685800"/>
        </p:xfrm>
        <a:graphic>
          <a:graphicData uri="http://schemas.openxmlformats.org/presentationml/2006/ole">
            <mc:AlternateContent xmlns:mc="http://schemas.openxmlformats.org/markup-compatibility/2006">
              <mc:Choice xmlns:v="urn:schemas-microsoft-com:vml" Requires="v">
                <p:oleObj spid="_x0000_s188454" name="Equation" r:id="rId7" imgW="2222500" imgH="482600" progId="Equation.3">
                  <p:embed/>
                </p:oleObj>
              </mc:Choice>
              <mc:Fallback>
                <p:oleObj name="Equation" r:id="rId7" imgW="2222500" imgH="482600" progId="Equation.3">
                  <p:embed/>
                  <p:pic>
                    <p:nvPicPr>
                      <p:cNvPr id="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43200" y="4038600"/>
                        <a:ext cx="3133164"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Rectangle 20"/>
          <p:cNvSpPr/>
          <p:nvPr/>
        </p:nvSpPr>
        <p:spPr>
          <a:xfrm>
            <a:off x="5791200" y="417189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[H]</a:t>
            </a:r>
          </a:p>
        </p:txBody>
      </p:sp>
      <p:sp>
        <p:nvSpPr>
          <p:cNvPr id="22" name="Rectangle 21"/>
          <p:cNvSpPr/>
          <p:nvPr/>
        </p:nvSpPr>
        <p:spPr>
          <a:xfrm>
            <a:off x="6553200" y="411480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[13]</a:t>
            </a:r>
          </a:p>
        </p:txBody>
      </p:sp>
      <p:sp>
        <p:nvSpPr>
          <p:cNvPr id="23" name="Rectangle 22"/>
          <p:cNvSpPr/>
          <p:nvPr/>
        </p:nvSpPr>
        <p:spPr>
          <a:xfrm>
            <a:off x="533400" y="4876800"/>
            <a:ext cx="2745688" cy="369332"/>
          </a:xfrm>
          <a:prstGeom prst="rect">
            <a:avLst/>
          </a:prstGeom>
        </p:spPr>
        <p:txBody>
          <a:bodyPr wrap="none">
            <a:spAutoFit/>
          </a:bodyPr>
          <a:lstStyle/>
          <a:p>
            <a:r>
              <a:rPr lang="ro-RO" i="1" dirty="0">
                <a:latin typeface="Times New Roman" pitchFamily="18" charset="0"/>
                <a:cs typeface="Times New Roman" pitchFamily="18" charset="0"/>
              </a:rPr>
              <a:t>r</a:t>
            </a:r>
            <a:r>
              <a:rPr lang="ro-RO" i="1" baseline="-25000" dirty="0">
                <a:latin typeface="Times New Roman" pitchFamily="18" charset="0"/>
                <a:cs typeface="Times New Roman" pitchFamily="18" charset="0"/>
              </a:rPr>
              <a:t>e</a:t>
            </a:r>
            <a:r>
              <a:rPr lang="ro-RO" dirty="0">
                <a:latin typeface="Times New Roman" pitchFamily="18" charset="0"/>
                <a:cs typeface="Times New Roman" pitchFamily="18" charset="0"/>
              </a:rPr>
              <a:t> - </a:t>
            </a:r>
            <a:r>
              <a:rPr lang="ro-RO" i="1" dirty="0">
                <a:solidFill>
                  <a:srgbClr val="002060"/>
                </a:solidFill>
                <a:latin typeface="Times New Roman" pitchFamily="18" charset="0"/>
                <a:cs typeface="Times New Roman" pitchFamily="18" charset="0"/>
              </a:rPr>
              <a:t>raza echivalentă </a:t>
            </a:r>
            <a:r>
              <a:rPr lang="ro-RO" dirty="0">
                <a:latin typeface="Times New Roman" pitchFamily="18" charset="0"/>
                <a:cs typeface="Times New Roman" pitchFamily="18" charset="0"/>
              </a:rPr>
              <a:t>medie:</a:t>
            </a:r>
            <a:endParaRPr lang="en-US" dirty="0">
              <a:latin typeface="Times New Roman" pitchFamily="18" charset="0"/>
              <a:cs typeface="Times New Roman" pitchFamily="18" charset="0"/>
            </a:endParaRPr>
          </a:p>
        </p:txBody>
      </p:sp>
      <p:sp>
        <p:nvSpPr>
          <p:cNvPr id="188425" name="Rectangle 9"/>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8424" name="Object 8"/>
          <p:cNvGraphicFramePr>
            <a:graphicFrameLocks noChangeAspect="1"/>
          </p:cNvGraphicFramePr>
          <p:nvPr/>
        </p:nvGraphicFramePr>
        <p:xfrm>
          <a:off x="3200400" y="4648200"/>
          <a:ext cx="1097282" cy="609601"/>
        </p:xfrm>
        <a:graphic>
          <a:graphicData uri="http://schemas.openxmlformats.org/presentationml/2006/ole">
            <mc:AlternateContent xmlns:mc="http://schemas.openxmlformats.org/markup-compatibility/2006">
              <mc:Choice xmlns:v="urn:schemas-microsoft-com:vml" Requires="v">
                <p:oleObj spid="_x0000_s188455" name="Equation" r:id="rId9" imgW="685800" imgH="381000" progId="Equation.3">
                  <p:embed/>
                </p:oleObj>
              </mc:Choice>
              <mc:Fallback>
                <p:oleObj name="Equation" r:id="rId9" imgW="685800" imgH="381000" progId="Equation.3">
                  <p:embed/>
                  <p:pic>
                    <p:nvPicPr>
                      <p:cNvPr id="0"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00400" y="4648200"/>
                        <a:ext cx="1097282" cy="60960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 name="Rectangle 25"/>
          <p:cNvSpPr/>
          <p:nvPr/>
        </p:nvSpPr>
        <p:spPr>
          <a:xfrm>
            <a:off x="304800" y="5257800"/>
            <a:ext cx="8534400" cy="646331"/>
          </a:xfrm>
          <a:prstGeom prst="rect">
            <a:avLst/>
          </a:prstGeom>
        </p:spPr>
        <p:txBody>
          <a:bodyPr wrap="square">
            <a:spAutoFit/>
          </a:bodyPr>
          <a:lstStyle/>
          <a:p>
            <a:pPr algn="just"/>
            <a:r>
              <a:rPr lang="ro-RO" dirty="0">
                <a:latin typeface="Times New Roman" pitchFamily="18" charset="0"/>
                <a:cs typeface="Times New Roman" pitchFamily="18" charset="0"/>
              </a:rPr>
              <a:t>    </a:t>
            </a:r>
            <a:r>
              <a:rPr lang="ro-RO" b="1" dirty="0">
                <a:solidFill>
                  <a:srgbClr val="002060"/>
                </a:solidFill>
                <a:latin typeface="Times New Roman" pitchFamily="18" charset="0"/>
                <a:cs typeface="Times New Roman" pitchFamily="18" charset="0"/>
              </a:rPr>
              <a:t>Inductivitatea mutuală </a:t>
            </a:r>
            <a:r>
              <a:rPr lang="ro-RO" b="1" i="1" dirty="0">
                <a:solidFill>
                  <a:srgbClr val="002060"/>
                </a:solidFill>
                <a:latin typeface="Times New Roman" pitchFamily="18" charset="0"/>
                <a:cs typeface="Times New Roman" pitchFamily="18" charset="0"/>
              </a:rPr>
              <a:t>M</a:t>
            </a:r>
            <a:r>
              <a:rPr lang="ro-RO" b="1" dirty="0">
                <a:solidFill>
                  <a:srgbClr val="002060"/>
                </a:solidFill>
                <a:latin typeface="Times New Roman" pitchFamily="18" charset="0"/>
                <a:cs typeface="Times New Roman" pitchFamily="18" charset="0"/>
              </a:rPr>
              <a:t> </a:t>
            </a:r>
            <a:r>
              <a:rPr lang="ro-RO" dirty="0">
                <a:latin typeface="Times New Roman" pitchFamily="18" charset="0"/>
                <a:cs typeface="Times New Roman" pitchFamily="18" charset="0"/>
              </a:rPr>
              <a:t>dintre două conductoare cilindrice, paralele, de lungime </a:t>
            </a:r>
            <a:r>
              <a:rPr lang="ro-RO" i="1" dirty="0">
                <a:latin typeface="Times New Roman" pitchFamily="18" charset="0"/>
                <a:cs typeface="Times New Roman" pitchFamily="18" charset="0"/>
              </a:rPr>
              <a:t>l</a:t>
            </a:r>
            <a:r>
              <a:rPr lang="ro-RO" dirty="0">
                <a:latin typeface="Times New Roman" pitchFamily="18" charset="0"/>
                <a:cs typeface="Times New Roman" pitchFamily="18" charset="0"/>
              </a:rPr>
              <a:t>, situate într-un mediu neferomagnetic şi cu distanţa </a:t>
            </a:r>
            <a:r>
              <a:rPr lang="ro-RO" i="1" dirty="0">
                <a:latin typeface="Times New Roman" pitchFamily="18" charset="0"/>
                <a:cs typeface="Times New Roman" pitchFamily="18" charset="0"/>
              </a:rPr>
              <a:t>D</a:t>
            </a:r>
            <a:r>
              <a:rPr lang="ro-RO" dirty="0">
                <a:latin typeface="Times New Roman" pitchFamily="18" charset="0"/>
                <a:cs typeface="Times New Roman" pitchFamily="18" charset="0"/>
              </a:rPr>
              <a:t>  între axe, este dată de relaţia:</a:t>
            </a:r>
            <a:endParaRPr lang="en-US" dirty="0">
              <a:latin typeface="Times New Roman" pitchFamily="18" charset="0"/>
              <a:cs typeface="Times New Roman" pitchFamily="18" charset="0"/>
            </a:endParaRPr>
          </a:p>
        </p:txBody>
      </p:sp>
      <p:sp>
        <p:nvSpPr>
          <p:cNvPr id="188427" name="Rectangle 11"/>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8426" name="Object 10"/>
          <p:cNvGraphicFramePr>
            <a:graphicFrameLocks noChangeAspect="1"/>
          </p:cNvGraphicFramePr>
          <p:nvPr/>
        </p:nvGraphicFramePr>
        <p:xfrm>
          <a:off x="3657600" y="5943600"/>
          <a:ext cx="1447800" cy="616390"/>
        </p:xfrm>
        <a:graphic>
          <a:graphicData uri="http://schemas.openxmlformats.org/presentationml/2006/ole">
            <mc:AlternateContent xmlns:mc="http://schemas.openxmlformats.org/markup-compatibility/2006">
              <mc:Choice xmlns:v="urn:schemas-microsoft-com:vml" Requires="v">
                <p:oleObj spid="_x0000_s188456" name="Equation" r:id="rId11" imgW="964781" imgH="406224" progId="Equation.3">
                  <p:embed/>
                </p:oleObj>
              </mc:Choice>
              <mc:Fallback>
                <p:oleObj name="Equation" r:id="rId11" imgW="964781" imgH="406224" progId="Equation.3">
                  <p:embed/>
                  <p:pic>
                    <p:nvPicPr>
                      <p:cNvPr id="0" name="Picture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657600" y="5943600"/>
                        <a:ext cx="1447800" cy="61639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9" name="Rectangle 28"/>
          <p:cNvSpPr/>
          <p:nvPr/>
        </p:nvSpPr>
        <p:spPr>
          <a:xfrm>
            <a:off x="5105400" y="601980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[H]</a:t>
            </a:r>
          </a:p>
        </p:txBody>
      </p:sp>
      <p:sp>
        <p:nvSpPr>
          <p:cNvPr id="30" name="Rectangle 29"/>
          <p:cNvSpPr/>
          <p:nvPr/>
        </p:nvSpPr>
        <p:spPr>
          <a:xfrm>
            <a:off x="6019800" y="601980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[14]</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400" b="1" dirty="0"/>
              <a:t>REACTANŢA LEA TRIFAZATE SIMPLU ŞI DUBLU CIRCUIT</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7461" name="Rectangle 69"/>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187393" name="Group 1"/>
          <p:cNvGrpSpPr>
            <a:grpSpLocks/>
          </p:cNvGrpSpPr>
          <p:nvPr/>
        </p:nvGrpSpPr>
        <p:grpSpPr bwMode="auto">
          <a:xfrm>
            <a:off x="762000" y="685800"/>
            <a:ext cx="7467600" cy="2286000"/>
            <a:chOff x="1841" y="1503"/>
            <a:chExt cx="8239" cy="2738"/>
          </a:xfrm>
        </p:grpSpPr>
        <p:sp>
          <p:nvSpPr>
            <p:cNvPr id="187460" name="Line 68"/>
            <p:cNvSpPr>
              <a:spLocks noChangeShapeType="1"/>
            </p:cNvSpPr>
            <p:nvPr/>
          </p:nvSpPr>
          <p:spPr bwMode="auto">
            <a:xfrm flipV="1">
              <a:off x="2894" y="1751"/>
              <a:ext cx="810" cy="492"/>
            </a:xfrm>
            <a:prstGeom prst="line">
              <a:avLst/>
            </a:prstGeom>
            <a:no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59" name="Line 67"/>
            <p:cNvSpPr>
              <a:spLocks noChangeShapeType="1"/>
            </p:cNvSpPr>
            <p:nvPr/>
          </p:nvSpPr>
          <p:spPr bwMode="auto">
            <a:xfrm flipV="1">
              <a:off x="3056" y="1991"/>
              <a:ext cx="642" cy="390"/>
            </a:xfrm>
            <a:prstGeom prst="line">
              <a:avLst/>
            </a:prstGeom>
            <a:no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58" name="Line 66"/>
            <p:cNvSpPr>
              <a:spLocks noChangeShapeType="1"/>
            </p:cNvSpPr>
            <p:nvPr/>
          </p:nvSpPr>
          <p:spPr bwMode="auto">
            <a:xfrm flipV="1">
              <a:off x="3680" y="1503"/>
              <a:ext cx="432" cy="260"/>
            </a:xfrm>
            <a:prstGeom prst="line">
              <a:avLst/>
            </a:prstGeom>
            <a:noFill/>
            <a:ln w="9525" cap="rnd">
              <a:solidFill>
                <a:srgbClr val="000000"/>
              </a:solidFill>
              <a:prstDash val="sysDot"/>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57" name="Line 65"/>
            <p:cNvSpPr>
              <a:spLocks noChangeShapeType="1"/>
            </p:cNvSpPr>
            <p:nvPr/>
          </p:nvSpPr>
          <p:spPr bwMode="auto">
            <a:xfrm flipV="1">
              <a:off x="3704" y="1649"/>
              <a:ext cx="545" cy="342"/>
            </a:xfrm>
            <a:prstGeom prst="line">
              <a:avLst/>
            </a:prstGeom>
            <a:noFill/>
            <a:ln w="9525" cap="rnd">
              <a:solidFill>
                <a:srgbClr val="000000"/>
              </a:solidFill>
              <a:prstDash val="sysDot"/>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56" name="Line 64"/>
            <p:cNvSpPr>
              <a:spLocks noChangeShapeType="1"/>
            </p:cNvSpPr>
            <p:nvPr/>
          </p:nvSpPr>
          <p:spPr bwMode="auto">
            <a:xfrm flipV="1">
              <a:off x="3065" y="1751"/>
              <a:ext cx="450" cy="282"/>
            </a:xfrm>
            <a:prstGeom prst="line">
              <a:avLst/>
            </a:prstGeom>
            <a:noFill/>
            <a:ln w="9525">
              <a:solidFill>
                <a:srgbClr val="000000"/>
              </a:solidFill>
              <a:round/>
              <a:headEnd/>
              <a:tailEnd type="stealth" w="sm" len="lg"/>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55" name="Text Box 63"/>
            <p:cNvSpPr txBox="1">
              <a:spLocks noChangeArrowheads="1"/>
            </p:cNvSpPr>
            <p:nvPr/>
          </p:nvSpPr>
          <p:spPr bwMode="auto">
            <a:xfrm>
              <a:off x="2996" y="1649"/>
              <a:ext cx="270" cy="252"/>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I</a:t>
              </a:r>
              <a:r>
                <a:rPr kumimoji="0" lang="en-GB" sz="1400" b="1" i="1"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R</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7454" name="Line 62"/>
            <p:cNvSpPr>
              <a:spLocks noChangeShapeType="1"/>
            </p:cNvSpPr>
            <p:nvPr/>
          </p:nvSpPr>
          <p:spPr bwMode="auto">
            <a:xfrm flipV="1">
              <a:off x="2114" y="3341"/>
              <a:ext cx="810" cy="492"/>
            </a:xfrm>
            <a:prstGeom prst="line">
              <a:avLst/>
            </a:prstGeom>
            <a:no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53" name="Line 61"/>
            <p:cNvSpPr>
              <a:spLocks noChangeShapeType="1"/>
            </p:cNvSpPr>
            <p:nvPr/>
          </p:nvSpPr>
          <p:spPr bwMode="auto">
            <a:xfrm flipV="1">
              <a:off x="2276" y="3581"/>
              <a:ext cx="642" cy="390"/>
            </a:xfrm>
            <a:prstGeom prst="line">
              <a:avLst/>
            </a:prstGeom>
            <a:no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52" name="Line 60"/>
            <p:cNvSpPr>
              <a:spLocks noChangeShapeType="1"/>
            </p:cNvSpPr>
            <p:nvPr/>
          </p:nvSpPr>
          <p:spPr bwMode="auto">
            <a:xfrm flipV="1">
              <a:off x="2285" y="3341"/>
              <a:ext cx="450" cy="282"/>
            </a:xfrm>
            <a:prstGeom prst="line">
              <a:avLst/>
            </a:prstGeom>
            <a:noFill/>
            <a:ln w="9525">
              <a:solidFill>
                <a:srgbClr val="000000"/>
              </a:solidFill>
              <a:round/>
              <a:headEnd/>
              <a:tailEnd type="stealth" w="sm" len="lg"/>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51" name="Text Box 59"/>
            <p:cNvSpPr txBox="1">
              <a:spLocks noChangeArrowheads="1"/>
            </p:cNvSpPr>
            <p:nvPr/>
          </p:nvSpPr>
          <p:spPr bwMode="auto">
            <a:xfrm>
              <a:off x="2216" y="3239"/>
              <a:ext cx="270" cy="252"/>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I</a:t>
              </a:r>
              <a:r>
                <a:rPr kumimoji="0" lang="en-GB" sz="1400" b="1" i="1"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S</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7450" name="Line 58"/>
            <p:cNvSpPr>
              <a:spLocks noChangeShapeType="1"/>
            </p:cNvSpPr>
            <p:nvPr/>
          </p:nvSpPr>
          <p:spPr bwMode="auto">
            <a:xfrm flipV="1">
              <a:off x="4010" y="3371"/>
              <a:ext cx="810" cy="492"/>
            </a:xfrm>
            <a:prstGeom prst="line">
              <a:avLst/>
            </a:prstGeom>
            <a:no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49" name="Line 57"/>
            <p:cNvSpPr>
              <a:spLocks noChangeShapeType="1"/>
            </p:cNvSpPr>
            <p:nvPr/>
          </p:nvSpPr>
          <p:spPr bwMode="auto">
            <a:xfrm flipV="1">
              <a:off x="4172" y="3611"/>
              <a:ext cx="642" cy="390"/>
            </a:xfrm>
            <a:prstGeom prst="line">
              <a:avLst/>
            </a:prstGeom>
            <a:no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48" name="Line 56"/>
            <p:cNvSpPr>
              <a:spLocks noChangeShapeType="1"/>
            </p:cNvSpPr>
            <p:nvPr/>
          </p:nvSpPr>
          <p:spPr bwMode="auto">
            <a:xfrm flipV="1">
              <a:off x="4181" y="3371"/>
              <a:ext cx="450" cy="282"/>
            </a:xfrm>
            <a:prstGeom prst="line">
              <a:avLst/>
            </a:prstGeom>
            <a:noFill/>
            <a:ln w="9525">
              <a:solidFill>
                <a:srgbClr val="000000"/>
              </a:solidFill>
              <a:round/>
              <a:headEnd/>
              <a:tailEnd type="stealth" w="sm" len="lg"/>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47" name="Text Box 55"/>
            <p:cNvSpPr txBox="1">
              <a:spLocks noChangeArrowheads="1"/>
            </p:cNvSpPr>
            <p:nvPr/>
          </p:nvSpPr>
          <p:spPr bwMode="auto">
            <a:xfrm>
              <a:off x="4112" y="3269"/>
              <a:ext cx="270" cy="252"/>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I</a:t>
              </a:r>
              <a:r>
                <a:rPr kumimoji="0" lang="en-GB" sz="1400" b="1" i="1"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T</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7446" name="Line 54"/>
            <p:cNvSpPr>
              <a:spLocks noChangeShapeType="1"/>
            </p:cNvSpPr>
            <p:nvPr/>
          </p:nvSpPr>
          <p:spPr bwMode="auto">
            <a:xfrm>
              <a:off x="2198" y="3971"/>
              <a:ext cx="0" cy="270"/>
            </a:xfrm>
            <a:prstGeom prst="line">
              <a:avLst/>
            </a:prstGeom>
            <a:no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45" name="Line 53"/>
            <p:cNvSpPr>
              <a:spLocks noChangeShapeType="1"/>
            </p:cNvSpPr>
            <p:nvPr/>
          </p:nvSpPr>
          <p:spPr bwMode="auto">
            <a:xfrm>
              <a:off x="4082" y="3971"/>
              <a:ext cx="0" cy="270"/>
            </a:xfrm>
            <a:prstGeom prst="line">
              <a:avLst/>
            </a:prstGeom>
            <a:no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44" name="Line 52"/>
            <p:cNvSpPr>
              <a:spLocks noChangeShapeType="1"/>
            </p:cNvSpPr>
            <p:nvPr/>
          </p:nvSpPr>
          <p:spPr bwMode="auto">
            <a:xfrm>
              <a:off x="2198" y="4185"/>
              <a:ext cx="1866" cy="0"/>
            </a:xfrm>
            <a:prstGeom prst="line">
              <a:avLst/>
            </a:prstGeom>
            <a:noFill/>
            <a:ln w="9525">
              <a:solidFill>
                <a:srgbClr val="000000"/>
              </a:solidFill>
              <a:round/>
              <a:headEnd type="stealth" w="sm" len="lg"/>
              <a:tailEnd type="stealth" w="sm" len="lg"/>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43" name="Line 51"/>
            <p:cNvSpPr>
              <a:spLocks noChangeShapeType="1"/>
            </p:cNvSpPr>
            <p:nvPr/>
          </p:nvSpPr>
          <p:spPr bwMode="auto">
            <a:xfrm>
              <a:off x="1841" y="3720"/>
              <a:ext cx="300" cy="161"/>
            </a:xfrm>
            <a:prstGeom prst="line">
              <a:avLst/>
            </a:prstGeom>
            <a:no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42" name="Line 50"/>
            <p:cNvSpPr>
              <a:spLocks noChangeShapeType="1"/>
            </p:cNvSpPr>
            <p:nvPr/>
          </p:nvSpPr>
          <p:spPr bwMode="auto">
            <a:xfrm>
              <a:off x="2558" y="2153"/>
              <a:ext cx="300" cy="120"/>
            </a:xfrm>
            <a:prstGeom prst="line">
              <a:avLst/>
            </a:prstGeom>
            <a:no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41" name="Line 49"/>
            <p:cNvSpPr>
              <a:spLocks noChangeShapeType="1"/>
            </p:cNvSpPr>
            <p:nvPr/>
          </p:nvSpPr>
          <p:spPr bwMode="auto">
            <a:xfrm flipV="1">
              <a:off x="1958" y="2219"/>
              <a:ext cx="735" cy="1542"/>
            </a:xfrm>
            <a:prstGeom prst="line">
              <a:avLst/>
            </a:prstGeom>
            <a:noFill/>
            <a:ln w="9525">
              <a:solidFill>
                <a:srgbClr val="000000"/>
              </a:solidFill>
              <a:round/>
              <a:headEnd type="stealth" w="sm" len="lg"/>
              <a:tailEnd type="stealth" w="sm" len="lg"/>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40" name="Text Box 48"/>
            <p:cNvSpPr txBox="1">
              <a:spLocks noChangeArrowheads="1"/>
            </p:cNvSpPr>
            <p:nvPr/>
          </p:nvSpPr>
          <p:spPr bwMode="auto">
            <a:xfrm>
              <a:off x="1958" y="2747"/>
              <a:ext cx="387" cy="23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D</a:t>
              </a:r>
              <a:r>
                <a:rPr kumimoji="0" lang="en-GB" sz="1400" b="1" i="1"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RS</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7439" name="Line 47"/>
            <p:cNvSpPr>
              <a:spLocks noChangeShapeType="1"/>
            </p:cNvSpPr>
            <p:nvPr/>
          </p:nvSpPr>
          <p:spPr bwMode="auto">
            <a:xfrm>
              <a:off x="2864" y="2423"/>
              <a:ext cx="1110" cy="1638"/>
            </a:xfrm>
            <a:prstGeom prst="line">
              <a:avLst/>
            </a:prstGeom>
            <a:noFill/>
            <a:ln w="9525">
              <a:solidFill>
                <a:srgbClr val="000000"/>
              </a:solidFill>
              <a:round/>
              <a:headEnd type="stealth" w="sm" len="lg"/>
              <a:tailEnd type="stealth" w="sm" len="lg"/>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38" name="Line 46"/>
            <p:cNvSpPr>
              <a:spLocks noChangeShapeType="1"/>
            </p:cNvSpPr>
            <p:nvPr/>
          </p:nvSpPr>
          <p:spPr bwMode="auto">
            <a:xfrm flipV="1">
              <a:off x="5516" y="2327"/>
              <a:ext cx="1512" cy="924"/>
            </a:xfrm>
            <a:prstGeom prst="line">
              <a:avLst/>
            </a:prstGeom>
            <a:no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37" name="Line 45"/>
            <p:cNvSpPr>
              <a:spLocks noChangeShapeType="1"/>
            </p:cNvSpPr>
            <p:nvPr/>
          </p:nvSpPr>
          <p:spPr bwMode="auto">
            <a:xfrm flipV="1">
              <a:off x="5678" y="2477"/>
              <a:ext cx="1512" cy="912"/>
            </a:xfrm>
            <a:prstGeom prst="line">
              <a:avLst/>
            </a:prstGeom>
            <a:no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36" name="Line 44"/>
            <p:cNvSpPr>
              <a:spLocks noChangeShapeType="1"/>
            </p:cNvSpPr>
            <p:nvPr/>
          </p:nvSpPr>
          <p:spPr bwMode="auto">
            <a:xfrm flipV="1">
              <a:off x="5687" y="2759"/>
              <a:ext cx="450" cy="282"/>
            </a:xfrm>
            <a:prstGeom prst="line">
              <a:avLst/>
            </a:prstGeom>
            <a:noFill/>
            <a:ln w="9525">
              <a:solidFill>
                <a:srgbClr val="000000"/>
              </a:solidFill>
              <a:round/>
              <a:headEnd/>
              <a:tailEnd type="stealth" w="sm" len="lg"/>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35" name="Text Box 43"/>
            <p:cNvSpPr txBox="1">
              <a:spLocks noChangeArrowheads="1"/>
            </p:cNvSpPr>
            <p:nvPr/>
          </p:nvSpPr>
          <p:spPr bwMode="auto">
            <a:xfrm>
              <a:off x="5618" y="2657"/>
              <a:ext cx="270" cy="252"/>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I</a:t>
              </a:r>
              <a:r>
                <a:rPr kumimoji="0" lang="en-GB" sz="1400" b="0" i="1"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R</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7434" name="Oval 42"/>
            <p:cNvSpPr>
              <a:spLocks noChangeArrowheads="1"/>
            </p:cNvSpPr>
            <p:nvPr/>
          </p:nvSpPr>
          <p:spPr bwMode="auto">
            <a:xfrm>
              <a:off x="6638" y="3293"/>
              <a:ext cx="228" cy="204"/>
            </a:xfrm>
            <a:prstGeom prst="ellipse">
              <a:avLst/>
            </a:prstGeom>
            <a:solidFill>
              <a:srgbClr val="000000"/>
            </a:solidFill>
            <a:ln w="25400" cmpd="dbl">
              <a:solidFill>
                <a:srgbClr val="000000"/>
              </a:solidFill>
              <a:round/>
              <a:headEnd/>
              <a:tailEnd/>
            </a:ln>
            <a:effectLst/>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33" name="Line 41"/>
            <p:cNvSpPr>
              <a:spLocks noChangeShapeType="1"/>
            </p:cNvSpPr>
            <p:nvPr/>
          </p:nvSpPr>
          <p:spPr bwMode="auto">
            <a:xfrm flipV="1">
              <a:off x="6674" y="2423"/>
              <a:ext cx="1452" cy="882"/>
            </a:xfrm>
            <a:prstGeom prst="line">
              <a:avLst/>
            </a:prstGeom>
            <a:no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32" name="Line 40"/>
            <p:cNvSpPr>
              <a:spLocks noChangeShapeType="1"/>
            </p:cNvSpPr>
            <p:nvPr/>
          </p:nvSpPr>
          <p:spPr bwMode="auto">
            <a:xfrm flipV="1">
              <a:off x="6836" y="2663"/>
              <a:ext cx="1302" cy="780"/>
            </a:xfrm>
            <a:prstGeom prst="line">
              <a:avLst/>
            </a:prstGeom>
            <a:no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31" name="Line 39"/>
            <p:cNvSpPr>
              <a:spLocks noChangeShapeType="1"/>
            </p:cNvSpPr>
            <p:nvPr/>
          </p:nvSpPr>
          <p:spPr bwMode="auto">
            <a:xfrm flipV="1">
              <a:off x="6845" y="2813"/>
              <a:ext cx="450" cy="282"/>
            </a:xfrm>
            <a:prstGeom prst="line">
              <a:avLst/>
            </a:prstGeom>
            <a:noFill/>
            <a:ln w="9525">
              <a:solidFill>
                <a:srgbClr val="000000"/>
              </a:solidFill>
              <a:round/>
              <a:headEnd/>
              <a:tailEnd type="stealth" w="sm" len="lg"/>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30" name="Text Box 38"/>
            <p:cNvSpPr txBox="1">
              <a:spLocks noChangeArrowheads="1"/>
            </p:cNvSpPr>
            <p:nvPr/>
          </p:nvSpPr>
          <p:spPr bwMode="auto">
            <a:xfrm>
              <a:off x="6758" y="2759"/>
              <a:ext cx="270" cy="252"/>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I</a:t>
              </a:r>
              <a:r>
                <a:rPr kumimoji="0" lang="en-GB" sz="1400" b="0" i="1"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S</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7429" name="Line 37"/>
            <p:cNvSpPr>
              <a:spLocks noChangeShapeType="1"/>
            </p:cNvSpPr>
            <p:nvPr/>
          </p:nvSpPr>
          <p:spPr bwMode="auto">
            <a:xfrm flipV="1">
              <a:off x="7814" y="2471"/>
              <a:ext cx="1410" cy="852"/>
            </a:xfrm>
            <a:prstGeom prst="line">
              <a:avLst/>
            </a:prstGeom>
            <a:no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28" name="Line 36"/>
            <p:cNvSpPr>
              <a:spLocks noChangeShapeType="1"/>
            </p:cNvSpPr>
            <p:nvPr/>
          </p:nvSpPr>
          <p:spPr bwMode="auto">
            <a:xfrm flipV="1">
              <a:off x="7976" y="2669"/>
              <a:ext cx="1302" cy="792"/>
            </a:xfrm>
            <a:prstGeom prst="line">
              <a:avLst/>
            </a:prstGeom>
            <a:no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27" name="Line 35"/>
            <p:cNvSpPr>
              <a:spLocks noChangeShapeType="1"/>
            </p:cNvSpPr>
            <p:nvPr/>
          </p:nvSpPr>
          <p:spPr bwMode="auto">
            <a:xfrm flipV="1">
              <a:off x="7985" y="2831"/>
              <a:ext cx="450" cy="282"/>
            </a:xfrm>
            <a:prstGeom prst="line">
              <a:avLst/>
            </a:prstGeom>
            <a:noFill/>
            <a:ln w="9525">
              <a:solidFill>
                <a:srgbClr val="000000"/>
              </a:solidFill>
              <a:round/>
              <a:headEnd/>
              <a:tailEnd type="stealth" w="sm" len="lg"/>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26" name="Text Box 34"/>
            <p:cNvSpPr txBox="1">
              <a:spLocks noChangeArrowheads="1"/>
            </p:cNvSpPr>
            <p:nvPr/>
          </p:nvSpPr>
          <p:spPr bwMode="auto">
            <a:xfrm>
              <a:off x="7868" y="2771"/>
              <a:ext cx="270" cy="252"/>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I</a:t>
              </a:r>
              <a:r>
                <a:rPr kumimoji="0" lang="en-GB" sz="1400" b="0" i="1"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T</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7425" name="Line 33"/>
            <p:cNvSpPr>
              <a:spLocks noChangeShapeType="1"/>
            </p:cNvSpPr>
            <p:nvPr/>
          </p:nvSpPr>
          <p:spPr bwMode="auto">
            <a:xfrm>
              <a:off x="7429" y="1823"/>
              <a:ext cx="0" cy="420"/>
            </a:xfrm>
            <a:prstGeom prst="line">
              <a:avLst/>
            </a:prstGeom>
            <a:no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24" name="Line 32"/>
            <p:cNvSpPr>
              <a:spLocks noChangeShapeType="1"/>
            </p:cNvSpPr>
            <p:nvPr/>
          </p:nvSpPr>
          <p:spPr bwMode="auto">
            <a:xfrm>
              <a:off x="8654" y="1809"/>
              <a:ext cx="0" cy="420"/>
            </a:xfrm>
            <a:prstGeom prst="line">
              <a:avLst/>
            </a:prstGeom>
            <a:no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23" name="Line 31"/>
            <p:cNvSpPr>
              <a:spLocks noChangeShapeType="1"/>
            </p:cNvSpPr>
            <p:nvPr/>
          </p:nvSpPr>
          <p:spPr bwMode="auto">
            <a:xfrm>
              <a:off x="9815" y="1809"/>
              <a:ext cx="0" cy="420"/>
            </a:xfrm>
            <a:prstGeom prst="line">
              <a:avLst/>
            </a:prstGeom>
            <a:no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22" name="Line 30"/>
            <p:cNvSpPr>
              <a:spLocks noChangeShapeType="1"/>
            </p:cNvSpPr>
            <p:nvPr/>
          </p:nvSpPr>
          <p:spPr bwMode="auto">
            <a:xfrm flipV="1">
              <a:off x="7418" y="1961"/>
              <a:ext cx="1236" cy="0"/>
            </a:xfrm>
            <a:prstGeom prst="line">
              <a:avLst/>
            </a:prstGeom>
            <a:noFill/>
            <a:ln w="9525">
              <a:solidFill>
                <a:srgbClr val="000000"/>
              </a:solidFill>
              <a:round/>
              <a:headEnd type="stealth" w="sm" len="lg"/>
              <a:tailEnd type="stealth" w="sm" len="lg"/>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21" name="Line 29"/>
            <p:cNvSpPr>
              <a:spLocks noChangeShapeType="1"/>
            </p:cNvSpPr>
            <p:nvPr/>
          </p:nvSpPr>
          <p:spPr bwMode="auto">
            <a:xfrm>
              <a:off x="8675" y="1961"/>
              <a:ext cx="1140" cy="0"/>
            </a:xfrm>
            <a:prstGeom prst="line">
              <a:avLst/>
            </a:prstGeom>
            <a:noFill/>
            <a:ln w="9525">
              <a:solidFill>
                <a:srgbClr val="000000"/>
              </a:solidFill>
              <a:round/>
              <a:headEnd type="stealth" w="sm" len="lg"/>
              <a:tailEnd type="stealth" w="sm" len="lg"/>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20" name="Text Box 28"/>
            <p:cNvSpPr txBox="1">
              <a:spLocks noChangeArrowheads="1"/>
            </p:cNvSpPr>
            <p:nvPr/>
          </p:nvSpPr>
          <p:spPr bwMode="auto">
            <a:xfrm>
              <a:off x="7838" y="1703"/>
              <a:ext cx="270" cy="252"/>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D</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7419" name="Text Box 27"/>
            <p:cNvSpPr txBox="1">
              <a:spLocks noChangeArrowheads="1"/>
            </p:cNvSpPr>
            <p:nvPr/>
          </p:nvSpPr>
          <p:spPr bwMode="auto">
            <a:xfrm>
              <a:off x="9072" y="1703"/>
              <a:ext cx="270" cy="252"/>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D</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7418" name="Line 26"/>
            <p:cNvSpPr>
              <a:spLocks noChangeShapeType="1"/>
            </p:cNvSpPr>
            <p:nvPr/>
          </p:nvSpPr>
          <p:spPr bwMode="auto">
            <a:xfrm flipH="1">
              <a:off x="2768" y="2333"/>
              <a:ext cx="198" cy="144"/>
            </a:xfrm>
            <a:prstGeom prst="line">
              <a:avLst/>
            </a:prstGeom>
            <a:no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17" name="Line 25"/>
            <p:cNvSpPr>
              <a:spLocks noChangeShapeType="1"/>
            </p:cNvSpPr>
            <p:nvPr/>
          </p:nvSpPr>
          <p:spPr bwMode="auto">
            <a:xfrm flipH="1">
              <a:off x="3908" y="3959"/>
              <a:ext cx="174" cy="144"/>
            </a:xfrm>
            <a:prstGeom prst="line">
              <a:avLst/>
            </a:prstGeom>
            <a:noFill/>
            <a:ln w="9525">
              <a:solidFill>
                <a:srgbClr val="000000"/>
              </a:solidFill>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16" name="Oval 24"/>
            <p:cNvSpPr>
              <a:spLocks noChangeArrowheads="1"/>
            </p:cNvSpPr>
            <p:nvPr/>
          </p:nvSpPr>
          <p:spPr bwMode="auto">
            <a:xfrm>
              <a:off x="7748" y="3317"/>
              <a:ext cx="228" cy="204"/>
            </a:xfrm>
            <a:prstGeom prst="ellipse">
              <a:avLst/>
            </a:prstGeom>
            <a:solidFill>
              <a:srgbClr val="000000"/>
            </a:solidFill>
            <a:ln w="25400" cmpd="dbl">
              <a:solidFill>
                <a:srgbClr val="000000"/>
              </a:solidFill>
              <a:round/>
              <a:headEnd/>
              <a:tailEnd/>
            </a:ln>
            <a:effectLst/>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15" name="Oval 23"/>
            <p:cNvSpPr>
              <a:spLocks noChangeArrowheads="1"/>
            </p:cNvSpPr>
            <p:nvPr/>
          </p:nvSpPr>
          <p:spPr bwMode="auto">
            <a:xfrm>
              <a:off x="5459" y="3227"/>
              <a:ext cx="228" cy="204"/>
            </a:xfrm>
            <a:prstGeom prst="ellipse">
              <a:avLst/>
            </a:prstGeom>
            <a:solidFill>
              <a:srgbClr val="000000"/>
            </a:solidFill>
            <a:ln w="25400" cmpd="dbl">
              <a:solidFill>
                <a:srgbClr val="000000"/>
              </a:solidFill>
              <a:round/>
              <a:headEnd/>
              <a:tailEnd/>
            </a:ln>
            <a:effectLst/>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14" name="Oval 22"/>
            <p:cNvSpPr>
              <a:spLocks noChangeArrowheads="1"/>
            </p:cNvSpPr>
            <p:nvPr/>
          </p:nvSpPr>
          <p:spPr bwMode="auto">
            <a:xfrm>
              <a:off x="3974" y="3833"/>
              <a:ext cx="228" cy="204"/>
            </a:xfrm>
            <a:prstGeom prst="ellipse">
              <a:avLst/>
            </a:prstGeom>
            <a:solidFill>
              <a:srgbClr val="000000"/>
            </a:solidFill>
            <a:ln w="25400" cmpd="dbl">
              <a:solidFill>
                <a:srgbClr val="000000"/>
              </a:solidFill>
              <a:round/>
              <a:headEnd/>
              <a:tailEnd/>
            </a:ln>
            <a:effectLst/>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13" name="Oval 21"/>
            <p:cNvSpPr>
              <a:spLocks noChangeArrowheads="1"/>
            </p:cNvSpPr>
            <p:nvPr/>
          </p:nvSpPr>
          <p:spPr bwMode="auto">
            <a:xfrm>
              <a:off x="2828" y="2219"/>
              <a:ext cx="228" cy="204"/>
            </a:xfrm>
            <a:prstGeom prst="ellipse">
              <a:avLst/>
            </a:prstGeom>
            <a:solidFill>
              <a:srgbClr val="000000"/>
            </a:solidFill>
            <a:ln w="25400" cmpd="dbl">
              <a:solidFill>
                <a:srgbClr val="000000"/>
              </a:solidFill>
              <a:round/>
              <a:headEnd/>
              <a:tailEnd/>
            </a:ln>
            <a:effectLst/>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12" name="Oval 20"/>
            <p:cNvSpPr>
              <a:spLocks noChangeArrowheads="1"/>
            </p:cNvSpPr>
            <p:nvPr/>
          </p:nvSpPr>
          <p:spPr bwMode="auto">
            <a:xfrm>
              <a:off x="2057" y="3833"/>
              <a:ext cx="228" cy="204"/>
            </a:xfrm>
            <a:prstGeom prst="ellipse">
              <a:avLst/>
            </a:prstGeom>
            <a:solidFill>
              <a:srgbClr val="000000"/>
            </a:solidFill>
            <a:ln w="25400" cmpd="dbl">
              <a:solidFill>
                <a:srgbClr val="000000"/>
              </a:solidFill>
              <a:round/>
              <a:headEnd/>
              <a:tailEnd/>
            </a:ln>
            <a:effectLst/>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11" name="Line 19"/>
            <p:cNvSpPr>
              <a:spLocks noChangeShapeType="1"/>
            </p:cNvSpPr>
            <p:nvPr/>
          </p:nvSpPr>
          <p:spPr bwMode="auto">
            <a:xfrm flipV="1">
              <a:off x="2864" y="3155"/>
              <a:ext cx="342" cy="216"/>
            </a:xfrm>
            <a:prstGeom prst="line">
              <a:avLst/>
            </a:prstGeom>
            <a:noFill/>
            <a:ln w="9525" cap="rnd">
              <a:solidFill>
                <a:srgbClr val="000000"/>
              </a:solidFill>
              <a:prstDash val="sysDot"/>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10" name="Line 18"/>
            <p:cNvSpPr>
              <a:spLocks noChangeShapeType="1"/>
            </p:cNvSpPr>
            <p:nvPr/>
          </p:nvSpPr>
          <p:spPr bwMode="auto">
            <a:xfrm flipV="1">
              <a:off x="2894" y="3317"/>
              <a:ext cx="441" cy="276"/>
            </a:xfrm>
            <a:prstGeom prst="line">
              <a:avLst/>
            </a:prstGeom>
            <a:noFill/>
            <a:ln w="9525" cap="rnd">
              <a:solidFill>
                <a:srgbClr val="000000"/>
              </a:solidFill>
              <a:prstDash val="sysDot"/>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09" name="Line 17"/>
            <p:cNvSpPr>
              <a:spLocks noChangeShapeType="1"/>
            </p:cNvSpPr>
            <p:nvPr/>
          </p:nvSpPr>
          <p:spPr bwMode="auto">
            <a:xfrm flipV="1">
              <a:off x="4613" y="3209"/>
              <a:ext cx="477" cy="288"/>
            </a:xfrm>
            <a:prstGeom prst="line">
              <a:avLst/>
            </a:prstGeom>
            <a:noFill/>
            <a:ln w="9525" cap="rnd">
              <a:solidFill>
                <a:srgbClr val="000000"/>
              </a:solidFill>
              <a:prstDash val="sysDot"/>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08" name="Line 16"/>
            <p:cNvSpPr>
              <a:spLocks noChangeShapeType="1"/>
            </p:cNvSpPr>
            <p:nvPr/>
          </p:nvSpPr>
          <p:spPr bwMode="auto">
            <a:xfrm flipV="1">
              <a:off x="4722" y="3377"/>
              <a:ext cx="477" cy="288"/>
            </a:xfrm>
            <a:prstGeom prst="line">
              <a:avLst/>
            </a:prstGeom>
            <a:noFill/>
            <a:ln w="9525" cap="rnd">
              <a:solidFill>
                <a:srgbClr val="000000"/>
              </a:solidFill>
              <a:prstDash val="sysDot"/>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07" name="Line 15"/>
            <p:cNvSpPr>
              <a:spLocks noChangeShapeType="1"/>
            </p:cNvSpPr>
            <p:nvPr/>
          </p:nvSpPr>
          <p:spPr bwMode="auto">
            <a:xfrm flipV="1">
              <a:off x="6923" y="2153"/>
              <a:ext cx="409" cy="240"/>
            </a:xfrm>
            <a:prstGeom prst="line">
              <a:avLst/>
            </a:prstGeom>
            <a:noFill/>
            <a:ln w="9525" cap="rnd">
              <a:solidFill>
                <a:srgbClr val="000000"/>
              </a:solidFill>
              <a:prstDash val="sysDot"/>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06" name="Line 14"/>
            <p:cNvSpPr>
              <a:spLocks noChangeShapeType="1"/>
            </p:cNvSpPr>
            <p:nvPr/>
          </p:nvSpPr>
          <p:spPr bwMode="auto">
            <a:xfrm flipV="1">
              <a:off x="7034" y="2153"/>
              <a:ext cx="672" cy="420"/>
            </a:xfrm>
            <a:prstGeom prst="line">
              <a:avLst/>
            </a:prstGeom>
            <a:noFill/>
            <a:ln w="9525" cap="rnd">
              <a:solidFill>
                <a:srgbClr val="000000"/>
              </a:solidFill>
              <a:prstDash val="sysDot"/>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05" name="Line 13"/>
            <p:cNvSpPr>
              <a:spLocks noChangeShapeType="1"/>
            </p:cNvSpPr>
            <p:nvPr/>
          </p:nvSpPr>
          <p:spPr bwMode="auto">
            <a:xfrm flipV="1">
              <a:off x="8138" y="2153"/>
              <a:ext cx="787" cy="510"/>
            </a:xfrm>
            <a:prstGeom prst="line">
              <a:avLst/>
            </a:prstGeom>
            <a:noFill/>
            <a:ln w="9525" cap="rnd">
              <a:solidFill>
                <a:srgbClr val="000000"/>
              </a:solidFill>
              <a:prstDash val="sysDot"/>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04" name="Line 12"/>
            <p:cNvSpPr>
              <a:spLocks noChangeShapeType="1"/>
            </p:cNvSpPr>
            <p:nvPr/>
          </p:nvSpPr>
          <p:spPr bwMode="auto">
            <a:xfrm flipV="1">
              <a:off x="9278" y="2153"/>
              <a:ext cx="802" cy="516"/>
            </a:xfrm>
            <a:prstGeom prst="line">
              <a:avLst/>
            </a:prstGeom>
            <a:noFill/>
            <a:ln w="9525" cap="rnd">
              <a:solidFill>
                <a:srgbClr val="000000"/>
              </a:solidFill>
              <a:prstDash val="sysDot"/>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03" name="Line 11"/>
            <p:cNvSpPr>
              <a:spLocks noChangeShapeType="1"/>
            </p:cNvSpPr>
            <p:nvPr/>
          </p:nvSpPr>
          <p:spPr bwMode="auto">
            <a:xfrm flipV="1">
              <a:off x="7946" y="2153"/>
              <a:ext cx="645" cy="381"/>
            </a:xfrm>
            <a:prstGeom prst="line">
              <a:avLst/>
            </a:prstGeom>
            <a:noFill/>
            <a:ln w="9525" cap="rnd">
              <a:solidFill>
                <a:srgbClr val="000000"/>
              </a:solidFill>
              <a:prstDash val="sysDot"/>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02" name="Line 10"/>
            <p:cNvSpPr>
              <a:spLocks noChangeShapeType="1"/>
            </p:cNvSpPr>
            <p:nvPr/>
          </p:nvSpPr>
          <p:spPr bwMode="auto">
            <a:xfrm flipV="1">
              <a:off x="9129" y="2153"/>
              <a:ext cx="602" cy="381"/>
            </a:xfrm>
            <a:prstGeom prst="line">
              <a:avLst/>
            </a:prstGeom>
            <a:noFill/>
            <a:ln w="9525" cap="rnd">
              <a:solidFill>
                <a:srgbClr val="000000"/>
              </a:solidFill>
              <a:prstDash val="sysDot"/>
              <a:round/>
              <a:headEnd/>
              <a:tailEnd/>
            </a:ln>
          </p:spPr>
          <p:txBody>
            <a:bodyPr vert="horz" wrap="square" lIns="91440" tIns="45720" rIns="91440" bIns="45720" numCol="1" anchor="ctr" anchorCtr="0" compatLnSpc="1">
              <a:prstTxWarp prst="textNoShape">
                <a:avLst/>
              </a:prstTxWarp>
            </a:bodyPr>
            <a:lstStyle/>
            <a:p>
              <a:endParaRPr lang="en-US" sz="3200">
                <a:latin typeface="Times New Roman" pitchFamily="18" charset="0"/>
                <a:cs typeface="Times New Roman" pitchFamily="18" charset="0"/>
              </a:endParaRPr>
            </a:p>
          </p:txBody>
        </p:sp>
        <p:sp>
          <p:nvSpPr>
            <p:cNvPr id="187401" name="Text Box 9"/>
            <p:cNvSpPr txBox="1">
              <a:spLocks noChangeArrowheads="1"/>
            </p:cNvSpPr>
            <p:nvPr/>
          </p:nvSpPr>
          <p:spPr bwMode="auto">
            <a:xfrm>
              <a:off x="3335" y="2879"/>
              <a:ext cx="387" cy="23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D</a:t>
              </a:r>
              <a:r>
                <a:rPr kumimoji="0" lang="en-GB" sz="1400" b="1" i="1"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TR</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7400" name="Text Box 8"/>
            <p:cNvSpPr txBox="1">
              <a:spLocks noChangeArrowheads="1"/>
            </p:cNvSpPr>
            <p:nvPr/>
          </p:nvSpPr>
          <p:spPr bwMode="auto">
            <a:xfrm>
              <a:off x="2828" y="3881"/>
              <a:ext cx="387" cy="23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D</a:t>
              </a:r>
              <a:r>
                <a:rPr kumimoji="0" lang="en-GB" sz="1400" b="1" i="1"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ST</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7399" name="Text Box 7"/>
            <p:cNvSpPr txBox="1">
              <a:spLocks noChangeArrowheads="1"/>
            </p:cNvSpPr>
            <p:nvPr/>
          </p:nvSpPr>
          <p:spPr bwMode="auto">
            <a:xfrm>
              <a:off x="2693" y="1967"/>
              <a:ext cx="288" cy="23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R</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7398" name="Text Box 6"/>
            <p:cNvSpPr txBox="1">
              <a:spLocks noChangeArrowheads="1"/>
            </p:cNvSpPr>
            <p:nvPr/>
          </p:nvSpPr>
          <p:spPr bwMode="auto">
            <a:xfrm>
              <a:off x="1853" y="3971"/>
              <a:ext cx="288" cy="23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S</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7397" name="Text Box 5"/>
            <p:cNvSpPr txBox="1">
              <a:spLocks noChangeArrowheads="1"/>
            </p:cNvSpPr>
            <p:nvPr/>
          </p:nvSpPr>
          <p:spPr bwMode="auto">
            <a:xfrm>
              <a:off x="4094" y="3959"/>
              <a:ext cx="288" cy="23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T</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7396" name="Text Box 4"/>
            <p:cNvSpPr txBox="1">
              <a:spLocks noChangeArrowheads="1"/>
            </p:cNvSpPr>
            <p:nvPr/>
          </p:nvSpPr>
          <p:spPr bwMode="auto">
            <a:xfrm>
              <a:off x="7686" y="3521"/>
              <a:ext cx="288" cy="23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T</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7395" name="Text Box 3"/>
            <p:cNvSpPr txBox="1">
              <a:spLocks noChangeArrowheads="1"/>
            </p:cNvSpPr>
            <p:nvPr/>
          </p:nvSpPr>
          <p:spPr bwMode="auto">
            <a:xfrm>
              <a:off x="6578" y="3521"/>
              <a:ext cx="288" cy="23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S</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7394" name="Text Box 2"/>
            <p:cNvSpPr txBox="1">
              <a:spLocks noChangeArrowheads="1"/>
            </p:cNvSpPr>
            <p:nvPr/>
          </p:nvSpPr>
          <p:spPr bwMode="auto">
            <a:xfrm>
              <a:off x="5390" y="3461"/>
              <a:ext cx="288" cy="23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R</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grpSp>
      <p:sp>
        <p:nvSpPr>
          <p:cNvPr id="78" name="Rectangle 77"/>
          <p:cNvSpPr/>
          <p:nvPr/>
        </p:nvSpPr>
        <p:spPr>
          <a:xfrm>
            <a:off x="685800" y="2968823"/>
            <a:ext cx="8077200" cy="307777"/>
          </a:xfrm>
          <a:prstGeom prst="rect">
            <a:avLst/>
          </a:prstGeom>
        </p:spPr>
        <p:txBody>
          <a:bodyPr wrap="square">
            <a:spAutoFit/>
          </a:bodyPr>
          <a:lstStyle/>
          <a:p>
            <a:pPr algn="ctr"/>
            <a:r>
              <a:rPr lang="ro-RO" sz="1400" dirty="0">
                <a:solidFill>
                  <a:srgbClr val="C00000"/>
                </a:solidFill>
                <a:latin typeface="Times New Roman" pitchFamily="18" charset="0"/>
                <a:cs typeface="Times New Roman" pitchFamily="18" charset="0"/>
              </a:rPr>
              <a:t>Fig. 4 </a:t>
            </a:r>
            <a:r>
              <a:rPr lang="ro-RO" sz="1400" i="1" dirty="0">
                <a:latin typeface="Times New Roman" pitchFamily="18" charset="0"/>
                <a:cs typeface="Times New Roman" pitchFamily="18" charset="0"/>
              </a:rPr>
              <a:t>Dispoziţia conductoarelor LEA simplu circuit în vârfurile unui triunghi sau în acelaşi plan orizontal</a:t>
            </a:r>
            <a:endParaRPr lang="en-US" sz="1400" dirty="0">
              <a:latin typeface="Times New Roman" pitchFamily="18" charset="0"/>
              <a:cs typeface="Times New Roman" pitchFamily="18" charset="0"/>
            </a:endParaRPr>
          </a:p>
        </p:txBody>
      </p:sp>
      <p:sp>
        <p:nvSpPr>
          <p:cNvPr id="79" name="Rectangle 78"/>
          <p:cNvSpPr/>
          <p:nvPr/>
        </p:nvSpPr>
        <p:spPr>
          <a:xfrm>
            <a:off x="381000" y="3276600"/>
            <a:ext cx="8610600" cy="369332"/>
          </a:xfrm>
          <a:prstGeom prst="rect">
            <a:avLst/>
          </a:prstGeom>
        </p:spPr>
        <p:txBody>
          <a:bodyPr wrap="square">
            <a:spAutoFit/>
          </a:bodyPr>
          <a:lstStyle/>
          <a:p>
            <a:r>
              <a:rPr lang="ro-RO" dirty="0">
                <a:latin typeface="Times New Roman" pitchFamily="18" charset="0"/>
                <a:cs typeface="Times New Roman" pitchFamily="18" charset="0"/>
              </a:rPr>
              <a:t>    </a:t>
            </a:r>
            <a:r>
              <a:rPr lang="ro-RO" i="1" dirty="0">
                <a:solidFill>
                  <a:srgbClr val="002060"/>
                </a:solidFill>
                <a:latin typeface="Times New Roman" pitchFamily="18" charset="0"/>
                <a:cs typeface="Times New Roman" pitchFamily="18" charset="0"/>
              </a:rPr>
              <a:t>Fluxurile magnetice totale </a:t>
            </a:r>
            <a:r>
              <a:rPr lang="ro-RO" dirty="0">
                <a:latin typeface="Times New Roman" pitchFamily="18" charset="0"/>
                <a:cs typeface="Times New Roman" pitchFamily="18" charset="0"/>
              </a:rPr>
              <a:t>care înlănţuie conductoarele de fază ale liniei :</a:t>
            </a:r>
            <a:endParaRPr lang="en-US" dirty="0">
              <a:latin typeface="Times New Roman" pitchFamily="18" charset="0"/>
              <a:cs typeface="Times New Roman" pitchFamily="18" charset="0"/>
            </a:endParaRPr>
          </a:p>
        </p:txBody>
      </p:sp>
      <p:sp>
        <p:nvSpPr>
          <p:cNvPr id="187480" name="Rectangle 88"/>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7479" name="Object 87"/>
          <p:cNvGraphicFramePr>
            <a:graphicFrameLocks noChangeAspect="1"/>
          </p:cNvGraphicFramePr>
          <p:nvPr/>
        </p:nvGraphicFramePr>
        <p:xfrm>
          <a:off x="3733800" y="3657600"/>
          <a:ext cx="1046922" cy="304800"/>
        </p:xfrm>
        <a:graphic>
          <a:graphicData uri="http://schemas.openxmlformats.org/presentationml/2006/ole">
            <mc:AlternateContent xmlns:mc="http://schemas.openxmlformats.org/markup-compatibility/2006">
              <mc:Choice xmlns:v="urn:schemas-microsoft-com:vml" Requires="v">
                <p:oleObj spid="_x0000_s187492" name="Equation" r:id="rId3" imgW="748975" imgH="215806" progId="Equation.3">
                  <p:embed/>
                </p:oleObj>
              </mc:Choice>
              <mc:Fallback>
                <p:oleObj name="Equation" r:id="rId3" imgW="748975" imgH="215806" progId="Equation.3">
                  <p:embed/>
                  <p:pic>
                    <p:nvPicPr>
                      <p:cNvPr id="0" name="Picture 8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3657600"/>
                        <a:ext cx="1046922" cy="30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7482" name="Rectangle 90"/>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7481" name="Object 89"/>
          <p:cNvGraphicFramePr>
            <a:graphicFrameLocks noChangeAspect="1"/>
          </p:cNvGraphicFramePr>
          <p:nvPr/>
        </p:nvGraphicFramePr>
        <p:xfrm>
          <a:off x="2895600" y="4267200"/>
          <a:ext cx="2957572" cy="1066801"/>
        </p:xfrm>
        <a:graphic>
          <a:graphicData uri="http://schemas.openxmlformats.org/presentationml/2006/ole">
            <mc:AlternateContent xmlns:mc="http://schemas.openxmlformats.org/markup-compatibility/2006">
              <mc:Choice xmlns:v="urn:schemas-microsoft-com:vml" Requires="v">
                <p:oleObj spid="_x0000_s187493" name="Equation" r:id="rId5" imgW="2133600" imgH="711200" progId="Equation.3">
                  <p:embed/>
                </p:oleObj>
              </mc:Choice>
              <mc:Fallback>
                <p:oleObj name="Equation" r:id="rId5" imgW="2133600" imgH="711200" progId="Equation.3">
                  <p:embed/>
                  <p:pic>
                    <p:nvPicPr>
                      <p:cNvPr id="0" name="Picture 8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5600" y="4267200"/>
                        <a:ext cx="2957572" cy="106680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4" name="Rectangle 83"/>
          <p:cNvSpPr/>
          <p:nvPr/>
        </p:nvSpPr>
        <p:spPr>
          <a:xfrm>
            <a:off x="1676400" y="3810000"/>
            <a:ext cx="526106" cy="400110"/>
          </a:xfrm>
          <a:prstGeom prst="rect">
            <a:avLst/>
          </a:prstGeom>
        </p:spPr>
        <p:txBody>
          <a:bodyPr wrap="none">
            <a:spAutoFit/>
          </a:bodyPr>
          <a:lstStyle/>
          <a:p>
            <a:r>
              <a:rPr lang="ro-RO" sz="2000" dirty="0">
                <a:latin typeface="Times New Roman"/>
                <a:ea typeface="Times New Roman"/>
              </a:rPr>
              <a:t>sau</a:t>
            </a:r>
            <a:endParaRPr lang="en-US" sz="2000" dirty="0"/>
          </a:p>
        </p:txBody>
      </p:sp>
      <p:sp>
        <p:nvSpPr>
          <p:cNvPr id="85" name="Rectangle 84"/>
          <p:cNvSpPr/>
          <p:nvPr/>
        </p:nvSpPr>
        <p:spPr>
          <a:xfrm>
            <a:off x="6400800" y="381000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[15]</a:t>
            </a:r>
          </a:p>
        </p:txBody>
      </p:sp>
      <p:sp>
        <p:nvSpPr>
          <p:cNvPr id="187483" name="Rectangle 91"/>
          <p:cNvSpPr>
            <a:spLocks noChangeArrowheads="1"/>
          </p:cNvSpPr>
          <p:nvPr/>
        </p:nvSpPr>
        <p:spPr bwMode="auto">
          <a:xfrm>
            <a:off x="152400" y="5075872"/>
            <a:ext cx="8991600" cy="1477328"/>
          </a:xfrm>
          <a:prstGeom prst="rect">
            <a:avLst/>
          </a:prstGeom>
          <a:noFill/>
          <a:ln w="19050" cap="flat" cmpd="sng">
            <a:noFill/>
            <a:prstDash val="solid"/>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b="0"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unde:	</a:t>
            </a:r>
          </a:p>
          <a:p>
            <a:pPr marL="0" marR="0" lvl="0" indent="0" algn="l" defTabSz="914400" rtl="0" eaLnBrk="1" fontAlgn="base" latinLnBrk="0" hangingPunct="1">
              <a:lnSpc>
                <a:spcPct val="100000"/>
              </a:lnSpc>
              <a:spcBef>
                <a:spcPct val="0"/>
              </a:spcBef>
              <a:spcAft>
                <a:spcPct val="0"/>
              </a:spcAft>
              <a:buClrTx/>
              <a:buSzTx/>
              <a:buFontTx/>
              <a:buNone/>
              <a:tabLst/>
            </a:pPr>
            <a:r>
              <a:rPr lang="ro-RO" dirty="0">
                <a:latin typeface="Times New Roman" pitchFamily="18" charset="0"/>
                <a:ea typeface="Times New Roman" pitchFamily="18" charset="0"/>
                <a:cs typeface="Times New Roman" pitchFamily="18" charset="0"/>
              </a:rPr>
              <a:t>      </a:t>
            </a:r>
            <a:r>
              <a:rPr kumimoji="0" lang="ro-RO" b="0"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t>
            </a:r>
            <a:r>
              <a:rPr kumimoji="0" lang="ro-RO" b="0"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r>
              <a:rPr kumimoji="0" lang="ro-RO" b="0"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ro-RO" b="0"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]–vectorul coloană al fluxurilor totale care înlănţuie conductoarele de fază;</a:t>
            </a:r>
            <a:endParaRPr kumimoji="0" lang="en-US" b="0" strike="noStrike" cap="none" normalizeH="0" baseline="0" dirty="0">
              <a:ln>
                <a:noFill/>
              </a:ln>
              <a:solidFill>
                <a:schemeClr val="tx1"/>
              </a:solidFill>
              <a:effectLst/>
              <a:latin typeface="Times New Roman" pitchFamily="18" charset="0"/>
              <a:cs typeface="Times New Roman" pitchFamily="18" charset="0"/>
              <a:sym typeface="Symbol" pitchFamily="18" charset="2"/>
            </a:endParaRPr>
          </a:p>
          <a:p>
            <a:pPr marL="801688" marR="0" lvl="0" indent="-801688" algn="just" defTabSz="914400" rtl="0" eaLnBrk="0" fontAlgn="base" latinLnBrk="0" hangingPunct="0">
              <a:lnSpc>
                <a:spcPct val="100000"/>
              </a:lnSpc>
              <a:spcBef>
                <a:spcPct val="0"/>
              </a:spcBef>
              <a:spcAft>
                <a:spcPct val="0"/>
              </a:spcAft>
              <a:buClrTx/>
              <a:buSzTx/>
              <a:buFontTx/>
              <a:buNone/>
              <a:tabLst/>
            </a:pPr>
            <a:r>
              <a:rPr kumimoji="0" lang="ro-RO" b="0"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      [</a:t>
            </a:r>
            <a:r>
              <a:rPr kumimoji="0" lang="ro-RO" b="0"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ro-RO" b="0"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matricea pătrată a inductivităţilor proprii şi mutuale (</a:t>
            </a:r>
            <a:r>
              <a:rPr kumimoji="0" lang="ro-RO" b="0" strike="noStrike" cap="none" normalizeH="0" baseline="0" dirty="0">
                <a:ln>
                  <a:noFill/>
                </a:ln>
                <a:solidFill>
                  <a:srgbClr val="002060"/>
                </a:solidFill>
                <a:effectLst/>
                <a:latin typeface="Times New Roman" pitchFamily="18" charset="0"/>
                <a:ea typeface="Times New Roman" pitchFamily="18" charset="0"/>
                <a:cs typeface="Times New Roman" pitchFamily="18" charset="0"/>
                <a:sym typeface="Symbol" pitchFamily="18" charset="2"/>
              </a:rPr>
              <a:t>L</a:t>
            </a:r>
            <a:r>
              <a:rPr kumimoji="0" lang="ro-RO" b="0" strike="noStrike" cap="none" normalizeH="0" baseline="-30000" dirty="0">
                <a:ln>
                  <a:noFill/>
                </a:ln>
                <a:solidFill>
                  <a:srgbClr val="002060"/>
                </a:solidFill>
                <a:effectLst/>
                <a:latin typeface="Times New Roman" pitchFamily="18" charset="0"/>
                <a:ea typeface="Times New Roman" pitchFamily="18" charset="0"/>
                <a:cs typeface="Times New Roman" pitchFamily="18" charset="0"/>
                <a:sym typeface="Symbol" pitchFamily="18" charset="2"/>
              </a:rPr>
              <a:t>ii</a:t>
            </a:r>
            <a:r>
              <a:rPr kumimoji="0" lang="ro-RO" b="0"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 – inductivităţile proprii ale conductoarelor de fază, </a:t>
            </a:r>
            <a:r>
              <a:rPr kumimoji="0" lang="ro-RO" b="0" strike="noStrike" cap="none" normalizeH="0" baseline="0" dirty="0" err="1">
                <a:ln>
                  <a:noFill/>
                </a:ln>
                <a:solidFill>
                  <a:srgbClr val="002060"/>
                </a:solidFill>
                <a:effectLst/>
                <a:latin typeface="Times New Roman" pitchFamily="18" charset="0"/>
                <a:ea typeface="Times New Roman" pitchFamily="18" charset="0"/>
                <a:cs typeface="Times New Roman" pitchFamily="18" charset="0"/>
                <a:sym typeface="Symbol" pitchFamily="18" charset="2"/>
              </a:rPr>
              <a:t>M</a:t>
            </a:r>
            <a:r>
              <a:rPr kumimoji="0" lang="ro-RO" b="0" strike="noStrike" cap="none" normalizeH="0" baseline="-30000" dirty="0" err="1">
                <a:ln>
                  <a:noFill/>
                </a:ln>
                <a:solidFill>
                  <a:srgbClr val="002060"/>
                </a:solidFill>
                <a:effectLst/>
                <a:latin typeface="Times New Roman" pitchFamily="18" charset="0"/>
                <a:ea typeface="Times New Roman" pitchFamily="18" charset="0"/>
                <a:cs typeface="Times New Roman" pitchFamily="18" charset="0"/>
                <a:sym typeface="Symbol" pitchFamily="18" charset="2"/>
              </a:rPr>
              <a:t>ij</a:t>
            </a:r>
            <a:r>
              <a:rPr kumimoji="0" lang="ro-RO" b="0"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 – inductivităţile mutuale dintre perechile de faze);</a:t>
            </a:r>
            <a:endParaRPr lang="ro-RO" dirty="0">
              <a:latin typeface="Times New Roman" pitchFamily="18" charset="0"/>
              <a:cs typeface="Times New Roman" pitchFamily="18" charset="0"/>
              <a:sym typeface="Symbol" pitchFamily="18" charset="2"/>
            </a:endParaRPr>
          </a:p>
          <a:p>
            <a:pPr marL="801688" marR="0" lvl="0" indent="-801688" algn="just" defTabSz="914400" rtl="0" eaLnBrk="0" fontAlgn="base" latinLnBrk="0" hangingPunct="0">
              <a:lnSpc>
                <a:spcPct val="100000"/>
              </a:lnSpc>
              <a:spcBef>
                <a:spcPct val="0"/>
              </a:spcBef>
              <a:spcAft>
                <a:spcPct val="0"/>
              </a:spcAft>
              <a:buClrTx/>
              <a:buSzTx/>
              <a:buFontTx/>
              <a:buNone/>
              <a:tabLst/>
            </a:pPr>
            <a:r>
              <a:rPr kumimoji="0" lang="ro-RO" b="0" strike="noStrike" cap="none" normalizeH="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      </a:t>
            </a:r>
            <a:r>
              <a:rPr kumimoji="0" lang="ro-RO" b="0"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[I]  – vectorul coloană al intensităţii curenţilor pe cele trei faze.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400" b="1" dirty="0"/>
              <a:t>REACTANŢA LEA TRIFAZATE SIMPLU ŞI DUBLU CIRCUIT</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0"/>
          <p:cNvSpPr/>
          <p:nvPr/>
        </p:nvSpPr>
        <p:spPr>
          <a:xfrm>
            <a:off x="228600" y="609600"/>
            <a:ext cx="8686800" cy="369332"/>
          </a:xfrm>
          <a:prstGeom prst="rect">
            <a:avLst/>
          </a:prstGeom>
        </p:spPr>
        <p:txBody>
          <a:bodyPr wrap="square">
            <a:spAutoFit/>
          </a:bodyPr>
          <a:lstStyle/>
          <a:p>
            <a:r>
              <a:rPr lang="ro-RO" dirty="0">
                <a:latin typeface="Times New Roman" pitchFamily="18" charset="0"/>
                <a:cs typeface="Times New Roman" pitchFamily="18" charset="0"/>
              </a:rPr>
              <a:t>     Prin explicitarea inductivităţilor proprii şi mutuale din (15), conform (13) şi (14), rezultă:</a:t>
            </a:r>
            <a:endParaRPr lang="en-US" dirty="0">
              <a:latin typeface="Times New Roman" pitchFamily="18" charset="0"/>
              <a:cs typeface="Times New Roman" pitchFamily="18" charset="0"/>
            </a:endParaRPr>
          </a:p>
        </p:txBody>
      </p:sp>
      <p:sp>
        <p:nvSpPr>
          <p:cNvPr id="191490"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1489" name="Object 1"/>
          <p:cNvGraphicFramePr>
            <a:graphicFrameLocks noChangeAspect="1"/>
          </p:cNvGraphicFramePr>
          <p:nvPr/>
        </p:nvGraphicFramePr>
        <p:xfrm>
          <a:off x="1905000" y="1066800"/>
          <a:ext cx="3972910" cy="1828800"/>
        </p:xfrm>
        <a:graphic>
          <a:graphicData uri="http://schemas.openxmlformats.org/presentationml/2006/ole">
            <mc:AlternateContent xmlns:mc="http://schemas.openxmlformats.org/markup-compatibility/2006">
              <mc:Choice xmlns:v="urn:schemas-microsoft-com:vml" Requires="v">
                <p:oleObj spid="_x0000_s191503" name="Equation" r:id="rId3" imgW="2755900" imgH="1270000" progId="Equation.3">
                  <p:embed/>
                </p:oleObj>
              </mc:Choice>
              <mc:Fallback>
                <p:oleObj name="Equation" r:id="rId3" imgW="2755900" imgH="12700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1066800"/>
                        <a:ext cx="3972910" cy="182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Rectangle 11"/>
          <p:cNvSpPr/>
          <p:nvPr/>
        </p:nvSpPr>
        <p:spPr>
          <a:xfrm>
            <a:off x="6858000" y="182880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[16]</a:t>
            </a:r>
          </a:p>
        </p:txBody>
      </p:sp>
      <p:sp>
        <p:nvSpPr>
          <p:cNvPr id="191491" name="Rectangle 3"/>
          <p:cNvSpPr>
            <a:spLocks noChangeArrowheads="1"/>
          </p:cNvSpPr>
          <p:nvPr/>
        </p:nvSpPr>
        <p:spPr bwMode="auto">
          <a:xfrm>
            <a:off x="152400" y="3200400"/>
            <a:ext cx="8839200" cy="646331"/>
          </a:xfrm>
          <a:prstGeom prst="rect">
            <a:avLst/>
          </a:prstGeom>
          <a:noFill/>
          <a:ln w="19050" cap="flat" cmpd="sng">
            <a:noFill/>
            <a:prstDash val="solid"/>
            <a:miter lim="800000"/>
            <a:headEnd/>
            <a:tailEnd/>
          </a:ln>
          <a:effectLst/>
        </p:spPr>
        <p:txBody>
          <a:bodyPr vert="horz" wrap="square" lIns="91440" tIns="45720" rIns="91440" bIns="45720" numCol="1" anchor="ctr" anchorCtr="0" compatLnSpc="1">
            <a:prstTxWarp prst="textNoShape">
              <a:avLst/>
            </a:prstTxWarp>
            <a:spAutoFit/>
          </a:bodyPr>
          <a:lstStyle/>
          <a:p>
            <a:pPr algn="just" eaLnBrk="1" hangingPunct="1"/>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Considerând sistemul trifazat de curent simetric (</a:t>
            </a:r>
            <a:r>
              <a:rPr kumimoji="0" lang="ro-RO" b="0" i="1" u="sng"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I</a:t>
            </a:r>
            <a:r>
              <a:rPr kumimoji="0" lang="ro-RO" b="0" i="1"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R</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a:t>
            </a:r>
            <a:r>
              <a:rPr kumimoji="0" lang="ro-RO" b="0" i="1" u="sng"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I</a:t>
            </a:r>
            <a:r>
              <a:rPr kumimoji="0" lang="ro-RO" b="0" i="1" u="none" strike="noStrike" cap="none" normalizeH="0" baseline="-30000" dirty="0" err="1">
                <a:ln>
                  <a:noFill/>
                </a:ln>
                <a:solidFill>
                  <a:schemeClr val="tx1"/>
                </a:solidFill>
                <a:effectLst/>
                <a:latin typeface="Times New Roman" pitchFamily="18" charset="0"/>
                <a:ea typeface="Times New Roman" pitchFamily="18" charset="0"/>
                <a:cs typeface="Times New Roman" pitchFamily="18" charset="0"/>
              </a:rPr>
              <a:t>R</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ro-RO" b="0" i="1" u="sng"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I</a:t>
            </a:r>
            <a:r>
              <a:rPr kumimoji="0" lang="ro-RO" b="0" i="1"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S</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a:t>
            </a:r>
            <a:r>
              <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a:t>
            </a:r>
            <a:r>
              <a:rPr lang="ro-RO" i="1" baseline="30000" dirty="0">
                <a:latin typeface="Times New Roman" pitchFamily="18" charset="0"/>
                <a:ea typeface="Times New Roman" pitchFamily="18" charset="0"/>
                <a:cs typeface="Times New Roman" pitchFamily="18" charset="0"/>
              </a:rPr>
              <a:t>2</a:t>
            </a:r>
            <a:r>
              <a:rPr lang="ro-RO" i="1" dirty="0">
                <a:latin typeface="Times New Roman" pitchFamily="18" charset="0"/>
                <a:ea typeface="Times New Roman" pitchFamily="18" charset="0"/>
                <a:cs typeface="Times New Roman" pitchFamily="18" charset="0"/>
              </a:rPr>
              <a:t>·</a:t>
            </a:r>
            <a:r>
              <a:rPr kumimoji="0" lang="ro-RO" b="0" i="1" u="sng"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I</a:t>
            </a:r>
            <a:r>
              <a:rPr kumimoji="0" lang="ro-RO" b="0" i="1"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R</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a:t>
            </a:r>
            <a:r>
              <a:rPr kumimoji="0" lang="ro-RO" b="0" i="1" u="sng"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I</a:t>
            </a:r>
            <a:r>
              <a:rPr kumimoji="0" lang="ro-RO" b="0" i="1"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T</a:t>
            </a:r>
            <a:r>
              <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lang="ro-RO" i="1" dirty="0">
                <a:latin typeface="Times New Roman" pitchFamily="18" charset="0"/>
                <a:ea typeface="Times New Roman" pitchFamily="18" charset="0"/>
                <a:cs typeface="Times New Roman" pitchFamily="18" charset="0"/>
              </a:rPr>
              <a:t>a·</a:t>
            </a:r>
            <a:r>
              <a:rPr kumimoji="0" lang="ro-RO" b="0" i="1" u="sng"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I</a:t>
            </a:r>
            <a:r>
              <a:rPr kumimoji="0" lang="ro-RO" b="0" i="1"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R</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lang="vi-VN" dirty="0">
                <a:solidFill>
                  <a:srgbClr val="002060"/>
                </a:solidFill>
                <a:latin typeface="Times New Roman" pitchFamily="18" charset="0"/>
                <a:ea typeface="Times New Roman" pitchFamily="18" charset="0"/>
                <a:cs typeface="Times New Roman" pitchFamily="18" charset="0"/>
              </a:rPr>
              <a:t>fluxurile magnetice totale </a:t>
            </a:r>
            <a:r>
              <a:rPr lang="ro-RO" dirty="0">
                <a:solidFill>
                  <a:srgbClr val="002060"/>
                </a:solidFill>
                <a:latin typeface="Times New Roman" pitchFamily="18" charset="0"/>
                <a:ea typeface="Times New Roman" pitchFamily="18" charset="0"/>
                <a:cs typeface="Times New Roman" pitchFamily="18" charset="0"/>
              </a:rPr>
              <a:t> </a:t>
            </a:r>
            <a:r>
              <a:rPr lang="vi-VN" dirty="0">
                <a:latin typeface="Times New Roman" pitchFamily="18" charset="0"/>
                <a:ea typeface="Times New Roman" pitchFamily="18" charset="0"/>
                <a:cs typeface="Times New Roman" pitchFamily="18" charset="0"/>
              </a:rPr>
              <a:t>corespunzătoare celor trei faze sunt date de relaţiile:</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p>
        </p:txBody>
      </p:sp>
      <p:sp>
        <p:nvSpPr>
          <p:cNvPr id="191493"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1492" name="Object 4"/>
          <p:cNvGraphicFramePr>
            <a:graphicFrameLocks noChangeAspect="1"/>
          </p:cNvGraphicFramePr>
          <p:nvPr/>
        </p:nvGraphicFramePr>
        <p:xfrm>
          <a:off x="2057400" y="3962400"/>
          <a:ext cx="3909646" cy="2209800"/>
        </p:xfrm>
        <a:graphic>
          <a:graphicData uri="http://schemas.openxmlformats.org/presentationml/2006/ole">
            <mc:AlternateContent xmlns:mc="http://schemas.openxmlformats.org/markup-compatibility/2006">
              <mc:Choice xmlns:v="urn:schemas-microsoft-com:vml" Requires="v">
                <p:oleObj spid="_x0000_s191504" name="Equation" r:id="rId5" imgW="2692400" imgH="1524000" progId="Equation.3">
                  <p:embed/>
                </p:oleObj>
              </mc:Choice>
              <mc:Fallback>
                <p:oleObj name="Equation" r:id="rId5" imgW="2692400" imgH="1524000" progId="Equation.3">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7400" y="3962400"/>
                        <a:ext cx="3909646" cy="2209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Rectangle 15"/>
          <p:cNvSpPr/>
          <p:nvPr/>
        </p:nvSpPr>
        <p:spPr>
          <a:xfrm>
            <a:off x="6858000" y="480060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[17]</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400" b="1" dirty="0"/>
              <a:t>REACTANŢA LEA TRIFAZATE SIMPLU ŞI DUBLU CIRCUIT</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76200" y="685800"/>
            <a:ext cx="8915400" cy="369332"/>
          </a:xfrm>
          <a:prstGeom prst="rect">
            <a:avLst/>
          </a:prstGeom>
        </p:spPr>
        <p:txBody>
          <a:bodyPr wrap="square">
            <a:spAutoFit/>
          </a:bodyPr>
          <a:lstStyle/>
          <a:p>
            <a:pPr algn="just">
              <a:spcAft>
                <a:spcPts val="1200"/>
              </a:spcAft>
            </a:pPr>
            <a:r>
              <a:rPr lang="ro-RO" dirty="0">
                <a:latin typeface="Times New Roman"/>
                <a:ea typeface="Times New Roman"/>
              </a:rPr>
              <a:t>     Conform (9), rezultă că </a:t>
            </a:r>
            <a:r>
              <a:rPr lang="ro-RO" dirty="0">
                <a:solidFill>
                  <a:srgbClr val="002060"/>
                </a:solidFill>
                <a:latin typeface="Times New Roman"/>
                <a:ea typeface="Times New Roman"/>
              </a:rPr>
              <a:t>inductivităţile specifice</a:t>
            </a:r>
            <a:r>
              <a:rPr lang="ro-RO" dirty="0">
                <a:latin typeface="Times New Roman"/>
                <a:ea typeface="Times New Roman"/>
              </a:rPr>
              <a:t>, ataşate celor trei faze ale liniei, sunt:</a:t>
            </a:r>
            <a:endParaRPr lang="vi-VN" dirty="0">
              <a:latin typeface="Times New Roman" pitchFamily="18" charset="0"/>
              <a:cs typeface="Times New Roman" pitchFamily="18" charset="0"/>
            </a:endParaRPr>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0465" name="Object 1"/>
          <p:cNvGraphicFramePr>
            <a:graphicFrameLocks noChangeAspect="1"/>
          </p:cNvGraphicFramePr>
          <p:nvPr/>
        </p:nvGraphicFramePr>
        <p:xfrm>
          <a:off x="2286000" y="1130100"/>
          <a:ext cx="4038600" cy="2146500"/>
        </p:xfrm>
        <a:graphic>
          <a:graphicData uri="http://schemas.openxmlformats.org/presentationml/2006/ole">
            <mc:AlternateContent xmlns:mc="http://schemas.openxmlformats.org/markup-compatibility/2006">
              <mc:Choice xmlns:v="urn:schemas-microsoft-com:vml" Requires="v">
                <p:oleObj spid="_x0000_s190485" name="Equation" r:id="rId3" imgW="2870200" imgH="1524000" progId="Equation.3">
                  <p:embed/>
                </p:oleObj>
              </mc:Choice>
              <mc:Fallback>
                <p:oleObj name="Equation" r:id="rId3" imgW="2870200" imgH="15240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1130100"/>
                        <a:ext cx="4038600" cy="2146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6858000" y="196209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[18]</a:t>
            </a:r>
          </a:p>
        </p:txBody>
      </p:sp>
      <p:sp>
        <p:nvSpPr>
          <p:cNvPr id="12" name="Rectangle 11"/>
          <p:cNvSpPr/>
          <p:nvPr/>
        </p:nvSpPr>
        <p:spPr>
          <a:xfrm>
            <a:off x="6934200" y="525780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[20]</a:t>
            </a:r>
          </a:p>
        </p:txBody>
      </p:sp>
      <p:sp>
        <p:nvSpPr>
          <p:cNvPr id="13" name="Rectangle 12"/>
          <p:cNvSpPr/>
          <p:nvPr/>
        </p:nvSpPr>
        <p:spPr>
          <a:xfrm>
            <a:off x="533400" y="3212068"/>
            <a:ext cx="5638800" cy="369332"/>
          </a:xfrm>
          <a:prstGeom prst="rect">
            <a:avLst/>
          </a:prstGeom>
        </p:spPr>
        <p:txBody>
          <a:bodyPr wrap="square">
            <a:spAutoFit/>
          </a:bodyPr>
          <a:lstStyle/>
          <a:p>
            <a:r>
              <a:rPr lang="ro-RO" dirty="0">
                <a:latin typeface="Times New Roman" pitchFamily="18" charset="0"/>
                <a:cs typeface="Times New Roman" pitchFamily="18" charset="0"/>
              </a:rPr>
              <a:t>Deoarece distanţele dintre faze au valori apropiate: </a:t>
            </a:r>
            <a:endParaRPr lang="en-US" dirty="0">
              <a:latin typeface="Times New Roman" pitchFamily="18" charset="0"/>
              <a:cs typeface="Times New Roman" pitchFamily="18" charset="0"/>
            </a:endParaRPr>
          </a:p>
        </p:txBody>
      </p:sp>
      <p:sp>
        <p:nvSpPr>
          <p:cNvPr id="190468"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0467" name="Object 3"/>
          <p:cNvGraphicFramePr>
            <a:graphicFrameLocks noChangeAspect="1"/>
          </p:cNvGraphicFramePr>
          <p:nvPr/>
        </p:nvGraphicFramePr>
        <p:xfrm>
          <a:off x="2211388" y="3657600"/>
          <a:ext cx="4462462" cy="381000"/>
        </p:xfrm>
        <a:graphic>
          <a:graphicData uri="http://schemas.openxmlformats.org/presentationml/2006/ole">
            <mc:AlternateContent xmlns:mc="http://schemas.openxmlformats.org/markup-compatibility/2006">
              <mc:Choice xmlns:v="urn:schemas-microsoft-com:vml" Requires="v">
                <p:oleObj spid="_x0000_s190486" name="Equation" r:id="rId5" imgW="3441600" imgH="266400" progId="Equation.3">
                  <p:embed/>
                </p:oleObj>
              </mc:Choice>
              <mc:Fallback>
                <p:oleObj name="Equation" r:id="rId5" imgW="3441600" imgH="2664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11388" y="3657600"/>
                        <a:ext cx="4462462"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Rectangle 15"/>
          <p:cNvSpPr/>
          <p:nvPr/>
        </p:nvSpPr>
        <p:spPr>
          <a:xfrm>
            <a:off x="228600" y="4038600"/>
            <a:ext cx="8610600" cy="369332"/>
          </a:xfrm>
          <a:prstGeom prst="rect">
            <a:avLst/>
          </a:prstGeom>
        </p:spPr>
        <p:txBody>
          <a:bodyPr wrap="square">
            <a:spAutoFit/>
          </a:bodyPr>
          <a:lstStyle/>
          <a:p>
            <a:r>
              <a:rPr lang="ro-RO" dirty="0">
                <a:latin typeface="Times New Roman" pitchFamily="18" charset="0"/>
                <a:cs typeface="Times New Roman" pitchFamily="18" charset="0"/>
              </a:rPr>
              <a:t>în calculele practice se neglijează termenii imaginari din (18), devenind :</a:t>
            </a:r>
            <a:endParaRPr lang="en-US" dirty="0">
              <a:latin typeface="Times New Roman" pitchFamily="18" charset="0"/>
              <a:cs typeface="Times New Roman" pitchFamily="18" charset="0"/>
            </a:endParaRPr>
          </a:p>
        </p:txBody>
      </p:sp>
      <p:sp>
        <p:nvSpPr>
          <p:cNvPr id="190470"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0469" name="Object 5"/>
          <p:cNvGraphicFramePr>
            <a:graphicFrameLocks noChangeAspect="1"/>
          </p:cNvGraphicFramePr>
          <p:nvPr/>
        </p:nvGraphicFramePr>
        <p:xfrm>
          <a:off x="3810000" y="4453647"/>
          <a:ext cx="1981200" cy="2023353"/>
        </p:xfrm>
        <a:graphic>
          <a:graphicData uri="http://schemas.openxmlformats.org/presentationml/2006/ole">
            <mc:AlternateContent xmlns:mc="http://schemas.openxmlformats.org/markup-compatibility/2006">
              <mc:Choice xmlns:v="urn:schemas-microsoft-com:vml" Requires="v">
                <p:oleObj spid="_x0000_s190487" name="Equation" r:id="rId7" imgW="1346200" imgH="1371600" progId="Equation.3">
                  <p:embed/>
                </p:oleObj>
              </mc:Choice>
              <mc:Fallback>
                <p:oleObj name="Equation" r:id="rId7" imgW="1346200" imgH="1371600"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10000" y="4453647"/>
                        <a:ext cx="1981200" cy="202335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Rectangle 18"/>
          <p:cNvSpPr/>
          <p:nvPr/>
        </p:nvSpPr>
        <p:spPr>
          <a:xfrm>
            <a:off x="6934200" y="358140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[19]</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400" b="1" dirty="0"/>
              <a:t>REACTANŢA LEA TRIFAZATE SIMPLU ŞI DUBLU CIRCUIT</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76200" y="609600"/>
            <a:ext cx="8915400" cy="2062103"/>
          </a:xfrm>
          <a:prstGeom prst="rect">
            <a:avLst/>
          </a:prstGeom>
        </p:spPr>
        <p:txBody>
          <a:bodyPr wrap="square">
            <a:spAutoFit/>
          </a:bodyPr>
          <a:lstStyle/>
          <a:p>
            <a:pPr algn="just">
              <a:spcAft>
                <a:spcPts val="1200"/>
              </a:spcAft>
            </a:pPr>
            <a:r>
              <a:rPr lang="ro-RO" dirty="0">
                <a:latin typeface="Times New Roman" pitchFamily="18" charset="0"/>
                <a:cs typeface="Times New Roman" pitchFamily="18" charset="0"/>
              </a:rPr>
              <a:t>     </a:t>
            </a:r>
            <a:r>
              <a:rPr lang="vi-VN" dirty="0">
                <a:latin typeface="Times New Roman" pitchFamily="18" charset="0"/>
                <a:cs typeface="Times New Roman" pitchFamily="18" charset="0"/>
              </a:rPr>
              <a:t>Din analiza rel</a:t>
            </a:r>
            <a:r>
              <a:rPr lang="ro-RO" dirty="0">
                <a:latin typeface="Times New Roman" pitchFamily="18" charset="0"/>
                <a:cs typeface="Times New Roman" pitchFamily="18" charset="0"/>
              </a:rPr>
              <a:t>. </a:t>
            </a:r>
            <a:r>
              <a:rPr lang="vi-VN" dirty="0">
                <a:latin typeface="Times New Roman" pitchFamily="18" charset="0"/>
                <a:cs typeface="Times New Roman" pitchFamily="18" charset="0"/>
              </a:rPr>
              <a:t>(</a:t>
            </a:r>
            <a:r>
              <a:rPr lang="ro-RO" dirty="0">
                <a:latin typeface="Times New Roman" pitchFamily="18" charset="0"/>
                <a:cs typeface="Times New Roman" pitchFamily="18" charset="0"/>
              </a:rPr>
              <a:t>20</a:t>
            </a:r>
            <a:r>
              <a:rPr lang="vi-VN" dirty="0">
                <a:latin typeface="Times New Roman" pitchFamily="18" charset="0"/>
                <a:cs typeface="Times New Roman" pitchFamily="18" charset="0"/>
              </a:rPr>
              <a:t>), rezultă că </a:t>
            </a:r>
            <a:r>
              <a:rPr lang="vi-VN" dirty="0">
                <a:solidFill>
                  <a:srgbClr val="002060"/>
                </a:solidFill>
                <a:latin typeface="Times New Roman" pitchFamily="18" charset="0"/>
                <a:cs typeface="Times New Roman" pitchFamily="18" charset="0"/>
              </a:rPr>
              <a:t>inductivităţile specifice </a:t>
            </a:r>
            <a:r>
              <a:rPr lang="vi-VN" dirty="0">
                <a:latin typeface="Times New Roman" pitchFamily="18" charset="0"/>
                <a:cs typeface="Times New Roman" pitchFamily="18" charset="0"/>
              </a:rPr>
              <a:t>ataşate fazelor unei linii trifazate simplu circuit </a:t>
            </a:r>
            <a:r>
              <a:rPr lang="vi-VN" dirty="0">
                <a:solidFill>
                  <a:srgbClr val="002060"/>
                </a:solidFill>
                <a:latin typeface="Times New Roman" pitchFamily="18" charset="0"/>
                <a:cs typeface="Times New Roman" pitchFamily="18" charset="0"/>
              </a:rPr>
              <a:t>sunt diferite </a:t>
            </a:r>
            <a:r>
              <a:rPr lang="vi-VN" dirty="0">
                <a:latin typeface="Times New Roman" pitchFamily="18" charset="0"/>
                <a:cs typeface="Times New Roman" pitchFamily="18" charset="0"/>
              </a:rPr>
              <a:t>în cazul </a:t>
            </a:r>
            <a:r>
              <a:rPr lang="vi-VN" dirty="0">
                <a:solidFill>
                  <a:srgbClr val="002060"/>
                </a:solidFill>
                <a:latin typeface="Times New Roman" pitchFamily="18" charset="0"/>
                <a:cs typeface="Times New Roman" pitchFamily="18" charset="0"/>
              </a:rPr>
              <a:t>când dispunerea </a:t>
            </a:r>
            <a:r>
              <a:rPr lang="vi-VN" dirty="0">
                <a:latin typeface="Times New Roman" pitchFamily="18" charset="0"/>
                <a:cs typeface="Times New Roman" pitchFamily="18" charset="0"/>
              </a:rPr>
              <a:t>conductoarelor de fază pe coronamentul stâlpilor </a:t>
            </a:r>
            <a:r>
              <a:rPr lang="vi-VN" dirty="0">
                <a:solidFill>
                  <a:srgbClr val="002060"/>
                </a:solidFill>
                <a:latin typeface="Times New Roman" pitchFamily="18" charset="0"/>
                <a:cs typeface="Times New Roman" pitchFamily="18" charset="0"/>
              </a:rPr>
              <a:t>nu este simetrică</a:t>
            </a:r>
            <a:r>
              <a:rPr lang="vi-VN" dirty="0">
                <a:latin typeface="Times New Roman" pitchFamily="18" charset="0"/>
                <a:cs typeface="Times New Roman" pitchFamily="18" charset="0"/>
              </a:rPr>
              <a:t>. </a:t>
            </a:r>
            <a:endParaRPr lang="ro-RO" dirty="0">
              <a:latin typeface="Times New Roman" pitchFamily="18" charset="0"/>
              <a:cs typeface="Times New Roman" pitchFamily="18" charset="0"/>
            </a:endParaRPr>
          </a:p>
          <a:p>
            <a:pPr algn="just">
              <a:spcAft>
                <a:spcPts val="1200"/>
              </a:spcAft>
            </a:pPr>
            <a:r>
              <a:rPr lang="ro-RO" dirty="0">
                <a:latin typeface="Times New Roman" pitchFamily="18" charset="0"/>
                <a:cs typeface="Times New Roman" pitchFamily="18" charset="0"/>
              </a:rPr>
              <a:t>     </a:t>
            </a:r>
            <a:r>
              <a:rPr lang="vi-VN" dirty="0">
                <a:latin typeface="Times New Roman" pitchFamily="18" charset="0"/>
                <a:cs typeface="Times New Roman" pitchFamily="18" charset="0"/>
              </a:rPr>
              <a:t>Aceasta conduce la o </a:t>
            </a:r>
            <a:r>
              <a:rPr lang="vi-VN" dirty="0">
                <a:solidFill>
                  <a:srgbClr val="002060"/>
                </a:solidFill>
                <a:latin typeface="Times New Roman" pitchFamily="18" charset="0"/>
                <a:cs typeface="Times New Roman" pitchFamily="18" charset="0"/>
              </a:rPr>
              <a:t>nesimetrie de impedanţe</a:t>
            </a:r>
            <a:r>
              <a:rPr lang="vi-VN" dirty="0">
                <a:latin typeface="Times New Roman" pitchFamily="18" charset="0"/>
                <a:cs typeface="Times New Roman" pitchFamily="18" charset="0"/>
              </a:rPr>
              <a:t>, respectiv la o </a:t>
            </a:r>
            <a:r>
              <a:rPr lang="vi-VN" dirty="0">
                <a:solidFill>
                  <a:srgbClr val="002060"/>
                </a:solidFill>
                <a:latin typeface="Times New Roman" pitchFamily="18" charset="0"/>
                <a:cs typeface="Times New Roman" pitchFamily="18" charset="0"/>
              </a:rPr>
              <a:t>nesimetrie a tensiunilor</a:t>
            </a:r>
            <a:r>
              <a:rPr lang="vi-VN" dirty="0">
                <a:latin typeface="Times New Roman" pitchFamily="18" charset="0"/>
                <a:cs typeface="Times New Roman" pitchFamily="18" charset="0"/>
              </a:rPr>
              <a:t>.</a:t>
            </a:r>
            <a:endParaRPr lang="ro-RO" dirty="0">
              <a:latin typeface="Times New Roman" pitchFamily="18" charset="0"/>
              <a:cs typeface="Times New Roman" pitchFamily="18" charset="0"/>
            </a:endParaRPr>
          </a:p>
          <a:p>
            <a:pPr algn="just">
              <a:spcAft>
                <a:spcPts val="1200"/>
              </a:spcAft>
            </a:pPr>
            <a:r>
              <a:rPr lang="ro-RO" dirty="0">
                <a:latin typeface="Times New Roman" pitchFamily="18" charset="0"/>
                <a:cs typeface="Times New Roman" pitchFamily="18" charset="0"/>
              </a:rPr>
              <a:t>     </a:t>
            </a:r>
            <a:r>
              <a:rPr lang="vi-VN" dirty="0">
                <a:latin typeface="Times New Roman" pitchFamily="18" charset="0"/>
                <a:cs typeface="Times New Roman" pitchFamily="18" charset="0"/>
              </a:rPr>
              <a:t>Pentru a evita acest inconvenient se practică </a:t>
            </a:r>
            <a:r>
              <a:rPr lang="vi-VN" b="1" i="1" dirty="0">
                <a:solidFill>
                  <a:srgbClr val="002060"/>
                </a:solidFill>
                <a:latin typeface="Times New Roman" pitchFamily="18" charset="0"/>
                <a:cs typeface="Times New Roman" pitchFamily="18" charset="0"/>
              </a:rPr>
              <a:t>transpunerea conductoarelor </a:t>
            </a:r>
            <a:r>
              <a:rPr lang="vi-VN" dirty="0">
                <a:latin typeface="Times New Roman" pitchFamily="18" charset="0"/>
                <a:cs typeface="Times New Roman" pitchFamily="18" charset="0"/>
              </a:rPr>
              <a:t>pe linie, </a:t>
            </a:r>
            <a:r>
              <a:rPr lang="vi-VN" dirty="0">
                <a:solidFill>
                  <a:srgbClr val="C00000"/>
                </a:solidFill>
                <a:latin typeface="Times New Roman" pitchFamily="18" charset="0"/>
                <a:cs typeface="Times New Roman" pitchFamily="18" charset="0"/>
              </a:rPr>
              <a:t>adică</a:t>
            </a:r>
            <a:r>
              <a:rPr lang="vi-VN" dirty="0">
                <a:latin typeface="Times New Roman" pitchFamily="18" charset="0"/>
                <a:cs typeface="Times New Roman" pitchFamily="18" charset="0"/>
              </a:rPr>
              <a:t> un conductor de fază ocupă pe rând, cele trei poziţii posibile, de-a lungul liniei (Fig</a:t>
            </a:r>
            <a:r>
              <a:rPr lang="ro-RO" dirty="0">
                <a:latin typeface="Times New Roman" pitchFamily="18" charset="0"/>
                <a:cs typeface="Times New Roman" pitchFamily="18" charset="0"/>
              </a:rPr>
              <a:t>.</a:t>
            </a:r>
            <a:r>
              <a:rPr lang="vi-VN" dirty="0">
                <a:latin typeface="Times New Roman" pitchFamily="18" charset="0"/>
                <a:cs typeface="Times New Roman" pitchFamily="18" charset="0"/>
              </a:rPr>
              <a:t> 5). </a:t>
            </a:r>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0"/>
          <p:cNvSpPr/>
          <p:nvPr/>
        </p:nvSpPr>
        <p:spPr>
          <a:xfrm>
            <a:off x="152400" y="5754469"/>
            <a:ext cx="8839200" cy="646331"/>
          </a:xfrm>
          <a:prstGeom prst="rect">
            <a:avLst/>
          </a:prstGeom>
        </p:spPr>
        <p:txBody>
          <a:bodyPr wrap="square">
            <a:spAutoFit/>
          </a:bodyPr>
          <a:lstStyle/>
          <a:p>
            <a:pPr algn="just"/>
            <a:r>
              <a:rPr lang="ro-RO" b="1" dirty="0">
                <a:latin typeface="Times New Roman" pitchFamily="18" charset="0"/>
                <a:cs typeface="Times New Roman" pitchFamily="18" charset="0"/>
              </a:rPr>
              <a:t>OBS.</a:t>
            </a:r>
            <a:r>
              <a:rPr lang="ro-RO" dirty="0">
                <a:latin typeface="Times New Roman" pitchFamily="18" charset="0"/>
                <a:cs typeface="Times New Roman" pitchFamily="18" charset="0"/>
              </a:rPr>
              <a:t> </a:t>
            </a:r>
            <a:r>
              <a:rPr lang="vi-VN" dirty="0">
                <a:latin typeface="Times New Roman" pitchFamily="18" charset="0"/>
                <a:cs typeface="Times New Roman" pitchFamily="18" charset="0"/>
              </a:rPr>
              <a:t>Distanţa pe care un conductor de fază ocupă cele trei poziţii se numeşte </a:t>
            </a:r>
            <a:r>
              <a:rPr lang="vi-VN" b="1" dirty="0">
                <a:solidFill>
                  <a:srgbClr val="C00000"/>
                </a:solidFill>
                <a:latin typeface="Times New Roman" pitchFamily="18" charset="0"/>
                <a:cs typeface="Times New Roman" pitchFamily="18" charset="0"/>
              </a:rPr>
              <a:t>ciclu de transpunere</a:t>
            </a:r>
            <a:r>
              <a:rPr lang="vi-VN" dirty="0">
                <a:latin typeface="Times New Roman" pitchFamily="18" charset="0"/>
                <a:cs typeface="Times New Roman" pitchFamily="18" charset="0"/>
              </a:rPr>
              <a:t>, iar distanţa dintre două puncte de transpunere se numeşte </a:t>
            </a:r>
            <a:r>
              <a:rPr lang="vi-VN" b="1" dirty="0">
                <a:solidFill>
                  <a:srgbClr val="C00000"/>
                </a:solidFill>
                <a:latin typeface="Times New Roman" pitchFamily="18" charset="0"/>
                <a:cs typeface="Times New Roman" pitchFamily="18" charset="0"/>
              </a:rPr>
              <a:t>pas de transpunere</a:t>
            </a:r>
            <a:r>
              <a:rPr lang="vi-VN" dirty="0">
                <a:latin typeface="Times New Roman" pitchFamily="18" charset="0"/>
                <a:cs typeface="Times New Roman" pitchFamily="18" charset="0"/>
              </a:rPr>
              <a:t>.</a:t>
            </a:r>
            <a:endParaRPr lang="en-US" dirty="0"/>
          </a:p>
        </p:txBody>
      </p:sp>
      <p:sp>
        <p:nvSpPr>
          <p:cNvPr id="189500" name="Rectangle 60"/>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189441" name="Group 1"/>
          <p:cNvGrpSpPr>
            <a:grpSpLocks/>
          </p:cNvGrpSpPr>
          <p:nvPr/>
        </p:nvGrpSpPr>
        <p:grpSpPr bwMode="auto">
          <a:xfrm>
            <a:off x="838200" y="2819400"/>
            <a:ext cx="7162800" cy="2438400"/>
            <a:chOff x="1417" y="1198"/>
            <a:chExt cx="6962" cy="2355"/>
          </a:xfrm>
        </p:grpSpPr>
        <p:sp>
          <p:nvSpPr>
            <p:cNvPr id="189499" name="Text Box 59"/>
            <p:cNvSpPr txBox="1">
              <a:spLocks noChangeArrowheads="1"/>
            </p:cNvSpPr>
            <p:nvPr/>
          </p:nvSpPr>
          <p:spPr bwMode="auto">
            <a:xfrm>
              <a:off x="1813" y="1873"/>
              <a:ext cx="270" cy="27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D</a:t>
              </a:r>
              <a:r>
                <a:rPr kumimoji="0" lang="en-GB" sz="1200" b="1" i="1"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RS</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9498" name="Oval 58"/>
            <p:cNvSpPr>
              <a:spLocks noChangeArrowheads="1"/>
            </p:cNvSpPr>
            <p:nvPr/>
          </p:nvSpPr>
          <p:spPr bwMode="auto">
            <a:xfrm>
              <a:off x="2383" y="1760"/>
              <a:ext cx="170" cy="187"/>
            </a:xfrm>
            <a:prstGeom prst="ellipse">
              <a:avLst/>
            </a:prstGeom>
            <a:solidFill>
              <a:srgbClr val="000000"/>
            </a:solidFill>
            <a:ln w="50800" cmpd="dbl">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97" name="Oval 57"/>
            <p:cNvSpPr>
              <a:spLocks noChangeArrowheads="1"/>
            </p:cNvSpPr>
            <p:nvPr/>
          </p:nvSpPr>
          <p:spPr bwMode="auto">
            <a:xfrm>
              <a:off x="2353" y="2764"/>
              <a:ext cx="170" cy="187"/>
            </a:xfrm>
            <a:prstGeom prst="ellipse">
              <a:avLst/>
            </a:prstGeom>
            <a:solidFill>
              <a:srgbClr val="000000"/>
            </a:solidFill>
            <a:ln w="50800" cmpd="dbl">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96" name="Oval 56"/>
            <p:cNvSpPr>
              <a:spLocks noChangeArrowheads="1"/>
            </p:cNvSpPr>
            <p:nvPr/>
          </p:nvSpPr>
          <p:spPr bwMode="auto">
            <a:xfrm>
              <a:off x="1621" y="2236"/>
              <a:ext cx="170" cy="187"/>
            </a:xfrm>
            <a:prstGeom prst="ellipse">
              <a:avLst/>
            </a:prstGeom>
            <a:solidFill>
              <a:srgbClr val="000000"/>
            </a:solidFill>
            <a:ln w="50800" cmpd="dbl">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95" name="Line 55"/>
            <p:cNvSpPr>
              <a:spLocks noChangeShapeType="1"/>
            </p:cNvSpPr>
            <p:nvPr/>
          </p:nvSpPr>
          <p:spPr bwMode="auto">
            <a:xfrm flipV="1">
              <a:off x="1753" y="1873"/>
              <a:ext cx="618" cy="383"/>
            </a:xfrm>
            <a:prstGeom prst="line">
              <a:avLst/>
            </a:prstGeom>
            <a:noFill/>
            <a:ln w="9525">
              <a:solidFill>
                <a:srgbClr val="000000"/>
              </a:solidFill>
              <a:round/>
              <a:headEnd type="stealth" w="sm" len="med"/>
              <a:tailEnd type="stealth" w="sm"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94" name="Line 54"/>
            <p:cNvSpPr>
              <a:spLocks noChangeShapeType="1"/>
            </p:cNvSpPr>
            <p:nvPr/>
          </p:nvSpPr>
          <p:spPr bwMode="auto">
            <a:xfrm>
              <a:off x="1783" y="2401"/>
              <a:ext cx="570" cy="416"/>
            </a:xfrm>
            <a:prstGeom prst="line">
              <a:avLst/>
            </a:prstGeom>
            <a:noFill/>
            <a:ln w="9525">
              <a:solidFill>
                <a:srgbClr val="000000"/>
              </a:solidFill>
              <a:round/>
              <a:headEnd type="stealth" w="sm" len="med"/>
              <a:tailEnd type="stealth" w="sm"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93" name="Line 53"/>
            <p:cNvSpPr>
              <a:spLocks noChangeShapeType="1"/>
            </p:cNvSpPr>
            <p:nvPr/>
          </p:nvSpPr>
          <p:spPr bwMode="auto">
            <a:xfrm>
              <a:off x="2461" y="1958"/>
              <a:ext cx="0" cy="806"/>
            </a:xfrm>
            <a:prstGeom prst="line">
              <a:avLst/>
            </a:prstGeom>
            <a:noFill/>
            <a:ln w="9525">
              <a:solidFill>
                <a:srgbClr val="000000"/>
              </a:solidFill>
              <a:round/>
              <a:headEnd type="stealth" w="sm" len="med"/>
              <a:tailEnd type="stealth" w="sm"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92" name="Text Box 52"/>
            <p:cNvSpPr txBox="1">
              <a:spLocks noChangeArrowheads="1"/>
            </p:cNvSpPr>
            <p:nvPr/>
          </p:nvSpPr>
          <p:spPr bwMode="auto">
            <a:xfrm>
              <a:off x="1813" y="2553"/>
              <a:ext cx="270" cy="27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D</a:t>
              </a:r>
              <a:r>
                <a:rPr kumimoji="0" lang="en-GB" sz="1200" b="1" i="1"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ST</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9491" name="Text Box 51"/>
            <p:cNvSpPr txBox="1">
              <a:spLocks noChangeArrowheads="1"/>
            </p:cNvSpPr>
            <p:nvPr/>
          </p:nvSpPr>
          <p:spPr bwMode="auto">
            <a:xfrm>
              <a:off x="2473" y="2280"/>
              <a:ext cx="270" cy="18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D</a:t>
              </a:r>
              <a:r>
                <a:rPr kumimoji="0" lang="en-GB" sz="1200" b="1" i="1"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TR</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9490" name="AutoShape 50"/>
            <p:cNvSpPr>
              <a:spLocks noChangeShapeType="1"/>
            </p:cNvSpPr>
            <p:nvPr/>
          </p:nvSpPr>
          <p:spPr bwMode="auto">
            <a:xfrm>
              <a:off x="2923" y="2943"/>
              <a:ext cx="0" cy="610"/>
            </a:xfrm>
            <a:prstGeom prst="straightConnector1">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89" name="AutoShape 49"/>
            <p:cNvSpPr>
              <a:spLocks noChangeShapeType="1"/>
            </p:cNvSpPr>
            <p:nvPr/>
          </p:nvSpPr>
          <p:spPr bwMode="auto">
            <a:xfrm>
              <a:off x="8031" y="2937"/>
              <a:ext cx="0" cy="610"/>
            </a:xfrm>
            <a:prstGeom prst="straightConnector1">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88" name="AutoShape 48"/>
            <p:cNvSpPr>
              <a:spLocks noChangeShapeType="1"/>
            </p:cNvSpPr>
            <p:nvPr/>
          </p:nvSpPr>
          <p:spPr bwMode="auto">
            <a:xfrm>
              <a:off x="4659" y="2601"/>
              <a:ext cx="0" cy="652"/>
            </a:xfrm>
            <a:prstGeom prst="straightConnector1">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87" name="AutoShape 47"/>
            <p:cNvSpPr>
              <a:spLocks noChangeShapeType="1"/>
            </p:cNvSpPr>
            <p:nvPr/>
          </p:nvSpPr>
          <p:spPr bwMode="auto">
            <a:xfrm>
              <a:off x="6527" y="2619"/>
              <a:ext cx="0" cy="652"/>
            </a:xfrm>
            <a:prstGeom prst="straightConnector1">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86" name="AutoShape 46"/>
            <p:cNvSpPr>
              <a:spLocks noChangeShapeType="1"/>
            </p:cNvSpPr>
            <p:nvPr/>
          </p:nvSpPr>
          <p:spPr bwMode="auto">
            <a:xfrm>
              <a:off x="4651" y="3199"/>
              <a:ext cx="1882" cy="1"/>
            </a:xfrm>
            <a:prstGeom prst="straightConnector1">
              <a:avLst/>
            </a:prstGeom>
            <a:noFill/>
            <a:ln w="6350">
              <a:solidFill>
                <a:srgbClr val="000000"/>
              </a:solidFill>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85" name="AutoShape 45"/>
            <p:cNvSpPr>
              <a:spLocks noChangeShapeType="1"/>
            </p:cNvSpPr>
            <p:nvPr/>
          </p:nvSpPr>
          <p:spPr bwMode="auto">
            <a:xfrm>
              <a:off x="2923" y="3469"/>
              <a:ext cx="5108" cy="0"/>
            </a:xfrm>
            <a:prstGeom prst="straightConnector1">
              <a:avLst/>
            </a:prstGeom>
            <a:noFill/>
            <a:ln w="6350">
              <a:solidFill>
                <a:srgbClr val="000000"/>
              </a:solidFill>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84" name="Text Box 44"/>
            <p:cNvSpPr txBox="1">
              <a:spLocks noChangeArrowheads="1"/>
            </p:cNvSpPr>
            <p:nvPr/>
          </p:nvSpPr>
          <p:spPr bwMode="auto">
            <a:xfrm>
              <a:off x="4783" y="3027"/>
              <a:ext cx="1650" cy="17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dirty="0">
                  <a:ln>
                    <a:noFill/>
                  </a:ln>
                  <a:solidFill>
                    <a:srgbClr val="C00000"/>
                  </a:solidFill>
                  <a:effectLst/>
                  <a:latin typeface="Times New Roman" pitchFamily="18" charset="0"/>
                  <a:ea typeface="Times New Roman" pitchFamily="18" charset="0"/>
                  <a:cs typeface="Times New Roman" pitchFamily="18" charset="0"/>
                </a:rPr>
                <a:t>Pas de  </a:t>
              </a:r>
              <a:r>
                <a:rPr kumimoji="0" lang="en-GB" sz="1200" b="1" i="1" u="none" strike="noStrike" cap="none" normalizeH="0" baseline="0" dirty="0" err="1">
                  <a:ln>
                    <a:noFill/>
                  </a:ln>
                  <a:solidFill>
                    <a:srgbClr val="C00000"/>
                  </a:solidFill>
                  <a:effectLst/>
                  <a:latin typeface="Times New Roman" pitchFamily="18" charset="0"/>
                  <a:ea typeface="Times New Roman" pitchFamily="18" charset="0"/>
                  <a:cs typeface="Times New Roman" pitchFamily="18" charset="0"/>
                </a:rPr>
                <a:t>transpunere</a:t>
              </a:r>
              <a:endParaRPr kumimoji="0" lang="en-GB" sz="1200" b="1" i="0" u="none" strike="noStrike" cap="none" normalizeH="0" baseline="0" dirty="0">
                <a:ln>
                  <a:noFill/>
                </a:ln>
                <a:solidFill>
                  <a:srgbClr val="C00000"/>
                </a:solidFill>
                <a:effectLst/>
                <a:latin typeface="Times New Roman" pitchFamily="18" charset="0"/>
                <a:cs typeface="Times New Roman" pitchFamily="18" charset="0"/>
              </a:endParaRPr>
            </a:p>
          </p:txBody>
        </p:sp>
        <p:sp>
          <p:nvSpPr>
            <p:cNvPr id="189483" name="Text Box 43"/>
            <p:cNvSpPr txBox="1">
              <a:spLocks noChangeArrowheads="1"/>
            </p:cNvSpPr>
            <p:nvPr/>
          </p:nvSpPr>
          <p:spPr bwMode="auto">
            <a:xfrm>
              <a:off x="4483" y="3295"/>
              <a:ext cx="1650" cy="17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dirty="0" err="1">
                  <a:ln>
                    <a:noFill/>
                  </a:ln>
                  <a:solidFill>
                    <a:srgbClr val="C00000"/>
                  </a:solidFill>
                  <a:effectLst/>
                  <a:latin typeface="Times New Roman" pitchFamily="18" charset="0"/>
                  <a:ea typeface="Times New Roman" pitchFamily="18" charset="0"/>
                  <a:cs typeface="Times New Roman" pitchFamily="18" charset="0"/>
                </a:rPr>
                <a:t>Ciclu</a:t>
              </a:r>
              <a:r>
                <a:rPr kumimoji="0" lang="en-GB" sz="1200" b="1" i="1" u="none" strike="noStrike" cap="none" normalizeH="0" baseline="0" dirty="0">
                  <a:ln>
                    <a:noFill/>
                  </a:ln>
                  <a:solidFill>
                    <a:srgbClr val="C00000"/>
                  </a:solidFill>
                  <a:effectLst/>
                  <a:latin typeface="Times New Roman" pitchFamily="18" charset="0"/>
                  <a:ea typeface="Times New Roman" pitchFamily="18" charset="0"/>
                  <a:cs typeface="Times New Roman" pitchFamily="18" charset="0"/>
                </a:rPr>
                <a:t> de  </a:t>
              </a:r>
              <a:r>
                <a:rPr kumimoji="0" lang="en-GB" sz="1200" b="1" i="1" u="none" strike="noStrike" cap="none" normalizeH="0" baseline="0" dirty="0" err="1">
                  <a:ln>
                    <a:noFill/>
                  </a:ln>
                  <a:solidFill>
                    <a:srgbClr val="C00000"/>
                  </a:solidFill>
                  <a:effectLst/>
                  <a:latin typeface="Times New Roman" pitchFamily="18" charset="0"/>
                  <a:ea typeface="Times New Roman" pitchFamily="18" charset="0"/>
                  <a:cs typeface="Times New Roman" pitchFamily="18" charset="0"/>
                </a:rPr>
                <a:t>transpunere</a:t>
              </a:r>
              <a:endParaRPr kumimoji="0" lang="en-GB" sz="1200" b="1" i="0" u="none" strike="noStrike" cap="none" normalizeH="0" baseline="0" dirty="0">
                <a:ln>
                  <a:noFill/>
                </a:ln>
                <a:solidFill>
                  <a:srgbClr val="C00000"/>
                </a:solidFill>
                <a:effectLst/>
                <a:latin typeface="Times New Roman" pitchFamily="18" charset="0"/>
                <a:cs typeface="Times New Roman" pitchFamily="18" charset="0"/>
              </a:endParaRPr>
            </a:p>
          </p:txBody>
        </p:sp>
        <p:sp>
          <p:nvSpPr>
            <p:cNvPr id="189482" name="Text Box 42"/>
            <p:cNvSpPr txBox="1">
              <a:spLocks noChangeArrowheads="1"/>
            </p:cNvSpPr>
            <p:nvPr/>
          </p:nvSpPr>
          <p:spPr bwMode="auto">
            <a:xfrm>
              <a:off x="2459" y="1598"/>
              <a:ext cx="270" cy="18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R</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9481" name="Text Box 41"/>
            <p:cNvSpPr txBox="1">
              <a:spLocks noChangeArrowheads="1"/>
            </p:cNvSpPr>
            <p:nvPr/>
          </p:nvSpPr>
          <p:spPr bwMode="auto">
            <a:xfrm>
              <a:off x="1417" y="2401"/>
              <a:ext cx="270" cy="18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S</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9480" name="Text Box 40"/>
            <p:cNvSpPr txBox="1">
              <a:spLocks noChangeArrowheads="1"/>
            </p:cNvSpPr>
            <p:nvPr/>
          </p:nvSpPr>
          <p:spPr bwMode="auto">
            <a:xfrm>
              <a:off x="2401" y="2951"/>
              <a:ext cx="270" cy="18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T</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9479" name="Text Box 39"/>
            <p:cNvSpPr txBox="1">
              <a:spLocks noChangeArrowheads="1"/>
            </p:cNvSpPr>
            <p:nvPr/>
          </p:nvSpPr>
          <p:spPr bwMode="auto">
            <a:xfrm>
              <a:off x="3823" y="1417"/>
              <a:ext cx="270" cy="27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I</a:t>
              </a:r>
              <a:r>
                <a:rPr kumimoji="0" lang="en-GB" sz="1200" b="1" i="1"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R</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9478" name="Text Box 38"/>
            <p:cNvSpPr txBox="1">
              <a:spLocks noChangeArrowheads="1"/>
            </p:cNvSpPr>
            <p:nvPr/>
          </p:nvSpPr>
          <p:spPr bwMode="auto">
            <a:xfrm>
              <a:off x="3619" y="1978"/>
              <a:ext cx="270" cy="27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I</a:t>
              </a:r>
              <a:r>
                <a:rPr kumimoji="0" lang="en-GB" sz="1200" b="1" i="1"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S</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9477" name="Text Box 37"/>
            <p:cNvSpPr txBox="1">
              <a:spLocks noChangeArrowheads="1"/>
            </p:cNvSpPr>
            <p:nvPr/>
          </p:nvSpPr>
          <p:spPr bwMode="auto">
            <a:xfrm>
              <a:off x="3151" y="2553"/>
              <a:ext cx="270" cy="27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I</a:t>
              </a:r>
              <a:r>
                <a:rPr kumimoji="0" lang="en-GB" sz="1200" b="1" i="1"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T</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9476" name="Text Box 36"/>
            <p:cNvSpPr txBox="1">
              <a:spLocks noChangeArrowheads="1"/>
            </p:cNvSpPr>
            <p:nvPr/>
          </p:nvSpPr>
          <p:spPr bwMode="auto">
            <a:xfrm>
              <a:off x="4393" y="1569"/>
              <a:ext cx="270" cy="21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R</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9475" name="Oval 35"/>
            <p:cNvSpPr>
              <a:spLocks noChangeArrowheads="1"/>
            </p:cNvSpPr>
            <p:nvPr/>
          </p:nvSpPr>
          <p:spPr bwMode="auto">
            <a:xfrm>
              <a:off x="3625" y="1741"/>
              <a:ext cx="62" cy="66"/>
            </a:xfrm>
            <a:prstGeom prst="ellipse">
              <a:avLst/>
            </a:prstGeom>
            <a:solidFill>
              <a:srgbClr val="FFFFFF"/>
            </a:solidFill>
            <a:ln w="1905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74" name="Oval 34"/>
            <p:cNvSpPr>
              <a:spLocks noChangeArrowheads="1"/>
            </p:cNvSpPr>
            <p:nvPr/>
          </p:nvSpPr>
          <p:spPr bwMode="auto">
            <a:xfrm>
              <a:off x="3271" y="2302"/>
              <a:ext cx="62" cy="66"/>
            </a:xfrm>
            <a:prstGeom prst="ellipse">
              <a:avLst/>
            </a:prstGeom>
            <a:solidFill>
              <a:srgbClr val="FFFFFF"/>
            </a:solidFill>
            <a:ln w="1905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73" name="Oval 33"/>
            <p:cNvSpPr>
              <a:spLocks noChangeArrowheads="1"/>
            </p:cNvSpPr>
            <p:nvPr/>
          </p:nvSpPr>
          <p:spPr bwMode="auto">
            <a:xfrm>
              <a:off x="2893" y="2883"/>
              <a:ext cx="62" cy="66"/>
            </a:xfrm>
            <a:prstGeom prst="ellipse">
              <a:avLst/>
            </a:prstGeom>
            <a:solidFill>
              <a:srgbClr val="FFFFFF"/>
            </a:solidFill>
            <a:ln w="1905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72" name="Freeform 32"/>
            <p:cNvSpPr>
              <a:spLocks/>
            </p:cNvSpPr>
            <p:nvPr/>
          </p:nvSpPr>
          <p:spPr bwMode="auto">
            <a:xfrm>
              <a:off x="3691" y="1774"/>
              <a:ext cx="1290" cy="198"/>
            </a:xfrm>
            <a:custGeom>
              <a:avLst/>
              <a:gdLst/>
              <a:ahLst/>
              <a:cxnLst>
                <a:cxn ang="0">
                  <a:pos x="0" y="0"/>
                </a:cxn>
                <a:cxn ang="0">
                  <a:pos x="1272" y="0"/>
                </a:cxn>
                <a:cxn ang="0">
                  <a:pos x="1290" y="180"/>
                </a:cxn>
              </a:cxnLst>
              <a:rect l="0" t="0" r="r" b="b"/>
              <a:pathLst>
                <a:path w="1290" h="180">
                  <a:moveTo>
                    <a:pt x="0" y="0"/>
                  </a:moveTo>
                  <a:lnTo>
                    <a:pt x="1272" y="0"/>
                  </a:lnTo>
                  <a:lnTo>
                    <a:pt x="1290" y="180"/>
                  </a:lnTo>
                </a:path>
              </a:pathLst>
            </a:cu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71" name="Freeform 31"/>
            <p:cNvSpPr>
              <a:spLocks/>
            </p:cNvSpPr>
            <p:nvPr/>
          </p:nvSpPr>
          <p:spPr bwMode="auto">
            <a:xfrm>
              <a:off x="2983" y="1774"/>
              <a:ext cx="3749" cy="1142"/>
            </a:xfrm>
            <a:custGeom>
              <a:avLst/>
              <a:gdLst/>
              <a:ahLst/>
              <a:cxnLst>
                <a:cxn ang="0">
                  <a:pos x="0" y="1142"/>
                </a:cxn>
                <a:cxn ang="0">
                  <a:pos x="1471" y="1142"/>
                </a:cxn>
                <a:cxn ang="0">
                  <a:pos x="2154" y="0"/>
                </a:cxn>
                <a:cxn ang="0">
                  <a:pos x="3708" y="0"/>
                </a:cxn>
                <a:cxn ang="0">
                  <a:pos x="3749" y="258"/>
                </a:cxn>
              </a:cxnLst>
              <a:rect l="0" t="0" r="r" b="b"/>
              <a:pathLst>
                <a:path w="3749" h="1142">
                  <a:moveTo>
                    <a:pt x="0" y="1142"/>
                  </a:moveTo>
                  <a:lnTo>
                    <a:pt x="1471" y="1142"/>
                  </a:lnTo>
                  <a:lnTo>
                    <a:pt x="2154" y="0"/>
                  </a:lnTo>
                  <a:lnTo>
                    <a:pt x="3708" y="0"/>
                  </a:lnTo>
                  <a:lnTo>
                    <a:pt x="3749" y="258"/>
                  </a:lnTo>
                </a:path>
              </a:pathLst>
            </a:cu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70" name="Freeform 30"/>
            <p:cNvSpPr>
              <a:spLocks/>
            </p:cNvSpPr>
            <p:nvPr/>
          </p:nvSpPr>
          <p:spPr bwMode="auto">
            <a:xfrm>
              <a:off x="3331" y="2335"/>
              <a:ext cx="1320" cy="132"/>
            </a:xfrm>
            <a:custGeom>
              <a:avLst/>
              <a:gdLst/>
              <a:ahLst/>
              <a:cxnLst>
                <a:cxn ang="0">
                  <a:pos x="0" y="0"/>
                </a:cxn>
                <a:cxn ang="0">
                  <a:pos x="1302" y="0"/>
                </a:cxn>
                <a:cxn ang="0">
                  <a:pos x="1320" y="120"/>
                </a:cxn>
              </a:cxnLst>
              <a:rect l="0" t="0" r="r" b="b"/>
              <a:pathLst>
                <a:path w="1320" h="120">
                  <a:moveTo>
                    <a:pt x="0" y="0"/>
                  </a:moveTo>
                  <a:lnTo>
                    <a:pt x="1302" y="0"/>
                  </a:lnTo>
                  <a:lnTo>
                    <a:pt x="1320" y="120"/>
                  </a:lnTo>
                </a:path>
              </a:pathLst>
            </a:cu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69" name="Freeform 29"/>
            <p:cNvSpPr>
              <a:spLocks/>
            </p:cNvSpPr>
            <p:nvPr/>
          </p:nvSpPr>
          <p:spPr bwMode="auto">
            <a:xfrm>
              <a:off x="4681" y="1774"/>
              <a:ext cx="3684" cy="1142"/>
            </a:xfrm>
            <a:custGeom>
              <a:avLst/>
              <a:gdLst/>
              <a:ahLst/>
              <a:cxnLst>
                <a:cxn ang="0">
                  <a:pos x="0" y="750"/>
                </a:cxn>
                <a:cxn ang="0">
                  <a:pos x="42" y="1038"/>
                </a:cxn>
                <a:cxn ang="0">
                  <a:pos x="1692" y="1038"/>
                </a:cxn>
                <a:cxn ang="0">
                  <a:pos x="2172" y="0"/>
                </a:cxn>
                <a:cxn ang="0">
                  <a:pos x="3642" y="0"/>
                </a:cxn>
              </a:cxnLst>
              <a:rect l="0" t="0" r="r" b="b"/>
              <a:pathLst>
                <a:path w="3642" h="1038">
                  <a:moveTo>
                    <a:pt x="0" y="750"/>
                  </a:moveTo>
                  <a:lnTo>
                    <a:pt x="42" y="1038"/>
                  </a:lnTo>
                  <a:lnTo>
                    <a:pt x="1692" y="1038"/>
                  </a:lnTo>
                  <a:lnTo>
                    <a:pt x="2172" y="0"/>
                  </a:lnTo>
                  <a:lnTo>
                    <a:pt x="3642" y="0"/>
                  </a:lnTo>
                </a:path>
              </a:pathLst>
            </a:cu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68" name="Freeform 28"/>
            <p:cNvSpPr>
              <a:spLocks/>
            </p:cNvSpPr>
            <p:nvPr/>
          </p:nvSpPr>
          <p:spPr bwMode="auto">
            <a:xfrm>
              <a:off x="4993" y="2091"/>
              <a:ext cx="1518" cy="429"/>
            </a:xfrm>
            <a:custGeom>
              <a:avLst/>
              <a:gdLst/>
              <a:ahLst/>
              <a:cxnLst>
                <a:cxn ang="0">
                  <a:pos x="0" y="0"/>
                </a:cxn>
                <a:cxn ang="0">
                  <a:pos x="30" y="252"/>
                </a:cxn>
                <a:cxn ang="0">
                  <a:pos x="1488" y="252"/>
                </a:cxn>
                <a:cxn ang="0">
                  <a:pos x="1518" y="390"/>
                </a:cxn>
              </a:cxnLst>
              <a:rect l="0" t="0" r="r" b="b"/>
              <a:pathLst>
                <a:path w="1518" h="390">
                  <a:moveTo>
                    <a:pt x="0" y="0"/>
                  </a:moveTo>
                  <a:lnTo>
                    <a:pt x="30" y="252"/>
                  </a:lnTo>
                  <a:lnTo>
                    <a:pt x="1488" y="252"/>
                  </a:lnTo>
                  <a:lnTo>
                    <a:pt x="1518" y="390"/>
                  </a:lnTo>
                </a:path>
              </a:pathLst>
            </a:cu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67" name="Freeform 27"/>
            <p:cNvSpPr>
              <a:spLocks/>
            </p:cNvSpPr>
            <p:nvPr/>
          </p:nvSpPr>
          <p:spPr bwMode="auto">
            <a:xfrm>
              <a:off x="6767" y="2147"/>
              <a:ext cx="1454" cy="254"/>
            </a:xfrm>
            <a:custGeom>
              <a:avLst/>
              <a:gdLst/>
              <a:ahLst/>
              <a:cxnLst>
                <a:cxn ang="0">
                  <a:pos x="0" y="0"/>
                </a:cxn>
                <a:cxn ang="0">
                  <a:pos x="44" y="254"/>
                </a:cxn>
                <a:cxn ang="0">
                  <a:pos x="1454" y="254"/>
                </a:cxn>
              </a:cxnLst>
              <a:rect l="0" t="0" r="r" b="b"/>
              <a:pathLst>
                <a:path w="1454" h="254">
                  <a:moveTo>
                    <a:pt x="0" y="0"/>
                  </a:moveTo>
                  <a:lnTo>
                    <a:pt x="44" y="254"/>
                  </a:lnTo>
                  <a:lnTo>
                    <a:pt x="1454" y="254"/>
                  </a:lnTo>
                </a:path>
              </a:pathLst>
            </a:cu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66" name="Freeform 26"/>
            <p:cNvSpPr>
              <a:spLocks/>
            </p:cNvSpPr>
            <p:nvPr/>
          </p:nvSpPr>
          <p:spPr bwMode="auto">
            <a:xfrm>
              <a:off x="6541" y="2619"/>
              <a:ext cx="1452" cy="310"/>
            </a:xfrm>
            <a:custGeom>
              <a:avLst/>
              <a:gdLst/>
              <a:ahLst/>
              <a:cxnLst>
                <a:cxn ang="0">
                  <a:pos x="0" y="0"/>
                </a:cxn>
                <a:cxn ang="0">
                  <a:pos x="30" y="282"/>
                </a:cxn>
                <a:cxn ang="0">
                  <a:pos x="1452" y="282"/>
                </a:cxn>
              </a:cxnLst>
              <a:rect l="0" t="0" r="r" b="b"/>
              <a:pathLst>
                <a:path w="1452" h="282">
                  <a:moveTo>
                    <a:pt x="0" y="0"/>
                  </a:moveTo>
                  <a:lnTo>
                    <a:pt x="30" y="282"/>
                  </a:lnTo>
                  <a:lnTo>
                    <a:pt x="1452" y="282"/>
                  </a:lnTo>
                </a:path>
              </a:pathLst>
            </a:custGeom>
            <a:no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65" name="Oval 25"/>
            <p:cNvSpPr>
              <a:spLocks noChangeArrowheads="1"/>
            </p:cNvSpPr>
            <p:nvPr/>
          </p:nvSpPr>
          <p:spPr bwMode="auto">
            <a:xfrm>
              <a:off x="7993" y="2883"/>
              <a:ext cx="62" cy="66"/>
            </a:xfrm>
            <a:prstGeom prst="ellipse">
              <a:avLst/>
            </a:prstGeom>
            <a:solidFill>
              <a:srgbClr val="FFFFFF"/>
            </a:solidFill>
            <a:ln w="1905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64" name="Oval 24"/>
            <p:cNvSpPr>
              <a:spLocks noChangeArrowheads="1"/>
            </p:cNvSpPr>
            <p:nvPr/>
          </p:nvSpPr>
          <p:spPr bwMode="auto">
            <a:xfrm>
              <a:off x="8173" y="2348"/>
              <a:ext cx="62" cy="66"/>
            </a:xfrm>
            <a:prstGeom prst="ellipse">
              <a:avLst/>
            </a:prstGeom>
            <a:solidFill>
              <a:srgbClr val="FFFFFF"/>
            </a:solidFill>
            <a:ln w="1905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63" name="Oval 23"/>
            <p:cNvSpPr>
              <a:spLocks noChangeArrowheads="1"/>
            </p:cNvSpPr>
            <p:nvPr/>
          </p:nvSpPr>
          <p:spPr bwMode="auto">
            <a:xfrm>
              <a:off x="8317" y="1727"/>
              <a:ext cx="62" cy="66"/>
            </a:xfrm>
            <a:prstGeom prst="ellipse">
              <a:avLst/>
            </a:prstGeom>
            <a:solidFill>
              <a:srgbClr val="FFFFFF"/>
            </a:solidFill>
            <a:ln w="1905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62" name="Line 22"/>
            <p:cNvSpPr>
              <a:spLocks noChangeShapeType="1"/>
            </p:cNvSpPr>
            <p:nvPr/>
          </p:nvSpPr>
          <p:spPr bwMode="auto">
            <a:xfrm>
              <a:off x="3481" y="2269"/>
              <a:ext cx="480" cy="0"/>
            </a:xfrm>
            <a:prstGeom prst="line">
              <a:avLst/>
            </a:prstGeom>
            <a:noFill/>
            <a:ln w="9525">
              <a:solidFill>
                <a:srgbClr val="000000"/>
              </a:solidFill>
              <a:round/>
              <a:headEnd/>
              <a:tailEnd type="stealth" w="sm" len="lg"/>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61" name="Line 21"/>
            <p:cNvSpPr>
              <a:spLocks noChangeShapeType="1"/>
            </p:cNvSpPr>
            <p:nvPr/>
          </p:nvSpPr>
          <p:spPr bwMode="auto">
            <a:xfrm>
              <a:off x="3793" y="1708"/>
              <a:ext cx="480" cy="0"/>
            </a:xfrm>
            <a:prstGeom prst="line">
              <a:avLst/>
            </a:prstGeom>
            <a:noFill/>
            <a:ln w="9525">
              <a:solidFill>
                <a:srgbClr val="000000"/>
              </a:solidFill>
              <a:round/>
              <a:headEnd/>
              <a:tailEnd type="stealth" w="sm" len="lg"/>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60" name="Line 20"/>
            <p:cNvSpPr>
              <a:spLocks noChangeShapeType="1"/>
            </p:cNvSpPr>
            <p:nvPr/>
          </p:nvSpPr>
          <p:spPr bwMode="auto">
            <a:xfrm>
              <a:off x="3091" y="2843"/>
              <a:ext cx="480" cy="0"/>
            </a:xfrm>
            <a:prstGeom prst="line">
              <a:avLst/>
            </a:prstGeom>
            <a:noFill/>
            <a:ln w="9525">
              <a:solidFill>
                <a:srgbClr val="000000"/>
              </a:solidFill>
              <a:round/>
              <a:headEnd/>
              <a:tailEnd type="stealth" w="sm" len="lg"/>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59" name="Text Box 19"/>
            <p:cNvSpPr txBox="1">
              <a:spLocks noChangeArrowheads="1"/>
            </p:cNvSpPr>
            <p:nvPr/>
          </p:nvSpPr>
          <p:spPr bwMode="auto">
            <a:xfrm>
              <a:off x="5593" y="2157"/>
              <a:ext cx="270" cy="21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R</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9458" name="Text Box 18"/>
            <p:cNvSpPr txBox="1">
              <a:spLocks noChangeArrowheads="1"/>
            </p:cNvSpPr>
            <p:nvPr/>
          </p:nvSpPr>
          <p:spPr bwMode="auto">
            <a:xfrm>
              <a:off x="7213" y="2705"/>
              <a:ext cx="270" cy="21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R</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9457" name="Text Box 17"/>
            <p:cNvSpPr txBox="1">
              <a:spLocks noChangeArrowheads="1"/>
            </p:cNvSpPr>
            <p:nvPr/>
          </p:nvSpPr>
          <p:spPr bwMode="auto">
            <a:xfrm>
              <a:off x="4141" y="2124"/>
              <a:ext cx="270" cy="21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S</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9456" name="Text Box 16"/>
            <p:cNvSpPr txBox="1">
              <a:spLocks noChangeArrowheads="1"/>
            </p:cNvSpPr>
            <p:nvPr/>
          </p:nvSpPr>
          <p:spPr bwMode="auto">
            <a:xfrm>
              <a:off x="7501" y="1549"/>
              <a:ext cx="270" cy="21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S</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9455" name="Text Box 15"/>
            <p:cNvSpPr txBox="1">
              <a:spLocks noChangeArrowheads="1"/>
            </p:cNvSpPr>
            <p:nvPr/>
          </p:nvSpPr>
          <p:spPr bwMode="auto">
            <a:xfrm>
              <a:off x="5311" y="2705"/>
              <a:ext cx="270" cy="21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S</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9454" name="Text Box 14"/>
            <p:cNvSpPr txBox="1">
              <a:spLocks noChangeArrowheads="1"/>
            </p:cNvSpPr>
            <p:nvPr/>
          </p:nvSpPr>
          <p:spPr bwMode="auto">
            <a:xfrm>
              <a:off x="3871" y="2685"/>
              <a:ext cx="270" cy="21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T</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9453" name="Text Box 13"/>
            <p:cNvSpPr txBox="1">
              <a:spLocks noChangeArrowheads="1"/>
            </p:cNvSpPr>
            <p:nvPr/>
          </p:nvSpPr>
          <p:spPr bwMode="auto">
            <a:xfrm>
              <a:off x="7351" y="2190"/>
              <a:ext cx="270" cy="21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T</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9452" name="Text Box 12"/>
            <p:cNvSpPr txBox="1">
              <a:spLocks noChangeArrowheads="1"/>
            </p:cNvSpPr>
            <p:nvPr/>
          </p:nvSpPr>
          <p:spPr bwMode="auto">
            <a:xfrm>
              <a:off x="5863" y="1562"/>
              <a:ext cx="270" cy="21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T</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9451" name="AutoShape 11"/>
            <p:cNvSpPr>
              <a:spLocks noChangeShapeType="1"/>
            </p:cNvSpPr>
            <p:nvPr/>
          </p:nvSpPr>
          <p:spPr bwMode="auto">
            <a:xfrm>
              <a:off x="3652" y="1219"/>
              <a:ext cx="1" cy="528"/>
            </a:xfrm>
            <a:prstGeom prst="straightConnector1">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50" name="AutoShape 10"/>
            <p:cNvSpPr>
              <a:spLocks noChangeShapeType="1"/>
            </p:cNvSpPr>
            <p:nvPr/>
          </p:nvSpPr>
          <p:spPr bwMode="auto">
            <a:xfrm>
              <a:off x="5003" y="1219"/>
              <a:ext cx="1" cy="777"/>
            </a:xfrm>
            <a:prstGeom prst="straightConnector1">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49" name="AutoShape 9"/>
            <p:cNvSpPr>
              <a:spLocks noChangeShapeType="1"/>
            </p:cNvSpPr>
            <p:nvPr/>
          </p:nvSpPr>
          <p:spPr bwMode="auto">
            <a:xfrm>
              <a:off x="6759" y="1229"/>
              <a:ext cx="1" cy="777"/>
            </a:xfrm>
            <a:prstGeom prst="straightConnector1">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48" name="AutoShape 8"/>
            <p:cNvSpPr>
              <a:spLocks noChangeShapeType="1"/>
            </p:cNvSpPr>
            <p:nvPr/>
          </p:nvSpPr>
          <p:spPr bwMode="auto">
            <a:xfrm>
              <a:off x="8355" y="1229"/>
              <a:ext cx="1" cy="498"/>
            </a:xfrm>
            <a:prstGeom prst="straightConnector1">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47" name="AutoShape 7"/>
            <p:cNvSpPr>
              <a:spLocks noChangeShapeType="1"/>
            </p:cNvSpPr>
            <p:nvPr/>
          </p:nvSpPr>
          <p:spPr bwMode="auto">
            <a:xfrm>
              <a:off x="3653" y="1397"/>
              <a:ext cx="1317" cy="1"/>
            </a:xfrm>
            <a:prstGeom prst="straightConnector1">
              <a:avLst/>
            </a:prstGeom>
            <a:noFill/>
            <a:ln w="6350">
              <a:solidFill>
                <a:srgbClr val="000000"/>
              </a:solidFill>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46" name="AutoShape 6"/>
            <p:cNvSpPr>
              <a:spLocks noChangeShapeType="1"/>
            </p:cNvSpPr>
            <p:nvPr/>
          </p:nvSpPr>
          <p:spPr bwMode="auto">
            <a:xfrm>
              <a:off x="5004" y="1396"/>
              <a:ext cx="1755" cy="0"/>
            </a:xfrm>
            <a:prstGeom prst="straightConnector1">
              <a:avLst/>
            </a:prstGeom>
            <a:noFill/>
            <a:ln w="6350">
              <a:solidFill>
                <a:srgbClr val="000000"/>
              </a:solidFill>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45" name="AutoShape 5"/>
            <p:cNvSpPr>
              <a:spLocks noChangeShapeType="1"/>
            </p:cNvSpPr>
            <p:nvPr/>
          </p:nvSpPr>
          <p:spPr bwMode="auto">
            <a:xfrm>
              <a:off x="6767" y="1395"/>
              <a:ext cx="1612" cy="1"/>
            </a:xfrm>
            <a:prstGeom prst="straightConnector1">
              <a:avLst/>
            </a:prstGeom>
            <a:noFill/>
            <a:ln w="6350">
              <a:solidFill>
                <a:srgbClr val="000000"/>
              </a:solidFill>
              <a:round/>
              <a:headEnd type="stealth" w="sm" len="lg"/>
              <a:tailEnd type="stealth" w="sm" len="lg"/>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89444" name="Text Box 4"/>
            <p:cNvSpPr txBox="1">
              <a:spLocks noChangeArrowheads="1"/>
            </p:cNvSpPr>
            <p:nvPr/>
          </p:nvSpPr>
          <p:spPr bwMode="auto">
            <a:xfrm>
              <a:off x="4141" y="1198"/>
              <a:ext cx="403" cy="17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l /3</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9443" name="Text Box 3"/>
            <p:cNvSpPr txBox="1">
              <a:spLocks noChangeArrowheads="1"/>
            </p:cNvSpPr>
            <p:nvPr/>
          </p:nvSpPr>
          <p:spPr bwMode="auto">
            <a:xfrm>
              <a:off x="5730" y="1198"/>
              <a:ext cx="403" cy="17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l /3</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89442" name="Text Box 2"/>
            <p:cNvSpPr txBox="1">
              <a:spLocks noChangeArrowheads="1"/>
            </p:cNvSpPr>
            <p:nvPr/>
          </p:nvSpPr>
          <p:spPr bwMode="auto">
            <a:xfrm>
              <a:off x="7424" y="1198"/>
              <a:ext cx="403" cy="17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l /3</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grpSp>
      <p:sp>
        <p:nvSpPr>
          <p:cNvPr id="70" name="Rectangle 69"/>
          <p:cNvSpPr/>
          <p:nvPr/>
        </p:nvSpPr>
        <p:spPr>
          <a:xfrm>
            <a:off x="838200" y="5257800"/>
            <a:ext cx="7848600" cy="307777"/>
          </a:xfrm>
          <a:prstGeom prst="rect">
            <a:avLst/>
          </a:prstGeom>
        </p:spPr>
        <p:txBody>
          <a:bodyPr wrap="square">
            <a:spAutoFit/>
          </a:bodyPr>
          <a:lstStyle/>
          <a:p>
            <a:pPr algn="ctr"/>
            <a:r>
              <a:rPr lang="ro-RO" sz="1400" dirty="0">
                <a:solidFill>
                  <a:srgbClr val="C00000"/>
                </a:solidFill>
                <a:latin typeface="Times New Roman" pitchFamily="18" charset="0"/>
                <a:cs typeface="Times New Roman" pitchFamily="18" charset="0"/>
              </a:rPr>
              <a:t>Fig. 5 </a:t>
            </a:r>
            <a:r>
              <a:rPr lang="ro-RO" sz="1400" i="1" dirty="0">
                <a:latin typeface="Times New Roman" pitchFamily="18" charset="0"/>
                <a:cs typeface="Times New Roman" pitchFamily="18" charset="0"/>
              </a:rPr>
              <a:t>Transpunerea conductoarelor unei linii trifazate simplu circuit</a:t>
            </a:r>
            <a:endParaRPr lang="en-US" sz="1400"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400" b="1" dirty="0"/>
              <a:t>REACTANŢA LEA TRIFAZATE SIMPLU ŞI DUBLU CIRCUIT</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76200" y="609600"/>
            <a:ext cx="8915400" cy="646331"/>
          </a:xfrm>
          <a:prstGeom prst="rect">
            <a:avLst/>
          </a:prstGeom>
        </p:spPr>
        <p:txBody>
          <a:bodyPr wrap="square">
            <a:spAutoFit/>
          </a:bodyPr>
          <a:lstStyle/>
          <a:p>
            <a:pPr algn="just">
              <a:spcAft>
                <a:spcPts val="1200"/>
              </a:spcAft>
            </a:pPr>
            <a:r>
              <a:rPr lang="ro-RO" dirty="0">
                <a:latin typeface="Times New Roman"/>
                <a:ea typeface="Times New Roman"/>
              </a:rPr>
              <a:t>     </a:t>
            </a:r>
            <a:r>
              <a:rPr lang="vi-VN" dirty="0">
                <a:latin typeface="Times New Roman"/>
                <a:ea typeface="Times New Roman"/>
              </a:rPr>
              <a:t>La </a:t>
            </a:r>
            <a:r>
              <a:rPr lang="vi-VN" i="1" dirty="0">
                <a:solidFill>
                  <a:srgbClr val="002060"/>
                </a:solidFill>
                <a:latin typeface="Times New Roman"/>
                <a:ea typeface="Times New Roman"/>
              </a:rPr>
              <a:t>liniile transpuse</a:t>
            </a:r>
            <a:r>
              <a:rPr lang="vi-VN" dirty="0">
                <a:latin typeface="Times New Roman"/>
                <a:ea typeface="Times New Roman"/>
              </a:rPr>
              <a:t>, inductivităţile pe cele trei faze devin egale şi se pot exprima printr-o valoare medie, egală cu media aritmetică a celor trei inductivităţi determinate cu relaţiile (</a:t>
            </a:r>
            <a:r>
              <a:rPr lang="ro-RO" dirty="0">
                <a:latin typeface="Times New Roman"/>
                <a:ea typeface="Times New Roman"/>
              </a:rPr>
              <a:t>20</a:t>
            </a:r>
            <a:r>
              <a:rPr lang="vi-VN" dirty="0">
                <a:latin typeface="Times New Roman"/>
                <a:ea typeface="Times New Roman"/>
              </a:rPr>
              <a:t>)</a:t>
            </a:r>
            <a:r>
              <a:rPr lang="ro-RO" dirty="0">
                <a:latin typeface="Times New Roman"/>
                <a:ea typeface="Times New Roman"/>
              </a:rPr>
              <a:t>:</a:t>
            </a:r>
            <a:endParaRPr lang="vi-VN" dirty="0">
              <a:latin typeface="Times New Roman" pitchFamily="18" charset="0"/>
              <a:cs typeface="Times New Roman" pitchFamily="18" charset="0"/>
            </a:endParaRPr>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0"/>
          <p:cNvSpPr/>
          <p:nvPr/>
        </p:nvSpPr>
        <p:spPr>
          <a:xfrm>
            <a:off x="7543800" y="144780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[21]</a:t>
            </a:r>
          </a:p>
        </p:txBody>
      </p:sp>
      <p:sp>
        <p:nvSpPr>
          <p:cNvPr id="12" name="Rectangle 11"/>
          <p:cNvSpPr/>
          <p:nvPr/>
        </p:nvSpPr>
        <p:spPr>
          <a:xfrm>
            <a:off x="6705600" y="325749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[22]</a:t>
            </a:r>
          </a:p>
        </p:txBody>
      </p:sp>
      <p:sp>
        <p:nvSpPr>
          <p:cNvPr id="13" name="Rectangle 12"/>
          <p:cNvSpPr/>
          <p:nvPr/>
        </p:nvSpPr>
        <p:spPr>
          <a:xfrm>
            <a:off x="381000" y="2743200"/>
            <a:ext cx="8534400" cy="369332"/>
          </a:xfrm>
          <a:prstGeom prst="rect">
            <a:avLst/>
          </a:prstGeom>
        </p:spPr>
        <p:txBody>
          <a:bodyPr wrap="square">
            <a:spAutoFit/>
          </a:bodyPr>
          <a:lstStyle/>
          <a:p>
            <a:r>
              <a:rPr lang="ro-RO" dirty="0">
                <a:latin typeface="Times New Roman"/>
                <a:ea typeface="Times New Roman"/>
              </a:rPr>
              <a:t>     În cazul </a:t>
            </a:r>
            <a:r>
              <a:rPr lang="ro-RO" dirty="0">
                <a:solidFill>
                  <a:srgbClr val="002060"/>
                </a:solidFill>
                <a:latin typeface="Times New Roman"/>
                <a:ea typeface="Times New Roman"/>
              </a:rPr>
              <a:t>liniilor din materiale neferomagnetice </a:t>
            </a:r>
            <a:r>
              <a:rPr lang="ro-RO" dirty="0">
                <a:latin typeface="Times New Roman"/>
                <a:ea typeface="Times New Roman"/>
              </a:rPr>
              <a:t>(</a:t>
            </a:r>
            <a:r>
              <a:rPr lang="ro-RO" i="1" dirty="0">
                <a:latin typeface="Times New Roman"/>
                <a:ea typeface="Times New Roman"/>
                <a:cs typeface="Times New Roman"/>
                <a:sym typeface="Symbol"/>
              </a:rPr>
              <a:t></a:t>
            </a:r>
            <a:r>
              <a:rPr lang="ro-RO" dirty="0">
                <a:latin typeface="Times New Roman"/>
                <a:ea typeface="Times New Roman"/>
              </a:rPr>
              <a:t> = </a:t>
            </a:r>
            <a:r>
              <a:rPr lang="ro-RO" i="1" dirty="0">
                <a:latin typeface="Times New Roman"/>
                <a:ea typeface="Times New Roman"/>
                <a:cs typeface="Times New Roman"/>
                <a:sym typeface="Symbol"/>
              </a:rPr>
              <a:t></a:t>
            </a:r>
            <a:r>
              <a:rPr lang="ro-RO" i="1" baseline="-25000" dirty="0">
                <a:latin typeface="Times New Roman"/>
                <a:ea typeface="Times New Roman"/>
              </a:rPr>
              <a:t>0</a:t>
            </a:r>
            <a:r>
              <a:rPr lang="ro-RO" dirty="0">
                <a:latin typeface="Times New Roman"/>
                <a:ea typeface="Times New Roman"/>
              </a:rPr>
              <a:t>), </a:t>
            </a:r>
            <a:r>
              <a:rPr lang="ro-RO" i="1" dirty="0">
                <a:solidFill>
                  <a:srgbClr val="002060"/>
                </a:solidFill>
                <a:latin typeface="Times New Roman"/>
                <a:ea typeface="Times New Roman"/>
              </a:rPr>
              <a:t>inductivitatea specifică </a:t>
            </a:r>
            <a:r>
              <a:rPr lang="ro-RO" dirty="0">
                <a:latin typeface="Times New Roman"/>
                <a:ea typeface="Times New Roman"/>
              </a:rPr>
              <a:t>este:</a:t>
            </a:r>
            <a:endParaRPr lang="en-US" dirty="0">
              <a:latin typeface="Times New Roman" pitchFamily="18" charset="0"/>
              <a:cs typeface="Times New Roman" pitchFamily="18" charset="0"/>
            </a:endParaRPr>
          </a:p>
        </p:txBody>
      </p:sp>
      <p:sp>
        <p:nvSpPr>
          <p:cNvPr id="190468"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70"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3542"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3541" name="Object 5"/>
          <p:cNvGraphicFramePr>
            <a:graphicFrameLocks noChangeAspect="1"/>
          </p:cNvGraphicFramePr>
          <p:nvPr/>
        </p:nvGraphicFramePr>
        <p:xfrm>
          <a:off x="685800" y="1371600"/>
          <a:ext cx="3536576" cy="685800"/>
        </p:xfrm>
        <a:graphic>
          <a:graphicData uri="http://schemas.openxmlformats.org/presentationml/2006/ole">
            <mc:AlternateContent xmlns:mc="http://schemas.openxmlformats.org/markup-compatibility/2006">
              <mc:Choice xmlns:v="urn:schemas-microsoft-com:vml" Requires="v">
                <p:oleObj spid="_x0000_s193584" name="Equation" r:id="rId3" imgW="2501900" imgH="482600" progId="Equation.3">
                  <p:embed/>
                </p:oleObj>
              </mc:Choice>
              <mc:Fallback>
                <p:oleObj name="Equation" r:id="rId3" imgW="2501900" imgH="482600" progId="Equation.3">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371600"/>
                        <a:ext cx="3536576"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3544" name="Rectangle 8"/>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3543" name="Object 7"/>
          <p:cNvGraphicFramePr>
            <a:graphicFrameLocks noChangeAspect="1"/>
          </p:cNvGraphicFramePr>
          <p:nvPr/>
        </p:nvGraphicFramePr>
        <p:xfrm>
          <a:off x="4800600" y="1371600"/>
          <a:ext cx="1371600" cy="678581"/>
        </p:xfrm>
        <a:graphic>
          <a:graphicData uri="http://schemas.openxmlformats.org/presentationml/2006/ole">
            <mc:AlternateContent xmlns:mc="http://schemas.openxmlformats.org/markup-compatibility/2006">
              <mc:Choice xmlns:v="urn:schemas-microsoft-com:vml" Requires="v">
                <p:oleObj spid="_x0000_s193585" name="Equation" r:id="rId5" imgW="901309" imgH="444307" progId="Equation.3">
                  <p:embed/>
                </p:oleObj>
              </mc:Choice>
              <mc:Fallback>
                <p:oleObj name="Equation" r:id="rId5" imgW="901309" imgH="444307"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600" y="1371600"/>
                        <a:ext cx="1371600" cy="67858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 name="Rectangle 22"/>
          <p:cNvSpPr/>
          <p:nvPr/>
        </p:nvSpPr>
        <p:spPr>
          <a:xfrm>
            <a:off x="4267200" y="150489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sau</a:t>
            </a:r>
          </a:p>
        </p:txBody>
      </p:sp>
      <p:sp>
        <p:nvSpPr>
          <p:cNvPr id="24" name="Rectangle 23"/>
          <p:cNvSpPr/>
          <p:nvPr/>
        </p:nvSpPr>
        <p:spPr>
          <a:xfrm>
            <a:off x="6248400" y="1447800"/>
            <a:ext cx="8382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[H/m]</a:t>
            </a:r>
          </a:p>
        </p:txBody>
      </p:sp>
      <p:sp>
        <p:nvSpPr>
          <p:cNvPr id="193546" name="Rectangle 10"/>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3545" name="Object 9"/>
          <p:cNvGraphicFramePr>
            <a:graphicFrameLocks noChangeAspect="1"/>
          </p:cNvGraphicFramePr>
          <p:nvPr/>
        </p:nvGraphicFramePr>
        <p:xfrm>
          <a:off x="685800" y="2279073"/>
          <a:ext cx="1828800" cy="387927"/>
        </p:xfrm>
        <a:graphic>
          <a:graphicData uri="http://schemas.openxmlformats.org/presentationml/2006/ole">
            <mc:AlternateContent xmlns:mc="http://schemas.openxmlformats.org/markup-compatibility/2006">
              <mc:Choice xmlns:v="urn:schemas-microsoft-com:vml" Requires="v">
                <p:oleObj spid="_x0000_s193586" name="Equation" r:id="rId7" imgW="1256755" imgH="266584" progId="Equation.3">
                  <p:embed/>
                </p:oleObj>
              </mc:Choice>
              <mc:Fallback>
                <p:oleObj name="Equation" r:id="rId7" imgW="1256755" imgH="266584" progId="Equation.3">
                  <p:embed/>
                  <p:pic>
                    <p:nvPicPr>
                      <p:cNvPr id="0"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 y="2279073"/>
                        <a:ext cx="1828800" cy="38792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 name="Rectangle 26"/>
          <p:cNvSpPr/>
          <p:nvPr/>
        </p:nvSpPr>
        <p:spPr>
          <a:xfrm>
            <a:off x="2438400" y="2221468"/>
            <a:ext cx="5410200" cy="369332"/>
          </a:xfrm>
          <a:prstGeom prst="rect">
            <a:avLst/>
          </a:prstGeom>
        </p:spPr>
        <p:txBody>
          <a:bodyPr wrap="square">
            <a:spAutoFit/>
          </a:bodyPr>
          <a:lstStyle/>
          <a:p>
            <a:r>
              <a:rPr lang="ro-RO" dirty="0">
                <a:latin typeface="Times New Roman"/>
                <a:ea typeface="Times New Roman"/>
              </a:rPr>
              <a:t>- media geometrică a distanţelor dintre fazele LEA</a:t>
            </a:r>
            <a:endParaRPr lang="en-US" dirty="0"/>
          </a:p>
        </p:txBody>
      </p:sp>
      <p:sp>
        <p:nvSpPr>
          <p:cNvPr id="193548" name="Rectangle 1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3547" name="Object 11"/>
          <p:cNvGraphicFramePr>
            <a:graphicFrameLocks noChangeAspect="1"/>
          </p:cNvGraphicFramePr>
          <p:nvPr/>
        </p:nvGraphicFramePr>
        <p:xfrm>
          <a:off x="3352800" y="3124200"/>
          <a:ext cx="1767190" cy="762000"/>
        </p:xfrm>
        <a:graphic>
          <a:graphicData uri="http://schemas.openxmlformats.org/presentationml/2006/ole">
            <mc:AlternateContent xmlns:mc="http://schemas.openxmlformats.org/markup-compatibility/2006">
              <mc:Choice xmlns:v="urn:schemas-microsoft-com:vml" Requires="v">
                <p:oleObj spid="_x0000_s193587" name="Equation" r:id="rId9" imgW="1040948" imgH="444307" progId="Equation.3">
                  <p:embed/>
                </p:oleObj>
              </mc:Choice>
              <mc:Fallback>
                <p:oleObj name="Equation" r:id="rId9" imgW="1040948" imgH="444307" progId="Equation.3">
                  <p:embed/>
                  <p:pic>
                    <p:nvPicPr>
                      <p:cNvPr id="0"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52800" y="3124200"/>
                        <a:ext cx="176719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 name="Rectangle 29"/>
          <p:cNvSpPr/>
          <p:nvPr/>
        </p:nvSpPr>
        <p:spPr>
          <a:xfrm>
            <a:off x="5128324" y="3276600"/>
            <a:ext cx="1043876" cy="369332"/>
          </a:xfrm>
          <a:prstGeom prst="rect">
            <a:avLst/>
          </a:prstGeom>
        </p:spPr>
        <p:txBody>
          <a:bodyPr wrap="none">
            <a:spAutoFit/>
          </a:bodyPr>
          <a:lstStyle/>
          <a:p>
            <a:r>
              <a:rPr lang="ro-RO" dirty="0">
                <a:latin typeface="Times New Roman"/>
                <a:ea typeface="Times New Roman"/>
              </a:rPr>
              <a:t>[</a:t>
            </a:r>
            <a:r>
              <a:rPr lang="ro-RO" dirty="0" err="1">
                <a:latin typeface="Times New Roman"/>
                <a:ea typeface="Times New Roman"/>
              </a:rPr>
              <a:t>mH</a:t>
            </a:r>
            <a:r>
              <a:rPr lang="ro-RO" dirty="0">
                <a:latin typeface="Times New Roman"/>
                <a:ea typeface="Times New Roman"/>
              </a:rPr>
              <a:t>/km]</a:t>
            </a:r>
            <a:endParaRPr lang="en-US" dirty="0"/>
          </a:p>
        </p:txBody>
      </p:sp>
      <p:sp>
        <p:nvSpPr>
          <p:cNvPr id="193549" name="Rectangle 13"/>
          <p:cNvSpPr>
            <a:spLocks noChangeArrowheads="1"/>
          </p:cNvSpPr>
          <p:nvPr/>
        </p:nvSpPr>
        <p:spPr bwMode="auto">
          <a:xfrm>
            <a:off x="304800" y="3925669"/>
            <a:ext cx="8610600" cy="646331"/>
          </a:xfrm>
          <a:prstGeom prst="rect">
            <a:avLst/>
          </a:prstGeom>
          <a:noFill/>
          <a:ln w="19050" cap="flat" cmpd="sng">
            <a:noFill/>
            <a:prstDash val="solid"/>
            <a:miter lim="800000"/>
            <a:headEnd/>
            <a:tailEnd/>
          </a:ln>
          <a:effectLst/>
        </p:spPr>
        <p:txBody>
          <a:bodyPr vert="horz" wrap="square" lIns="91440" tIns="45720" rIns="91440" bIns="45720" numCol="1" anchor="ctr" anchorCtr="0" compatLnSpc="1">
            <a:prstTxWarp prst="textNoShape">
              <a:avLst/>
            </a:prstTxWarp>
            <a:spAutoFit/>
          </a:bodyPr>
          <a:lstStyle/>
          <a:p>
            <a:pPr algn="just" eaLnBrk="1" hangingPunct="1"/>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Pentru frecvenţa de 50 Hz, </a:t>
            </a:r>
            <a:r>
              <a:rPr kumimoji="0" lang="ro-RO" b="0" i="1"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reactanţa inductivă specifică </a:t>
            </a:r>
            <a:r>
              <a:rPr lang="ro-RO" dirty="0">
                <a:solidFill>
                  <a:srgbClr val="000000"/>
                </a:solidFill>
                <a:latin typeface="Times New Roman" pitchFamily="18" charset="0"/>
                <a:ea typeface="Times New Roman" pitchFamily="18" charset="0"/>
                <a:cs typeface="Times New Roman" pitchFamily="18" charset="0"/>
              </a:rPr>
              <a:t>ataşată unei faze se </a:t>
            </a:r>
            <a:r>
              <a:rPr lang="vi-VN" dirty="0">
                <a:solidFill>
                  <a:srgbClr val="000000"/>
                </a:solidFill>
                <a:latin typeface="Times New Roman" pitchFamily="18" charset="0"/>
                <a:ea typeface="Times New Roman" pitchFamily="18" charset="0"/>
                <a:cs typeface="Times New Roman" pitchFamily="18" charset="0"/>
              </a:rPr>
              <a:t>determină cu relaţia</a:t>
            </a:r>
            <a:r>
              <a:rPr lang="ro-RO" dirty="0">
                <a:solidFill>
                  <a:srgbClr val="000000"/>
                </a:solidFill>
                <a:latin typeface="Times New Roman" pitchFamily="18" charset="0"/>
                <a:ea typeface="Times New Roman" pitchFamily="18" charset="0"/>
                <a:cs typeface="Times New Roman" pitchFamily="18" charset="0"/>
              </a:rPr>
              <a:t>:</a:t>
            </a:r>
            <a:endParaRPr lang="vi-VN" dirty="0">
              <a:solidFill>
                <a:srgbClr val="000000"/>
              </a:solidFill>
              <a:latin typeface="Times New Roman" pitchFamily="18" charset="0"/>
              <a:ea typeface="Times New Roman" pitchFamily="18" charset="0"/>
              <a:cs typeface="Times New Roman" pitchFamily="18" charset="0"/>
            </a:endParaRPr>
          </a:p>
        </p:txBody>
      </p:sp>
      <p:sp>
        <p:nvSpPr>
          <p:cNvPr id="32" name="Rectangle 31"/>
          <p:cNvSpPr/>
          <p:nvPr/>
        </p:nvSpPr>
        <p:spPr>
          <a:xfrm>
            <a:off x="6858000" y="464820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[23]</a:t>
            </a:r>
          </a:p>
        </p:txBody>
      </p:sp>
      <p:sp>
        <p:nvSpPr>
          <p:cNvPr id="193551" name="Rectangle 1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3550" name="Object 14"/>
          <p:cNvGraphicFramePr>
            <a:graphicFrameLocks noChangeAspect="1"/>
          </p:cNvGraphicFramePr>
          <p:nvPr/>
        </p:nvGraphicFramePr>
        <p:xfrm>
          <a:off x="2743200" y="4495800"/>
          <a:ext cx="2819400" cy="784093"/>
        </p:xfrm>
        <a:graphic>
          <a:graphicData uri="http://schemas.openxmlformats.org/presentationml/2006/ole">
            <mc:AlternateContent xmlns:mc="http://schemas.openxmlformats.org/markup-compatibility/2006">
              <mc:Choice xmlns:v="urn:schemas-microsoft-com:vml" Requires="v">
                <p:oleObj spid="_x0000_s193588" name="Equation" r:id="rId11" imgW="1612900" imgH="444500" progId="Equation.3">
                  <p:embed/>
                </p:oleObj>
              </mc:Choice>
              <mc:Fallback>
                <p:oleObj name="Equation" r:id="rId11" imgW="1612900" imgH="444500" progId="Equation.3">
                  <p:embed/>
                  <p:pic>
                    <p:nvPicPr>
                      <p:cNvPr id="0" name="Picture 1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743200" y="4495800"/>
                        <a:ext cx="2819400" cy="78409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 name="Rectangle 34"/>
          <p:cNvSpPr/>
          <p:nvPr/>
        </p:nvSpPr>
        <p:spPr>
          <a:xfrm>
            <a:off x="5562600" y="4659868"/>
            <a:ext cx="869149" cy="369332"/>
          </a:xfrm>
          <a:prstGeom prst="rect">
            <a:avLst/>
          </a:prstGeom>
        </p:spPr>
        <p:txBody>
          <a:bodyPr wrap="none">
            <a:spAutoFit/>
          </a:bodyPr>
          <a:lstStyle/>
          <a:p>
            <a:r>
              <a:rPr lang="ro-RO" dirty="0">
                <a:latin typeface="Times New Roman"/>
                <a:ea typeface="Times New Roman"/>
              </a:rPr>
              <a:t>[</a:t>
            </a:r>
            <a:r>
              <a:rPr lang="el-GR" dirty="0">
                <a:latin typeface="Times New Roman"/>
                <a:ea typeface="Times New Roman"/>
              </a:rPr>
              <a:t>Ω</a:t>
            </a:r>
            <a:r>
              <a:rPr lang="ro-RO" dirty="0">
                <a:latin typeface="Times New Roman"/>
                <a:ea typeface="Times New Roman"/>
              </a:rPr>
              <a:t>/km]</a:t>
            </a:r>
            <a:endParaRPr lang="en-US" dirty="0"/>
          </a:p>
        </p:txBody>
      </p:sp>
      <p:sp>
        <p:nvSpPr>
          <p:cNvPr id="193552" name="Rectangle 16"/>
          <p:cNvSpPr>
            <a:spLocks noChangeArrowheads="1"/>
          </p:cNvSpPr>
          <p:nvPr/>
        </p:nvSpPr>
        <p:spPr bwMode="auto">
          <a:xfrm>
            <a:off x="304800" y="5041614"/>
            <a:ext cx="4191000" cy="584775"/>
          </a:xfrm>
          <a:prstGeom prst="rect">
            <a:avLst/>
          </a:prstGeom>
          <a:noFill/>
          <a:ln w="19050" cap="flat" cmpd="sng">
            <a:noFill/>
            <a:prstDash val="solid"/>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sau utilizând </a:t>
            </a:r>
            <a:r>
              <a:rPr kumimoji="0" lang="ro-RO" b="0" i="1"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raza reală </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 conductoarelor:</a:t>
            </a:r>
            <a:endParaRPr kumimoji="0" lang="ro-RO" sz="32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37" name="Rectangle 36"/>
          <p:cNvSpPr/>
          <p:nvPr/>
        </p:nvSpPr>
        <p:spPr>
          <a:xfrm>
            <a:off x="6858000" y="577209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[24]</a:t>
            </a:r>
          </a:p>
        </p:txBody>
      </p:sp>
      <p:sp>
        <p:nvSpPr>
          <p:cNvPr id="38" name="Rectangle 37"/>
          <p:cNvSpPr/>
          <p:nvPr/>
        </p:nvSpPr>
        <p:spPr>
          <a:xfrm>
            <a:off x="5562600" y="5715000"/>
            <a:ext cx="869149" cy="369332"/>
          </a:xfrm>
          <a:prstGeom prst="rect">
            <a:avLst/>
          </a:prstGeom>
        </p:spPr>
        <p:txBody>
          <a:bodyPr wrap="none">
            <a:spAutoFit/>
          </a:bodyPr>
          <a:lstStyle/>
          <a:p>
            <a:r>
              <a:rPr lang="ro-RO" dirty="0">
                <a:latin typeface="Times New Roman"/>
                <a:ea typeface="Times New Roman"/>
              </a:rPr>
              <a:t>[</a:t>
            </a:r>
            <a:r>
              <a:rPr lang="el-GR" dirty="0">
                <a:latin typeface="Times New Roman"/>
                <a:ea typeface="Times New Roman"/>
              </a:rPr>
              <a:t>Ω</a:t>
            </a:r>
            <a:r>
              <a:rPr lang="ro-RO" dirty="0">
                <a:latin typeface="Times New Roman"/>
                <a:ea typeface="Times New Roman"/>
              </a:rPr>
              <a:t>/km]</a:t>
            </a:r>
            <a:endParaRPr lang="en-US" dirty="0"/>
          </a:p>
        </p:txBody>
      </p:sp>
      <p:sp>
        <p:nvSpPr>
          <p:cNvPr id="193554" name="Rectangle 18"/>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3553" name="Object 17"/>
          <p:cNvGraphicFramePr>
            <a:graphicFrameLocks noChangeAspect="1"/>
          </p:cNvGraphicFramePr>
          <p:nvPr/>
        </p:nvGraphicFramePr>
        <p:xfrm>
          <a:off x="2890837" y="5638800"/>
          <a:ext cx="2671763" cy="685800"/>
        </p:xfrm>
        <a:graphic>
          <a:graphicData uri="http://schemas.openxmlformats.org/presentationml/2006/ole">
            <mc:AlternateContent xmlns:mc="http://schemas.openxmlformats.org/markup-compatibility/2006">
              <mc:Choice xmlns:v="urn:schemas-microsoft-com:vml" Requires="v">
                <p:oleObj spid="_x0000_s193589" name="Equation" r:id="rId13" imgW="1778000" imgH="457200" progId="Equation.3">
                  <p:embed/>
                </p:oleObj>
              </mc:Choice>
              <mc:Fallback>
                <p:oleObj name="Equation" r:id="rId13" imgW="1778000" imgH="457200" progId="Equation.3">
                  <p:embed/>
                  <p:pic>
                    <p:nvPicPr>
                      <p:cNvPr id="0" name="Picture 1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890837" y="5638800"/>
                        <a:ext cx="2671763"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400" b="1" dirty="0"/>
              <a:t>REACTANŢA LEA TRIFAZATE SIMPLU ŞI DUBLU CIRCUIT</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152400" y="2667000"/>
            <a:ext cx="8915400" cy="646331"/>
          </a:xfrm>
          <a:prstGeom prst="rect">
            <a:avLst/>
          </a:prstGeom>
        </p:spPr>
        <p:txBody>
          <a:bodyPr wrap="square">
            <a:spAutoFit/>
          </a:bodyPr>
          <a:lstStyle/>
          <a:p>
            <a:pPr algn="just">
              <a:spcAft>
                <a:spcPts val="1200"/>
              </a:spcAft>
            </a:pPr>
            <a:r>
              <a:rPr lang="ro-RO" dirty="0">
                <a:latin typeface="Times New Roman"/>
                <a:ea typeface="Times New Roman"/>
              </a:rPr>
              <a:t>   În cazul LEA trifazate cu dublu circuit (Fig. 6) pentru determinarea inductivităţii şi reactanţei specifice </a:t>
            </a:r>
            <a:r>
              <a:rPr lang="ro-RO" i="1" dirty="0">
                <a:solidFill>
                  <a:srgbClr val="002060"/>
                </a:solidFill>
                <a:latin typeface="Times New Roman"/>
                <a:ea typeface="Times New Roman"/>
              </a:rPr>
              <a:t>se procedează în mod analog </a:t>
            </a:r>
            <a:r>
              <a:rPr lang="ro-RO" dirty="0">
                <a:latin typeface="Times New Roman"/>
                <a:ea typeface="Times New Roman"/>
              </a:rPr>
              <a:t>ca la liniile simplu circuit, rezultând relaţiile practice:</a:t>
            </a:r>
            <a:endParaRPr lang="vi-VN" dirty="0">
              <a:latin typeface="Times New Roman" pitchFamily="18" charset="0"/>
              <a:cs typeface="Times New Roman" pitchFamily="18" charset="0"/>
            </a:endParaRPr>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0"/>
          <p:cNvSpPr/>
          <p:nvPr/>
        </p:nvSpPr>
        <p:spPr>
          <a:xfrm>
            <a:off x="6400800" y="335280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[25]</a:t>
            </a:r>
          </a:p>
        </p:txBody>
      </p:sp>
      <p:sp>
        <p:nvSpPr>
          <p:cNvPr id="12" name="Rectangle 11"/>
          <p:cNvSpPr/>
          <p:nvPr/>
        </p:nvSpPr>
        <p:spPr>
          <a:xfrm>
            <a:off x="6400800" y="419100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[26]</a:t>
            </a:r>
          </a:p>
        </p:txBody>
      </p:sp>
      <p:sp>
        <p:nvSpPr>
          <p:cNvPr id="190468"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70"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7634"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197635" name="Group 3"/>
          <p:cNvGrpSpPr>
            <a:grpSpLocks/>
          </p:cNvGrpSpPr>
          <p:nvPr/>
        </p:nvGrpSpPr>
        <p:grpSpPr bwMode="auto">
          <a:xfrm>
            <a:off x="2057400" y="609600"/>
            <a:ext cx="5105400" cy="2133600"/>
            <a:chOff x="6984" y="8760"/>
            <a:chExt cx="6992" cy="2616"/>
          </a:xfrm>
        </p:grpSpPr>
        <p:grpSp>
          <p:nvGrpSpPr>
            <p:cNvPr id="197636" name="Group 4"/>
            <p:cNvGrpSpPr>
              <a:grpSpLocks/>
            </p:cNvGrpSpPr>
            <p:nvPr/>
          </p:nvGrpSpPr>
          <p:grpSpPr bwMode="auto">
            <a:xfrm>
              <a:off x="7260" y="8760"/>
              <a:ext cx="1296" cy="2616"/>
              <a:chOff x="7260" y="8760"/>
              <a:chExt cx="1296" cy="2616"/>
            </a:xfrm>
          </p:grpSpPr>
          <p:sp>
            <p:nvSpPr>
              <p:cNvPr id="197637" name="Freeform 5"/>
              <p:cNvSpPr>
                <a:spLocks/>
              </p:cNvSpPr>
              <p:nvPr/>
            </p:nvSpPr>
            <p:spPr bwMode="auto">
              <a:xfrm>
                <a:off x="7800" y="8760"/>
                <a:ext cx="210" cy="2550"/>
              </a:xfrm>
              <a:custGeom>
                <a:avLst/>
                <a:gdLst/>
                <a:ahLst/>
                <a:cxnLst>
                  <a:cxn ang="0">
                    <a:pos x="0" y="2532"/>
                  </a:cxn>
                  <a:cxn ang="0">
                    <a:pos x="162" y="0"/>
                  </a:cxn>
                  <a:cxn ang="0">
                    <a:pos x="270" y="2550"/>
                  </a:cxn>
                </a:cxnLst>
                <a:rect l="0" t="0" r="r" b="b"/>
                <a:pathLst>
                  <a:path w="270" h="2550">
                    <a:moveTo>
                      <a:pt x="0" y="2532"/>
                    </a:moveTo>
                    <a:lnTo>
                      <a:pt x="162" y="0"/>
                    </a:lnTo>
                    <a:lnTo>
                      <a:pt x="270" y="255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nvGrpSpPr>
              <p:cNvPr id="197638" name="Group 6"/>
              <p:cNvGrpSpPr>
                <a:grpSpLocks/>
              </p:cNvGrpSpPr>
              <p:nvPr/>
            </p:nvGrpSpPr>
            <p:grpSpPr bwMode="auto">
              <a:xfrm>
                <a:off x="7932" y="9270"/>
                <a:ext cx="288" cy="194"/>
                <a:chOff x="7932" y="9270"/>
                <a:chExt cx="288" cy="194"/>
              </a:xfrm>
            </p:grpSpPr>
            <p:sp>
              <p:nvSpPr>
                <p:cNvPr id="197639" name="Line 7"/>
                <p:cNvSpPr>
                  <a:spLocks noChangeShapeType="1"/>
                </p:cNvSpPr>
                <p:nvPr/>
              </p:nvSpPr>
              <p:spPr bwMode="auto">
                <a:xfrm>
                  <a:off x="7932" y="9312"/>
                  <a:ext cx="288"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40" name="Line 8"/>
                <p:cNvSpPr>
                  <a:spLocks noChangeShapeType="1"/>
                </p:cNvSpPr>
                <p:nvPr/>
              </p:nvSpPr>
              <p:spPr bwMode="auto">
                <a:xfrm flipH="1" flipV="1">
                  <a:off x="7950" y="9270"/>
                  <a:ext cx="252" cy="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41" name="Line 9"/>
                <p:cNvSpPr>
                  <a:spLocks noChangeShapeType="1"/>
                </p:cNvSpPr>
                <p:nvPr/>
              </p:nvSpPr>
              <p:spPr bwMode="auto">
                <a:xfrm>
                  <a:off x="8202" y="9312"/>
                  <a:ext cx="0" cy="12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42" name="Oval 10"/>
                <p:cNvSpPr>
                  <a:spLocks noChangeArrowheads="1"/>
                </p:cNvSpPr>
                <p:nvPr/>
              </p:nvSpPr>
              <p:spPr bwMode="auto">
                <a:xfrm>
                  <a:off x="8160" y="9402"/>
                  <a:ext cx="60"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grpSp>
            <p:nvGrpSpPr>
              <p:cNvPr id="197643" name="Group 11"/>
              <p:cNvGrpSpPr>
                <a:grpSpLocks/>
              </p:cNvGrpSpPr>
              <p:nvPr/>
            </p:nvGrpSpPr>
            <p:grpSpPr bwMode="auto">
              <a:xfrm>
                <a:off x="7968" y="9900"/>
                <a:ext cx="288" cy="194"/>
                <a:chOff x="7932" y="9270"/>
                <a:chExt cx="288" cy="194"/>
              </a:xfrm>
            </p:grpSpPr>
            <p:sp>
              <p:nvSpPr>
                <p:cNvPr id="197644" name="Line 12"/>
                <p:cNvSpPr>
                  <a:spLocks noChangeShapeType="1"/>
                </p:cNvSpPr>
                <p:nvPr/>
              </p:nvSpPr>
              <p:spPr bwMode="auto">
                <a:xfrm>
                  <a:off x="7932" y="9312"/>
                  <a:ext cx="288"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45" name="Line 13"/>
                <p:cNvSpPr>
                  <a:spLocks noChangeShapeType="1"/>
                </p:cNvSpPr>
                <p:nvPr/>
              </p:nvSpPr>
              <p:spPr bwMode="auto">
                <a:xfrm flipH="1" flipV="1">
                  <a:off x="7950" y="9270"/>
                  <a:ext cx="252" cy="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46" name="Line 14"/>
                <p:cNvSpPr>
                  <a:spLocks noChangeShapeType="1"/>
                </p:cNvSpPr>
                <p:nvPr/>
              </p:nvSpPr>
              <p:spPr bwMode="auto">
                <a:xfrm>
                  <a:off x="8202" y="9312"/>
                  <a:ext cx="0" cy="12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47" name="Oval 15"/>
                <p:cNvSpPr>
                  <a:spLocks noChangeArrowheads="1"/>
                </p:cNvSpPr>
                <p:nvPr/>
              </p:nvSpPr>
              <p:spPr bwMode="auto">
                <a:xfrm>
                  <a:off x="8160" y="9402"/>
                  <a:ext cx="60"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grpSp>
            <p:nvGrpSpPr>
              <p:cNvPr id="197648" name="Group 16"/>
              <p:cNvGrpSpPr>
                <a:grpSpLocks/>
              </p:cNvGrpSpPr>
              <p:nvPr/>
            </p:nvGrpSpPr>
            <p:grpSpPr bwMode="auto">
              <a:xfrm>
                <a:off x="7920" y="9582"/>
                <a:ext cx="636" cy="242"/>
                <a:chOff x="7920" y="9582"/>
                <a:chExt cx="636" cy="242"/>
              </a:xfrm>
            </p:grpSpPr>
            <p:sp>
              <p:nvSpPr>
                <p:cNvPr id="197649" name="Line 17"/>
                <p:cNvSpPr>
                  <a:spLocks noChangeShapeType="1"/>
                </p:cNvSpPr>
                <p:nvPr/>
              </p:nvSpPr>
              <p:spPr bwMode="auto">
                <a:xfrm>
                  <a:off x="7950" y="9630"/>
                  <a:ext cx="558"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50" name="Line 18"/>
                <p:cNvSpPr>
                  <a:spLocks noChangeShapeType="1"/>
                </p:cNvSpPr>
                <p:nvPr/>
              </p:nvSpPr>
              <p:spPr bwMode="auto">
                <a:xfrm>
                  <a:off x="8508" y="9642"/>
                  <a:ext cx="0" cy="12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51" name="Oval 19"/>
                <p:cNvSpPr>
                  <a:spLocks noChangeArrowheads="1"/>
                </p:cNvSpPr>
                <p:nvPr/>
              </p:nvSpPr>
              <p:spPr bwMode="auto">
                <a:xfrm>
                  <a:off x="8496" y="9762"/>
                  <a:ext cx="60"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52" name="Line 20"/>
                <p:cNvSpPr>
                  <a:spLocks noChangeShapeType="1"/>
                </p:cNvSpPr>
                <p:nvPr/>
              </p:nvSpPr>
              <p:spPr bwMode="auto">
                <a:xfrm flipH="1" flipV="1">
                  <a:off x="7920" y="9582"/>
                  <a:ext cx="540" cy="4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grpSp>
            <p:nvGrpSpPr>
              <p:cNvPr id="197653" name="Group 21"/>
              <p:cNvGrpSpPr>
                <a:grpSpLocks/>
              </p:cNvGrpSpPr>
              <p:nvPr/>
            </p:nvGrpSpPr>
            <p:grpSpPr bwMode="auto">
              <a:xfrm flipH="1">
                <a:off x="7590" y="9270"/>
                <a:ext cx="288" cy="194"/>
                <a:chOff x="7932" y="9270"/>
                <a:chExt cx="288" cy="194"/>
              </a:xfrm>
            </p:grpSpPr>
            <p:sp>
              <p:nvSpPr>
                <p:cNvPr id="197654" name="Line 22"/>
                <p:cNvSpPr>
                  <a:spLocks noChangeShapeType="1"/>
                </p:cNvSpPr>
                <p:nvPr/>
              </p:nvSpPr>
              <p:spPr bwMode="auto">
                <a:xfrm>
                  <a:off x="7932" y="9312"/>
                  <a:ext cx="288"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55" name="Line 23"/>
                <p:cNvSpPr>
                  <a:spLocks noChangeShapeType="1"/>
                </p:cNvSpPr>
                <p:nvPr/>
              </p:nvSpPr>
              <p:spPr bwMode="auto">
                <a:xfrm flipH="1" flipV="1">
                  <a:off x="7950" y="9270"/>
                  <a:ext cx="252" cy="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56" name="Line 24"/>
                <p:cNvSpPr>
                  <a:spLocks noChangeShapeType="1"/>
                </p:cNvSpPr>
                <p:nvPr/>
              </p:nvSpPr>
              <p:spPr bwMode="auto">
                <a:xfrm>
                  <a:off x="8202" y="9312"/>
                  <a:ext cx="0" cy="12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57" name="Oval 25"/>
                <p:cNvSpPr>
                  <a:spLocks noChangeArrowheads="1"/>
                </p:cNvSpPr>
                <p:nvPr/>
              </p:nvSpPr>
              <p:spPr bwMode="auto">
                <a:xfrm>
                  <a:off x="8160" y="9402"/>
                  <a:ext cx="60"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grpSp>
            <p:nvGrpSpPr>
              <p:cNvPr id="197658" name="Group 26"/>
              <p:cNvGrpSpPr>
                <a:grpSpLocks/>
              </p:cNvGrpSpPr>
              <p:nvPr/>
            </p:nvGrpSpPr>
            <p:grpSpPr bwMode="auto">
              <a:xfrm flipH="1">
                <a:off x="7260" y="9582"/>
                <a:ext cx="636" cy="242"/>
                <a:chOff x="7920" y="9582"/>
                <a:chExt cx="636" cy="242"/>
              </a:xfrm>
            </p:grpSpPr>
            <p:sp>
              <p:nvSpPr>
                <p:cNvPr id="197659" name="Line 27"/>
                <p:cNvSpPr>
                  <a:spLocks noChangeShapeType="1"/>
                </p:cNvSpPr>
                <p:nvPr/>
              </p:nvSpPr>
              <p:spPr bwMode="auto">
                <a:xfrm>
                  <a:off x="7950" y="9630"/>
                  <a:ext cx="558"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60" name="Line 28"/>
                <p:cNvSpPr>
                  <a:spLocks noChangeShapeType="1"/>
                </p:cNvSpPr>
                <p:nvPr/>
              </p:nvSpPr>
              <p:spPr bwMode="auto">
                <a:xfrm>
                  <a:off x="8508" y="9642"/>
                  <a:ext cx="0" cy="12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61" name="Oval 29"/>
                <p:cNvSpPr>
                  <a:spLocks noChangeArrowheads="1"/>
                </p:cNvSpPr>
                <p:nvPr/>
              </p:nvSpPr>
              <p:spPr bwMode="auto">
                <a:xfrm>
                  <a:off x="8496" y="9762"/>
                  <a:ext cx="60"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62" name="Line 30"/>
                <p:cNvSpPr>
                  <a:spLocks noChangeShapeType="1"/>
                </p:cNvSpPr>
                <p:nvPr/>
              </p:nvSpPr>
              <p:spPr bwMode="auto">
                <a:xfrm flipH="1" flipV="1">
                  <a:off x="7920" y="9582"/>
                  <a:ext cx="540" cy="4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grpSp>
            <p:nvGrpSpPr>
              <p:cNvPr id="197663" name="Group 31"/>
              <p:cNvGrpSpPr>
                <a:grpSpLocks/>
              </p:cNvGrpSpPr>
              <p:nvPr/>
            </p:nvGrpSpPr>
            <p:grpSpPr bwMode="auto">
              <a:xfrm flipH="1">
                <a:off x="7566" y="9900"/>
                <a:ext cx="288" cy="194"/>
                <a:chOff x="7932" y="9270"/>
                <a:chExt cx="288" cy="194"/>
              </a:xfrm>
            </p:grpSpPr>
            <p:sp>
              <p:nvSpPr>
                <p:cNvPr id="197664" name="Line 32"/>
                <p:cNvSpPr>
                  <a:spLocks noChangeShapeType="1"/>
                </p:cNvSpPr>
                <p:nvPr/>
              </p:nvSpPr>
              <p:spPr bwMode="auto">
                <a:xfrm>
                  <a:off x="7932" y="9312"/>
                  <a:ext cx="288"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65" name="Line 33"/>
                <p:cNvSpPr>
                  <a:spLocks noChangeShapeType="1"/>
                </p:cNvSpPr>
                <p:nvPr/>
              </p:nvSpPr>
              <p:spPr bwMode="auto">
                <a:xfrm flipH="1" flipV="1">
                  <a:off x="7950" y="9270"/>
                  <a:ext cx="252" cy="6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66" name="Line 34"/>
                <p:cNvSpPr>
                  <a:spLocks noChangeShapeType="1"/>
                </p:cNvSpPr>
                <p:nvPr/>
              </p:nvSpPr>
              <p:spPr bwMode="auto">
                <a:xfrm>
                  <a:off x="8202" y="9312"/>
                  <a:ext cx="0" cy="12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67" name="Oval 35"/>
                <p:cNvSpPr>
                  <a:spLocks noChangeArrowheads="1"/>
                </p:cNvSpPr>
                <p:nvPr/>
              </p:nvSpPr>
              <p:spPr bwMode="auto">
                <a:xfrm>
                  <a:off x="8160" y="9402"/>
                  <a:ext cx="60" cy="62"/>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sp>
            <p:nvSpPr>
              <p:cNvPr id="197668" name="Line 36"/>
              <p:cNvSpPr>
                <a:spLocks noChangeShapeType="1"/>
              </p:cNvSpPr>
              <p:nvPr/>
            </p:nvSpPr>
            <p:spPr bwMode="auto">
              <a:xfrm>
                <a:off x="7452" y="11298"/>
                <a:ext cx="978"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69" name="Rectangle 37" descr="Dark upward diagonal"/>
              <p:cNvSpPr>
                <a:spLocks noChangeArrowheads="1"/>
              </p:cNvSpPr>
              <p:nvPr/>
            </p:nvSpPr>
            <p:spPr bwMode="auto">
              <a:xfrm>
                <a:off x="7482" y="11316"/>
                <a:ext cx="918" cy="60"/>
              </a:xfrm>
              <a:prstGeom prst="rect">
                <a:avLst/>
              </a:prstGeom>
              <a:pattFill prst="dkUpDiag">
                <a:fgClr>
                  <a:srgbClr val="000000"/>
                </a:fgClr>
                <a:bgClr>
                  <a:srgbClr val="FFFFFF"/>
                </a:bgClr>
              </a:pattFill>
              <a:ln w="9525">
                <a:noFill/>
                <a:miter lim="800000"/>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sp>
          <p:nvSpPr>
            <p:cNvPr id="197670" name="Text Box 38"/>
            <p:cNvSpPr txBox="1">
              <a:spLocks noChangeArrowheads="1"/>
            </p:cNvSpPr>
            <p:nvPr/>
          </p:nvSpPr>
          <p:spPr bwMode="auto">
            <a:xfrm>
              <a:off x="6984" y="9702"/>
              <a:ext cx="246"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S</a:t>
              </a:r>
            </a:p>
          </p:txBody>
        </p:sp>
        <p:sp>
          <p:nvSpPr>
            <p:cNvPr id="197671" name="Text Box 39"/>
            <p:cNvSpPr txBox="1">
              <a:spLocks noChangeArrowheads="1"/>
            </p:cNvSpPr>
            <p:nvPr/>
          </p:nvSpPr>
          <p:spPr bwMode="auto">
            <a:xfrm>
              <a:off x="7284" y="10002"/>
              <a:ext cx="246"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T</a:t>
              </a:r>
            </a:p>
          </p:txBody>
        </p:sp>
        <p:sp>
          <p:nvSpPr>
            <p:cNvPr id="197672" name="Text Box 40"/>
            <p:cNvSpPr txBox="1">
              <a:spLocks noChangeArrowheads="1"/>
            </p:cNvSpPr>
            <p:nvPr/>
          </p:nvSpPr>
          <p:spPr bwMode="auto">
            <a:xfrm>
              <a:off x="8586" y="9732"/>
              <a:ext cx="246"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S</a:t>
              </a:r>
              <a:r>
                <a:rPr kumimoji="0" lang="en-US" sz="1200" b="0" i="0" u="none" strike="noStrike" cap="none" normalizeH="0" baseline="30000">
                  <a:ln>
                    <a:noFill/>
                  </a:ln>
                  <a:solidFill>
                    <a:schemeClr val="tx1"/>
                  </a:solidFill>
                  <a:effectLst/>
                  <a:latin typeface="Times New Roman" pitchFamily="18" charset="0"/>
                  <a:cs typeface="Times New Roman" pitchFamily="18" charset="0"/>
                </a:rPr>
                <a:t>’</a:t>
              </a:r>
              <a:endParaRPr kumimoji="0" lang="en-US"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7673" name="Text Box 41"/>
            <p:cNvSpPr txBox="1">
              <a:spLocks noChangeArrowheads="1"/>
            </p:cNvSpPr>
            <p:nvPr/>
          </p:nvSpPr>
          <p:spPr bwMode="auto">
            <a:xfrm>
              <a:off x="8274" y="10002"/>
              <a:ext cx="246"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R</a:t>
              </a:r>
              <a:r>
                <a:rPr kumimoji="0" lang="en-US" sz="1200" b="0" i="0" u="none" strike="noStrike" cap="none" normalizeH="0" baseline="30000">
                  <a:ln>
                    <a:noFill/>
                  </a:ln>
                  <a:solidFill>
                    <a:schemeClr val="tx1"/>
                  </a:solidFill>
                  <a:effectLst/>
                  <a:latin typeface="Times New Roman" pitchFamily="18" charset="0"/>
                  <a:cs typeface="Times New Roman" pitchFamily="18" charset="0"/>
                </a:rPr>
                <a:t>’</a:t>
              </a:r>
              <a:endParaRPr kumimoji="0" lang="en-US"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7674" name="Text Box 42"/>
            <p:cNvSpPr txBox="1">
              <a:spLocks noChangeArrowheads="1"/>
            </p:cNvSpPr>
            <p:nvPr/>
          </p:nvSpPr>
          <p:spPr bwMode="auto">
            <a:xfrm>
              <a:off x="8232" y="9354"/>
              <a:ext cx="246"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T</a:t>
              </a:r>
              <a:r>
                <a:rPr kumimoji="0" lang="en-US" sz="1200" b="0" i="0" u="none" strike="noStrike" cap="none" normalizeH="0" baseline="30000">
                  <a:ln>
                    <a:noFill/>
                  </a:ln>
                  <a:solidFill>
                    <a:schemeClr val="tx1"/>
                  </a:solidFill>
                  <a:effectLst/>
                  <a:latin typeface="Times New Roman" pitchFamily="18" charset="0"/>
                  <a:cs typeface="Times New Roman" pitchFamily="18" charset="0"/>
                </a:rPr>
                <a:t>’</a:t>
              </a:r>
              <a:endParaRPr kumimoji="0" lang="en-US"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7675" name="Line 43"/>
            <p:cNvSpPr>
              <a:spLocks noChangeShapeType="1"/>
            </p:cNvSpPr>
            <p:nvPr/>
          </p:nvSpPr>
          <p:spPr bwMode="auto">
            <a:xfrm>
              <a:off x="9642" y="9840"/>
              <a:ext cx="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76" name="Text Box 44"/>
            <p:cNvSpPr txBox="1">
              <a:spLocks noChangeArrowheads="1"/>
            </p:cNvSpPr>
            <p:nvPr/>
          </p:nvSpPr>
          <p:spPr bwMode="auto">
            <a:xfrm>
              <a:off x="9826" y="8802"/>
              <a:ext cx="242" cy="2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I</a:t>
              </a:r>
              <a:r>
                <a:rPr kumimoji="0" lang="en-US" sz="1200" b="0" i="0" u="none" strike="noStrike" cap="none" normalizeH="0" baseline="-25000">
                  <a:ln>
                    <a:noFill/>
                  </a:ln>
                  <a:solidFill>
                    <a:schemeClr val="tx1"/>
                  </a:solidFill>
                  <a:effectLst/>
                  <a:latin typeface="Times New Roman" pitchFamily="18" charset="0"/>
                  <a:cs typeface="Times New Roman" pitchFamily="18" charset="0"/>
                </a:rPr>
                <a:t>R</a:t>
              </a:r>
              <a:endParaRPr kumimoji="0" lang="en-US"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7677" name="Text Box 45"/>
            <p:cNvSpPr txBox="1">
              <a:spLocks noChangeArrowheads="1"/>
            </p:cNvSpPr>
            <p:nvPr/>
          </p:nvSpPr>
          <p:spPr bwMode="auto">
            <a:xfrm>
              <a:off x="9612" y="9186"/>
              <a:ext cx="259" cy="23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I</a:t>
              </a:r>
              <a:r>
                <a:rPr kumimoji="0" lang="en-US" sz="1200" b="0" i="0" u="none" strike="noStrike" cap="none" normalizeH="0" baseline="-25000">
                  <a:ln>
                    <a:noFill/>
                  </a:ln>
                  <a:solidFill>
                    <a:schemeClr val="tx1"/>
                  </a:solidFill>
                  <a:effectLst/>
                  <a:latin typeface="Times New Roman" pitchFamily="18" charset="0"/>
                  <a:cs typeface="Times New Roman" pitchFamily="18" charset="0"/>
                </a:rPr>
                <a:t>S</a:t>
              </a:r>
              <a:endParaRPr kumimoji="0" lang="en-US"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7678" name="Text Box 46"/>
            <p:cNvSpPr txBox="1">
              <a:spLocks noChangeArrowheads="1"/>
            </p:cNvSpPr>
            <p:nvPr/>
          </p:nvSpPr>
          <p:spPr bwMode="auto">
            <a:xfrm>
              <a:off x="9216" y="9546"/>
              <a:ext cx="264" cy="23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I</a:t>
              </a:r>
              <a:r>
                <a:rPr kumimoji="0" lang="en-US" sz="1200" b="0" i="0" u="none" strike="noStrike" cap="none" normalizeH="0" baseline="-25000">
                  <a:ln>
                    <a:noFill/>
                  </a:ln>
                  <a:solidFill>
                    <a:schemeClr val="tx1"/>
                  </a:solidFill>
                  <a:effectLst/>
                  <a:latin typeface="Times New Roman" pitchFamily="18" charset="0"/>
                  <a:cs typeface="Times New Roman" pitchFamily="18" charset="0"/>
                </a:rPr>
                <a:t>T</a:t>
              </a:r>
              <a:endParaRPr kumimoji="0" lang="en-US"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7679" name="Text Box 47"/>
            <p:cNvSpPr txBox="1">
              <a:spLocks noChangeArrowheads="1"/>
            </p:cNvSpPr>
            <p:nvPr/>
          </p:nvSpPr>
          <p:spPr bwMode="auto">
            <a:xfrm>
              <a:off x="10343" y="8850"/>
              <a:ext cx="240" cy="27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a:ln>
                    <a:noFill/>
                  </a:ln>
                  <a:solidFill>
                    <a:schemeClr val="tx1"/>
                  </a:solidFill>
                  <a:effectLst/>
                  <a:latin typeface="Times New Roman" pitchFamily="18" charset="0"/>
                  <a:cs typeface="Times New Roman" pitchFamily="18" charset="0"/>
                </a:rPr>
                <a:t>R</a:t>
              </a:r>
            </a:p>
          </p:txBody>
        </p:sp>
        <p:sp>
          <p:nvSpPr>
            <p:cNvPr id="197680" name="Oval 48"/>
            <p:cNvSpPr>
              <a:spLocks noChangeArrowheads="1"/>
            </p:cNvSpPr>
            <p:nvPr/>
          </p:nvSpPr>
          <p:spPr bwMode="auto">
            <a:xfrm>
              <a:off x="9646" y="9095"/>
              <a:ext cx="56" cy="4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81" name="Oval 49"/>
            <p:cNvSpPr>
              <a:spLocks noChangeArrowheads="1"/>
            </p:cNvSpPr>
            <p:nvPr/>
          </p:nvSpPr>
          <p:spPr bwMode="auto">
            <a:xfrm>
              <a:off x="9325" y="9446"/>
              <a:ext cx="56" cy="42"/>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82" name="Oval 50"/>
            <p:cNvSpPr>
              <a:spLocks noChangeArrowheads="1"/>
            </p:cNvSpPr>
            <p:nvPr/>
          </p:nvSpPr>
          <p:spPr bwMode="auto">
            <a:xfrm>
              <a:off x="8982" y="9811"/>
              <a:ext cx="56" cy="4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83" name="Freeform 51"/>
            <p:cNvSpPr>
              <a:spLocks/>
            </p:cNvSpPr>
            <p:nvPr/>
          </p:nvSpPr>
          <p:spPr bwMode="auto">
            <a:xfrm>
              <a:off x="9706" y="9115"/>
              <a:ext cx="1170" cy="125"/>
            </a:xfrm>
            <a:custGeom>
              <a:avLst/>
              <a:gdLst/>
              <a:ahLst/>
              <a:cxnLst>
                <a:cxn ang="0">
                  <a:pos x="0" y="0"/>
                </a:cxn>
                <a:cxn ang="0">
                  <a:pos x="1272" y="0"/>
                </a:cxn>
                <a:cxn ang="0">
                  <a:pos x="1290" y="180"/>
                </a:cxn>
              </a:cxnLst>
              <a:rect l="0" t="0" r="r" b="b"/>
              <a:pathLst>
                <a:path w="1290" h="180">
                  <a:moveTo>
                    <a:pt x="0" y="0"/>
                  </a:moveTo>
                  <a:lnTo>
                    <a:pt x="1272" y="0"/>
                  </a:lnTo>
                  <a:lnTo>
                    <a:pt x="1290" y="18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84" name="Freeform 52"/>
            <p:cNvSpPr>
              <a:spLocks/>
            </p:cNvSpPr>
            <p:nvPr/>
          </p:nvSpPr>
          <p:spPr bwMode="auto">
            <a:xfrm>
              <a:off x="9064" y="9115"/>
              <a:ext cx="3390" cy="716"/>
            </a:xfrm>
            <a:custGeom>
              <a:avLst/>
              <a:gdLst/>
              <a:ahLst/>
              <a:cxnLst>
                <a:cxn ang="0">
                  <a:pos x="0" y="1038"/>
                </a:cxn>
                <a:cxn ang="0">
                  <a:pos x="1488" y="1038"/>
                </a:cxn>
                <a:cxn ang="0">
                  <a:pos x="2178" y="0"/>
                </a:cxn>
                <a:cxn ang="0">
                  <a:pos x="3750" y="0"/>
                </a:cxn>
                <a:cxn ang="0">
                  <a:pos x="3780" y="138"/>
                </a:cxn>
              </a:cxnLst>
              <a:rect l="0" t="0" r="r" b="b"/>
              <a:pathLst>
                <a:path w="3780" h="1038">
                  <a:moveTo>
                    <a:pt x="0" y="1038"/>
                  </a:moveTo>
                  <a:lnTo>
                    <a:pt x="1488" y="1038"/>
                  </a:lnTo>
                  <a:lnTo>
                    <a:pt x="2178" y="0"/>
                  </a:lnTo>
                  <a:lnTo>
                    <a:pt x="3750" y="0"/>
                  </a:lnTo>
                  <a:lnTo>
                    <a:pt x="3780" y="138"/>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85" name="Freeform 53"/>
            <p:cNvSpPr>
              <a:spLocks/>
            </p:cNvSpPr>
            <p:nvPr/>
          </p:nvSpPr>
          <p:spPr bwMode="auto">
            <a:xfrm>
              <a:off x="9379" y="9467"/>
              <a:ext cx="1198" cy="83"/>
            </a:xfrm>
            <a:custGeom>
              <a:avLst/>
              <a:gdLst/>
              <a:ahLst/>
              <a:cxnLst>
                <a:cxn ang="0">
                  <a:pos x="0" y="0"/>
                </a:cxn>
                <a:cxn ang="0">
                  <a:pos x="1302" y="0"/>
                </a:cxn>
                <a:cxn ang="0">
                  <a:pos x="1320" y="120"/>
                </a:cxn>
              </a:cxnLst>
              <a:rect l="0" t="0" r="r" b="b"/>
              <a:pathLst>
                <a:path w="1320" h="120">
                  <a:moveTo>
                    <a:pt x="0" y="0"/>
                  </a:moveTo>
                  <a:lnTo>
                    <a:pt x="1302" y="0"/>
                  </a:lnTo>
                  <a:lnTo>
                    <a:pt x="1320" y="12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86" name="Freeform 54"/>
            <p:cNvSpPr>
              <a:spLocks/>
            </p:cNvSpPr>
            <p:nvPr/>
          </p:nvSpPr>
          <p:spPr bwMode="auto">
            <a:xfrm>
              <a:off x="10604" y="9115"/>
              <a:ext cx="3341" cy="716"/>
            </a:xfrm>
            <a:custGeom>
              <a:avLst/>
              <a:gdLst/>
              <a:ahLst/>
              <a:cxnLst>
                <a:cxn ang="0">
                  <a:pos x="0" y="750"/>
                </a:cxn>
                <a:cxn ang="0">
                  <a:pos x="42" y="1038"/>
                </a:cxn>
                <a:cxn ang="0">
                  <a:pos x="1692" y="1038"/>
                </a:cxn>
                <a:cxn ang="0">
                  <a:pos x="2172" y="0"/>
                </a:cxn>
                <a:cxn ang="0">
                  <a:pos x="3642" y="0"/>
                </a:cxn>
              </a:cxnLst>
              <a:rect l="0" t="0" r="r" b="b"/>
              <a:pathLst>
                <a:path w="3642" h="1038">
                  <a:moveTo>
                    <a:pt x="0" y="750"/>
                  </a:moveTo>
                  <a:lnTo>
                    <a:pt x="42" y="1038"/>
                  </a:lnTo>
                  <a:lnTo>
                    <a:pt x="1692" y="1038"/>
                  </a:lnTo>
                  <a:lnTo>
                    <a:pt x="2172" y="0"/>
                  </a:lnTo>
                  <a:lnTo>
                    <a:pt x="3642"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87" name="Freeform 55"/>
            <p:cNvSpPr>
              <a:spLocks/>
            </p:cNvSpPr>
            <p:nvPr/>
          </p:nvSpPr>
          <p:spPr bwMode="auto">
            <a:xfrm>
              <a:off x="10887" y="9314"/>
              <a:ext cx="1377" cy="269"/>
            </a:xfrm>
            <a:custGeom>
              <a:avLst/>
              <a:gdLst/>
              <a:ahLst/>
              <a:cxnLst>
                <a:cxn ang="0">
                  <a:pos x="0" y="0"/>
                </a:cxn>
                <a:cxn ang="0">
                  <a:pos x="30" y="252"/>
                </a:cxn>
                <a:cxn ang="0">
                  <a:pos x="1488" y="252"/>
                </a:cxn>
                <a:cxn ang="0">
                  <a:pos x="1518" y="390"/>
                </a:cxn>
              </a:cxnLst>
              <a:rect l="0" t="0" r="r" b="b"/>
              <a:pathLst>
                <a:path w="1518" h="390">
                  <a:moveTo>
                    <a:pt x="0" y="0"/>
                  </a:moveTo>
                  <a:lnTo>
                    <a:pt x="30" y="252"/>
                  </a:lnTo>
                  <a:lnTo>
                    <a:pt x="1488" y="252"/>
                  </a:lnTo>
                  <a:lnTo>
                    <a:pt x="1518" y="3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88" name="Freeform 56"/>
            <p:cNvSpPr>
              <a:spLocks/>
            </p:cNvSpPr>
            <p:nvPr/>
          </p:nvSpPr>
          <p:spPr bwMode="auto">
            <a:xfrm>
              <a:off x="12509" y="9302"/>
              <a:ext cx="1306" cy="207"/>
            </a:xfrm>
            <a:custGeom>
              <a:avLst/>
              <a:gdLst/>
              <a:ahLst/>
              <a:cxnLst>
                <a:cxn ang="0">
                  <a:pos x="0" y="0"/>
                </a:cxn>
                <a:cxn ang="0">
                  <a:pos x="30" y="300"/>
                </a:cxn>
                <a:cxn ang="0">
                  <a:pos x="1440" y="300"/>
                </a:cxn>
              </a:cxnLst>
              <a:rect l="0" t="0" r="r" b="b"/>
              <a:pathLst>
                <a:path w="1440" h="300">
                  <a:moveTo>
                    <a:pt x="0" y="0"/>
                  </a:moveTo>
                  <a:lnTo>
                    <a:pt x="30" y="300"/>
                  </a:lnTo>
                  <a:lnTo>
                    <a:pt x="1440" y="30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89" name="Freeform 57"/>
            <p:cNvSpPr>
              <a:spLocks/>
            </p:cNvSpPr>
            <p:nvPr/>
          </p:nvSpPr>
          <p:spPr bwMode="auto">
            <a:xfrm>
              <a:off x="12291" y="9645"/>
              <a:ext cx="1317" cy="195"/>
            </a:xfrm>
            <a:custGeom>
              <a:avLst/>
              <a:gdLst/>
              <a:ahLst/>
              <a:cxnLst>
                <a:cxn ang="0">
                  <a:pos x="0" y="0"/>
                </a:cxn>
                <a:cxn ang="0">
                  <a:pos x="30" y="282"/>
                </a:cxn>
                <a:cxn ang="0">
                  <a:pos x="1452" y="282"/>
                </a:cxn>
              </a:cxnLst>
              <a:rect l="0" t="0" r="r" b="b"/>
              <a:pathLst>
                <a:path w="1452" h="282">
                  <a:moveTo>
                    <a:pt x="0" y="0"/>
                  </a:moveTo>
                  <a:lnTo>
                    <a:pt x="30" y="282"/>
                  </a:lnTo>
                  <a:lnTo>
                    <a:pt x="1452" y="282"/>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90" name="Oval 58"/>
            <p:cNvSpPr>
              <a:spLocks noChangeArrowheads="1"/>
            </p:cNvSpPr>
            <p:nvPr/>
          </p:nvSpPr>
          <p:spPr bwMode="auto">
            <a:xfrm>
              <a:off x="13608" y="9811"/>
              <a:ext cx="56" cy="4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91" name="Oval 59"/>
            <p:cNvSpPr>
              <a:spLocks noChangeArrowheads="1"/>
            </p:cNvSpPr>
            <p:nvPr/>
          </p:nvSpPr>
          <p:spPr bwMode="auto">
            <a:xfrm>
              <a:off x="13771" y="9475"/>
              <a:ext cx="56" cy="42"/>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92" name="Oval 60"/>
            <p:cNvSpPr>
              <a:spLocks noChangeArrowheads="1"/>
            </p:cNvSpPr>
            <p:nvPr/>
          </p:nvSpPr>
          <p:spPr bwMode="auto">
            <a:xfrm>
              <a:off x="13902" y="9086"/>
              <a:ext cx="56" cy="42"/>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93" name="Line 61"/>
            <p:cNvSpPr>
              <a:spLocks noChangeShapeType="1"/>
            </p:cNvSpPr>
            <p:nvPr/>
          </p:nvSpPr>
          <p:spPr bwMode="auto">
            <a:xfrm>
              <a:off x="9515" y="9426"/>
              <a:ext cx="436" cy="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94" name="Line 62"/>
            <p:cNvSpPr>
              <a:spLocks noChangeShapeType="1"/>
            </p:cNvSpPr>
            <p:nvPr/>
          </p:nvSpPr>
          <p:spPr bwMode="auto">
            <a:xfrm>
              <a:off x="9798" y="9074"/>
              <a:ext cx="436" cy="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95" name="Line 63"/>
            <p:cNvSpPr>
              <a:spLocks noChangeShapeType="1"/>
            </p:cNvSpPr>
            <p:nvPr/>
          </p:nvSpPr>
          <p:spPr bwMode="auto">
            <a:xfrm>
              <a:off x="9162" y="9786"/>
              <a:ext cx="435" cy="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696" name="Text Box 64"/>
            <p:cNvSpPr txBox="1">
              <a:spLocks noChangeArrowheads="1"/>
            </p:cNvSpPr>
            <p:nvPr/>
          </p:nvSpPr>
          <p:spPr bwMode="auto">
            <a:xfrm>
              <a:off x="11431" y="9282"/>
              <a:ext cx="275" cy="20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R</a:t>
              </a:r>
            </a:p>
          </p:txBody>
        </p:sp>
        <p:sp>
          <p:nvSpPr>
            <p:cNvPr id="197697" name="Text Box 65"/>
            <p:cNvSpPr txBox="1">
              <a:spLocks noChangeArrowheads="1"/>
            </p:cNvSpPr>
            <p:nvPr/>
          </p:nvSpPr>
          <p:spPr bwMode="auto">
            <a:xfrm>
              <a:off x="12900" y="9642"/>
              <a:ext cx="258" cy="18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R</a:t>
              </a:r>
            </a:p>
          </p:txBody>
        </p:sp>
        <p:sp>
          <p:nvSpPr>
            <p:cNvPr id="197698" name="Text Box 66"/>
            <p:cNvSpPr txBox="1">
              <a:spLocks noChangeArrowheads="1"/>
            </p:cNvSpPr>
            <p:nvPr/>
          </p:nvSpPr>
          <p:spPr bwMode="auto">
            <a:xfrm>
              <a:off x="10114" y="9234"/>
              <a:ext cx="272" cy="23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S</a:t>
              </a:r>
            </a:p>
          </p:txBody>
        </p:sp>
        <p:sp>
          <p:nvSpPr>
            <p:cNvPr id="197699" name="Text Box 67"/>
            <p:cNvSpPr txBox="1">
              <a:spLocks noChangeArrowheads="1"/>
            </p:cNvSpPr>
            <p:nvPr/>
          </p:nvSpPr>
          <p:spPr bwMode="auto">
            <a:xfrm>
              <a:off x="13162" y="8928"/>
              <a:ext cx="290" cy="17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S</a:t>
              </a:r>
            </a:p>
          </p:txBody>
        </p:sp>
        <p:sp>
          <p:nvSpPr>
            <p:cNvPr id="197700" name="Text Box 68"/>
            <p:cNvSpPr txBox="1">
              <a:spLocks noChangeArrowheads="1"/>
            </p:cNvSpPr>
            <p:nvPr/>
          </p:nvSpPr>
          <p:spPr bwMode="auto">
            <a:xfrm>
              <a:off x="11175" y="9624"/>
              <a:ext cx="243" cy="20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S</a:t>
              </a:r>
            </a:p>
          </p:txBody>
        </p:sp>
        <p:sp>
          <p:nvSpPr>
            <p:cNvPr id="197701" name="Text Box 69"/>
            <p:cNvSpPr txBox="1">
              <a:spLocks noChangeArrowheads="1"/>
            </p:cNvSpPr>
            <p:nvPr/>
          </p:nvSpPr>
          <p:spPr bwMode="auto">
            <a:xfrm>
              <a:off x="9869" y="9594"/>
              <a:ext cx="247" cy="2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T</a:t>
              </a:r>
            </a:p>
          </p:txBody>
        </p:sp>
        <p:sp>
          <p:nvSpPr>
            <p:cNvPr id="197702" name="Text Box 70"/>
            <p:cNvSpPr txBox="1">
              <a:spLocks noChangeArrowheads="1"/>
            </p:cNvSpPr>
            <p:nvPr/>
          </p:nvSpPr>
          <p:spPr bwMode="auto">
            <a:xfrm>
              <a:off x="13026" y="9306"/>
              <a:ext cx="258" cy="20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T</a:t>
              </a:r>
            </a:p>
          </p:txBody>
        </p:sp>
        <p:sp>
          <p:nvSpPr>
            <p:cNvPr id="197703" name="Text Box 71"/>
            <p:cNvSpPr txBox="1">
              <a:spLocks noChangeArrowheads="1"/>
            </p:cNvSpPr>
            <p:nvPr/>
          </p:nvSpPr>
          <p:spPr bwMode="auto">
            <a:xfrm>
              <a:off x="11676" y="8910"/>
              <a:ext cx="258" cy="20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a:ln>
                    <a:noFill/>
                  </a:ln>
                  <a:solidFill>
                    <a:schemeClr val="tx1"/>
                  </a:solidFill>
                  <a:effectLst/>
                  <a:latin typeface="Times New Roman" pitchFamily="18" charset="0"/>
                  <a:cs typeface="Times New Roman" pitchFamily="18" charset="0"/>
                </a:rPr>
                <a:t>T</a:t>
              </a:r>
            </a:p>
          </p:txBody>
        </p:sp>
        <p:sp>
          <p:nvSpPr>
            <p:cNvPr id="197704" name="Text Box 72"/>
            <p:cNvSpPr txBox="1">
              <a:spLocks noChangeArrowheads="1"/>
            </p:cNvSpPr>
            <p:nvPr/>
          </p:nvSpPr>
          <p:spPr bwMode="auto">
            <a:xfrm>
              <a:off x="9844" y="10044"/>
              <a:ext cx="320" cy="3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I</a:t>
              </a:r>
              <a:r>
                <a:rPr kumimoji="0" lang="en-US" sz="1200" b="0" i="0" u="none" strike="noStrike" cap="none" normalizeH="0" baseline="-25000">
                  <a:ln>
                    <a:noFill/>
                  </a:ln>
                  <a:solidFill>
                    <a:schemeClr val="tx1"/>
                  </a:solidFill>
                  <a:effectLst/>
                  <a:latin typeface="Times New Roman" pitchFamily="18" charset="0"/>
                  <a:cs typeface="Times New Roman" pitchFamily="18" charset="0"/>
                </a:rPr>
                <a:t>T</a:t>
              </a:r>
              <a:r>
                <a:rPr kumimoji="0" lang="en-US" sz="1200" b="0" i="0" u="none" strike="noStrike" cap="none" normalizeH="0" baseline="30000">
                  <a:ln>
                    <a:noFill/>
                  </a:ln>
                  <a:solidFill>
                    <a:schemeClr val="tx1"/>
                  </a:solidFill>
                  <a:effectLst/>
                  <a:latin typeface="Times New Roman" pitchFamily="18" charset="0"/>
                  <a:cs typeface="Times New Roman" pitchFamily="18" charset="0"/>
                </a:rPr>
                <a:t>’</a:t>
              </a:r>
              <a:endParaRPr kumimoji="0" lang="en-US"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7705" name="Text Box 73"/>
            <p:cNvSpPr txBox="1">
              <a:spLocks noChangeArrowheads="1"/>
            </p:cNvSpPr>
            <p:nvPr/>
          </p:nvSpPr>
          <p:spPr bwMode="auto">
            <a:xfrm>
              <a:off x="9570" y="10368"/>
              <a:ext cx="277" cy="26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I</a:t>
              </a:r>
              <a:r>
                <a:rPr kumimoji="0" lang="en-US" sz="1200" b="0" i="0" u="none" strike="noStrike" cap="none" normalizeH="0" baseline="-25000">
                  <a:ln>
                    <a:noFill/>
                  </a:ln>
                  <a:solidFill>
                    <a:schemeClr val="tx1"/>
                  </a:solidFill>
                  <a:effectLst/>
                  <a:latin typeface="Times New Roman" pitchFamily="18" charset="0"/>
                  <a:cs typeface="Times New Roman" pitchFamily="18" charset="0"/>
                </a:rPr>
                <a:t>S</a:t>
              </a:r>
              <a:r>
                <a:rPr kumimoji="0" lang="en-US" sz="1200" b="0" i="0" u="none" strike="noStrike" cap="none" normalizeH="0" baseline="30000">
                  <a:ln>
                    <a:noFill/>
                  </a:ln>
                  <a:solidFill>
                    <a:schemeClr val="tx1"/>
                  </a:solidFill>
                  <a:effectLst/>
                  <a:latin typeface="Times New Roman" pitchFamily="18" charset="0"/>
                  <a:cs typeface="Times New Roman" pitchFamily="18" charset="0"/>
                </a:rPr>
                <a:t>’</a:t>
              </a:r>
              <a:endParaRPr kumimoji="0" lang="en-US"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7706" name="Text Box 74"/>
            <p:cNvSpPr txBox="1">
              <a:spLocks noChangeArrowheads="1"/>
            </p:cNvSpPr>
            <p:nvPr/>
          </p:nvSpPr>
          <p:spPr bwMode="auto">
            <a:xfrm>
              <a:off x="9234" y="10728"/>
              <a:ext cx="276" cy="27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I</a:t>
              </a:r>
              <a:r>
                <a:rPr kumimoji="0" lang="en-US" sz="1200" b="0" i="0" u="none" strike="noStrike" cap="none" normalizeH="0" baseline="-25000">
                  <a:ln>
                    <a:noFill/>
                  </a:ln>
                  <a:solidFill>
                    <a:schemeClr val="tx1"/>
                  </a:solidFill>
                  <a:effectLst/>
                  <a:latin typeface="Times New Roman" pitchFamily="18" charset="0"/>
                  <a:cs typeface="Times New Roman" pitchFamily="18" charset="0"/>
                </a:rPr>
                <a:t>R</a:t>
              </a:r>
              <a:r>
                <a:rPr kumimoji="0" lang="en-US" sz="1200" b="0" i="0" u="none" strike="noStrike" cap="none" normalizeH="0" baseline="30000">
                  <a:ln>
                    <a:noFill/>
                  </a:ln>
                  <a:solidFill>
                    <a:schemeClr val="tx1"/>
                  </a:solidFill>
                  <a:effectLst/>
                  <a:latin typeface="Times New Roman" pitchFamily="18" charset="0"/>
                  <a:cs typeface="Times New Roman" pitchFamily="18" charset="0"/>
                </a:rPr>
                <a:t>’</a:t>
              </a:r>
              <a:endParaRPr kumimoji="0" lang="en-US"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7707" name="Text Box 75"/>
            <p:cNvSpPr txBox="1">
              <a:spLocks noChangeArrowheads="1"/>
            </p:cNvSpPr>
            <p:nvPr/>
          </p:nvSpPr>
          <p:spPr bwMode="auto">
            <a:xfrm>
              <a:off x="10361" y="10122"/>
              <a:ext cx="259" cy="22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T</a:t>
              </a:r>
              <a:r>
                <a:rPr kumimoji="0" lang="en-US" sz="1200" b="0" i="0" u="none" strike="noStrike" cap="none" normalizeH="0" baseline="30000">
                  <a:ln>
                    <a:noFill/>
                  </a:ln>
                  <a:solidFill>
                    <a:schemeClr val="tx1"/>
                  </a:solidFill>
                  <a:effectLst/>
                  <a:latin typeface="Times New Roman" pitchFamily="18" charset="0"/>
                  <a:cs typeface="Times New Roman" pitchFamily="18" charset="0"/>
                </a:rPr>
                <a:t>’</a:t>
              </a:r>
              <a:endParaRPr kumimoji="0" lang="en-US"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7708" name="Oval 76"/>
            <p:cNvSpPr>
              <a:spLocks noChangeArrowheads="1"/>
            </p:cNvSpPr>
            <p:nvPr/>
          </p:nvSpPr>
          <p:spPr bwMode="auto">
            <a:xfrm>
              <a:off x="9664" y="10319"/>
              <a:ext cx="56" cy="4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709" name="Oval 77"/>
            <p:cNvSpPr>
              <a:spLocks noChangeArrowheads="1"/>
            </p:cNvSpPr>
            <p:nvPr/>
          </p:nvSpPr>
          <p:spPr bwMode="auto">
            <a:xfrm>
              <a:off x="9343" y="10670"/>
              <a:ext cx="56" cy="42"/>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710" name="Oval 78"/>
            <p:cNvSpPr>
              <a:spLocks noChangeArrowheads="1"/>
            </p:cNvSpPr>
            <p:nvPr/>
          </p:nvSpPr>
          <p:spPr bwMode="auto">
            <a:xfrm>
              <a:off x="9000" y="11035"/>
              <a:ext cx="56" cy="4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711" name="Freeform 79"/>
            <p:cNvSpPr>
              <a:spLocks/>
            </p:cNvSpPr>
            <p:nvPr/>
          </p:nvSpPr>
          <p:spPr bwMode="auto">
            <a:xfrm>
              <a:off x="9724" y="10339"/>
              <a:ext cx="1170" cy="125"/>
            </a:xfrm>
            <a:custGeom>
              <a:avLst/>
              <a:gdLst/>
              <a:ahLst/>
              <a:cxnLst>
                <a:cxn ang="0">
                  <a:pos x="0" y="0"/>
                </a:cxn>
                <a:cxn ang="0">
                  <a:pos x="1272" y="0"/>
                </a:cxn>
                <a:cxn ang="0">
                  <a:pos x="1290" y="180"/>
                </a:cxn>
              </a:cxnLst>
              <a:rect l="0" t="0" r="r" b="b"/>
              <a:pathLst>
                <a:path w="1290" h="180">
                  <a:moveTo>
                    <a:pt x="0" y="0"/>
                  </a:moveTo>
                  <a:lnTo>
                    <a:pt x="1272" y="0"/>
                  </a:lnTo>
                  <a:lnTo>
                    <a:pt x="1290" y="18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712" name="Freeform 80"/>
            <p:cNvSpPr>
              <a:spLocks/>
            </p:cNvSpPr>
            <p:nvPr/>
          </p:nvSpPr>
          <p:spPr bwMode="auto">
            <a:xfrm>
              <a:off x="9082" y="10339"/>
              <a:ext cx="3390" cy="716"/>
            </a:xfrm>
            <a:custGeom>
              <a:avLst/>
              <a:gdLst/>
              <a:ahLst/>
              <a:cxnLst>
                <a:cxn ang="0">
                  <a:pos x="0" y="1038"/>
                </a:cxn>
                <a:cxn ang="0">
                  <a:pos x="1488" y="1038"/>
                </a:cxn>
                <a:cxn ang="0">
                  <a:pos x="2178" y="0"/>
                </a:cxn>
                <a:cxn ang="0">
                  <a:pos x="3750" y="0"/>
                </a:cxn>
                <a:cxn ang="0">
                  <a:pos x="3780" y="138"/>
                </a:cxn>
              </a:cxnLst>
              <a:rect l="0" t="0" r="r" b="b"/>
              <a:pathLst>
                <a:path w="3780" h="1038">
                  <a:moveTo>
                    <a:pt x="0" y="1038"/>
                  </a:moveTo>
                  <a:lnTo>
                    <a:pt x="1488" y="1038"/>
                  </a:lnTo>
                  <a:lnTo>
                    <a:pt x="2178" y="0"/>
                  </a:lnTo>
                  <a:lnTo>
                    <a:pt x="3750" y="0"/>
                  </a:lnTo>
                  <a:lnTo>
                    <a:pt x="3780" y="138"/>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713" name="Freeform 81"/>
            <p:cNvSpPr>
              <a:spLocks/>
            </p:cNvSpPr>
            <p:nvPr/>
          </p:nvSpPr>
          <p:spPr bwMode="auto">
            <a:xfrm>
              <a:off x="9397" y="10691"/>
              <a:ext cx="1198" cy="83"/>
            </a:xfrm>
            <a:custGeom>
              <a:avLst/>
              <a:gdLst/>
              <a:ahLst/>
              <a:cxnLst>
                <a:cxn ang="0">
                  <a:pos x="0" y="0"/>
                </a:cxn>
                <a:cxn ang="0">
                  <a:pos x="1302" y="0"/>
                </a:cxn>
                <a:cxn ang="0">
                  <a:pos x="1320" y="120"/>
                </a:cxn>
              </a:cxnLst>
              <a:rect l="0" t="0" r="r" b="b"/>
              <a:pathLst>
                <a:path w="1320" h="120">
                  <a:moveTo>
                    <a:pt x="0" y="0"/>
                  </a:moveTo>
                  <a:lnTo>
                    <a:pt x="1302" y="0"/>
                  </a:lnTo>
                  <a:lnTo>
                    <a:pt x="1320" y="12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714" name="Freeform 82"/>
            <p:cNvSpPr>
              <a:spLocks/>
            </p:cNvSpPr>
            <p:nvPr/>
          </p:nvSpPr>
          <p:spPr bwMode="auto">
            <a:xfrm>
              <a:off x="10622" y="10339"/>
              <a:ext cx="3341" cy="716"/>
            </a:xfrm>
            <a:custGeom>
              <a:avLst/>
              <a:gdLst/>
              <a:ahLst/>
              <a:cxnLst>
                <a:cxn ang="0">
                  <a:pos x="0" y="750"/>
                </a:cxn>
                <a:cxn ang="0">
                  <a:pos x="42" y="1038"/>
                </a:cxn>
                <a:cxn ang="0">
                  <a:pos x="1692" y="1038"/>
                </a:cxn>
                <a:cxn ang="0">
                  <a:pos x="2172" y="0"/>
                </a:cxn>
                <a:cxn ang="0">
                  <a:pos x="3642" y="0"/>
                </a:cxn>
              </a:cxnLst>
              <a:rect l="0" t="0" r="r" b="b"/>
              <a:pathLst>
                <a:path w="3642" h="1038">
                  <a:moveTo>
                    <a:pt x="0" y="750"/>
                  </a:moveTo>
                  <a:lnTo>
                    <a:pt x="42" y="1038"/>
                  </a:lnTo>
                  <a:lnTo>
                    <a:pt x="1692" y="1038"/>
                  </a:lnTo>
                  <a:lnTo>
                    <a:pt x="2172" y="0"/>
                  </a:lnTo>
                  <a:lnTo>
                    <a:pt x="3642" y="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715" name="Freeform 83"/>
            <p:cNvSpPr>
              <a:spLocks/>
            </p:cNvSpPr>
            <p:nvPr/>
          </p:nvSpPr>
          <p:spPr bwMode="auto">
            <a:xfrm>
              <a:off x="10905" y="10538"/>
              <a:ext cx="1377" cy="269"/>
            </a:xfrm>
            <a:custGeom>
              <a:avLst/>
              <a:gdLst/>
              <a:ahLst/>
              <a:cxnLst>
                <a:cxn ang="0">
                  <a:pos x="0" y="0"/>
                </a:cxn>
                <a:cxn ang="0">
                  <a:pos x="30" y="252"/>
                </a:cxn>
                <a:cxn ang="0">
                  <a:pos x="1488" y="252"/>
                </a:cxn>
                <a:cxn ang="0">
                  <a:pos x="1518" y="390"/>
                </a:cxn>
              </a:cxnLst>
              <a:rect l="0" t="0" r="r" b="b"/>
              <a:pathLst>
                <a:path w="1518" h="390">
                  <a:moveTo>
                    <a:pt x="0" y="0"/>
                  </a:moveTo>
                  <a:lnTo>
                    <a:pt x="30" y="252"/>
                  </a:lnTo>
                  <a:lnTo>
                    <a:pt x="1488" y="252"/>
                  </a:lnTo>
                  <a:lnTo>
                    <a:pt x="1518" y="39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716" name="Freeform 84"/>
            <p:cNvSpPr>
              <a:spLocks/>
            </p:cNvSpPr>
            <p:nvPr/>
          </p:nvSpPr>
          <p:spPr bwMode="auto">
            <a:xfrm>
              <a:off x="12527" y="10526"/>
              <a:ext cx="1306" cy="207"/>
            </a:xfrm>
            <a:custGeom>
              <a:avLst/>
              <a:gdLst/>
              <a:ahLst/>
              <a:cxnLst>
                <a:cxn ang="0">
                  <a:pos x="0" y="0"/>
                </a:cxn>
                <a:cxn ang="0">
                  <a:pos x="30" y="300"/>
                </a:cxn>
                <a:cxn ang="0">
                  <a:pos x="1440" y="300"/>
                </a:cxn>
              </a:cxnLst>
              <a:rect l="0" t="0" r="r" b="b"/>
              <a:pathLst>
                <a:path w="1440" h="300">
                  <a:moveTo>
                    <a:pt x="0" y="0"/>
                  </a:moveTo>
                  <a:lnTo>
                    <a:pt x="30" y="300"/>
                  </a:lnTo>
                  <a:lnTo>
                    <a:pt x="1440" y="30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717" name="Freeform 85"/>
            <p:cNvSpPr>
              <a:spLocks/>
            </p:cNvSpPr>
            <p:nvPr/>
          </p:nvSpPr>
          <p:spPr bwMode="auto">
            <a:xfrm>
              <a:off x="12309" y="10869"/>
              <a:ext cx="1317" cy="195"/>
            </a:xfrm>
            <a:custGeom>
              <a:avLst/>
              <a:gdLst/>
              <a:ahLst/>
              <a:cxnLst>
                <a:cxn ang="0">
                  <a:pos x="0" y="0"/>
                </a:cxn>
                <a:cxn ang="0">
                  <a:pos x="30" y="282"/>
                </a:cxn>
                <a:cxn ang="0">
                  <a:pos x="1452" y="282"/>
                </a:cxn>
              </a:cxnLst>
              <a:rect l="0" t="0" r="r" b="b"/>
              <a:pathLst>
                <a:path w="1452" h="282">
                  <a:moveTo>
                    <a:pt x="0" y="0"/>
                  </a:moveTo>
                  <a:lnTo>
                    <a:pt x="30" y="282"/>
                  </a:lnTo>
                  <a:lnTo>
                    <a:pt x="1452" y="282"/>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718" name="Oval 86"/>
            <p:cNvSpPr>
              <a:spLocks noChangeArrowheads="1"/>
            </p:cNvSpPr>
            <p:nvPr/>
          </p:nvSpPr>
          <p:spPr bwMode="auto">
            <a:xfrm>
              <a:off x="13626" y="11035"/>
              <a:ext cx="56" cy="41"/>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719" name="Oval 87"/>
            <p:cNvSpPr>
              <a:spLocks noChangeArrowheads="1"/>
            </p:cNvSpPr>
            <p:nvPr/>
          </p:nvSpPr>
          <p:spPr bwMode="auto">
            <a:xfrm>
              <a:off x="13789" y="10699"/>
              <a:ext cx="56" cy="42"/>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720" name="Oval 88"/>
            <p:cNvSpPr>
              <a:spLocks noChangeArrowheads="1"/>
            </p:cNvSpPr>
            <p:nvPr/>
          </p:nvSpPr>
          <p:spPr bwMode="auto">
            <a:xfrm>
              <a:off x="13920" y="10310"/>
              <a:ext cx="56" cy="42"/>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721" name="Line 89"/>
            <p:cNvSpPr>
              <a:spLocks noChangeShapeType="1"/>
            </p:cNvSpPr>
            <p:nvPr/>
          </p:nvSpPr>
          <p:spPr bwMode="auto">
            <a:xfrm>
              <a:off x="9533" y="10650"/>
              <a:ext cx="436" cy="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722" name="Line 90"/>
            <p:cNvSpPr>
              <a:spLocks noChangeShapeType="1"/>
            </p:cNvSpPr>
            <p:nvPr/>
          </p:nvSpPr>
          <p:spPr bwMode="auto">
            <a:xfrm>
              <a:off x="9816" y="10298"/>
              <a:ext cx="436" cy="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723" name="Line 91"/>
            <p:cNvSpPr>
              <a:spLocks noChangeShapeType="1"/>
            </p:cNvSpPr>
            <p:nvPr/>
          </p:nvSpPr>
          <p:spPr bwMode="auto">
            <a:xfrm>
              <a:off x="9180" y="11010"/>
              <a:ext cx="435" cy="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724" name="Text Box 92"/>
            <p:cNvSpPr txBox="1">
              <a:spLocks noChangeArrowheads="1"/>
            </p:cNvSpPr>
            <p:nvPr/>
          </p:nvSpPr>
          <p:spPr bwMode="auto">
            <a:xfrm>
              <a:off x="11449" y="10506"/>
              <a:ext cx="245" cy="20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T</a:t>
              </a:r>
              <a:r>
                <a:rPr kumimoji="0" lang="en-US" sz="1200" b="0" i="0" u="none" strike="noStrike" cap="none" normalizeH="0" baseline="30000">
                  <a:ln>
                    <a:noFill/>
                  </a:ln>
                  <a:solidFill>
                    <a:schemeClr val="tx1"/>
                  </a:solidFill>
                  <a:effectLst/>
                  <a:latin typeface="Times New Roman" pitchFamily="18" charset="0"/>
                  <a:cs typeface="Times New Roman" pitchFamily="18" charset="0"/>
                </a:rPr>
                <a:t>’</a:t>
              </a:r>
              <a:endParaRPr kumimoji="0" lang="en-US"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7725" name="Text Box 93"/>
            <p:cNvSpPr txBox="1">
              <a:spLocks noChangeArrowheads="1"/>
            </p:cNvSpPr>
            <p:nvPr/>
          </p:nvSpPr>
          <p:spPr bwMode="auto">
            <a:xfrm>
              <a:off x="12918" y="10830"/>
              <a:ext cx="246" cy="2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T</a:t>
              </a:r>
              <a:r>
                <a:rPr kumimoji="0" lang="en-US" sz="1200" b="0" i="0" u="none" strike="noStrike" cap="none" normalizeH="0" baseline="30000">
                  <a:ln>
                    <a:noFill/>
                  </a:ln>
                  <a:solidFill>
                    <a:schemeClr val="tx1"/>
                  </a:solidFill>
                  <a:effectLst/>
                  <a:latin typeface="Times New Roman" pitchFamily="18" charset="0"/>
                  <a:cs typeface="Times New Roman" pitchFamily="18" charset="0"/>
                </a:rPr>
                <a:t>’</a:t>
              </a:r>
              <a:endParaRPr kumimoji="0" lang="en-US"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7726" name="Text Box 94"/>
            <p:cNvSpPr txBox="1">
              <a:spLocks noChangeArrowheads="1"/>
            </p:cNvSpPr>
            <p:nvPr/>
          </p:nvSpPr>
          <p:spPr bwMode="auto">
            <a:xfrm>
              <a:off x="10132" y="10482"/>
              <a:ext cx="260" cy="20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S</a:t>
              </a:r>
              <a:r>
                <a:rPr kumimoji="0" lang="en-US" sz="1200" b="0" i="0" u="none" strike="noStrike" cap="none" normalizeH="0" baseline="30000">
                  <a:ln>
                    <a:noFill/>
                  </a:ln>
                  <a:solidFill>
                    <a:schemeClr val="tx1"/>
                  </a:solidFill>
                  <a:effectLst/>
                  <a:latin typeface="Times New Roman" pitchFamily="18" charset="0"/>
                  <a:cs typeface="Times New Roman" pitchFamily="18" charset="0"/>
                </a:rPr>
                <a:t>’</a:t>
              </a:r>
              <a:endParaRPr kumimoji="0" lang="en-US"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7727" name="Text Box 95"/>
            <p:cNvSpPr txBox="1">
              <a:spLocks noChangeArrowheads="1"/>
            </p:cNvSpPr>
            <p:nvPr/>
          </p:nvSpPr>
          <p:spPr bwMode="auto">
            <a:xfrm>
              <a:off x="13180" y="10098"/>
              <a:ext cx="260" cy="23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S</a:t>
              </a:r>
              <a:r>
                <a:rPr kumimoji="0" lang="en-US" sz="1200" b="0" i="0" u="none" strike="noStrike" cap="none" normalizeH="0" baseline="30000">
                  <a:ln>
                    <a:noFill/>
                  </a:ln>
                  <a:solidFill>
                    <a:schemeClr val="tx1"/>
                  </a:solidFill>
                  <a:effectLst/>
                  <a:latin typeface="Times New Roman" pitchFamily="18" charset="0"/>
                  <a:cs typeface="Times New Roman" pitchFamily="18" charset="0"/>
                </a:rPr>
                <a:t>’</a:t>
              </a:r>
              <a:endParaRPr kumimoji="0" lang="en-US"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7728" name="Text Box 96"/>
            <p:cNvSpPr txBox="1">
              <a:spLocks noChangeArrowheads="1"/>
            </p:cNvSpPr>
            <p:nvPr/>
          </p:nvSpPr>
          <p:spPr bwMode="auto">
            <a:xfrm>
              <a:off x="11193" y="10848"/>
              <a:ext cx="279" cy="20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S</a:t>
              </a:r>
              <a:r>
                <a:rPr kumimoji="0" lang="en-US" sz="1200" b="0" i="0" u="none" strike="noStrike" cap="none" normalizeH="0" baseline="30000">
                  <a:ln>
                    <a:noFill/>
                  </a:ln>
                  <a:solidFill>
                    <a:schemeClr val="tx1"/>
                  </a:solidFill>
                  <a:effectLst/>
                  <a:latin typeface="Times New Roman" pitchFamily="18" charset="0"/>
                  <a:cs typeface="Times New Roman" pitchFamily="18" charset="0"/>
                </a:rPr>
                <a:t>’</a:t>
              </a:r>
              <a:endParaRPr kumimoji="0" lang="en-US"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7729" name="Text Box 97"/>
            <p:cNvSpPr txBox="1">
              <a:spLocks noChangeArrowheads="1"/>
            </p:cNvSpPr>
            <p:nvPr/>
          </p:nvSpPr>
          <p:spPr bwMode="auto">
            <a:xfrm>
              <a:off x="9887" y="10848"/>
              <a:ext cx="259" cy="19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R</a:t>
              </a:r>
              <a:r>
                <a:rPr kumimoji="0" lang="en-US" sz="1200" b="0" i="0" u="none" strike="noStrike" cap="none" normalizeH="0" baseline="30000">
                  <a:ln>
                    <a:noFill/>
                  </a:ln>
                  <a:solidFill>
                    <a:schemeClr val="tx1"/>
                  </a:solidFill>
                  <a:effectLst/>
                  <a:latin typeface="Times New Roman" pitchFamily="18" charset="0"/>
                  <a:cs typeface="Times New Roman" pitchFamily="18" charset="0"/>
                </a:rPr>
                <a:t>’</a:t>
              </a:r>
              <a:endParaRPr kumimoji="0" lang="en-US"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7730" name="Text Box 98"/>
            <p:cNvSpPr txBox="1">
              <a:spLocks noChangeArrowheads="1"/>
            </p:cNvSpPr>
            <p:nvPr/>
          </p:nvSpPr>
          <p:spPr bwMode="auto">
            <a:xfrm>
              <a:off x="13044" y="10530"/>
              <a:ext cx="264" cy="20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R</a:t>
              </a:r>
              <a:r>
                <a:rPr kumimoji="0" lang="en-US" sz="1200" b="0" i="0" u="none" strike="noStrike" cap="none" normalizeH="0" baseline="30000">
                  <a:ln>
                    <a:noFill/>
                  </a:ln>
                  <a:solidFill>
                    <a:schemeClr val="tx1"/>
                  </a:solidFill>
                  <a:effectLst/>
                  <a:latin typeface="Times New Roman" pitchFamily="18" charset="0"/>
                  <a:cs typeface="Times New Roman" pitchFamily="18" charset="0"/>
                </a:rPr>
                <a:t>’</a:t>
              </a:r>
              <a:endParaRPr kumimoji="0" lang="en-US"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7731" name="Text Box 99"/>
            <p:cNvSpPr txBox="1">
              <a:spLocks noChangeArrowheads="1"/>
            </p:cNvSpPr>
            <p:nvPr/>
          </p:nvSpPr>
          <p:spPr bwMode="auto">
            <a:xfrm>
              <a:off x="11694" y="10134"/>
              <a:ext cx="246" cy="20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R</a:t>
              </a:r>
              <a:r>
                <a:rPr kumimoji="0" lang="en-US" sz="1200" b="0" i="0" u="none" strike="noStrike" cap="none" normalizeH="0" baseline="30000">
                  <a:ln>
                    <a:noFill/>
                  </a:ln>
                  <a:solidFill>
                    <a:schemeClr val="tx1"/>
                  </a:solidFill>
                  <a:effectLst/>
                  <a:latin typeface="Times New Roman" pitchFamily="18" charset="0"/>
                  <a:cs typeface="Times New Roman" pitchFamily="18" charset="0"/>
                </a:rPr>
                <a:t>’</a:t>
              </a:r>
              <a:endParaRPr kumimoji="0" lang="en-US"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197732" name="Freeform 100"/>
            <p:cNvSpPr>
              <a:spLocks/>
            </p:cNvSpPr>
            <p:nvPr/>
          </p:nvSpPr>
          <p:spPr bwMode="auto">
            <a:xfrm>
              <a:off x="7800" y="9312"/>
              <a:ext cx="195" cy="1920"/>
            </a:xfrm>
            <a:custGeom>
              <a:avLst/>
              <a:gdLst/>
              <a:ahLst/>
              <a:cxnLst>
                <a:cxn ang="0">
                  <a:pos x="90" y="0"/>
                </a:cxn>
                <a:cxn ang="0">
                  <a:pos x="150" y="78"/>
                </a:cxn>
                <a:cxn ang="0">
                  <a:pos x="72" y="168"/>
                </a:cxn>
                <a:cxn ang="0">
                  <a:pos x="132" y="270"/>
                </a:cxn>
                <a:cxn ang="0">
                  <a:pos x="72" y="378"/>
                </a:cxn>
                <a:cxn ang="0">
                  <a:pos x="150" y="498"/>
                </a:cxn>
                <a:cxn ang="0">
                  <a:pos x="60" y="630"/>
                </a:cxn>
                <a:cxn ang="0">
                  <a:pos x="162" y="738"/>
                </a:cxn>
                <a:cxn ang="0">
                  <a:pos x="42" y="870"/>
                </a:cxn>
                <a:cxn ang="0">
                  <a:pos x="180" y="1038"/>
                </a:cxn>
                <a:cxn ang="0">
                  <a:pos x="42" y="1140"/>
                </a:cxn>
                <a:cxn ang="0">
                  <a:pos x="192" y="1260"/>
                </a:cxn>
                <a:cxn ang="0">
                  <a:pos x="30" y="1380"/>
                </a:cxn>
                <a:cxn ang="0">
                  <a:pos x="192" y="1530"/>
                </a:cxn>
                <a:cxn ang="0">
                  <a:pos x="12" y="1650"/>
                </a:cxn>
                <a:cxn ang="0">
                  <a:pos x="192" y="1788"/>
                </a:cxn>
                <a:cxn ang="0">
                  <a:pos x="0" y="1920"/>
                </a:cxn>
              </a:cxnLst>
              <a:rect l="0" t="0" r="r" b="b"/>
              <a:pathLst>
                <a:path w="195" h="1920">
                  <a:moveTo>
                    <a:pt x="90" y="0"/>
                  </a:moveTo>
                  <a:cubicBezTo>
                    <a:pt x="121" y="25"/>
                    <a:pt x="153" y="50"/>
                    <a:pt x="150" y="78"/>
                  </a:cubicBezTo>
                  <a:cubicBezTo>
                    <a:pt x="147" y="106"/>
                    <a:pt x="75" y="136"/>
                    <a:pt x="72" y="168"/>
                  </a:cubicBezTo>
                  <a:cubicBezTo>
                    <a:pt x="69" y="200"/>
                    <a:pt x="132" y="235"/>
                    <a:pt x="132" y="270"/>
                  </a:cubicBezTo>
                  <a:cubicBezTo>
                    <a:pt x="132" y="305"/>
                    <a:pt x="69" y="340"/>
                    <a:pt x="72" y="378"/>
                  </a:cubicBezTo>
                  <a:cubicBezTo>
                    <a:pt x="75" y="416"/>
                    <a:pt x="152" y="456"/>
                    <a:pt x="150" y="498"/>
                  </a:cubicBezTo>
                  <a:cubicBezTo>
                    <a:pt x="148" y="540"/>
                    <a:pt x="58" y="590"/>
                    <a:pt x="60" y="630"/>
                  </a:cubicBezTo>
                  <a:cubicBezTo>
                    <a:pt x="62" y="670"/>
                    <a:pt x="165" y="698"/>
                    <a:pt x="162" y="738"/>
                  </a:cubicBezTo>
                  <a:cubicBezTo>
                    <a:pt x="159" y="778"/>
                    <a:pt x="39" y="820"/>
                    <a:pt x="42" y="870"/>
                  </a:cubicBezTo>
                  <a:cubicBezTo>
                    <a:pt x="45" y="920"/>
                    <a:pt x="180" y="993"/>
                    <a:pt x="180" y="1038"/>
                  </a:cubicBezTo>
                  <a:cubicBezTo>
                    <a:pt x="180" y="1083"/>
                    <a:pt x="40" y="1103"/>
                    <a:pt x="42" y="1140"/>
                  </a:cubicBezTo>
                  <a:cubicBezTo>
                    <a:pt x="44" y="1177"/>
                    <a:pt x="194" y="1220"/>
                    <a:pt x="192" y="1260"/>
                  </a:cubicBezTo>
                  <a:cubicBezTo>
                    <a:pt x="190" y="1300"/>
                    <a:pt x="30" y="1335"/>
                    <a:pt x="30" y="1380"/>
                  </a:cubicBezTo>
                  <a:cubicBezTo>
                    <a:pt x="30" y="1425"/>
                    <a:pt x="195" y="1485"/>
                    <a:pt x="192" y="1530"/>
                  </a:cubicBezTo>
                  <a:cubicBezTo>
                    <a:pt x="189" y="1575"/>
                    <a:pt x="12" y="1607"/>
                    <a:pt x="12" y="1650"/>
                  </a:cubicBezTo>
                  <a:cubicBezTo>
                    <a:pt x="12" y="1693"/>
                    <a:pt x="194" y="1743"/>
                    <a:pt x="192" y="1788"/>
                  </a:cubicBezTo>
                  <a:cubicBezTo>
                    <a:pt x="190" y="1833"/>
                    <a:pt x="95" y="1876"/>
                    <a:pt x="0" y="1920"/>
                  </a:cubicBez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7733" name="Text Box 101"/>
            <p:cNvSpPr txBox="1">
              <a:spLocks noChangeArrowheads="1"/>
            </p:cNvSpPr>
            <p:nvPr/>
          </p:nvSpPr>
          <p:spPr bwMode="auto">
            <a:xfrm>
              <a:off x="7296" y="9360"/>
              <a:ext cx="246"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R</a:t>
              </a:r>
            </a:p>
          </p:txBody>
        </p:sp>
      </p:grpSp>
      <p:sp>
        <p:nvSpPr>
          <p:cNvPr id="197735" name="Rectangle 103"/>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7734" name="Object 102"/>
          <p:cNvGraphicFramePr>
            <a:graphicFrameLocks noChangeAspect="1"/>
          </p:cNvGraphicFramePr>
          <p:nvPr/>
        </p:nvGraphicFramePr>
        <p:xfrm>
          <a:off x="2971800" y="3276600"/>
          <a:ext cx="1981200" cy="737527"/>
        </p:xfrm>
        <a:graphic>
          <a:graphicData uri="http://schemas.openxmlformats.org/presentationml/2006/ole">
            <mc:AlternateContent xmlns:mc="http://schemas.openxmlformats.org/markup-compatibility/2006">
              <mc:Choice xmlns:v="urn:schemas-microsoft-com:vml" Requires="v">
                <p:oleObj spid="_x0000_s197773" name="Equation" r:id="rId3" imgW="1307532" imgH="482391" progId="Equation.3">
                  <p:embed/>
                </p:oleObj>
              </mc:Choice>
              <mc:Fallback>
                <p:oleObj name="Equation" r:id="rId3" imgW="1307532" imgH="482391" progId="Equation.3">
                  <p:embed/>
                  <p:pic>
                    <p:nvPicPr>
                      <p:cNvPr id="0" name="Picture 10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3276600"/>
                        <a:ext cx="1981200" cy="73752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7737" name="Rectangle 10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7736" name="Object 104"/>
          <p:cNvGraphicFramePr>
            <a:graphicFrameLocks noChangeAspect="1"/>
          </p:cNvGraphicFramePr>
          <p:nvPr/>
        </p:nvGraphicFramePr>
        <p:xfrm>
          <a:off x="2967318" y="4038600"/>
          <a:ext cx="2138082" cy="685800"/>
        </p:xfrm>
        <a:graphic>
          <a:graphicData uri="http://schemas.openxmlformats.org/presentationml/2006/ole">
            <mc:AlternateContent xmlns:mc="http://schemas.openxmlformats.org/markup-compatibility/2006">
              <mc:Choice xmlns:v="urn:schemas-microsoft-com:vml" Requires="v">
                <p:oleObj spid="_x0000_s197774" name="Equation" r:id="rId5" imgW="1511300" imgH="482600" progId="Equation.3">
                  <p:embed/>
                </p:oleObj>
              </mc:Choice>
              <mc:Fallback>
                <p:oleObj name="Equation" r:id="rId5" imgW="1511300" imgH="482600" progId="Equation.3">
                  <p:embed/>
                  <p:pic>
                    <p:nvPicPr>
                      <p:cNvPr id="0" name="Picture 10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67318" y="4038600"/>
                        <a:ext cx="2138082"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0" name="Rectangle 119"/>
          <p:cNvSpPr/>
          <p:nvPr/>
        </p:nvSpPr>
        <p:spPr>
          <a:xfrm>
            <a:off x="4876800" y="3429000"/>
            <a:ext cx="1043876" cy="369332"/>
          </a:xfrm>
          <a:prstGeom prst="rect">
            <a:avLst/>
          </a:prstGeom>
        </p:spPr>
        <p:txBody>
          <a:bodyPr wrap="none">
            <a:spAutoFit/>
          </a:bodyPr>
          <a:lstStyle/>
          <a:p>
            <a:r>
              <a:rPr lang="ro-RO" dirty="0">
                <a:latin typeface="Times New Roman"/>
                <a:ea typeface="Times New Roman"/>
              </a:rPr>
              <a:t>[</a:t>
            </a:r>
            <a:r>
              <a:rPr lang="ro-RO" dirty="0" err="1">
                <a:latin typeface="Times New Roman"/>
                <a:ea typeface="Times New Roman"/>
              </a:rPr>
              <a:t>mH</a:t>
            </a:r>
            <a:r>
              <a:rPr lang="ro-RO" dirty="0">
                <a:latin typeface="Times New Roman"/>
                <a:ea typeface="Times New Roman"/>
              </a:rPr>
              <a:t>/km]</a:t>
            </a:r>
            <a:endParaRPr lang="en-US" dirty="0"/>
          </a:p>
        </p:txBody>
      </p:sp>
      <p:sp>
        <p:nvSpPr>
          <p:cNvPr id="121" name="Rectangle 120"/>
          <p:cNvSpPr/>
          <p:nvPr/>
        </p:nvSpPr>
        <p:spPr>
          <a:xfrm>
            <a:off x="5181600" y="4191000"/>
            <a:ext cx="869149" cy="369332"/>
          </a:xfrm>
          <a:prstGeom prst="rect">
            <a:avLst/>
          </a:prstGeom>
        </p:spPr>
        <p:txBody>
          <a:bodyPr wrap="none">
            <a:spAutoFit/>
          </a:bodyPr>
          <a:lstStyle/>
          <a:p>
            <a:r>
              <a:rPr lang="ro-RO" dirty="0">
                <a:latin typeface="Times New Roman"/>
                <a:ea typeface="Times New Roman"/>
              </a:rPr>
              <a:t>[</a:t>
            </a:r>
            <a:r>
              <a:rPr lang="el-GR" dirty="0">
                <a:latin typeface="Times New Roman"/>
                <a:ea typeface="Times New Roman"/>
              </a:rPr>
              <a:t>Ω</a:t>
            </a:r>
            <a:r>
              <a:rPr lang="ro-RO" dirty="0">
                <a:latin typeface="Times New Roman"/>
                <a:ea typeface="Times New Roman"/>
              </a:rPr>
              <a:t>/km]</a:t>
            </a:r>
            <a:endParaRPr lang="en-US" dirty="0"/>
          </a:p>
        </p:txBody>
      </p:sp>
      <p:sp>
        <p:nvSpPr>
          <p:cNvPr id="122" name="Rectangle 16"/>
          <p:cNvSpPr>
            <a:spLocks noChangeArrowheads="1"/>
          </p:cNvSpPr>
          <p:nvPr/>
        </p:nvSpPr>
        <p:spPr bwMode="auto">
          <a:xfrm>
            <a:off x="152400" y="4343400"/>
            <a:ext cx="4191000" cy="584775"/>
          </a:xfrm>
          <a:prstGeom prst="rect">
            <a:avLst/>
          </a:prstGeom>
          <a:noFill/>
          <a:ln w="19050" cap="flat" cmpd="sng">
            <a:noFill/>
            <a:prstDash val="solid"/>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sau utilizând </a:t>
            </a:r>
            <a:r>
              <a:rPr kumimoji="0" lang="ro-RO" b="0" i="1"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raza reală </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 conductoarelor:</a:t>
            </a:r>
            <a:endParaRPr kumimoji="0" lang="ro-RO" sz="32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197739" name="Rectangle 107"/>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7738" name="Object 106"/>
          <p:cNvGraphicFramePr>
            <a:graphicFrameLocks noChangeAspect="1"/>
          </p:cNvGraphicFramePr>
          <p:nvPr/>
        </p:nvGraphicFramePr>
        <p:xfrm>
          <a:off x="2819400" y="4800600"/>
          <a:ext cx="2891118" cy="685800"/>
        </p:xfrm>
        <a:graphic>
          <a:graphicData uri="http://schemas.openxmlformats.org/presentationml/2006/ole">
            <mc:AlternateContent xmlns:mc="http://schemas.openxmlformats.org/markup-compatibility/2006">
              <mc:Choice xmlns:v="urn:schemas-microsoft-com:vml" Requires="v">
                <p:oleObj spid="_x0000_s197775" name="Equation" r:id="rId7" imgW="2044700" imgH="482600" progId="Equation.3">
                  <p:embed/>
                </p:oleObj>
              </mc:Choice>
              <mc:Fallback>
                <p:oleObj name="Equation" r:id="rId7" imgW="2044700" imgH="482600" progId="Equation.3">
                  <p:embed/>
                  <p:pic>
                    <p:nvPicPr>
                      <p:cNvPr id="0" name="Picture 10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19400" y="4800600"/>
                        <a:ext cx="2891118"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5" name="Rectangle 124"/>
          <p:cNvSpPr/>
          <p:nvPr/>
        </p:nvSpPr>
        <p:spPr>
          <a:xfrm>
            <a:off x="5791200" y="4876800"/>
            <a:ext cx="869149" cy="369332"/>
          </a:xfrm>
          <a:prstGeom prst="rect">
            <a:avLst/>
          </a:prstGeom>
        </p:spPr>
        <p:txBody>
          <a:bodyPr wrap="none">
            <a:spAutoFit/>
          </a:bodyPr>
          <a:lstStyle/>
          <a:p>
            <a:r>
              <a:rPr lang="ro-RO" dirty="0">
                <a:latin typeface="Times New Roman"/>
                <a:ea typeface="Times New Roman"/>
              </a:rPr>
              <a:t>[</a:t>
            </a:r>
            <a:r>
              <a:rPr lang="el-GR" dirty="0">
                <a:latin typeface="Times New Roman"/>
                <a:ea typeface="Times New Roman"/>
              </a:rPr>
              <a:t>Ω</a:t>
            </a:r>
            <a:r>
              <a:rPr lang="ro-RO" dirty="0">
                <a:latin typeface="Times New Roman"/>
                <a:ea typeface="Times New Roman"/>
              </a:rPr>
              <a:t>/km]</a:t>
            </a:r>
            <a:endParaRPr lang="en-US" dirty="0"/>
          </a:p>
        </p:txBody>
      </p:sp>
      <p:sp>
        <p:nvSpPr>
          <p:cNvPr id="126" name="Rectangle 125"/>
          <p:cNvSpPr/>
          <p:nvPr/>
        </p:nvSpPr>
        <p:spPr>
          <a:xfrm>
            <a:off x="6858000" y="487680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[27]</a:t>
            </a:r>
          </a:p>
        </p:txBody>
      </p:sp>
      <p:graphicFrame>
        <p:nvGraphicFramePr>
          <p:cNvPr id="197742" name="Object 110"/>
          <p:cNvGraphicFramePr>
            <a:graphicFrameLocks noChangeAspect="1"/>
          </p:cNvGraphicFramePr>
          <p:nvPr/>
        </p:nvGraphicFramePr>
        <p:xfrm>
          <a:off x="152400" y="5449172"/>
          <a:ext cx="1600200" cy="342028"/>
        </p:xfrm>
        <a:graphic>
          <a:graphicData uri="http://schemas.openxmlformats.org/presentationml/2006/ole">
            <mc:AlternateContent xmlns:mc="http://schemas.openxmlformats.org/markup-compatibility/2006">
              <mc:Choice xmlns:v="urn:schemas-microsoft-com:vml" Requires="v">
                <p:oleObj spid="_x0000_s197776" name="Equation" r:id="rId9" imgW="1244060" imgH="266584" progId="Equation.3">
                  <p:embed/>
                </p:oleObj>
              </mc:Choice>
              <mc:Fallback>
                <p:oleObj name="Equation" r:id="rId9" imgW="1244060" imgH="266584" progId="Equation.3">
                  <p:embed/>
                  <p:pic>
                    <p:nvPicPr>
                      <p:cNvPr id="0" name="Picture 1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2400" y="5449172"/>
                        <a:ext cx="1600200" cy="34202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7741" name="Object 109"/>
          <p:cNvGraphicFramePr>
            <a:graphicFrameLocks noChangeAspect="1"/>
          </p:cNvGraphicFramePr>
          <p:nvPr/>
        </p:nvGraphicFramePr>
        <p:xfrm>
          <a:off x="152400" y="5867400"/>
          <a:ext cx="1713515" cy="352425"/>
        </p:xfrm>
        <a:graphic>
          <a:graphicData uri="http://schemas.openxmlformats.org/presentationml/2006/ole">
            <mc:AlternateContent xmlns:mc="http://schemas.openxmlformats.org/markup-compatibility/2006">
              <mc:Choice xmlns:v="urn:schemas-microsoft-com:vml" Requires="v">
                <p:oleObj spid="_x0000_s197777" name="Equation" r:id="rId11" imgW="1346200" imgH="279400" progId="Equation.3">
                  <p:embed/>
                </p:oleObj>
              </mc:Choice>
              <mc:Fallback>
                <p:oleObj name="Equation" r:id="rId11" imgW="1346200" imgH="279400" progId="Equation.3">
                  <p:embed/>
                  <p:pic>
                    <p:nvPicPr>
                      <p:cNvPr id="0" name="Picture 10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2400" y="5867400"/>
                        <a:ext cx="1713515" cy="352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7740" name="Object 108"/>
          <p:cNvGraphicFramePr>
            <a:graphicFrameLocks noChangeAspect="1"/>
          </p:cNvGraphicFramePr>
          <p:nvPr/>
        </p:nvGraphicFramePr>
        <p:xfrm>
          <a:off x="152400" y="6248400"/>
          <a:ext cx="1737820" cy="352425"/>
        </p:xfrm>
        <a:graphic>
          <a:graphicData uri="http://schemas.openxmlformats.org/presentationml/2006/ole">
            <mc:AlternateContent xmlns:mc="http://schemas.openxmlformats.org/markup-compatibility/2006">
              <mc:Choice xmlns:v="urn:schemas-microsoft-com:vml" Requires="v">
                <p:oleObj spid="_x0000_s197778" name="Equation" r:id="rId13" imgW="1358900" imgH="279400" progId="Equation.3">
                  <p:embed/>
                </p:oleObj>
              </mc:Choice>
              <mc:Fallback>
                <p:oleObj name="Equation" r:id="rId13" imgW="1358900" imgH="279400" progId="Equation.3">
                  <p:embed/>
                  <p:pic>
                    <p:nvPicPr>
                      <p:cNvPr id="0" name="Picture 10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2400" y="6248400"/>
                        <a:ext cx="1737820" cy="352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7743" name="Rectangle 111"/>
          <p:cNvSpPr>
            <a:spLocks noChangeArrowheads="1"/>
          </p:cNvSpPr>
          <p:nvPr/>
        </p:nvSpPr>
        <p:spPr bwMode="auto">
          <a:xfrm>
            <a:off x="0" y="0"/>
            <a:ext cx="9144000" cy="45720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7747" name="Rectangle 115"/>
          <p:cNvSpPr>
            <a:spLocks noChangeArrowheads="1"/>
          </p:cNvSpPr>
          <p:nvPr/>
        </p:nvSpPr>
        <p:spPr bwMode="auto">
          <a:xfrm>
            <a:off x="1752600" y="5410200"/>
            <a:ext cx="7391400" cy="1231106"/>
          </a:xfrm>
          <a:prstGeom prst="rect">
            <a:avLst/>
          </a:prstGeom>
          <a:noFill/>
          <a:ln w="19050" cap="flat" cmpd="sng">
            <a:noFill/>
            <a:prstDash val="solid"/>
            <a:miter lim="800000"/>
            <a:headEnd/>
            <a:tailEnd/>
          </a:ln>
          <a:effectLst/>
        </p:spPr>
        <p:txBody>
          <a:bodyPr vert="horz" wrap="square" lIns="91440" tIns="45720" rIns="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ro-RO"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-media</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geometrică a distanţelor dintre fazele unui circuit;	</a:t>
            </a:r>
            <a:endParaRPr kumimoji="0" lang="en-US"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ts val="1200"/>
              </a:spcAft>
              <a:buClrTx/>
              <a:buSzTx/>
              <a:buFontTx/>
              <a:buNone/>
              <a:tabLst/>
            </a:pPr>
            <a:r>
              <a:rPr kumimoji="0" lang="ro-RO"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-media</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geometrică a distanţelor dintre fazele </a:t>
            </a:r>
            <a:r>
              <a:rPr kumimoji="0" lang="ro-RO"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neomoloage</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 celor două circuite;</a:t>
            </a:r>
          </a:p>
          <a:p>
            <a:pPr marL="0" marR="0" lvl="0" indent="0" algn="l" defTabSz="914400" rtl="0" eaLnBrk="0" fontAlgn="base" latinLnBrk="0" hangingPunct="0">
              <a:lnSpc>
                <a:spcPct val="100000"/>
              </a:lnSpc>
              <a:spcBef>
                <a:spcPct val="0"/>
              </a:spcBef>
              <a:spcAft>
                <a:spcPts val="1200"/>
              </a:spcAft>
              <a:buClrTx/>
              <a:buSzTx/>
              <a:buFontTx/>
              <a:buNone/>
              <a:tabLst/>
            </a:pPr>
            <a:r>
              <a:rPr kumimoji="0" lang="ro-RO"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-media</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geometrică a distanţelor dintre fazele omoloage ale celor două circuite.</a:t>
            </a:r>
            <a:r>
              <a:rPr kumimoji="0" lang="en-US" b="0" i="0" u="none" strike="noStrike" cap="none" normalizeH="0" baseline="0" dirty="0">
                <a:ln>
                  <a:noFill/>
                </a:ln>
                <a:solidFill>
                  <a:schemeClr val="tx1"/>
                </a:solidFill>
                <a:effectLst/>
                <a:latin typeface="Times New Roman" pitchFamily="18" charset="0"/>
                <a:cs typeface="Times New Roman" pitchFamily="18" charset="0"/>
              </a:rPr>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400" b="1" dirty="0"/>
              <a:t>REACTANŢA LEA CU CONDUCTOARE FASCICULARE</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76200" y="609600"/>
            <a:ext cx="8915400" cy="646331"/>
          </a:xfrm>
          <a:prstGeom prst="rect">
            <a:avLst/>
          </a:prstGeom>
        </p:spPr>
        <p:txBody>
          <a:bodyPr wrap="square">
            <a:spAutoFit/>
          </a:bodyPr>
          <a:lstStyle/>
          <a:p>
            <a:pPr algn="just">
              <a:spcAft>
                <a:spcPts val="1200"/>
              </a:spcAft>
            </a:pPr>
            <a:r>
              <a:rPr lang="ro-RO" dirty="0">
                <a:latin typeface="Times New Roman"/>
                <a:ea typeface="Times New Roman"/>
              </a:rPr>
              <a:t>      </a:t>
            </a:r>
            <a:r>
              <a:rPr lang="vi-VN" dirty="0">
                <a:latin typeface="Times New Roman"/>
                <a:ea typeface="Times New Roman"/>
              </a:rPr>
              <a:t>Pentru creşterea capacităţii de transport a liniilor şi pentru evitarea fenomenului corona, LEA de </a:t>
            </a:r>
            <a:r>
              <a:rPr lang="ro-RO" dirty="0">
                <a:latin typeface="Times New Roman"/>
                <a:ea typeface="Times New Roman"/>
              </a:rPr>
              <a:t>ÎT</a:t>
            </a:r>
            <a:r>
              <a:rPr lang="vi-VN" dirty="0">
                <a:latin typeface="Times New Roman"/>
                <a:ea typeface="Times New Roman"/>
              </a:rPr>
              <a:t> şi </a:t>
            </a:r>
            <a:r>
              <a:rPr lang="ro-RO" dirty="0">
                <a:latin typeface="Times New Roman"/>
                <a:ea typeface="Times New Roman"/>
              </a:rPr>
              <a:t>FÎT </a:t>
            </a:r>
            <a:r>
              <a:rPr lang="vi-VN" dirty="0">
                <a:latin typeface="Times New Roman"/>
                <a:ea typeface="Times New Roman"/>
              </a:rPr>
              <a:t>se construiesc cu mai multe conductoare pe fază (conductoare fasciculare)</a:t>
            </a:r>
            <a:r>
              <a:rPr lang="ro-RO" dirty="0">
                <a:latin typeface="Times New Roman"/>
                <a:ea typeface="Times New Roman"/>
              </a:rPr>
              <a:t>.</a:t>
            </a:r>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0"/>
          <p:cNvSpPr/>
          <p:nvPr/>
        </p:nvSpPr>
        <p:spPr>
          <a:xfrm>
            <a:off x="6629400" y="335280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[28]</a:t>
            </a:r>
          </a:p>
        </p:txBody>
      </p:sp>
      <p:sp>
        <p:nvSpPr>
          <p:cNvPr id="12" name="Rectangle 11"/>
          <p:cNvSpPr/>
          <p:nvPr/>
        </p:nvSpPr>
        <p:spPr>
          <a:xfrm>
            <a:off x="6629400" y="411480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[29]</a:t>
            </a:r>
          </a:p>
        </p:txBody>
      </p:sp>
      <p:sp>
        <p:nvSpPr>
          <p:cNvPr id="13" name="Rectangle 12"/>
          <p:cNvSpPr/>
          <p:nvPr/>
        </p:nvSpPr>
        <p:spPr>
          <a:xfrm>
            <a:off x="152400" y="2514600"/>
            <a:ext cx="8763000" cy="646331"/>
          </a:xfrm>
          <a:prstGeom prst="rect">
            <a:avLst/>
          </a:prstGeom>
        </p:spPr>
        <p:txBody>
          <a:bodyPr wrap="square">
            <a:spAutoFit/>
          </a:bodyPr>
          <a:lstStyle/>
          <a:p>
            <a:pPr algn="just"/>
            <a:r>
              <a:rPr lang="vi-VN" dirty="0">
                <a:latin typeface="Times New Roman" pitchFamily="18" charset="0"/>
                <a:cs typeface="Times New Roman" pitchFamily="18" charset="0"/>
              </a:rPr>
              <a:t>În relaţiile de calcul ale </a:t>
            </a:r>
            <a:r>
              <a:rPr lang="vi-VN" i="1" dirty="0">
                <a:solidFill>
                  <a:srgbClr val="002060"/>
                </a:solidFill>
                <a:latin typeface="Times New Roman" pitchFamily="18" charset="0"/>
                <a:cs typeface="Times New Roman" pitchFamily="18" charset="0"/>
              </a:rPr>
              <a:t>inductivităţii</a:t>
            </a:r>
            <a:r>
              <a:rPr lang="vi-VN" dirty="0">
                <a:latin typeface="Times New Roman" pitchFamily="18" charset="0"/>
                <a:cs typeface="Times New Roman" pitchFamily="18" charset="0"/>
              </a:rPr>
              <a:t> şi </a:t>
            </a:r>
            <a:r>
              <a:rPr lang="vi-VN" i="1" dirty="0">
                <a:solidFill>
                  <a:srgbClr val="002060"/>
                </a:solidFill>
                <a:latin typeface="Times New Roman" pitchFamily="18" charset="0"/>
                <a:cs typeface="Times New Roman" pitchFamily="18" charset="0"/>
              </a:rPr>
              <a:t>reactanţei </a:t>
            </a:r>
            <a:r>
              <a:rPr lang="vi-VN" dirty="0">
                <a:latin typeface="Times New Roman" pitchFamily="18" charset="0"/>
                <a:cs typeface="Times New Roman" pitchFamily="18" charset="0"/>
              </a:rPr>
              <a:t>trebuie să se ţină seama de </a:t>
            </a:r>
            <a:r>
              <a:rPr lang="vi-VN" dirty="0">
                <a:solidFill>
                  <a:srgbClr val="002060"/>
                </a:solidFill>
                <a:latin typeface="Times New Roman" pitchFamily="18" charset="0"/>
                <a:cs typeface="Times New Roman" pitchFamily="18" charset="0"/>
              </a:rPr>
              <a:t>numărul de conductoare pe fază </a:t>
            </a:r>
            <a:r>
              <a:rPr lang="vi-VN" dirty="0">
                <a:latin typeface="Times New Roman" pitchFamily="18" charset="0"/>
                <a:cs typeface="Times New Roman" pitchFamily="18" charset="0"/>
              </a:rPr>
              <a:t>şi de </a:t>
            </a:r>
            <a:r>
              <a:rPr lang="vi-VN" dirty="0">
                <a:solidFill>
                  <a:srgbClr val="002060"/>
                </a:solidFill>
                <a:latin typeface="Times New Roman" pitchFamily="18" charset="0"/>
                <a:cs typeface="Times New Roman" pitchFamily="18" charset="0"/>
              </a:rPr>
              <a:t>raza medie echivalentă </a:t>
            </a:r>
            <a:r>
              <a:rPr lang="vi-VN" dirty="0">
                <a:latin typeface="Times New Roman" pitchFamily="18" charset="0"/>
                <a:cs typeface="Times New Roman" pitchFamily="18" charset="0"/>
              </a:rPr>
              <a:t>a conductoarelor unei faze </a:t>
            </a:r>
            <a:r>
              <a:rPr lang="ro-RO" dirty="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
        <p:nvSpPr>
          <p:cNvPr id="190468"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70"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6610"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196611" name="Group 3"/>
          <p:cNvGrpSpPr>
            <a:grpSpLocks/>
          </p:cNvGrpSpPr>
          <p:nvPr/>
        </p:nvGrpSpPr>
        <p:grpSpPr bwMode="auto">
          <a:xfrm>
            <a:off x="3429000" y="1371600"/>
            <a:ext cx="3505200" cy="1066800"/>
            <a:chOff x="8130" y="9618"/>
            <a:chExt cx="4662" cy="1350"/>
          </a:xfrm>
        </p:grpSpPr>
        <p:sp>
          <p:nvSpPr>
            <p:cNvPr id="196612" name="Oval 4" descr="Dark upward diagonal"/>
            <p:cNvSpPr>
              <a:spLocks noChangeArrowheads="1"/>
            </p:cNvSpPr>
            <p:nvPr/>
          </p:nvSpPr>
          <p:spPr bwMode="auto">
            <a:xfrm>
              <a:off x="8130" y="10422"/>
              <a:ext cx="255" cy="255"/>
            </a:xfrm>
            <a:prstGeom prst="ellipse">
              <a:avLst/>
            </a:prstGeom>
            <a:pattFill prst="dkUp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6613" name="Oval 5" descr="Dark upward diagonal"/>
            <p:cNvSpPr>
              <a:spLocks noChangeArrowheads="1"/>
            </p:cNvSpPr>
            <p:nvPr/>
          </p:nvSpPr>
          <p:spPr bwMode="auto">
            <a:xfrm>
              <a:off x="8742" y="10422"/>
              <a:ext cx="255" cy="255"/>
            </a:xfrm>
            <a:prstGeom prst="ellipse">
              <a:avLst/>
            </a:prstGeom>
            <a:pattFill prst="dkUp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6614" name="Oval 6" descr="Dark upward diagonal"/>
            <p:cNvSpPr>
              <a:spLocks noChangeArrowheads="1"/>
            </p:cNvSpPr>
            <p:nvPr/>
          </p:nvSpPr>
          <p:spPr bwMode="auto">
            <a:xfrm>
              <a:off x="9750" y="10404"/>
              <a:ext cx="255" cy="255"/>
            </a:xfrm>
            <a:prstGeom prst="ellipse">
              <a:avLst/>
            </a:prstGeom>
            <a:pattFill prst="dkUp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6615" name="Oval 7" descr="Dark upward diagonal"/>
            <p:cNvSpPr>
              <a:spLocks noChangeArrowheads="1"/>
            </p:cNvSpPr>
            <p:nvPr/>
          </p:nvSpPr>
          <p:spPr bwMode="auto">
            <a:xfrm>
              <a:off x="10086" y="9960"/>
              <a:ext cx="255" cy="255"/>
            </a:xfrm>
            <a:prstGeom prst="ellipse">
              <a:avLst/>
            </a:prstGeom>
            <a:pattFill prst="dkUp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6616" name="Oval 8" descr="Dark upward diagonal"/>
            <p:cNvSpPr>
              <a:spLocks noChangeArrowheads="1"/>
            </p:cNvSpPr>
            <p:nvPr/>
          </p:nvSpPr>
          <p:spPr bwMode="auto">
            <a:xfrm>
              <a:off x="10380" y="10422"/>
              <a:ext cx="255" cy="255"/>
            </a:xfrm>
            <a:prstGeom prst="ellipse">
              <a:avLst/>
            </a:prstGeom>
            <a:pattFill prst="dkUp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6617" name="Line 9"/>
            <p:cNvSpPr>
              <a:spLocks noChangeShapeType="1"/>
            </p:cNvSpPr>
            <p:nvPr/>
          </p:nvSpPr>
          <p:spPr bwMode="auto">
            <a:xfrm>
              <a:off x="8268" y="10680"/>
              <a:ext cx="0" cy="27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6618" name="Line 10"/>
            <p:cNvSpPr>
              <a:spLocks noChangeShapeType="1"/>
            </p:cNvSpPr>
            <p:nvPr/>
          </p:nvSpPr>
          <p:spPr bwMode="auto">
            <a:xfrm>
              <a:off x="8886" y="10698"/>
              <a:ext cx="0" cy="27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6619" name="Line 11"/>
            <p:cNvSpPr>
              <a:spLocks noChangeShapeType="1"/>
            </p:cNvSpPr>
            <p:nvPr/>
          </p:nvSpPr>
          <p:spPr bwMode="auto">
            <a:xfrm>
              <a:off x="8262" y="10872"/>
              <a:ext cx="618" cy="0"/>
            </a:xfrm>
            <a:prstGeom prst="line">
              <a:avLst/>
            </a:prstGeom>
            <a:noFill/>
            <a:ln w="9525">
              <a:solidFill>
                <a:srgbClr val="000000"/>
              </a:solidFill>
              <a:round/>
              <a:headEnd type="stealth" w="sm" len="med"/>
              <a:tailEnd type="stealth" w="sm"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nvGrpSpPr>
            <p:cNvPr id="196620" name="Group 12"/>
            <p:cNvGrpSpPr>
              <a:grpSpLocks/>
            </p:cNvGrpSpPr>
            <p:nvPr/>
          </p:nvGrpSpPr>
          <p:grpSpPr bwMode="auto">
            <a:xfrm>
              <a:off x="9882" y="10680"/>
              <a:ext cx="624" cy="288"/>
              <a:chOff x="9882" y="10680"/>
              <a:chExt cx="624" cy="288"/>
            </a:xfrm>
          </p:grpSpPr>
          <p:sp>
            <p:nvSpPr>
              <p:cNvPr id="196621" name="Line 13"/>
              <p:cNvSpPr>
                <a:spLocks noChangeShapeType="1"/>
              </p:cNvSpPr>
              <p:nvPr/>
            </p:nvSpPr>
            <p:spPr bwMode="auto">
              <a:xfrm>
                <a:off x="9888" y="10680"/>
                <a:ext cx="0" cy="27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6622" name="Line 14"/>
              <p:cNvSpPr>
                <a:spLocks noChangeShapeType="1"/>
              </p:cNvSpPr>
              <p:nvPr/>
            </p:nvSpPr>
            <p:spPr bwMode="auto">
              <a:xfrm>
                <a:off x="10506" y="10698"/>
                <a:ext cx="0" cy="27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6623" name="Line 15"/>
              <p:cNvSpPr>
                <a:spLocks noChangeShapeType="1"/>
              </p:cNvSpPr>
              <p:nvPr/>
            </p:nvSpPr>
            <p:spPr bwMode="auto">
              <a:xfrm>
                <a:off x="9882" y="10872"/>
                <a:ext cx="618" cy="0"/>
              </a:xfrm>
              <a:prstGeom prst="line">
                <a:avLst/>
              </a:prstGeom>
              <a:noFill/>
              <a:ln w="9525">
                <a:solidFill>
                  <a:srgbClr val="000000"/>
                </a:solidFill>
                <a:round/>
                <a:headEnd type="stealth" w="sm" len="med"/>
                <a:tailEnd type="stealth" w="sm"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grpSp>
          <p:nvGrpSpPr>
            <p:cNvPr id="196624" name="Group 16"/>
            <p:cNvGrpSpPr>
              <a:grpSpLocks/>
            </p:cNvGrpSpPr>
            <p:nvPr/>
          </p:nvGrpSpPr>
          <p:grpSpPr bwMode="auto">
            <a:xfrm rot="-7540019">
              <a:off x="10278" y="10008"/>
              <a:ext cx="624" cy="288"/>
              <a:chOff x="8502" y="10920"/>
              <a:chExt cx="624" cy="288"/>
            </a:xfrm>
          </p:grpSpPr>
          <p:sp>
            <p:nvSpPr>
              <p:cNvPr id="196625" name="Line 17"/>
              <p:cNvSpPr>
                <a:spLocks noChangeShapeType="1"/>
              </p:cNvSpPr>
              <p:nvPr/>
            </p:nvSpPr>
            <p:spPr bwMode="auto">
              <a:xfrm>
                <a:off x="8508" y="10920"/>
                <a:ext cx="0" cy="27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6626" name="Line 18"/>
              <p:cNvSpPr>
                <a:spLocks noChangeShapeType="1"/>
              </p:cNvSpPr>
              <p:nvPr/>
            </p:nvSpPr>
            <p:spPr bwMode="auto">
              <a:xfrm>
                <a:off x="9126" y="10938"/>
                <a:ext cx="0" cy="27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6627" name="Line 19"/>
              <p:cNvSpPr>
                <a:spLocks noChangeShapeType="1"/>
              </p:cNvSpPr>
              <p:nvPr/>
            </p:nvSpPr>
            <p:spPr bwMode="auto">
              <a:xfrm>
                <a:off x="8502" y="11112"/>
                <a:ext cx="618" cy="0"/>
              </a:xfrm>
              <a:prstGeom prst="line">
                <a:avLst/>
              </a:prstGeom>
              <a:noFill/>
              <a:ln w="9525">
                <a:solidFill>
                  <a:srgbClr val="000000"/>
                </a:solidFill>
                <a:round/>
                <a:headEnd type="stealth" w="sm" len="med"/>
                <a:tailEnd type="stealth" w="sm"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sp>
          <p:nvSpPr>
            <p:cNvPr id="196628" name="Line 20"/>
            <p:cNvSpPr>
              <a:spLocks noChangeShapeType="1"/>
            </p:cNvSpPr>
            <p:nvPr/>
          </p:nvSpPr>
          <p:spPr bwMode="auto">
            <a:xfrm flipV="1">
              <a:off x="8322" y="10290"/>
              <a:ext cx="240" cy="180"/>
            </a:xfrm>
            <a:prstGeom prst="line">
              <a:avLst/>
            </a:prstGeom>
            <a:noFill/>
            <a:ln w="9525">
              <a:solidFill>
                <a:srgbClr val="000000"/>
              </a:solidFill>
              <a:round/>
              <a:headEnd type="stealth" w="sm" len="med"/>
              <a:tailEnd type="none" w="sm"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6629" name="Line 21"/>
            <p:cNvSpPr>
              <a:spLocks noChangeShapeType="1"/>
            </p:cNvSpPr>
            <p:nvPr/>
          </p:nvSpPr>
          <p:spPr bwMode="auto">
            <a:xfrm flipH="1">
              <a:off x="10632" y="10560"/>
              <a:ext cx="270" cy="0"/>
            </a:xfrm>
            <a:prstGeom prst="line">
              <a:avLst/>
            </a:prstGeom>
            <a:noFill/>
            <a:ln w="9525">
              <a:solidFill>
                <a:srgbClr val="000000"/>
              </a:solidFill>
              <a:round/>
              <a:headEnd/>
              <a:tailEnd type="stealth" w="sm"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6630" name="Text Box 22"/>
            <p:cNvSpPr txBox="1">
              <a:spLocks noChangeArrowheads="1"/>
            </p:cNvSpPr>
            <p:nvPr/>
          </p:nvSpPr>
          <p:spPr bwMode="auto">
            <a:xfrm>
              <a:off x="8238" y="10140"/>
              <a:ext cx="222" cy="22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r</a:t>
              </a:r>
            </a:p>
          </p:txBody>
        </p:sp>
        <p:sp>
          <p:nvSpPr>
            <p:cNvPr id="196631" name="Text Box 23"/>
            <p:cNvSpPr txBox="1">
              <a:spLocks noChangeArrowheads="1"/>
            </p:cNvSpPr>
            <p:nvPr/>
          </p:nvSpPr>
          <p:spPr bwMode="auto">
            <a:xfrm>
              <a:off x="10734" y="10350"/>
              <a:ext cx="186" cy="22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a:ln>
                    <a:noFill/>
                  </a:ln>
                  <a:solidFill>
                    <a:schemeClr val="tx1"/>
                  </a:solidFill>
                  <a:effectLst/>
                  <a:latin typeface="Times New Roman" pitchFamily="18" charset="0"/>
                  <a:cs typeface="Times New Roman" pitchFamily="18" charset="0"/>
                </a:rPr>
                <a:t>r</a:t>
              </a:r>
            </a:p>
          </p:txBody>
        </p:sp>
        <p:sp>
          <p:nvSpPr>
            <p:cNvPr id="196632" name="Text Box 24"/>
            <p:cNvSpPr txBox="1">
              <a:spLocks noChangeArrowheads="1"/>
            </p:cNvSpPr>
            <p:nvPr/>
          </p:nvSpPr>
          <p:spPr bwMode="auto">
            <a:xfrm>
              <a:off x="8502" y="10650"/>
              <a:ext cx="192" cy="22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d</a:t>
              </a:r>
            </a:p>
          </p:txBody>
        </p:sp>
        <p:sp>
          <p:nvSpPr>
            <p:cNvPr id="196633" name="Text Box 25"/>
            <p:cNvSpPr txBox="1">
              <a:spLocks noChangeArrowheads="1"/>
            </p:cNvSpPr>
            <p:nvPr/>
          </p:nvSpPr>
          <p:spPr bwMode="auto">
            <a:xfrm>
              <a:off x="10110" y="10650"/>
              <a:ext cx="192" cy="22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d</a:t>
              </a:r>
            </a:p>
          </p:txBody>
        </p:sp>
        <p:sp>
          <p:nvSpPr>
            <p:cNvPr id="196634" name="Text Box 26"/>
            <p:cNvSpPr txBox="1">
              <a:spLocks noChangeArrowheads="1"/>
            </p:cNvSpPr>
            <p:nvPr/>
          </p:nvSpPr>
          <p:spPr bwMode="auto">
            <a:xfrm>
              <a:off x="10602" y="9942"/>
              <a:ext cx="192" cy="22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d</a:t>
              </a:r>
            </a:p>
          </p:txBody>
        </p:sp>
        <p:sp>
          <p:nvSpPr>
            <p:cNvPr id="196635" name="Text Box 27"/>
            <p:cNvSpPr txBox="1">
              <a:spLocks noChangeArrowheads="1"/>
            </p:cNvSpPr>
            <p:nvPr/>
          </p:nvSpPr>
          <p:spPr bwMode="auto">
            <a:xfrm>
              <a:off x="11340" y="10332"/>
              <a:ext cx="192" cy="22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d</a:t>
              </a:r>
            </a:p>
          </p:txBody>
        </p:sp>
        <p:grpSp>
          <p:nvGrpSpPr>
            <p:cNvPr id="196636" name="Group 28"/>
            <p:cNvGrpSpPr>
              <a:grpSpLocks/>
            </p:cNvGrpSpPr>
            <p:nvPr/>
          </p:nvGrpSpPr>
          <p:grpSpPr bwMode="auto">
            <a:xfrm>
              <a:off x="11442" y="9618"/>
              <a:ext cx="1155" cy="1281"/>
              <a:chOff x="11232" y="9408"/>
              <a:chExt cx="1155" cy="1281"/>
            </a:xfrm>
          </p:grpSpPr>
          <p:sp>
            <p:nvSpPr>
              <p:cNvPr id="196637" name="Oval 29" descr="Dark upward diagonal"/>
              <p:cNvSpPr>
                <a:spLocks noChangeArrowheads="1"/>
              </p:cNvSpPr>
              <p:nvPr/>
            </p:nvSpPr>
            <p:spPr bwMode="auto">
              <a:xfrm>
                <a:off x="11538" y="10434"/>
                <a:ext cx="255" cy="255"/>
              </a:xfrm>
              <a:prstGeom prst="ellipse">
                <a:avLst/>
              </a:prstGeom>
              <a:pattFill prst="dkUp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6638" name="Oval 30" descr="Dark upward diagonal"/>
              <p:cNvSpPr>
                <a:spLocks noChangeArrowheads="1"/>
              </p:cNvSpPr>
              <p:nvPr/>
            </p:nvSpPr>
            <p:spPr bwMode="auto">
              <a:xfrm>
                <a:off x="11520" y="9822"/>
                <a:ext cx="255" cy="255"/>
              </a:xfrm>
              <a:prstGeom prst="ellipse">
                <a:avLst/>
              </a:prstGeom>
              <a:pattFill prst="dkUp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6639" name="Oval 31" descr="Dark upward diagonal"/>
              <p:cNvSpPr>
                <a:spLocks noChangeArrowheads="1"/>
              </p:cNvSpPr>
              <p:nvPr/>
            </p:nvSpPr>
            <p:spPr bwMode="auto">
              <a:xfrm>
                <a:off x="12120" y="9810"/>
                <a:ext cx="255" cy="255"/>
              </a:xfrm>
              <a:prstGeom prst="ellipse">
                <a:avLst/>
              </a:prstGeom>
              <a:pattFill prst="dkUp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6640" name="Oval 32" descr="Dark upward diagonal"/>
              <p:cNvSpPr>
                <a:spLocks noChangeArrowheads="1"/>
              </p:cNvSpPr>
              <p:nvPr/>
            </p:nvSpPr>
            <p:spPr bwMode="auto">
              <a:xfrm>
                <a:off x="12132" y="10434"/>
                <a:ext cx="255" cy="255"/>
              </a:xfrm>
              <a:prstGeom prst="ellipse">
                <a:avLst/>
              </a:prstGeom>
              <a:pattFill prst="dkUp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nvGrpSpPr>
              <p:cNvPr id="196641" name="Group 33"/>
              <p:cNvGrpSpPr>
                <a:grpSpLocks/>
              </p:cNvGrpSpPr>
              <p:nvPr/>
            </p:nvGrpSpPr>
            <p:grpSpPr bwMode="auto">
              <a:xfrm flipV="1">
                <a:off x="11634" y="9528"/>
                <a:ext cx="624" cy="288"/>
                <a:chOff x="9882" y="10680"/>
                <a:chExt cx="624" cy="288"/>
              </a:xfrm>
            </p:grpSpPr>
            <p:sp>
              <p:nvSpPr>
                <p:cNvPr id="196642" name="Line 34"/>
                <p:cNvSpPr>
                  <a:spLocks noChangeShapeType="1"/>
                </p:cNvSpPr>
                <p:nvPr/>
              </p:nvSpPr>
              <p:spPr bwMode="auto">
                <a:xfrm>
                  <a:off x="9888" y="10680"/>
                  <a:ext cx="0" cy="27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6643" name="Line 35"/>
                <p:cNvSpPr>
                  <a:spLocks noChangeShapeType="1"/>
                </p:cNvSpPr>
                <p:nvPr/>
              </p:nvSpPr>
              <p:spPr bwMode="auto">
                <a:xfrm>
                  <a:off x="10506" y="10698"/>
                  <a:ext cx="0" cy="27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6644" name="Line 36"/>
                <p:cNvSpPr>
                  <a:spLocks noChangeShapeType="1"/>
                </p:cNvSpPr>
                <p:nvPr/>
              </p:nvSpPr>
              <p:spPr bwMode="auto">
                <a:xfrm>
                  <a:off x="9882" y="10872"/>
                  <a:ext cx="618" cy="0"/>
                </a:xfrm>
                <a:prstGeom prst="line">
                  <a:avLst/>
                </a:prstGeom>
                <a:noFill/>
                <a:ln w="9525">
                  <a:solidFill>
                    <a:srgbClr val="000000"/>
                  </a:solidFill>
                  <a:round/>
                  <a:headEnd type="stealth" w="sm" len="med"/>
                  <a:tailEnd type="stealth" w="sm"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grpSp>
            <p:nvGrpSpPr>
              <p:cNvPr id="196645" name="Group 37"/>
              <p:cNvGrpSpPr>
                <a:grpSpLocks/>
              </p:cNvGrpSpPr>
              <p:nvPr/>
            </p:nvGrpSpPr>
            <p:grpSpPr bwMode="auto">
              <a:xfrm rot="5400000">
                <a:off x="11064" y="10110"/>
                <a:ext cx="624" cy="288"/>
                <a:chOff x="9882" y="10680"/>
                <a:chExt cx="624" cy="288"/>
              </a:xfrm>
            </p:grpSpPr>
            <p:sp>
              <p:nvSpPr>
                <p:cNvPr id="196646" name="Line 38"/>
                <p:cNvSpPr>
                  <a:spLocks noChangeShapeType="1"/>
                </p:cNvSpPr>
                <p:nvPr/>
              </p:nvSpPr>
              <p:spPr bwMode="auto">
                <a:xfrm>
                  <a:off x="9888" y="10680"/>
                  <a:ext cx="0" cy="27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6647" name="Line 39"/>
                <p:cNvSpPr>
                  <a:spLocks noChangeShapeType="1"/>
                </p:cNvSpPr>
                <p:nvPr/>
              </p:nvSpPr>
              <p:spPr bwMode="auto">
                <a:xfrm>
                  <a:off x="10506" y="10698"/>
                  <a:ext cx="0" cy="27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6648" name="Line 40"/>
                <p:cNvSpPr>
                  <a:spLocks noChangeShapeType="1"/>
                </p:cNvSpPr>
                <p:nvPr/>
              </p:nvSpPr>
              <p:spPr bwMode="auto">
                <a:xfrm>
                  <a:off x="9882" y="10872"/>
                  <a:ext cx="618" cy="0"/>
                </a:xfrm>
                <a:prstGeom prst="line">
                  <a:avLst/>
                </a:prstGeom>
                <a:noFill/>
                <a:ln w="9525">
                  <a:solidFill>
                    <a:srgbClr val="000000"/>
                  </a:solidFill>
                  <a:round/>
                  <a:headEnd type="stealth" w="sm" len="med"/>
                  <a:tailEnd type="stealth" w="sm"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sp>
            <p:nvSpPr>
              <p:cNvPr id="196649" name="Text Box 41"/>
              <p:cNvSpPr txBox="1">
                <a:spLocks noChangeArrowheads="1"/>
              </p:cNvSpPr>
              <p:nvPr/>
            </p:nvSpPr>
            <p:spPr bwMode="auto">
              <a:xfrm>
                <a:off x="11868" y="9408"/>
                <a:ext cx="192" cy="22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d</a:t>
                </a:r>
              </a:p>
            </p:txBody>
          </p:sp>
        </p:grpSp>
        <p:sp>
          <p:nvSpPr>
            <p:cNvPr id="196650" name="Line 42"/>
            <p:cNvSpPr>
              <a:spLocks noChangeShapeType="1"/>
            </p:cNvSpPr>
            <p:nvPr/>
          </p:nvSpPr>
          <p:spPr bwMode="auto">
            <a:xfrm flipV="1">
              <a:off x="12552" y="9900"/>
              <a:ext cx="240" cy="180"/>
            </a:xfrm>
            <a:prstGeom prst="line">
              <a:avLst/>
            </a:prstGeom>
            <a:noFill/>
            <a:ln w="9525">
              <a:solidFill>
                <a:srgbClr val="000000"/>
              </a:solidFill>
              <a:round/>
              <a:headEnd type="stealth" w="sm" len="med"/>
              <a:tailEnd type="none" w="sm" len="me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196651" name="Text Box 43"/>
            <p:cNvSpPr txBox="1">
              <a:spLocks noChangeArrowheads="1"/>
            </p:cNvSpPr>
            <p:nvPr/>
          </p:nvSpPr>
          <p:spPr bwMode="auto">
            <a:xfrm>
              <a:off x="12540" y="9738"/>
              <a:ext cx="192" cy="22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Times New Roman" pitchFamily="18" charset="0"/>
                </a:rPr>
                <a:t>r</a:t>
              </a:r>
            </a:p>
          </p:txBody>
        </p:sp>
      </p:grpSp>
      <p:sp>
        <p:nvSpPr>
          <p:cNvPr id="196652" name="Rectangle 44"/>
          <p:cNvSpPr>
            <a:spLocks noChangeArrowheads="1"/>
          </p:cNvSpPr>
          <p:nvPr/>
        </p:nvSpPr>
        <p:spPr bwMode="auto">
          <a:xfrm>
            <a:off x="838200" y="1752600"/>
            <a:ext cx="2454005" cy="307777"/>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sz="1400" b="0" i="0" u="none" strike="noStrike" cap="none" normalizeH="0" baseline="0" dirty="0">
                <a:ln>
                  <a:noFill/>
                </a:ln>
                <a:solidFill>
                  <a:srgbClr val="C00000"/>
                </a:solidFill>
                <a:effectLst/>
                <a:latin typeface="Times New Roman" pitchFamily="18" charset="0"/>
                <a:ea typeface="Times New Roman" pitchFamily="18" charset="0"/>
                <a:cs typeface="Times New Roman" pitchFamily="18" charset="0"/>
              </a:rPr>
              <a:t>Fig. 7 </a:t>
            </a:r>
            <a:r>
              <a:rPr kumimoji="0" lang="ro-RO" sz="1400"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Conductoare fasciculare</a:t>
            </a:r>
            <a:endParaRPr kumimoji="0" lang="ro-RO" sz="32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196654" name="Rectangle 4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6653" name="Object 45"/>
          <p:cNvGraphicFramePr>
            <a:graphicFrameLocks noChangeAspect="1"/>
          </p:cNvGraphicFramePr>
          <p:nvPr/>
        </p:nvGraphicFramePr>
        <p:xfrm>
          <a:off x="2590800" y="3200400"/>
          <a:ext cx="2438400" cy="687063"/>
        </p:xfrm>
        <a:graphic>
          <a:graphicData uri="http://schemas.openxmlformats.org/presentationml/2006/ole">
            <mc:AlternateContent xmlns:mc="http://schemas.openxmlformats.org/markup-compatibility/2006">
              <mc:Choice xmlns:v="urn:schemas-microsoft-com:vml" Requires="v">
                <p:oleObj spid="_x0000_s196666" name="Equation" r:id="rId3" imgW="1726451" imgH="482391" progId="Equation.3">
                  <p:embed/>
                </p:oleObj>
              </mc:Choice>
              <mc:Fallback>
                <p:oleObj name="Equation" r:id="rId3" imgW="1726451" imgH="482391" progId="Equation.3">
                  <p:embed/>
                  <p:pic>
                    <p:nvPicPr>
                      <p:cNvPr id="0" name="Picture 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3200400"/>
                        <a:ext cx="2438400" cy="687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6656" name="Rectangle 48"/>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6655" name="Object 47"/>
          <p:cNvGraphicFramePr>
            <a:graphicFrameLocks noChangeAspect="1"/>
          </p:cNvGraphicFramePr>
          <p:nvPr/>
        </p:nvGraphicFramePr>
        <p:xfrm>
          <a:off x="2438400" y="3975050"/>
          <a:ext cx="2706924" cy="673150"/>
        </p:xfrm>
        <a:graphic>
          <a:graphicData uri="http://schemas.openxmlformats.org/presentationml/2006/ole">
            <mc:AlternateContent xmlns:mc="http://schemas.openxmlformats.org/markup-compatibility/2006">
              <mc:Choice xmlns:v="urn:schemas-microsoft-com:vml" Requires="v">
                <p:oleObj spid="_x0000_s196667" name="Equation" r:id="rId5" imgW="1803400" imgH="444500" progId="Equation.3">
                  <p:embed/>
                </p:oleObj>
              </mc:Choice>
              <mc:Fallback>
                <p:oleObj name="Equation" r:id="rId5" imgW="1803400" imgH="444500" progId="Equation.3">
                  <p:embed/>
                  <p:pic>
                    <p:nvPicPr>
                      <p:cNvPr id="0" name="Picture 4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3975050"/>
                        <a:ext cx="2706924" cy="673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3" name="Rectangle 62"/>
          <p:cNvSpPr/>
          <p:nvPr/>
        </p:nvSpPr>
        <p:spPr>
          <a:xfrm>
            <a:off x="5029200" y="3352800"/>
            <a:ext cx="1043876" cy="369332"/>
          </a:xfrm>
          <a:prstGeom prst="rect">
            <a:avLst/>
          </a:prstGeom>
        </p:spPr>
        <p:txBody>
          <a:bodyPr wrap="none">
            <a:spAutoFit/>
          </a:bodyPr>
          <a:lstStyle/>
          <a:p>
            <a:r>
              <a:rPr lang="ro-RO" dirty="0">
                <a:latin typeface="Times New Roman"/>
                <a:ea typeface="Times New Roman"/>
              </a:rPr>
              <a:t>[</a:t>
            </a:r>
            <a:r>
              <a:rPr lang="ro-RO" dirty="0" err="1">
                <a:latin typeface="Times New Roman"/>
                <a:ea typeface="Times New Roman"/>
              </a:rPr>
              <a:t>mH</a:t>
            </a:r>
            <a:r>
              <a:rPr lang="ro-RO" dirty="0">
                <a:latin typeface="Times New Roman"/>
                <a:ea typeface="Times New Roman"/>
              </a:rPr>
              <a:t>/km]</a:t>
            </a:r>
            <a:endParaRPr lang="en-US" dirty="0"/>
          </a:p>
        </p:txBody>
      </p:sp>
      <p:sp>
        <p:nvSpPr>
          <p:cNvPr id="64" name="Rectangle 63"/>
          <p:cNvSpPr/>
          <p:nvPr/>
        </p:nvSpPr>
        <p:spPr>
          <a:xfrm>
            <a:off x="5257800" y="4114800"/>
            <a:ext cx="869149" cy="369332"/>
          </a:xfrm>
          <a:prstGeom prst="rect">
            <a:avLst/>
          </a:prstGeom>
        </p:spPr>
        <p:txBody>
          <a:bodyPr wrap="none">
            <a:spAutoFit/>
          </a:bodyPr>
          <a:lstStyle/>
          <a:p>
            <a:r>
              <a:rPr lang="ro-RO" dirty="0">
                <a:latin typeface="Times New Roman"/>
                <a:ea typeface="Times New Roman"/>
              </a:rPr>
              <a:t>[</a:t>
            </a:r>
            <a:r>
              <a:rPr lang="el-GR" dirty="0">
                <a:latin typeface="Times New Roman"/>
                <a:ea typeface="Times New Roman"/>
              </a:rPr>
              <a:t>Ω</a:t>
            </a:r>
            <a:r>
              <a:rPr lang="ro-RO" dirty="0">
                <a:latin typeface="Times New Roman"/>
                <a:ea typeface="Times New Roman"/>
              </a:rPr>
              <a:t>/km]</a:t>
            </a:r>
            <a:endParaRPr lang="en-US" dirty="0"/>
          </a:p>
        </p:txBody>
      </p:sp>
      <p:sp>
        <p:nvSpPr>
          <p:cNvPr id="196659" name="Rectangle 51"/>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96662" name="Picture 54"/>
          <p:cNvPicPr>
            <a:picLocks noChangeAspect="1" noChangeArrowheads="1"/>
          </p:cNvPicPr>
          <p:nvPr/>
        </p:nvPicPr>
        <p:blipFill>
          <a:blip r:embed="rId7" cstate="print"/>
          <a:srcRect/>
          <a:stretch>
            <a:fillRect/>
          </a:stretch>
        </p:blipFill>
        <p:spPr bwMode="auto">
          <a:xfrm>
            <a:off x="304800" y="4684503"/>
            <a:ext cx="7315200" cy="1742536"/>
          </a:xfrm>
          <a:prstGeom prst="rect">
            <a:avLst/>
          </a:prstGeom>
          <a:noFill/>
          <a:ln w="19050" cap="flat" cmpd="sng">
            <a:noFill/>
            <a:prstDash val="solid"/>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858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58477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en-US" sz="3200"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Schemele</a:t>
            </a:r>
            <a:r>
              <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 </a:t>
            </a:r>
            <a:r>
              <a:rPr lang="en-US" sz="3200" dirty="0" err="1">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echivalente</a:t>
            </a:r>
            <a:r>
              <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 </a:t>
            </a:r>
            <a:r>
              <a:rPr lang="ro-RO"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și parametrii instalațiilor TDEE</a:t>
            </a:r>
            <a:endPar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13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1377" name="Object 1"/>
          <p:cNvGraphicFramePr>
            <a:graphicFrameLocks noChangeAspect="1"/>
          </p:cNvGraphicFramePr>
          <p:nvPr/>
        </p:nvGraphicFramePr>
        <p:xfrm>
          <a:off x="457200" y="1219200"/>
          <a:ext cx="8330577" cy="2057400"/>
        </p:xfrm>
        <a:graphic>
          <a:graphicData uri="http://schemas.openxmlformats.org/presentationml/2006/ole">
            <mc:AlternateContent xmlns:mc="http://schemas.openxmlformats.org/markup-compatibility/2006">
              <mc:Choice xmlns:v="urn:schemas-microsoft-com:vml" Requires="v">
                <p:oleObj spid="_x0000_s101383" name="Picture" r:id="rId3" imgW="5038344" imgH="1066800" progId="Word.Picture.8">
                  <p:embed/>
                </p:oleObj>
              </mc:Choice>
              <mc:Fallback>
                <p:oleObj name="Picture" r:id="rId3" imgW="5038344" imgH="1066800" progId="Word.Picture.8">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219200"/>
                        <a:ext cx="8330577" cy="205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7"/>
          <p:cNvSpPr/>
          <p:nvPr/>
        </p:nvSpPr>
        <p:spPr>
          <a:xfrm>
            <a:off x="304800" y="3429000"/>
            <a:ext cx="8610600" cy="369332"/>
          </a:xfrm>
          <a:prstGeom prst="rect">
            <a:avLst/>
          </a:prstGeom>
        </p:spPr>
        <p:txBody>
          <a:bodyPr wrap="square">
            <a:spAutoFit/>
          </a:bodyPr>
          <a:lstStyle/>
          <a:p>
            <a:pPr algn="ctr"/>
            <a:r>
              <a:rPr lang="ro-RO" i="1" dirty="0"/>
              <a:t>Fig. 1 Scheme echivalente cu parametri concentraţi  pentru elementele de reţea</a:t>
            </a:r>
            <a:endParaRPr lang="en-US" dirty="0"/>
          </a:p>
        </p:txBody>
      </p:sp>
      <p:sp>
        <p:nvSpPr>
          <p:cNvPr id="2" name="Rectangle 2"/>
          <p:cNvSpPr>
            <a:spLocks noChangeArrowheads="1"/>
          </p:cNvSpPr>
          <p:nvPr/>
        </p:nvSpPr>
        <p:spPr bwMode="auto">
          <a:xfrm>
            <a:off x="152400" y="4267200"/>
            <a:ext cx="88392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534988" marR="0" lvl="0" indent="-534988" algn="just" defTabSz="914400" rtl="0" eaLnBrk="1" fontAlgn="base" latinLnBrk="0" hangingPunct="1">
              <a:lnSpc>
                <a:spcPct val="100000"/>
              </a:lnSpc>
              <a:spcBef>
                <a:spcPct val="0"/>
              </a:spcBef>
              <a:spcAft>
                <a:spcPct val="0"/>
              </a:spcAft>
              <a:buClrTx/>
              <a:buSzTx/>
              <a:buFontTx/>
              <a:buNone/>
              <a:tabLst/>
            </a:pPr>
            <a:r>
              <a:rPr kumimoji="0" lang="ro-RO" sz="2000" b="1" i="1" u="none" strike="noStrike" cap="none" normalizeH="0" baseline="0" dirty="0">
                <a:ln>
                  <a:noFill/>
                </a:ln>
                <a:solidFill>
                  <a:srgbClr val="002060"/>
                </a:solidFill>
                <a:effectLst/>
                <a:latin typeface="Arial" pitchFamily="34" charset="0"/>
                <a:ea typeface="Times New Roman" pitchFamily="18" charset="0"/>
                <a:cs typeface="Arial" pitchFamily="34" charset="0"/>
              </a:rPr>
              <a:t>Elementele longitudinale</a:t>
            </a:r>
            <a:r>
              <a:rPr kumimoji="0" lang="ro-RO" sz="2000" b="0" i="0" u="none" strike="noStrike" cap="none" normalizeH="0" baseline="0" dirty="0">
                <a:ln>
                  <a:noFill/>
                </a:ln>
                <a:solidFill>
                  <a:srgbClr val="002060"/>
                </a:solidFill>
                <a:effectLst/>
                <a:latin typeface="Arial" pitchFamily="34" charset="0"/>
                <a:ea typeface="Times New Roman" pitchFamily="18" charset="0"/>
                <a:cs typeface="Arial" pitchFamily="34" charset="0"/>
              </a:rPr>
              <a:t> </a:t>
            </a:r>
            <a:r>
              <a:rPr kumimoji="0" lang="ro-RO" sz="2000" b="0" i="0" u="none" strike="noStrike" cap="none" normalizeH="0" baseline="0" dirty="0">
                <a:ln>
                  <a:noFill/>
                </a:ln>
                <a:solidFill>
                  <a:schemeClr val="tx1"/>
                </a:solidFill>
                <a:effectLst/>
                <a:latin typeface="Arial" pitchFamily="34" charset="0"/>
                <a:ea typeface="Times New Roman" pitchFamily="18" charset="0"/>
                <a:cs typeface="Arial" pitchFamily="34" charset="0"/>
              </a:rPr>
              <a:t>de circuit, de impedanţă redusă, corespund impedanţei liniilor şi impedanţei de scurtcircuit a transformatoarelor.</a:t>
            </a:r>
            <a:endParaRPr kumimoji="0" lang="en-US" sz="2000" b="0" i="0" u="none" strike="noStrike" cap="none" normalizeH="0" baseline="0" dirty="0">
              <a:ln>
                <a:noFill/>
              </a:ln>
              <a:solidFill>
                <a:schemeClr val="tx1"/>
              </a:solidFill>
              <a:effectLst/>
              <a:latin typeface="Arial" pitchFamily="34" charset="0"/>
              <a:ea typeface="Times New Roman" pitchFamily="18" charset="0"/>
              <a:cs typeface="Arial" pitchFamily="34" charset="0"/>
            </a:endParaRPr>
          </a:p>
          <a:p>
            <a:pPr marL="534988" marR="0" lvl="0" indent="-534988" algn="just"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1"/>
              </a:solidFill>
              <a:effectLst/>
              <a:latin typeface="Arial" pitchFamily="34" charset="0"/>
              <a:cs typeface="Arial" pitchFamily="34" charset="0"/>
            </a:endParaRPr>
          </a:p>
          <a:p>
            <a:pPr marL="534988" marR="0" lvl="0" indent="-534988" algn="just" defTabSz="914400" rtl="0" eaLnBrk="0" fontAlgn="base" latinLnBrk="0" hangingPunct="0">
              <a:lnSpc>
                <a:spcPct val="100000"/>
              </a:lnSpc>
              <a:spcBef>
                <a:spcPct val="0"/>
              </a:spcBef>
              <a:spcAft>
                <a:spcPct val="0"/>
              </a:spcAft>
              <a:buClrTx/>
              <a:buSzTx/>
              <a:buFontTx/>
              <a:buNone/>
              <a:tabLst/>
            </a:pPr>
            <a:r>
              <a:rPr kumimoji="0" lang="ro-RO" sz="2000" b="1" i="1" u="none" strike="noStrike" cap="none" normalizeH="0" baseline="0" dirty="0">
                <a:ln>
                  <a:noFill/>
                </a:ln>
                <a:solidFill>
                  <a:srgbClr val="002060"/>
                </a:solidFill>
                <a:effectLst/>
                <a:latin typeface="Arial" pitchFamily="34" charset="0"/>
                <a:ea typeface="Times New Roman" pitchFamily="18" charset="0"/>
                <a:cs typeface="Arial" pitchFamily="34" charset="0"/>
              </a:rPr>
              <a:t>Elementele transversale</a:t>
            </a:r>
            <a:r>
              <a:rPr kumimoji="0" lang="ro-RO" sz="2000" b="0" i="0" u="none" strike="noStrike" cap="none" normalizeH="0" baseline="0" dirty="0">
                <a:ln>
                  <a:noFill/>
                </a:ln>
                <a:solidFill>
                  <a:srgbClr val="002060"/>
                </a:solidFill>
                <a:effectLst/>
                <a:latin typeface="Arial" pitchFamily="34" charset="0"/>
                <a:ea typeface="Times New Roman" pitchFamily="18" charset="0"/>
                <a:cs typeface="Arial" pitchFamily="34" charset="0"/>
              </a:rPr>
              <a:t> </a:t>
            </a:r>
            <a:r>
              <a:rPr kumimoji="0" lang="ro-RO" sz="2000" b="0" i="0" u="none" strike="noStrike" cap="none" normalizeH="0" baseline="0" dirty="0">
                <a:ln>
                  <a:noFill/>
                </a:ln>
                <a:solidFill>
                  <a:schemeClr val="tx1"/>
                </a:solidFill>
                <a:effectLst/>
                <a:latin typeface="Arial" pitchFamily="34" charset="0"/>
                <a:ea typeface="Times New Roman" pitchFamily="18" charset="0"/>
                <a:cs typeface="Arial" pitchFamily="34" charset="0"/>
              </a:rPr>
              <a:t>de circuit, de impedanţă, în general, mare, corespund impedanţei transversale a liniilor şi impedanţei de magnetizare a transformatoarelor.</a:t>
            </a:r>
            <a:endParaRPr kumimoji="0" lang="ro-RO" sz="20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400" b="1" dirty="0"/>
              <a:t>REACTANŢA LEC</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228600" y="1066800"/>
            <a:ext cx="8686800" cy="4555093"/>
          </a:xfrm>
          <a:prstGeom prst="rect">
            <a:avLst/>
          </a:prstGeom>
        </p:spPr>
        <p:txBody>
          <a:bodyPr wrap="square">
            <a:spAutoFit/>
          </a:bodyPr>
          <a:lstStyle/>
          <a:p>
            <a:pPr algn="just">
              <a:spcAft>
                <a:spcPts val="1200"/>
              </a:spcAft>
            </a:pPr>
            <a:r>
              <a:rPr lang="ro-RO" sz="2000" dirty="0">
                <a:latin typeface="Times New Roman"/>
                <a:ea typeface="Times New Roman"/>
              </a:rPr>
              <a:t>      </a:t>
            </a:r>
            <a:r>
              <a:rPr lang="ro-RO" sz="2000" b="1" i="1" dirty="0">
                <a:solidFill>
                  <a:srgbClr val="002060"/>
                </a:solidFill>
                <a:latin typeface="Times New Roman"/>
                <a:ea typeface="Times New Roman"/>
              </a:rPr>
              <a:t>Reactanţa inductivă </a:t>
            </a:r>
            <a:r>
              <a:rPr lang="ro-RO" sz="2000" dirty="0">
                <a:latin typeface="Times New Roman"/>
                <a:ea typeface="Times New Roman"/>
              </a:rPr>
              <a:t>a cablurilor monofazate folosite la construcția LEC se poate determina cu relaţii similare celor utilizate la LEA. </a:t>
            </a:r>
          </a:p>
          <a:p>
            <a:pPr algn="just">
              <a:spcAft>
                <a:spcPts val="1200"/>
              </a:spcAft>
            </a:pPr>
            <a:r>
              <a:rPr lang="ro-RO" sz="2000" dirty="0">
                <a:latin typeface="Times New Roman"/>
                <a:ea typeface="Times New Roman"/>
              </a:rPr>
              <a:t>     În cazul </a:t>
            </a:r>
            <a:r>
              <a:rPr lang="ro-RO" sz="2000" i="1" dirty="0">
                <a:solidFill>
                  <a:srgbClr val="002060"/>
                </a:solidFill>
                <a:latin typeface="Times New Roman"/>
                <a:ea typeface="Times New Roman"/>
              </a:rPr>
              <a:t>cablurilor bifazate </a:t>
            </a:r>
            <a:r>
              <a:rPr lang="ro-RO" sz="2000" dirty="0">
                <a:latin typeface="Times New Roman"/>
                <a:ea typeface="Times New Roman"/>
              </a:rPr>
              <a:t>sau </a:t>
            </a:r>
            <a:r>
              <a:rPr lang="ro-RO" sz="2000" i="1" dirty="0">
                <a:solidFill>
                  <a:srgbClr val="002060"/>
                </a:solidFill>
                <a:latin typeface="Times New Roman"/>
                <a:ea typeface="Times New Roman"/>
              </a:rPr>
              <a:t>trifazate</a:t>
            </a:r>
            <a:r>
              <a:rPr lang="ro-RO" sz="2000" dirty="0">
                <a:latin typeface="Times New Roman"/>
                <a:ea typeface="Times New Roman"/>
              </a:rPr>
              <a:t>, relaţiile de calcul au forme mai complicate şi ţinând seama că, în general, cablurile nu au elementele geometrice cunoscute (distanţa dintre conductoare), în vederea evaluării reactanţei inductive se recomandă utilizarea tabelelor sau diagramelor furnizate de firmele constructoare, pentru fiecare secţiune a conductoarelor şi tip constructiv de cablu.</a:t>
            </a:r>
            <a:endParaRPr lang="en-US" sz="2000" dirty="0">
              <a:latin typeface="Times New Roman"/>
              <a:ea typeface="Times New Roman"/>
            </a:endParaRPr>
          </a:p>
          <a:p>
            <a:pPr algn="just">
              <a:spcAft>
                <a:spcPts val="1200"/>
              </a:spcAft>
            </a:pPr>
            <a:r>
              <a:rPr lang="ro-RO" sz="2000" dirty="0">
                <a:latin typeface="Times New Roman"/>
                <a:ea typeface="Times New Roman"/>
              </a:rPr>
              <a:t>    </a:t>
            </a:r>
          </a:p>
          <a:p>
            <a:pPr algn="just">
              <a:spcAft>
                <a:spcPts val="1200"/>
              </a:spcAft>
            </a:pPr>
            <a:r>
              <a:rPr lang="ro-RO" sz="2000" dirty="0">
                <a:latin typeface="Times New Roman"/>
                <a:ea typeface="Times New Roman"/>
              </a:rPr>
              <a:t>     În lipsa acestor date, pentru cabluri de construcţie normală, se pot utiliza următoarele valori medii ale reactanţelor specifice: </a:t>
            </a:r>
            <a:endParaRPr lang="en-US" sz="2000" dirty="0">
              <a:latin typeface="Times New Roman"/>
              <a:ea typeface="Times New Roman"/>
            </a:endParaRPr>
          </a:p>
          <a:p>
            <a:pPr marL="342900" lvl="0" indent="-342900" algn="just">
              <a:spcAft>
                <a:spcPts val="1200"/>
              </a:spcAft>
              <a:buFont typeface="Symbol"/>
              <a:buChar char=""/>
              <a:tabLst>
                <a:tab pos="588645" algn="l"/>
              </a:tabLst>
            </a:pPr>
            <a:r>
              <a:rPr lang="ro-RO" sz="2000" i="1" dirty="0">
                <a:solidFill>
                  <a:srgbClr val="002060"/>
                </a:solidFill>
                <a:latin typeface="Times New Roman"/>
                <a:ea typeface="Times New Roman"/>
              </a:rPr>
              <a:t>x</a:t>
            </a:r>
            <a:r>
              <a:rPr lang="ro-RO" sz="2000" i="1" baseline="-25000" dirty="0">
                <a:solidFill>
                  <a:srgbClr val="002060"/>
                </a:solidFill>
                <a:latin typeface="Times New Roman"/>
                <a:ea typeface="Times New Roman"/>
              </a:rPr>
              <a:t>0</a:t>
            </a:r>
            <a:r>
              <a:rPr lang="ro-RO" sz="2000" dirty="0">
                <a:solidFill>
                  <a:srgbClr val="002060"/>
                </a:solidFill>
                <a:latin typeface="Times New Roman"/>
                <a:ea typeface="Times New Roman"/>
              </a:rPr>
              <a:t> = 0,08</a:t>
            </a:r>
            <a:r>
              <a:rPr lang="ro-RO" sz="2000" dirty="0">
                <a:solidFill>
                  <a:srgbClr val="002060"/>
                </a:solidFill>
                <a:latin typeface="Times New Roman"/>
                <a:ea typeface="Times New Roman"/>
                <a:sym typeface="Symbol"/>
              </a:rPr>
              <a:t></a:t>
            </a:r>
            <a:r>
              <a:rPr lang="ro-RO" sz="2000" dirty="0">
                <a:solidFill>
                  <a:srgbClr val="002060"/>
                </a:solidFill>
                <a:latin typeface="Times New Roman"/>
                <a:ea typeface="Times New Roman"/>
              </a:rPr>
              <a:t>0,10 </a:t>
            </a:r>
            <a:r>
              <a:rPr lang="ro-RO" sz="2000" dirty="0">
                <a:solidFill>
                  <a:srgbClr val="002060"/>
                </a:solidFill>
                <a:latin typeface="Times New Roman"/>
                <a:ea typeface="Times New Roman"/>
                <a:sym typeface="Symbol"/>
              </a:rPr>
              <a:t></a:t>
            </a:r>
            <a:r>
              <a:rPr lang="ro-RO" sz="2000" dirty="0">
                <a:solidFill>
                  <a:srgbClr val="002060"/>
                </a:solidFill>
                <a:latin typeface="Times New Roman"/>
                <a:ea typeface="Times New Roman"/>
              </a:rPr>
              <a:t>/km </a:t>
            </a:r>
            <a:r>
              <a:rPr lang="ro-RO" sz="2000" dirty="0">
                <a:latin typeface="Times New Roman"/>
                <a:ea typeface="Times New Roman"/>
              </a:rPr>
              <a:t>– pentru cabluri trifazate cu tensiuni de 6</a:t>
            </a:r>
            <a:r>
              <a:rPr lang="ro-RO" sz="2000" dirty="0">
                <a:latin typeface="Times New Roman"/>
                <a:ea typeface="Times New Roman"/>
                <a:sym typeface="Symbol"/>
              </a:rPr>
              <a:t></a:t>
            </a:r>
            <a:r>
              <a:rPr lang="ro-RO" sz="2000" dirty="0">
                <a:latin typeface="Times New Roman"/>
                <a:ea typeface="Times New Roman"/>
              </a:rPr>
              <a:t>15 kV;</a:t>
            </a:r>
            <a:endParaRPr lang="en-US" sz="2000" dirty="0">
              <a:latin typeface="Times New Roman"/>
              <a:ea typeface="Times New Roman"/>
            </a:endParaRPr>
          </a:p>
          <a:p>
            <a:pPr marL="342900" lvl="0" indent="-342900" algn="just">
              <a:spcAft>
                <a:spcPts val="1200"/>
              </a:spcAft>
              <a:buFont typeface="Symbol"/>
              <a:buChar char=""/>
              <a:tabLst>
                <a:tab pos="588645" algn="l"/>
              </a:tabLst>
            </a:pPr>
            <a:r>
              <a:rPr lang="ro-RO" sz="2000" i="1" dirty="0">
                <a:solidFill>
                  <a:srgbClr val="002060"/>
                </a:solidFill>
                <a:latin typeface="Times New Roman"/>
                <a:ea typeface="Times New Roman"/>
              </a:rPr>
              <a:t>x</a:t>
            </a:r>
            <a:r>
              <a:rPr lang="ro-RO" sz="2000" i="1" baseline="-25000" dirty="0">
                <a:solidFill>
                  <a:srgbClr val="002060"/>
                </a:solidFill>
                <a:latin typeface="Times New Roman"/>
                <a:ea typeface="Times New Roman"/>
              </a:rPr>
              <a:t>0</a:t>
            </a:r>
            <a:r>
              <a:rPr lang="ro-RO" sz="2000" dirty="0">
                <a:solidFill>
                  <a:srgbClr val="002060"/>
                </a:solidFill>
                <a:latin typeface="Times New Roman"/>
                <a:ea typeface="Times New Roman"/>
              </a:rPr>
              <a:t> = 0,10</a:t>
            </a:r>
            <a:r>
              <a:rPr lang="ro-RO" sz="2000" dirty="0">
                <a:solidFill>
                  <a:srgbClr val="002060"/>
                </a:solidFill>
                <a:latin typeface="Times New Roman"/>
                <a:ea typeface="Times New Roman"/>
                <a:sym typeface="Symbol"/>
              </a:rPr>
              <a:t></a:t>
            </a:r>
            <a:r>
              <a:rPr lang="ro-RO" sz="2000" dirty="0">
                <a:solidFill>
                  <a:srgbClr val="002060"/>
                </a:solidFill>
                <a:latin typeface="Times New Roman"/>
                <a:ea typeface="Times New Roman"/>
              </a:rPr>
              <a:t>0,12 </a:t>
            </a:r>
            <a:r>
              <a:rPr lang="ro-RO" sz="2000" dirty="0">
                <a:solidFill>
                  <a:srgbClr val="002060"/>
                </a:solidFill>
                <a:latin typeface="Times New Roman"/>
                <a:ea typeface="Times New Roman"/>
                <a:sym typeface="Symbol"/>
              </a:rPr>
              <a:t></a:t>
            </a:r>
            <a:r>
              <a:rPr lang="ro-RO" sz="2000" dirty="0">
                <a:solidFill>
                  <a:srgbClr val="002060"/>
                </a:solidFill>
                <a:latin typeface="Times New Roman"/>
                <a:ea typeface="Times New Roman"/>
              </a:rPr>
              <a:t>/km </a:t>
            </a:r>
            <a:r>
              <a:rPr lang="ro-RO" sz="2000" dirty="0">
                <a:latin typeface="Times New Roman"/>
                <a:ea typeface="Times New Roman"/>
              </a:rPr>
              <a:t>– pentru cabluri trifazate cu tensiuni de 20</a:t>
            </a:r>
            <a:r>
              <a:rPr lang="ro-RO" sz="2000" dirty="0">
                <a:latin typeface="Times New Roman"/>
                <a:ea typeface="Times New Roman"/>
                <a:sym typeface="Symbol"/>
              </a:rPr>
              <a:t></a:t>
            </a:r>
            <a:r>
              <a:rPr lang="ro-RO" sz="2000" dirty="0">
                <a:latin typeface="Times New Roman"/>
                <a:ea typeface="Times New Roman"/>
              </a:rPr>
              <a:t>35 kV.</a:t>
            </a:r>
            <a:endParaRPr lang="en-US" sz="2000" dirty="0">
              <a:latin typeface="Times New Roman"/>
              <a:ea typeface="Times New Roman"/>
            </a:endParaRPr>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8"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70"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400" b="1" dirty="0"/>
              <a:t>CONDUCTANŢA LINIILOR ELECTRICE</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0" y="609600"/>
            <a:ext cx="8915400" cy="646331"/>
          </a:xfrm>
          <a:prstGeom prst="rect">
            <a:avLst/>
          </a:prstGeom>
        </p:spPr>
        <p:txBody>
          <a:bodyPr wrap="square">
            <a:spAutoFit/>
          </a:bodyPr>
          <a:lstStyle/>
          <a:p>
            <a:pPr algn="just">
              <a:spcAft>
                <a:spcPts val="1200"/>
              </a:spcAft>
            </a:pPr>
            <a:r>
              <a:rPr lang="ro-RO" dirty="0">
                <a:latin typeface="Times New Roman"/>
                <a:ea typeface="Times New Roman"/>
              </a:rPr>
              <a:t>     </a:t>
            </a:r>
            <a:r>
              <a:rPr lang="ro-RO" b="1" dirty="0">
                <a:solidFill>
                  <a:srgbClr val="002060"/>
                </a:solidFill>
                <a:latin typeface="Times New Roman"/>
                <a:ea typeface="Times New Roman"/>
              </a:rPr>
              <a:t>Conductanţa</a:t>
            </a:r>
            <a:r>
              <a:rPr lang="ro-RO" dirty="0">
                <a:latin typeface="Times New Roman"/>
                <a:ea typeface="Times New Roman"/>
              </a:rPr>
              <a:t> este parametrul transversal al liniilor electrice, corespunzător pierderilor de putere activă transversale :</a:t>
            </a:r>
            <a:endParaRPr lang="vi-VN" dirty="0">
              <a:latin typeface="Times New Roman" pitchFamily="18" charset="0"/>
              <a:cs typeface="Times New Roman" pitchFamily="18" charset="0"/>
            </a:endParaRPr>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0"/>
          <p:cNvSpPr/>
          <p:nvPr/>
        </p:nvSpPr>
        <p:spPr>
          <a:xfrm>
            <a:off x="3200400" y="1276290"/>
            <a:ext cx="8382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[S/km]</a:t>
            </a:r>
          </a:p>
        </p:txBody>
      </p:sp>
      <p:sp>
        <p:nvSpPr>
          <p:cNvPr id="12" name="Rectangle 11"/>
          <p:cNvSpPr/>
          <p:nvPr/>
        </p:nvSpPr>
        <p:spPr>
          <a:xfrm>
            <a:off x="5943600" y="129540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[30]</a:t>
            </a:r>
          </a:p>
        </p:txBody>
      </p:sp>
      <p:sp>
        <p:nvSpPr>
          <p:cNvPr id="13" name="Rectangle 12"/>
          <p:cNvSpPr/>
          <p:nvPr/>
        </p:nvSpPr>
        <p:spPr>
          <a:xfrm>
            <a:off x="76200" y="1905000"/>
            <a:ext cx="8763000" cy="1938992"/>
          </a:xfrm>
          <a:prstGeom prst="rect">
            <a:avLst/>
          </a:prstGeom>
        </p:spPr>
        <p:txBody>
          <a:bodyPr wrap="square">
            <a:spAutoFit/>
          </a:bodyPr>
          <a:lstStyle/>
          <a:p>
            <a:pPr algn="just">
              <a:spcAft>
                <a:spcPts val="0"/>
              </a:spcAft>
            </a:pPr>
            <a:r>
              <a:rPr lang="ro-RO" dirty="0">
                <a:latin typeface="Times New Roman"/>
                <a:ea typeface="Times New Roman"/>
              </a:rPr>
              <a:t>în care: </a:t>
            </a:r>
          </a:p>
          <a:p>
            <a:pPr lvl="1" algn="just">
              <a:spcAft>
                <a:spcPts val="1200"/>
              </a:spcAft>
            </a:pPr>
            <a:r>
              <a:rPr lang="ro-RO" i="1" dirty="0">
                <a:latin typeface="Times New Roman"/>
                <a:ea typeface="Times New Roman"/>
              </a:rPr>
              <a:t>g</a:t>
            </a:r>
            <a:r>
              <a:rPr lang="ro-RO" i="1" baseline="-25000" dirty="0">
                <a:latin typeface="Times New Roman"/>
                <a:ea typeface="Times New Roman"/>
              </a:rPr>
              <a:t>0</a:t>
            </a:r>
            <a:r>
              <a:rPr lang="ro-RO" dirty="0">
                <a:latin typeface="Times New Roman"/>
                <a:ea typeface="Times New Roman"/>
              </a:rPr>
              <a:t> – </a:t>
            </a:r>
            <a:r>
              <a:rPr lang="ro-RO" dirty="0">
                <a:solidFill>
                  <a:srgbClr val="002060"/>
                </a:solidFill>
                <a:latin typeface="Times New Roman"/>
                <a:ea typeface="Times New Roman"/>
              </a:rPr>
              <a:t>conductanţa specifică </a:t>
            </a:r>
            <a:r>
              <a:rPr lang="ro-RO" dirty="0">
                <a:latin typeface="Times New Roman"/>
                <a:ea typeface="Times New Roman"/>
              </a:rPr>
              <a:t>a liniei, în S/km; </a:t>
            </a:r>
          </a:p>
          <a:p>
            <a:pPr lvl="1" algn="just">
              <a:spcAft>
                <a:spcPts val="1200"/>
              </a:spcAft>
            </a:pPr>
            <a:r>
              <a:rPr lang="ro-RO" i="1" dirty="0">
                <a:latin typeface="Times New Roman"/>
                <a:ea typeface="Times New Roman"/>
              </a:rPr>
              <a:t>G</a:t>
            </a:r>
            <a:r>
              <a:rPr lang="ro-RO" dirty="0">
                <a:latin typeface="Times New Roman"/>
                <a:ea typeface="Times New Roman"/>
              </a:rPr>
              <a:t> – </a:t>
            </a:r>
            <a:r>
              <a:rPr lang="ro-RO" dirty="0">
                <a:solidFill>
                  <a:srgbClr val="002060"/>
                </a:solidFill>
                <a:latin typeface="Times New Roman"/>
                <a:ea typeface="Times New Roman"/>
              </a:rPr>
              <a:t>conductanţa </a:t>
            </a:r>
            <a:r>
              <a:rPr lang="ro-RO" dirty="0">
                <a:latin typeface="Times New Roman"/>
                <a:ea typeface="Times New Roman"/>
              </a:rPr>
              <a:t>liniei, în S; </a:t>
            </a:r>
          </a:p>
          <a:p>
            <a:pPr lvl="1" algn="just">
              <a:spcAft>
                <a:spcPts val="1200"/>
              </a:spcAft>
            </a:pPr>
            <a:r>
              <a:rPr lang="ro-RO" i="1" dirty="0">
                <a:latin typeface="Times New Roman"/>
                <a:ea typeface="Times New Roman"/>
                <a:sym typeface="Symbol"/>
              </a:rPr>
              <a:t></a:t>
            </a:r>
            <a:r>
              <a:rPr lang="ro-RO" i="1" dirty="0">
                <a:latin typeface="Times New Roman"/>
                <a:ea typeface="Times New Roman"/>
              </a:rPr>
              <a:t>P</a:t>
            </a:r>
            <a:r>
              <a:rPr lang="ro-RO" i="1" baseline="-25000" dirty="0">
                <a:latin typeface="Times New Roman"/>
                <a:ea typeface="Times New Roman"/>
              </a:rPr>
              <a:t>0</a:t>
            </a:r>
            <a:r>
              <a:rPr lang="ro-RO" dirty="0">
                <a:latin typeface="Times New Roman"/>
                <a:ea typeface="Times New Roman"/>
              </a:rPr>
              <a:t> – </a:t>
            </a:r>
            <a:r>
              <a:rPr lang="ro-RO" dirty="0">
                <a:solidFill>
                  <a:srgbClr val="002060"/>
                </a:solidFill>
                <a:latin typeface="Times New Roman"/>
                <a:ea typeface="Times New Roman"/>
              </a:rPr>
              <a:t>pierderile active transversale </a:t>
            </a:r>
            <a:r>
              <a:rPr lang="ro-RO" dirty="0">
                <a:latin typeface="Times New Roman"/>
                <a:ea typeface="Times New Roman"/>
              </a:rPr>
              <a:t>pe km de linie, în kW/km; </a:t>
            </a:r>
          </a:p>
          <a:p>
            <a:pPr lvl="1" algn="just">
              <a:spcAft>
                <a:spcPts val="1200"/>
              </a:spcAft>
            </a:pPr>
            <a:r>
              <a:rPr lang="ro-RO" i="1" dirty="0">
                <a:latin typeface="Times New Roman"/>
                <a:ea typeface="Times New Roman"/>
                <a:sym typeface="Symbol"/>
              </a:rPr>
              <a:t></a:t>
            </a:r>
            <a:r>
              <a:rPr lang="ro-RO" i="1" dirty="0">
                <a:latin typeface="Times New Roman"/>
                <a:ea typeface="Times New Roman"/>
              </a:rPr>
              <a:t>P</a:t>
            </a:r>
            <a:r>
              <a:rPr lang="ro-RO" dirty="0">
                <a:latin typeface="Times New Roman"/>
                <a:ea typeface="Times New Roman"/>
              </a:rPr>
              <a:t> – </a:t>
            </a:r>
            <a:r>
              <a:rPr lang="ro-RO" dirty="0">
                <a:solidFill>
                  <a:srgbClr val="002060"/>
                </a:solidFill>
                <a:latin typeface="Times New Roman"/>
                <a:ea typeface="Times New Roman"/>
              </a:rPr>
              <a:t>pierderile active transversale </a:t>
            </a:r>
            <a:r>
              <a:rPr lang="ro-RO" dirty="0">
                <a:latin typeface="Times New Roman"/>
                <a:ea typeface="Times New Roman"/>
              </a:rPr>
              <a:t>în linie, în kW.</a:t>
            </a:r>
            <a:endParaRPr lang="en-US" sz="1400" dirty="0">
              <a:latin typeface="Times New Roman"/>
              <a:ea typeface="Times New Roman"/>
            </a:endParaRPr>
          </a:p>
        </p:txBody>
      </p:sp>
      <p:sp>
        <p:nvSpPr>
          <p:cNvPr id="190468"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70"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58"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8657" name="Object 1"/>
          <p:cNvGraphicFramePr>
            <a:graphicFrameLocks noChangeAspect="1"/>
          </p:cNvGraphicFramePr>
          <p:nvPr/>
        </p:nvGraphicFramePr>
        <p:xfrm>
          <a:off x="1981200" y="1089546"/>
          <a:ext cx="1143000" cy="801806"/>
        </p:xfrm>
        <a:graphic>
          <a:graphicData uri="http://schemas.openxmlformats.org/presentationml/2006/ole">
            <mc:AlternateContent xmlns:mc="http://schemas.openxmlformats.org/markup-compatibility/2006">
              <mc:Choice xmlns:v="urn:schemas-microsoft-com:vml" Requires="v">
                <p:oleObj spid="_x0000_s198670" name="Equation" r:id="rId3" imgW="634725" imgH="444307" progId="Equation.3">
                  <p:embed/>
                </p:oleObj>
              </mc:Choice>
              <mc:Fallback>
                <p:oleObj name="Equation" r:id="rId3" imgW="634725" imgH="444307"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089546"/>
                        <a:ext cx="1143000" cy="80180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8660"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8659" name="Object 3"/>
          <p:cNvGraphicFramePr>
            <a:graphicFrameLocks noChangeAspect="1"/>
          </p:cNvGraphicFramePr>
          <p:nvPr/>
        </p:nvGraphicFramePr>
        <p:xfrm>
          <a:off x="4191000" y="1175084"/>
          <a:ext cx="924560" cy="729916"/>
        </p:xfrm>
        <a:graphic>
          <a:graphicData uri="http://schemas.openxmlformats.org/presentationml/2006/ole">
            <mc:AlternateContent xmlns:mc="http://schemas.openxmlformats.org/markup-compatibility/2006">
              <mc:Choice xmlns:v="urn:schemas-microsoft-com:vml" Requires="v">
                <p:oleObj spid="_x0000_s198671" name="Equation" r:id="rId5" imgW="545863" imgH="431613" progId="Equation.3">
                  <p:embed/>
                </p:oleObj>
              </mc:Choice>
              <mc:Fallback>
                <p:oleObj name="Equation" r:id="rId5" imgW="545863" imgH="431613"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91000" y="1175084"/>
                        <a:ext cx="924560" cy="7299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Rectangle 18"/>
          <p:cNvSpPr/>
          <p:nvPr/>
        </p:nvSpPr>
        <p:spPr>
          <a:xfrm>
            <a:off x="5105400" y="1295400"/>
            <a:ext cx="3810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[S]</a:t>
            </a:r>
          </a:p>
        </p:txBody>
      </p:sp>
      <p:sp>
        <p:nvSpPr>
          <p:cNvPr id="198662" name="Rectangle 6"/>
          <p:cNvSpPr>
            <a:spLocks noChangeArrowheads="1"/>
          </p:cNvSpPr>
          <p:nvPr/>
        </p:nvSpPr>
        <p:spPr bwMode="auto">
          <a:xfrm>
            <a:off x="228600" y="3986242"/>
            <a:ext cx="8686800" cy="2262158"/>
          </a:xfrm>
          <a:prstGeom prst="rect">
            <a:avLst/>
          </a:prstGeom>
          <a:noFill/>
          <a:ln w="19050" cap="flat" cmpd="sng">
            <a:noFill/>
            <a:prstDash val="solid"/>
            <a:miter lim="800000"/>
            <a:headEnd/>
            <a:tailEnd/>
          </a:ln>
          <a:effectLst/>
        </p:spPr>
        <p:txBody>
          <a:bodyPr vert="horz" wrap="square" lIns="91440" tIns="45720" rIns="91440" bIns="45720" numCol="1" anchor="ctr" anchorCtr="0" compatLnSpc="1">
            <a:prstTxWarp prst="textNoShape">
              <a:avLst/>
            </a:prstTxWarp>
            <a:spAutoFit/>
          </a:bodyPr>
          <a:lstStyle/>
          <a:p>
            <a:pPr algn="just" eaLnBrk="1" hangingPunct="1">
              <a:spcAft>
                <a:spcPts val="600"/>
              </a:spcAft>
            </a:pPr>
            <a:r>
              <a:rPr kumimoji="0" lang="ro-RO" b="1" i="1"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      Fenomenul corona</a:t>
            </a:r>
            <a:r>
              <a:rPr kumimoji="0" lang="ro-RO" b="1" i="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 </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reprezintă o descărcare autonomă incompletă, care se produce la suprafaţa conductoarelor, sub forma unei coroane luminoase, când intensitatea câmpului electric la suprafaţa acestora depăşeşte o valoare critică </a:t>
            </a:r>
            <a:r>
              <a:rPr kumimoji="0" lang="ro-RO" b="0" i="1"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E</a:t>
            </a:r>
            <a:r>
              <a:rPr kumimoji="0" lang="ro-RO" b="0" i="1" u="none" strike="noStrike" cap="none" normalizeH="0" baseline="-30000" dirty="0" err="1">
                <a:ln>
                  <a:noFill/>
                </a:ln>
                <a:solidFill>
                  <a:schemeClr val="tx1"/>
                </a:solidFill>
                <a:effectLst/>
                <a:latin typeface="Times New Roman" pitchFamily="18" charset="0"/>
                <a:ea typeface="Times New Roman" pitchFamily="18" charset="0"/>
                <a:cs typeface="Times New Roman" pitchFamily="18" charset="0"/>
              </a:rPr>
              <a:t>cr</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p>
          <a:p>
            <a:pPr algn="just" eaLnBrk="1" hangingPunct="1">
              <a:spcAft>
                <a:spcPts val="600"/>
              </a:spcAft>
            </a:pP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Influenţa fenomenului corona se manifestă atât asupra creşterii pierderilor de putere în reţelele electrice, cât şi asupra altor factori care influenţează negativ funcţionarea liniilor: </a:t>
            </a:r>
          </a:p>
          <a:p>
            <a:pPr marL="715963" lvl="1" indent="-258763" algn="just" eaLnBrk="1" hangingPunct="1">
              <a:spcAft>
                <a:spcPts val="600"/>
              </a:spcAft>
              <a:buClr>
                <a:srgbClr val="002060"/>
              </a:buClr>
              <a:buFont typeface="Wingdings" pitchFamily="2" charset="2"/>
              <a:buChar char="q"/>
            </a:pPr>
            <a:r>
              <a:rPr lang="ro-RO" dirty="0">
                <a:latin typeface="Times New Roman" pitchFamily="18" charset="0"/>
                <a:ea typeface="Times New Roman" pitchFamily="18" charset="0"/>
                <a:cs typeface="Times New Roman" pitchFamily="18" charset="0"/>
              </a:rPr>
              <a:t>corodarea conductoarelor </a:t>
            </a:r>
          </a:p>
          <a:p>
            <a:pPr marL="715963" lvl="1" indent="-258763" algn="just" eaLnBrk="1" hangingPunct="1">
              <a:spcAft>
                <a:spcPts val="600"/>
              </a:spcAft>
              <a:buClr>
                <a:srgbClr val="002060"/>
              </a:buClr>
              <a:buFont typeface="Wingdings" pitchFamily="2" charset="2"/>
              <a:buChar char="q"/>
            </a:pPr>
            <a:r>
              <a:rPr lang="ro-RO" dirty="0">
                <a:latin typeface="Times New Roman" pitchFamily="18" charset="0"/>
                <a:ea typeface="Times New Roman" pitchFamily="18" charset="0"/>
                <a:cs typeface="Times New Roman" pitchFamily="18" charset="0"/>
              </a:rPr>
              <a:t>producerea unor puternice perturbaţii radiofonice.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400" b="1" dirty="0"/>
              <a:t>CONDUCTANŢA LINIILOR ELECTRICE</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0" y="609600"/>
            <a:ext cx="8915400" cy="646331"/>
          </a:xfrm>
          <a:prstGeom prst="rect">
            <a:avLst/>
          </a:prstGeom>
        </p:spPr>
        <p:txBody>
          <a:bodyPr wrap="square">
            <a:spAutoFit/>
          </a:bodyPr>
          <a:lstStyle/>
          <a:p>
            <a:pPr algn="just">
              <a:spcAft>
                <a:spcPts val="1200"/>
              </a:spcAft>
            </a:pPr>
            <a:r>
              <a:rPr lang="ro-RO" dirty="0">
                <a:latin typeface="Times New Roman"/>
                <a:ea typeface="Times New Roman"/>
              </a:rPr>
              <a:t>     </a:t>
            </a:r>
            <a:r>
              <a:rPr lang="ro-RO" b="1" dirty="0">
                <a:solidFill>
                  <a:srgbClr val="002060"/>
                </a:solidFill>
                <a:latin typeface="Times New Roman"/>
                <a:ea typeface="Times New Roman"/>
              </a:rPr>
              <a:t>Tensiunea critică </a:t>
            </a:r>
            <a:r>
              <a:rPr lang="ro-RO" dirty="0">
                <a:latin typeface="Times New Roman"/>
                <a:ea typeface="Times New Roman"/>
              </a:rPr>
              <a:t>la care apare fenomenul corona, în cazul unei linii electrice trifazate cu o dispunere simetrică a conductoarelor, se calculează cu relaţia:</a:t>
            </a:r>
            <a:endParaRPr lang="vi-VN" dirty="0">
              <a:latin typeface="Times New Roman" pitchFamily="18" charset="0"/>
              <a:cs typeface="Times New Roman" pitchFamily="18" charset="0"/>
            </a:endParaRPr>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0"/>
          <p:cNvSpPr/>
          <p:nvPr/>
        </p:nvSpPr>
        <p:spPr>
          <a:xfrm>
            <a:off x="5562600" y="1428690"/>
            <a:ext cx="8382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[kV]</a:t>
            </a:r>
          </a:p>
        </p:txBody>
      </p:sp>
      <p:sp>
        <p:nvSpPr>
          <p:cNvPr id="12" name="Rectangle 11"/>
          <p:cNvSpPr/>
          <p:nvPr/>
        </p:nvSpPr>
        <p:spPr>
          <a:xfrm>
            <a:off x="6477000" y="1428690"/>
            <a:ext cx="685800" cy="400110"/>
          </a:xfrm>
          <a:prstGeom prst="rect">
            <a:avLst/>
          </a:prstGeom>
        </p:spPr>
        <p:txBody>
          <a:bodyPr wrap="squar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[31]</a:t>
            </a:r>
          </a:p>
        </p:txBody>
      </p:sp>
      <p:sp>
        <p:nvSpPr>
          <p:cNvPr id="190468"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70"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58"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60"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9685"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9684" name="Object 4"/>
          <p:cNvGraphicFramePr>
            <a:graphicFrameLocks noChangeAspect="1"/>
          </p:cNvGraphicFramePr>
          <p:nvPr/>
        </p:nvGraphicFramePr>
        <p:xfrm>
          <a:off x="2590800" y="1295400"/>
          <a:ext cx="2971800" cy="706718"/>
        </p:xfrm>
        <a:graphic>
          <a:graphicData uri="http://schemas.openxmlformats.org/presentationml/2006/ole">
            <mc:AlternateContent xmlns:mc="http://schemas.openxmlformats.org/markup-compatibility/2006">
              <mc:Choice xmlns:v="urn:schemas-microsoft-com:vml" Requires="v">
                <p:oleObj spid="_x0000_s199690" name="Equation" r:id="rId3" imgW="1459866" imgH="406224" progId="Equation.3">
                  <p:embed/>
                </p:oleObj>
              </mc:Choice>
              <mc:Fallback>
                <p:oleObj name="Equation" r:id="rId3" imgW="1459866" imgH="406224"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1295400"/>
                        <a:ext cx="2971800" cy="7067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99686" name="Picture 6"/>
          <p:cNvPicPr>
            <a:picLocks noChangeAspect="1" noChangeArrowheads="1"/>
          </p:cNvPicPr>
          <p:nvPr/>
        </p:nvPicPr>
        <p:blipFill>
          <a:blip r:embed="rId5" cstate="print">
            <a:lum bright="-1000" contrast="16000"/>
          </a:blip>
          <a:srcRect/>
          <a:stretch>
            <a:fillRect/>
          </a:stretch>
        </p:blipFill>
        <p:spPr bwMode="auto">
          <a:xfrm>
            <a:off x="76200" y="2064099"/>
            <a:ext cx="8991600" cy="2355501"/>
          </a:xfrm>
          <a:prstGeom prst="rect">
            <a:avLst/>
          </a:prstGeom>
          <a:noFill/>
          <a:ln w="19050" cap="flat" cmpd="sng">
            <a:noFill/>
            <a:prstDash val="solid"/>
            <a:miter lim="800000"/>
            <a:headEnd/>
            <a:tailEnd/>
          </a:ln>
        </p:spPr>
      </p:pic>
      <p:sp>
        <p:nvSpPr>
          <p:cNvPr id="199687" name="Rectangle 7"/>
          <p:cNvSpPr>
            <a:spLocks noChangeArrowheads="1"/>
          </p:cNvSpPr>
          <p:nvPr/>
        </p:nvSpPr>
        <p:spPr bwMode="auto">
          <a:xfrm>
            <a:off x="228600" y="4710499"/>
            <a:ext cx="8915400" cy="1477328"/>
          </a:xfrm>
          <a:prstGeom prst="rect">
            <a:avLst/>
          </a:prstGeom>
          <a:noFill/>
          <a:ln w="19050" cap="flat" cmpd="sng">
            <a:noFill/>
            <a:prstDash val="solid"/>
            <a:miter lim="800000"/>
            <a:headEnd/>
            <a:tailEnd/>
          </a:ln>
          <a:effectLst/>
        </p:spPr>
        <p:txBody>
          <a:bodyPr vert="horz" wrap="square" lIns="91440" tIns="45720" rIns="91440" bIns="45720" numCol="1" anchor="ctr" anchorCtr="0" compatLnSpc="1">
            <a:prstTxWarp prst="textNoShape">
              <a:avLst/>
            </a:prstTxWarp>
            <a:spAutoFit/>
          </a:bodyPr>
          <a:lstStyle/>
          <a:p>
            <a:pPr algn="just" eaLnBrk="1" hangingPunct="1"/>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În cazul conductoarelor </a:t>
            </a:r>
            <a:r>
              <a:rPr kumimoji="0" lang="ro-RO" b="0" i="1"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dispuse în acelaşi plan orizontal</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s-a constatat că </a:t>
            </a:r>
            <a:r>
              <a:rPr kumimoji="0" lang="ro-RO" b="0" i="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tensiunea critică </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de apariţie a fenomenului corona, pentru cele trei faze, </a:t>
            </a:r>
            <a:r>
              <a:rPr kumimoji="0" lang="ro-RO" b="0" i="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este diferită</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p>
          <a:p>
            <a:pPr algn="just" eaLnBrk="1" hangingPunct="1"/>
            <a:r>
              <a:rPr lang="ro-RO" dirty="0">
                <a:latin typeface="Times New Roman" pitchFamily="18" charset="0"/>
                <a:ea typeface="Times New Roman" pitchFamily="18" charset="0"/>
                <a:cs typeface="Times New Roman" pitchFamily="18" charset="0"/>
              </a:rPr>
              <a:t>   </a:t>
            </a:r>
          </a:p>
          <a:p>
            <a:pPr algn="just" eaLnBrk="1" hangingPunct="1"/>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Pentru faza din mijloc este mai mică cu circa 4%, iar pentru fazele extreme este mai mare cu circa 6% faţă de </a:t>
            </a:r>
            <a:r>
              <a:rPr lang="vi-VN" dirty="0">
                <a:latin typeface="Times New Roman" pitchFamily="18" charset="0"/>
                <a:ea typeface="Times New Roman" pitchFamily="18" charset="0"/>
                <a:cs typeface="Times New Roman" pitchFamily="18" charset="0"/>
              </a:rPr>
              <a:t>tensiunea calculată cu rel</a:t>
            </a:r>
            <a:r>
              <a:rPr lang="ro-RO" dirty="0">
                <a:latin typeface="Times New Roman" pitchFamily="18" charset="0"/>
                <a:ea typeface="Times New Roman" pitchFamily="18" charset="0"/>
                <a:cs typeface="Times New Roman" pitchFamily="18" charset="0"/>
              </a:rPr>
              <a:t>.</a:t>
            </a:r>
            <a:r>
              <a:rPr lang="vi-VN" dirty="0">
                <a:latin typeface="Times New Roman" pitchFamily="18" charset="0"/>
                <a:ea typeface="Times New Roman" pitchFamily="18" charset="0"/>
                <a:cs typeface="Times New Roman" pitchFamily="18" charset="0"/>
              </a:rPr>
              <a:t> (31), pentru dispoziţie simetrică a conductoarelor.</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400" b="1" dirty="0"/>
              <a:t>CONDUCTANŢA LINIILOR ELECTRICE</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8"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70"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58"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60"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9685"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0708" name="Picture 4"/>
          <p:cNvPicPr>
            <a:picLocks noChangeAspect="1" noChangeArrowheads="1"/>
          </p:cNvPicPr>
          <p:nvPr/>
        </p:nvPicPr>
        <p:blipFill>
          <a:blip r:embed="rId2" cstate="print">
            <a:lum bright="-3000" contrast="7000"/>
          </a:blip>
          <a:srcRect/>
          <a:stretch>
            <a:fillRect/>
          </a:stretch>
        </p:blipFill>
        <p:spPr bwMode="auto">
          <a:xfrm>
            <a:off x="76200" y="609600"/>
            <a:ext cx="8991600" cy="3665565"/>
          </a:xfrm>
          <a:prstGeom prst="rect">
            <a:avLst/>
          </a:prstGeom>
          <a:noFill/>
          <a:ln w="19050" cap="flat" cmpd="sng">
            <a:noFill/>
            <a:prstDash val="solid"/>
            <a:miter lim="800000"/>
            <a:headEnd/>
            <a:tailEnd/>
          </a:ln>
        </p:spPr>
      </p:pic>
      <p:pic>
        <p:nvPicPr>
          <p:cNvPr id="200709" name="Picture 5"/>
          <p:cNvPicPr>
            <a:picLocks noChangeAspect="1" noChangeArrowheads="1"/>
          </p:cNvPicPr>
          <p:nvPr/>
        </p:nvPicPr>
        <p:blipFill>
          <a:blip r:embed="rId3" cstate="print">
            <a:lum bright="-2000" contrast="3000"/>
          </a:blip>
          <a:srcRect/>
          <a:stretch>
            <a:fillRect/>
          </a:stretch>
        </p:blipFill>
        <p:spPr bwMode="auto">
          <a:xfrm>
            <a:off x="89870" y="4419600"/>
            <a:ext cx="9054130" cy="2057400"/>
          </a:xfrm>
          <a:prstGeom prst="rect">
            <a:avLst/>
          </a:prstGeom>
          <a:noFill/>
          <a:ln w="19050" cap="flat" cmpd="sng">
            <a:noFill/>
            <a:prstDash val="solid"/>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400" b="1" dirty="0"/>
              <a:t>SUSCEPTANŢA LINIILOR ELECTRICE</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8"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70"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58"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60"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9685"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5"/>
          <p:cNvSpPr/>
          <p:nvPr/>
        </p:nvSpPr>
        <p:spPr>
          <a:xfrm>
            <a:off x="228600" y="762000"/>
            <a:ext cx="6477000" cy="369332"/>
          </a:xfrm>
          <a:prstGeom prst="rect">
            <a:avLst/>
          </a:prstGeom>
        </p:spPr>
        <p:txBody>
          <a:bodyPr wrap="square">
            <a:spAutoFit/>
          </a:bodyPr>
          <a:lstStyle/>
          <a:p>
            <a:r>
              <a:rPr lang="ro-RO" dirty="0">
                <a:latin typeface="Times New Roman"/>
                <a:ea typeface="Times New Roman"/>
              </a:rPr>
              <a:t>Susceptanţa capacitivă a liniilor electrice se determină cu relaţiile:</a:t>
            </a:r>
            <a:endParaRPr lang="en-US" dirty="0"/>
          </a:p>
        </p:txBody>
      </p:sp>
      <p:sp>
        <p:nvSpPr>
          <p:cNvPr id="201730"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32"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1731" name="Object 3"/>
          <p:cNvGraphicFramePr>
            <a:graphicFrameLocks noChangeAspect="1"/>
          </p:cNvGraphicFramePr>
          <p:nvPr/>
        </p:nvGraphicFramePr>
        <p:xfrm>
          <a:off x="2209800" y="1143000"/>
          <a:ext cx="1066800" cy="419725"/>
        </p:xfrm>
        <a:graphic>
          <a:graphicData uri="http://schemas.openxmlformats.org/presentationml/2006/ole">
            <mc:AlternateContent xmlns:mc="http://schemas.openxmlformats.org/markup-compatibility/2006">
              <mc:Choice xmlns:v="urn:schemas-microsoft-com:vml" Requires="v">
                <p:oleObj spid="_x0000_s201744" name="Equation" r:id="rId3" imgW="583947" imgH="228501" progId="Equation.3">
                  <p:embed/>
                </p:oleObj>
              </mc:Choice>
              <mc:Fallback>
                <p:oleObj name="Equation" r:id="rId3" imgW="583947" imgH="228501"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1143000"/>
                        <a:ext cx="1066800" cy="419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1734"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1733" name="Object 5"/>
          <p:cNvGraphicFramePr>
            <a:graphicFrameLocks noChangeAspect="1"/>
          </p:cNvGraphicFramePr>
          <p:nvPr/>
        </p:nvGraphicFramePr>
        <p:xfrm>
          <a:off x="4452257" y="1200090"/>
          <a:ext cx="1034143" cy="381000"/>
        </p:xfrm>
        <a:graphic>
          <a:graphicData uri="http://schemas.openxmlformats.org/presentationml/2006/ole">
            <mc:AlternateContent xmlns:mc="http://schemas.openxmlformats.org/markup-compatibility/2006">
              <mc:Choice xmlns:v="urn:schemas-microsoft-com:vml" Requires="v">
                <p:oleObj spid="_x0000_s201745" name="Equation" r:id="rId5" imgW="545626" imgH="203024" progId="Equation.3">
                  <p:embed/>
                </p:oleObj>
              </mc:Choice>
              <mc:Fallback>
                <p:oleObj name="Equation" r:id="rId5" imgW="545626" imgH="203024" progId="Equation.3">
                  <p:embed/>
                  <p:pic>
                    <p:nvPicPr>
                      <p:cNvPr id="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52257" y="1200090"/>
                        <a:ext cx="1034143"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 name="Rectangle 22"/>
          <p:cNvSpPr/>
          <p:nvPr/>
        </p:nvSpPr>
        <p:spPr>
          <a:xfrm>
            <a:off x="3352800" y="1143000"/>
            <a:ext cx="8382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[S/km]</a:t>
            </a:r>
          </a:p>
        </p:txBody>
      </p:sp>
      <p:sp>
        <p:nvSpPr>
          <p:cNvPr id="24" name="Rectangle 23"/>
          <p:cNvSpPr/>
          <p:nvPr/>
        </p:nvSpPr>
        <p:spPr>
          <a:xfrm>
            <a:off x="5562600" y="1143000"/>
            <a:ext cx="3810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[S]</a:t>
            </a:r>
          </a:p>
        </p:txBody>
      </p:sp>
      <p:sp>
        <p:nvSpPr>
          <p:cNvPr id="25" name="Rectangle 24"/>
          <p:cNvSpPr/>
          <p:nvPr/>
        </p:nvSpPr>
        <p:spPr>
          <a:xfrm>
            <a:off x="6477000" y="114300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[34]</a:t>
            </a:r>
          </a:p>
        </p:txBody>
      </p:sp>
      <p:sp>
        <p:nvSpPr>
          <p:cNvPr id="201735" name="Rectangle 7"/>
          <p:cNvSpPr>
            <a:spLocks noChangeArrowheads="1"/>
          </p:cNvSpPr>
          <p:nvPr/>
        </p:nvSpPr>
        <p:spPr bwMode="auto">
          <a:xfrm>
            <a:off x="228600" y="1676400"/>
            <a:ext cx="7772400" cy="923330"/>
          </a:xfrm>
          <a:prstGeom prst="rect">
            <a:avLst/>
          </a:prstGeom>
          <a:noFill/>
          <a:ln w="19050" cap="flat" cmpd="sng">
            <a:noFill/>
            <a:prstDash val="solid"/>
            <a:miter lim="800000"/>
            <a:headEnd/>
            <a:tailEnd/>
          </a:ln>
          <a:effectLst/>
        </p:spPr>
        <p:txBody>
          <a:bodyPr vert="horz" wrap="square" lIns="91440" tIns="45720" rIns="91440" bIns="45720" numCol="1" anchor="ctr" anchorCtr="0" compatLnSpc="1">
            <a:prstTxWarp prst="textNoShape">
              <a:avLst/>
            </a:prstTxWarp>
            <a:spAutoFit/>
          </a:bodyPr>
          <a:lstStyle/>
          <a:p>
            <a:pPr algn="just" eaLnBrk="1" hangingPunct="1"/>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în care:</a:t>
            </a:r>
          </a:p>
          <a:p>
            <a:pPr lvl="1" algn="just" eaLnBrk="1" hangingPunct="1"/>
            <a:r>
              <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a:t>
            </a:r>
            <a:r>
              <a:rPr kumimoji="0" lang="ro-RO" b="0" i="1"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0</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capacitatea specifică pe km de linie;</a:t>
            </a:r>
          </a:p>
          <a:p>
            <a:pPr lvl="1" algn="just" eaLnBrk="1" hangingPunct="1"/>
            <a:r>
              <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 - </a:t>
            </a:r>
            <a:r>
              <a:rPr lang="vi-VN" dirty="0">
                <a:latin typeface="Times New Roman" pitchFamily="18" charset="0"/>
                <a:ea typeface="Times New Roman" pitchFamily="18" charset="0"/>
                <a:cs typeface="Times New Roman" pitchFamily="18" charset="0"/>
              </a:rPr>
              <a:t>capacitatea conductoarelor</a:t>
            </a:r>
            <a:r>
              <a:rPr lang="ro-RO" i="1" dirty="0">
                <a:latin typeface="Times New Roman" pitchFamily="18" charset="0"/>
                <a:ea typeface="Times New Roman" pitchFamily="18" charset="0"/>
                <a:cs typeface="Times New Roman" pitchFamily="18" charset="0"/>
              </a:rPr>
              <a:t>.</a:t>
            </a:r>
            <a:endPar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p:txBody>
      </p:sp>
      <p:sp>
        <p:nvSpPr>
          <p:cNvPr id="27" name="Rectangle 26"/>
          <p:cNvSpPr/>
          <p:nvPr/>
        </p:nvSpPr>
        <p:spPr>
          <a:xfrm>
            <a:off x="152400" y="2755880"/>
            <a:ext cx="5943600" cy="3416320"/>
          </a:xfrm>
          <a:prstGeom prst="rect">
            <a:avLst/>
          </a:prstGeom>
        </p:spPr>
        <p:txBody>
          <a:bodyPr wrap="square">
            <a:spAutoFit/>
          </a:bodyPr>
          <a:lstStyle/>
          <a:p>
            <a:pPr algn="just"/>
            <a:r>
              <a:rPr lang="ro-RO" dirty="0">
                <a:latin typeface="Times New Roman"/>
                <a:ea typeface="Times New Roman"/>
              </a:rPr>
              <a:t>     O linie electrică trifazată formează un </a:t>
            </a:r>
            <a:r>
              <a:rPr lang="ro-RO" b="1" i="1" dirty="0">
                <a:latin typeface="Times New Roman"/>
                <a:ea typeface="Times New Roman"/>
              </a:rPr>
              <a:t>sistem de condensatoare</a:t>
            </a:r>
            <a:r>
              <a:rPr lang="ro-RO" dirty="0">
                <a:latin typeface="Times New Roman"/>
                <a:ea typeface="Times New Roman"/>
              </a:rPr>
              <a:t>, care au ca armături conductoarele metalice ale liniei şi pământul. Conductoarele unei astfel de linii prezintă </a:t>
            </a:r>
            <a:r>
              <a:rPr lang="ro-RO" b="1" i="1" dirty="0">
                <a:solidFill>
                  <a:srgbClr val="002060"/>
                </a:solidFill>
                <a:latin typeface="Times New Roman"/>
                <a:ea typeface="Times New Roman"/>
              </a:rPr>
              <a:t>capacităţi parţiale faţă de pământ </a:t>
            </a:r>
            <a:r>
              <a:rPr lang="ro-RO" dirty="0">
                <a:latin typeface="Times New Roman"/>
                <a:ea typeface="Times New Roman"/>
              </a:rPr>
              <a:t>şi </a:t>
            </a:r>
            <a:r>
              <a:rPr lang="ro-RO" b="1" i="1" dirty="0">
                <a:solidFill>
                  <a:srgbClr val="C00000"/>
                </a:solidFill>
                <a:latin typeface="Times New Roman"/>
                <a:ea typeface="Times New Roman"/>
              </a:rPr>
              <a:t>capacităţi mutuale între faze</a:t>
            </a:r>
            <a:r>
              <a:rPr lang="ro-RO" dirty="0">
                <a:latin typeface="Times New Roman"/>
                <a:ea typeface="Times New Roman"/>
              </a:rPr>
              <a:t> (Fig. 8).</a:t>
            </a:r>
          </a:p>
          <a:p>
            <a:pPr algn="just"/>
            <a:endParaRPr lang="ro-RO" dirty="0">
              <a:latin typeface="Times New Roman"/>
              <a:ea typeface="Times New Roman"/>
            </a:endParaRPr>
          </a:p>
          <a:p>
            <a:pPr algn="just"/>
            <a:endParaRPr lang="ro-RO" dirty="0">
              <a:latin typeface="Times New Roman"/>
              <a:ea typeface="Times New Roman"/>
            </a:endParaRPr>
          </a:p>
          <a:p>
            <a:pPr algn="just">
              <a:spcAft>
                <a:spcPts val="0"/>
              </a:spcAft>
            </a:pPr>
            <a:r>
              <a:rPr lang="ro-RO" dirty="0">
                <a:latin typeface="Times New Roman"/>
                <a:ea typeface="Times New Roman"/>
              </a:rPr>
              <a:t>     La întocmirea schemelor echivalente monofazate, pentru calculul regimurilor de funcţionare simetrice, </a:t>
            </a:r>
            <a:r>
              <a:rPr lang="ro-RO" b="1" i="1" dirty="0">
                <a:solidFill>
                  <a:srgbClr val="C00000"/>
                </a:solidFill>
                <a:latin typeface="Times New Roman"/>
                <a:ea typeface="Times New Roman"/>
              </a:rPr>
              <a:t>capacitatea ataşată unei faze </a:t>
            </a:r>
            <a:r>
              <a:rPr lang="ro-RO" dirty="0">
                <a:latin typeface="Times New Roman"/>
                <a:ea typeface="Times New Roman"/>
              </a:rPr>
              <a:t>reprezintă </a:t>
            </a:r>
            <a:r>
              <a:rPr lang="ro-RO" b="1" i="1" dirty="0">
                <a:solidFill>
                  <a:srgbClr val="C00000"/>
                </a:solidFill>
                <a:latin typeface="Times New Roman"/>
                <a:ea typeface="Times New Roman"/>
              </a:rPr>
              <a:t>suma capacităţilor parţiale </a:t>
            </a:r>
            <a:r>
              <a:rPr lang="ro-RO" dirty="0">
                <a:latin typeface="Times New Roman"/>
                <a:ea typeface="Times New Roman"/>
              </a:rPr>
              <a:t>pe care faza respectivă le prezintă în raport cu conductoarele celorlalte faze şi cu pământul (Fig. 9). </a:t>
            </a:r>
            <a:endParaRPr lang="en-US" dirty="0">
              <a:latin typeface="Times New Roman"/>
              <a:ea typeface="Times New Roman"/>
            </a:endParaRPr>
          </a:p>
        </p:txBody>
      </p:sp>
      <p:sp>
        <p:nvSpPr>
          <p:cNvPr id="201783" name="Rectangle 5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201736" name="Group 8"/>
          <p:cNvGrpSpPr>
            <a:grpSpLocks/>
          </p:cNvGrpSpPr>
          <p:nvPr/>
        </p:nvGrpSpPr>
        <p:grpSpPr bwMode="auto">
          <a:xfrm>
            <a:off x="6781800" y="1524000"/>
            <a:ext cx="1981200" cy="2286000"/>
            <a:chOff x="4434" y="1056"/>
            <a:chExt cx="2849" cy="3028"/>
          </a:xfrm>
        </p:grpSpPr>
        <p:grpSp>
          <p:nvGrpSpPr>
            <p:cNvPr id="201780" name="Group 52"/>
            <p:cNvGrpSpPr>
              <a:grpSpLocks/>
            </p:cNvGrpSpPr>
            <p:nvPr/>
          </p:nvGrpSpPr>
          <p:grpSpPr bwMode="auto">
            <a:xfrm>
              <a:off x="4662" y="3027"/>
              <a:ext cx="427" cy="123"/>
              <a:chOff x="9060" y="9912"/>
              <a:chExt cx="360" cy="108"/>
            </a:xfrm>
          </p:grpSpPr>
          <p:sp>
            <p:nvSpPr>
              <p:cNvPr id="201782" name="Line 54"/>
              <p:cNvSpPr>
                <a:spLocks noChangeShapeType="1"/>
              </p:cNvSpPr>
              <p:nvPr/>
            </p:nvSpPr>
            <p:spPr bwMode="auto">
              <a:xfrm>
                <a:off x="9060" y="9912"/>
                <a:ext cx="360"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81" name="Line 53"/>
              <p:cNvSpPr>
                <a:spLocks noChangeShapeType="1"/>
              </p:cNvSpPr>
              <p:nvPr/>
            </p:nvSpPr>
            <p:spPr bwMode="auto">
              <a:xfrm>
                <a:off x="9060" y="10020"/>
                <a:ext cx="360"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grpSp>
          <p:nvGrpSpPr>
            <p:cNvPr id="201777" name="Group 49"/>
            <p:cNvGrpSpPr>
              <a:grpSpLocks/>
            </p:cNvGrpSpPr>
            <p:nvPr/>
          </p:nvGrpSpPr>
          <p:grpSpPr bwMode="auto">
            <a:xfrm>
              <a:off x="5616" y="3047"/>
              <a:ext cx="428" cy="123"/>
              <a:chOff x="9060" y="9912"/>
              <a:chExt cx="360" cy="108"/>
            </a:xfrm>
          </p:grpSpPr>
          <p:sp>
            <p:nvSpPr>
              <p:cNvPr id="201779" name="Line 51"/>
              <p:cNvSpPr>
                <a:spLocks noChangeShapeType="1"/>
              </p:cNvSpPr>
              <p:nvPr/>
            </p:nvSpPr>
            <p:spPr bwMode="auto">
              <a:xfrm>
                <a:off x="9060" y="9912"/>
                <a:ext cx="360"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78" name="Line 50"/>
              <p:cNvSpPr>
                <a:spLocks noChangeShapeType="1"/>
              </p:cNvSpPr>
              <p:nvPr/>
            </p:nvSpPr>
            <p:spPr bwMode="auto">
              <a:xfrm>
                <a:off x="9060" y="10020"/>
                <a:ext cx="360"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grpSp>
          <p:nvGrpSpPr>
            <p:cNvPr id="201774" name="Group 46"/>
            <p:cNvGrpSpPr>
              <a:grpSpLocks/>
            </p:cNvGrpSpPr>
            <p:nvPr/>
          </p:nvGrpSpPr>
          <p:grpSpPr bwMode="auto">
            <a:xfrm>
              <a:off x="6535" y="3054"/>
              <a:ext cx="427" cy="123"/>
              <a:chOff x="9060" y="9912"/>
              <a:chExt cx="360" cy="108"/>
            </a:xfrm>
          </p:grpSpPr>
          <p:sp>
            <p:nvSpPr>
              <p:cNvPr id="201776" name="Line 48"/>
              <p:cNvSpPr>
                <a:spLocks noChangeShapeType="1"/>
              </p:cNvSpPr>
              <p:nvPr/>
            </p:nvSpPr>
            <p:spPr bwMode="auto">
              <a:xfrm>
                <a:off x="9060" y="9912"/>
                <a:ext cx="360"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75" name="Line 47"/>
              <p:cNvSpPr>
                <a:spLocks noChangeShapeType="1"/>
              </p:cNvSpPr>
              <p:nvPr/>
            </p:nvSpPr>
            <p:spPr bwMode="auto">
              <a:xfrm>
                <a:off x="9060" y="10020"/>
                <a:ext cx="360"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grpSp>
          <p:nvGrpSpPr>
            <p:cNvPr id="201771" name="Group 43"/>
            <p:cNvGrpSpPr>
              <a:grpSpLocks/>
            </p:cNvGrpSpPr>
            <p:nvPr/>
          </p:nvGrpSpPr>
          <p:grpSpPr bwMode="auto">
            <a:xfrm rot="-2247039">
              <a:off x="5203" y="2120"/>
              <a:ext cx="428" cy="123"/>
              <a:chOff x="9060" y="9912"/>
              <a:chExt cx="360" cy="108"/>
            </a:xfrm>
          </p:grpSpPr>
          <p:sp>
            <p:nvSpPr>
              <p:cNvPr id="201773" name="Line 45"/>
              <p:cNvSpPr>
                <a:spLocks noChangeShapeType="1"/>
              </p:cNvSpPr>
              <p:nvPr/>
            </p:nvSpPr>
            <p:spPr bwMode="auto">
              <a:xfrm>
                <a:off x="9060" y="9912"/>
                <a:ext cx="360"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72" name="Line 44"/>
              <p:cNvSpPr>
                <a:spLocks noChangeShapeType="1"/>
              </p:cNvSpPr>
              <p:nvPr/>
            </p:nvSpPr>
            <p:spPr bwMode="auto">
              <a:xfrm>
                <a:off x="9060" y="10020"/>
                <a:ext cx="360"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sp>
          <p:nvSpPr>
            <p:cNvPr id="201770" name="Oval 42"/>
            <p:cNvSpPr>
              <a:spLocks noChangeArrowheads="1"/>
            </p:cNvSpPr>
            <p:nvPr/>
          </p:nvSpPr>
          <p:spPr bwMode="auto">
            <a:xfrm>
              <a:off x="4854" y="1520"/>
              <a:ext cx="71" cy="6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69" name="Text Box 41"/>
            <p:cNvSpPr txBox="1">
              <a:spLocks noChangeArrowheads="1"/>
            </p:cNvSpPr>
            <p:nvPr/>
          </p:nvSpPr>
          <p:spPr bwMode="auto">
            <a:xfrm>
              <a:off x="4434" y="1342"/>
              <a:ext cx="356" cy="25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R</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01768" name="Text Box 40"/>
            <p:cNvSpPr txBox="1">
              <a:spLocks noChangeArrowheads="1"/>
            </p:cNvSpPr>
            <p:nvPr/>
          </p:nvSpPr>
          <p:spPr bwMode="auto">
            <a:xfrm>
              <a:off x="6108" y="2284"/>
              <a:ext cx="356" cy="28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C</a:t>
              </a:r>
              <a:r>
                <a:rPr kumimoji="0" lang="en-GB" sz="1200" b="0" i="0"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m</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01767" name="Text Box 39"/>
            <p:cNvSpPr txBox="1">
              <a:spLocks noChangeArrowheads="1"/>
            </p:cNvSpPr>
            <p:nvPr/>
          </p:nvSpPr>
          <p:spPr bwMode="auto">
            <a:xfrm>
              <a:off x="5025" y="2331"/>
              <a:ext cx="371" cy="27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C</a:t>
              </a:r>
              <a:r>
                <a:rPr kumimoji="0" lang="en-GB" sz="1200" b="0" i="0"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m</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01766" name="Text Box 38"/>
            <p:cNvSpPr txBox="1">
              <a:spLocks noChangeArrowheads="1"/>
            </p:cNvSpPr>
            <p:nvPr/>
          </p:nvSpPr>
          <p:spPr bwMode="auto">
            <a:xfrm>
              <a:off x="5645" y="1056"/>
              <a:ext cx="370" cy="27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C</a:t>
              </a:r>
              <a:r>
                <a:rPr kumimoji="0" lang="en-GB" sz="1200" b="0" i="0"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m</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01765" name="Line 37"/>
            <p:cNvSpPr>
              <a:spLocks noChangeShapeType="1"/>
            </p:cNvSpPr>
            <p:nvPr/>
          </p:nvSpPr>
          <p:spPr bwMode="auto">
            <a:xfrm>
              <a:off x="4876" y="3170"/>
              <a:ext cx="0" cy="7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64" name="Line 36"/>
            <p:cNvSpPr>
              <a:spLocks noChangeShapeType="1"/>
            </p:cNvSpPr>
            <p:nvPr/>
          </p:nvSpPr>
          <p:spPr bwMode="auto">
            <a:xfrm>
              <a:off x="5823" y="3184"/>
              <a:ext cx="0" cy="7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63" name="Line 35"/>
            <p:cNvSpPr>
              <a:spLocks noChangeShapeType="1"/>
            </p:cNvSpPr>
            <p:nvPr/>
          </p:nvSpPr>
          <p:spPr bwMode="auto">
            <a:xfrm>
              <a:off x="6749" y="3191"/>
              <a:ext cx="0" cy="7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62" name="Line 34"/>
            <p:cNvSpPr>
              <a:spLocks noChangeShapeType="1"/>
            </p:cNvSpPr>
            <p:nvPr/>
          </p:nvSpPr>
          <p:spPr bwMode="auto">
            <a:xfrm>
              <a:off x="4776" y="3941"/>
              <a:ext cx="211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61" name="Rectangle 33" descr="Wide upward diagonal"/>
            <p:cNvSpPr>
              <a:spLocks noChangeArrowheads="1"/>
            </p:cNvSpPr>
            <p:nvPr/>
          </p:nvSpPr>
          <p:spPr bwMode="auto">
            <a:xfrm>
              <a:off x="4776" y="3961"/>
              <a:ext cx="2101" cy="123"/>
            </a:xfrm>
            <a:prstGeom prst="rect">
              <a:avLst/>
            </a:prstGeom>
            <a:pattFill prst="wdUpDiag">
              <a:fgClr>
                <a:srgbClr val="000000"/>
              </a:fgClr>
              <a:bgClr>
                <a:srgbClr val="FFFFFF"/>
              </a:bgClr>
            </a:pattFill>
            <a:ln w="9525">
              <a:noFill/>
              <a:miter lim="800000"/>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60" name="Line 32"/>
            <p:cNvSpPr>
              <a:spLocks noChangeShapeType="1"/>
            </p:cNvSpPr>
            <p:nvPr/>
          </p:nvSpPr>
          <p:spPr bwMode="auto">
            <a:xfrm flipV="1">
              <a:off x="4876" y="1595"/>
              <a:ext cx="0" cy="141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59" name="Line 31"/>
            <p:cNvSpPr>
              <a:spLocks noChangeShapeType="1"/>
            </p:cNvSpPr>
            <p:nvPr/>
          </p:nvSpPr>
          <p:spPr bwMode="auto">
            <a:xfrm flipV="1">
              <a:off x="6727" y="1567"/>
              <a:ext cx="15" cy="1467"/>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nvGrpSpPr>
            <p:cNvPr id="201756" name="Group 28"/>
            <p:cNvGrpSpPr>
              <a:grpSpLocks/>
            </p:cNvGrpSpPr>
            <p:nvPr/>
          </p:nvGrpSpPr>
          <p:grpSpPr bwMode="auto">
            <a:xfrm rot="5400000">
              <a:off x="5639" y="1511"/>
              <a:ext cx="409" cy="128"/>
              <a:chOff x="9060" y="9912"/>
              <a:chExt cx="360" cy="108"/>
            </a:xfrm>
          </p:grpSpPr>
          <p:sp>
            <p:nvSpPr>
              <p:cNvPr id="201758" name="Line 30"/>
              <p:cNvSpPr>
                <a:spLocks noChangeShapeType="1"/>
              </p:cNvSpPr>
              <p:nvPr/>
            </p:nvSpPr>
            <p:spPr bwMode="auto">
              <a:xfrm>
                <a:off x="9060" y="9912"/>
                <a:ext cx="360"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57" name="Line 29"/>
              <p:cNvSpPr>
                <a:spLocks noChangeShapeType="1"/>
              </p:cNvSpPr>
              <p:nvPr/>
            </p:nvSpPr>
            <p:spPr bwMode="auto">
              <a:xfrm>
                <a:off x="9060" y="10020"/>
                <a:ext cx="360"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grpSp>
          <p:nvGrpSpPr>
            <p:cNvPr id="201753" name="Group 25"/>
            <p:cNvGrpSpPr>
              <a:grpSpLocks/>
            </p:cNvGrpSpPr>
            <p:nvPr/>
          </p:nvGrpSpPr>
          <p:grpSpPr bwMode="auto">
            <a:xfrm rot="2325640">
              <a:off x="6044" y="2093"/>
              <a:ext cx="427" cy="122"/>
              <a:chOff x="9060" y="9912"/>
              <a:chExt cx="360" cy="108"/>
            </a:xfrm>
          </p:grpSpPr>
          <p:sp>
            <p:nvSpPr>
              <p:cNvPr id="201755" name="Line 27"/>
              <p:cNvSpPr>
                <a:spLocks noChangeShapeType="1"/>
              </p:cNvSpPr>
              <p:nvPr/>
            </p:nvSpPr>
            <p:spPr bwMode="auto">
              <a:xfrm>
                <a:off x="9060" y="9912"/>
                <a:ext cx="360"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54" name="Line 26"/>
              <p:cNvSpPr>
                <a:spLocks noChangeShapeType="1"/>
              </p:cNvSpPr>
              <p:nvPr/>
            </p:nvSpPr>
            <p:spPr bwMode="auto">
              <a:xfrm>
                <a:off x="9060" y="10020"/>
                <a:ext cx="360"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sp>
          <p:nvSpPr>
            <p:cNvPr id="201752" name="Line 24"/>
            <p:cNvSpPr>
              <a:spLocks noChangeShapeType="1"/>
            </p:cNvSpPr>
            <p:nvPr/>
          </p:nvSpPr>
          <p:spPr bwMode="auto">
            <a:xfrm>
              <a:off x="4918" y="1554"/>
              <a:ext cx="834"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51" name="Line 23"/>
            <p:cNvSpPr>
              <a:spLocks noChangeShapeType="1"/>
            </p:cNvSpPr>
            <p:nvPr/>
          </p:nvSpPr>
          <p:spPr bwMode="auto">
            <a:xfrm flipH="1">
              <a:off x="5894" y="1554"/>
              <a:ext cx="80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50" name="Line 22"/>
            <p:cNvSpPr>
              <a:spLocks noChangeShapeType="1"/>
            </p:cNvSpPr>
            <p:nvPr/>
          </p:nvSpPr>
          <p:spPr bwMode="auto">
            <a:xfrm flipV="1">
              <a:off x="5823" y="2522"/>
              <a:ext cx="0" cy="51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49" name="Line 21"/>
            <p:cNvSpPr>
              <a:spLocks noChangeShapeType="1"/>
            </p:cNvSpPr>
            <p:nvPr/>
          </p:nvSpPr>
          <p:spPr bwMode="auto">
            <a:xfrm>
              <a:off x="4883" y="1567"/>
              <a:ext cx="513" cy="56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48" name="Line 20"/>
            <p:cNvSpPr>
              <a:spLocks noChangeShapeType="1"/>
            </p:cNvSpPr>
            <p:nvPr/>
          </p:nvSpPr>
          <p:spPr bwMode="auto">
            <a:xfrm flipH="1">
              <a:off x="6286" y="1595"/>
              <a:ext cx="456" cy="49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47" name="Line 19"/>
            <p:cNvSpPr>
              <a:spLocks noChangeShapeType="1"/>
            </p:cNvSpPr>
            <p:nvPr/>
          </p:nvSpPr>
          <p:spPr bwMode="auto">
            <a:xfrm>
              <a:off x="5467" y="2215"/>
              <a:ext cx="320" cy="307"/>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46" name="Oval 18"/>
            <p:cNvSpPr>
              <a:spLocks noChangeArrowheads="1"/>
            </p:cNvSpPr>
            <p:nvPr/>
          </p:nvSpPr>
          <p:spPr bwMode="auto">
            <a:xfrm flipV="1">
              <a:off x="5794" y="2509"/>
              <a:ext cx="72" cy="6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45" name="Line 17"/>
            <p:cNvSpPr>
              <a:spLocks noChangeShapeType="1"/>
            </p:cNvSpPr>
            <p:nvPr/>
          </p:nvSpPr>
          <p:spPr bwMode="auto">
            <a:xfrm flipV="1">
              <a:off x="5866" y="2181"/>
              <a:ext cx="334" cy="389"/>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44" name="Text Box 16"/>
            <p:cNvSpPr txBox="1">
              <a:spLocks noChangeArrowheads="1"/>
            </p:cNvSpPr>
            <p:nvPr/>
          </p:nvSpPr>
          <p:spPr bwMode="auto">
            <a:xfrm>
              <a:off x="6863" y="1370"/>
              <a:ext cx="356" cy="25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T</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01743" name="Text Box 15"/>
            <p:cNvSpPr txBox="1">
              <a:spLocks noChangeArrowheads="1"/>
            </p:cNvSpPr>
            <p:nvPr/>
          </p:nvSpPr>
          <p:spPr bwMode="auto">
            <a:xfrm>
              <a:off x="5438" y="2536"/>
              <a:ext cx="356" cy="25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1" i="1"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S</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01742" name="Text Box 14"/>
            <p:cNvSpPr txBox="1">
              <a:spLocks noChangeArrowheads="1"/>
            </p:cNvSpPr>
            <p:nvPr/>
          </p:nvSpPr>
          <p:spPr bwMode="auto">
            <a:xfrm>
              <a:off x="6877" y="2939"/>
              <a:ext cx="406" cy="33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C</a:t>
              </a:r>
              <a:r>
                <a:rPr kumimoji="0" lang="en-GB" sz="1200" b="0" i="0"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p</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01741" name="Text Box 13"/>
            <p:cNvSpPr txBox="1">
              <a:spLocks noChangeArrowheads="1"/>
            </p:cNvSpPr>
            <p:nvPr/>
          </p:nvSpPr>
          <p:spPr bwMode="auto">
            <a:xfrm>
              <a:off x="6005" y="2939"/>
              <a:ext cx="405" cy="35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C</a:t>
              </a:r>
              <a:r>
                <a:rPr kumimoji="0" lang="en-GB" sz="1200" b="0" i="0"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p</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01740" name="Text Box 12"/>
            <p:cNvSpPr txBox="1">
              <a:spLocks noChangeArrowheads="1"/>
            </p:cNvSpPr>
            <p:nvPr/>
          </p:nvSpPr>
          <p:spPr bwMode="auto">
            <a:xfrm>
              <a:off x="5025" y="2959"/>
              <a:ext cx="406" cy="33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C</a:t>
              </a:r>
              <a:r>
                <a:rPr kumimoji="0" lang="en-GB" sz="1200" b="0" i="0"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p</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01739" name="Oval 11"/>
            <p:cNvSpPr>
              <a:spLocks noChangeArrowheads="1"/>
            </p:cNvSpPr>
            <p:nvPr/>
          </p:nvSpPr>
          <p:spPr bwMode="auto">
            <a:xfrm flipV="1">
              <a:off x="4790" y="1493"/>
              <a:ext cx="202" cy="202"/>
            </a:xfrm>
            <a:prstGeom prst="ellipse">
              <a:avLst/>
            </a:prstGeom>
            <a:solidFill>
              <a:srgbClr val="000000"/>
            </a:solidFill>
            <a:ln w="50800" cmpd="dbl">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38" name="Oval 10"/>
            <p:cNvSpPr>
              <a:spLocks noChangeArrowheads="1"/>
            </p:cNvSpPr>
            <p:nvPr/>
          </p:nvSpPr>
          <p:spPr bwMode="auto">
            <a:xfrm flipV="1">
              <a:off x="5736" y="2451"/>
              <a:ext cx="202" cy="202"/>
            </a:xfrm>
            <a:prstGeom prst="ellipse">
              <a:avLst/>
            </a:prstGeom>
            <a:solidFill>
              <a:srgbClr val="000000"/>
            </a:solidFill>
            <a:ln w="50800" cmpd="dbl">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37" name="Oval 9"/>
            <p:cNvSpPr>
              <a:spLocks noChangeArrowheads="1"/>
            </p:cNvSpPr>
            <p:nvPr/>
          </p:nvSpPr>
          <p:spPr bwMode="auto">
            <a:xfrm flipV="1">
              <a:off x="6661" y="1492"/>
              <a:ext cx="202" cy="202"/>
            </a:xfrm>
            <a:prstGeom prst="ellipse">
              <a:avLst/>
            </a:prstGeom>
            <a:solidFill>
              <a:srgbClr val="000000"/>
            </a:solidFill>
            <a:ln w="50800" cmpd="dbl">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sp>
        <p:nvSpPr>
          <p:cNvPr id="76" name="Rectangle 75"/>
          <p:cNvSpPr/>
          <p:nvPr/>
        </p:nvSpPr>
        <p:spPr>
          <a:xfrm>
            <a:off x="6096000" y="3896380"/>
            <a:ext cx="3048000" cy="523220"/>
          </a:xfrm>
          <a:prstGeom prst="rect">
            <a:avLst/>
          </a:prstGeom>
        </p:spPr>
        <p:txBody>
          <a:bodyPr wrap="square">
            <a:spAutoFit/>
          </a:bodyPr>
          <a:lstStyle/>
          <a:p>
            <a:pPr algn="ctr"/>
            <a:r>
              <a:rPr lang="ro-RO" sz="1400" dirty="0">
                <a:solidFill>
                  <a:srgbClr val="C00000"/>
                </a:solidFill>
                <a:latin typeface="Times New Roman"/>
                <a:ea typeface="Times New Roman"/>
              </a:rPr>
              <a:t>Fig. 8 </a:t>
            </a:r>
            <a:r>
              <a:rPr lang="ro-RO" sz="1400" dirty="0">
                <a:latin typeface="Times New Roman"/>
                <a:ea typeface="Times New Roman"/>
              </a:rPr>
              <a:t>Linie electrică trifazată cu capacităţi faţă de pământ şi între faze</a:t>
            </a:r>
            <a:endParaRPr lang="en-US" sz="1400" dirty="0"/>
          </a:p>
        </p:txBody>
      </p:sp>
      <p:sp>
        <p:nvSpPr>
          <p:cNvPr id="201824" name="Rectangle 9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201793" name="Group 65"/>
          <p:cNvGrpSpPr>
            <a:grpSpLocks/>
          </p:cNvGrpSpPr>
          <p:nvPr/>
        </p:nvGrpSpPr>
        <p:grpSpPr bwMode="auto">
          <a:xfrm>
            <a:off x="6324600" y="4572000"/>
            <a:ext cx="2743200" cy="1219200"/>
            <a:chOff x="1457" y="1417"/>
            <a:chExt cx="3156" cy="1668"/>
          </a:xfrm>
        </p:grpSpPr>
        <p:grpSp>
          <p:nvGrpSpPr>
            <p:cNvPr id="201821" name="Group 93"/>
            <p:cNvGrpSpPr>
              <a:grpSpLocks/>
            </p:cNvGrpSpPr>
            <p:nvPr/>
          </p:nvGrpSpPr>
          <p:grpSpPr bwMode="auto">
            <a:xfrm>
              <a:off x="2381" y="2179"/>
              <a:ext cx="360" cy="108"/>
              <a:chOff x="9060" y="9912"/>
              <a:chExt cx="360" cy="108"/>
            </a:xfrm>
          </p:grpSpPr>
          <p:sp>
            <p:nvSpPr>
              <p:cNvPr id="201823" name="Line 95"/>
              <p:cNvSpPr>
                <a:spLocks noChangeShapeType="1"/>
              </p:cNvSpPr>
              <p:nvPr/>
            </p:nvSpPr>
            <p:spPr bwMode="auto">
              <a:xfrm>
                <a:off x="9060" y="9912"/>
                <a:ext cx="360"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822" name="Line 94"/>
              <p:cNvSpPr>
                <a:spLocks noChangeShapeType="1"/>
              </p:cNvSpPr>
              <p:nvPr/>
            </p:nvSpPr>
            <p:spPr bwMode="auto">
              <a:xfrm>
                <a:off x="9060" y="10020"/>
                <a:ext cx="360"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grpSp>
          <p:nvGrpSpPr>
            <p:cNvPr id="201818" name="Group 90"/>
            <p:cNvGrpSpPr>
              <a:grpSpLocks/>
            </p:cNvGrpSpPr>
            <p:nvPr/>
          </p:nvGrpSpPr>
          <p:grpSpPr bwMode="auto">
            <a:xfrm>
              <a:off x="2957" y="2179"/>
              <a:ext cx="360" cy="108"/>
              <a:chOff x="9060" y="9912"/>
              <a:chExt cx="360" cy="108"/>
            </a:xfrm>
          </p:grpSpPr>
          <p:sp>
            <p:nvSpPr>
              <p:cNvPr id="201820" name="Line 92"/>
              <p:cNvSpPr>
                <a:spLocks noChangeShapeType="1"/>
              </p:cNvSpPr>
              <p:nvPr/>
            </p:nvSpPr>
            <p:spPr bwMode="auto">
              <a:xfrm>
                <a:off x="9060" y="9912"/>
                <a:ext cx="360"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819" name="Line 91"/>
              <p:cNvSpPr>
                <a:spLocks noChangeShapeType="1"/>
              </p:cNvSpPr>
              <p:nvPr/>
            </p:nvSpPr>
            <p:spPr bwMode="auto">
              <a:xfrm>
                <a:off x="9060" y="10020"/>
                <a:ext cx="360"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grpSp>
          <p:nvGrpSpPr>
            <p:cNvPr id="201815" name="Group 87"/>
            <p:cNvGrpSpPr>
              <a:grpSpLocks/>
            </p:cNvGrpSpPr>
            <p:nvPr/>
          </p:nvGrpSpPr>
          <p:grpSpPr bwMode="auto">
            <a:xfrm>
              <a:off x="3521" y="2185"/>
              <a:ext cx="360" cy="108"/>
              <a:chOff x="9060" y="9912"/>
              <a:chExt cx="360" cy="108"/>
            </a:xfrm>
          </p:grpSpPr>
          <p:sp>
            <p:nvSpPr>
              <p:cNvPr id="201817" name="Line 89"/>
              <p:cNvSpPr>
                <a:spLocks noChangeShapeType="1"/>
              </p:cNvSpPr>
              <p:nvPr/>
            </p:nvSpPr>
            <p:spPr bwMode="auto">
              <a:xfrm>
                <a:off x="9060" y="9912"/>
                <a:ext cx="360"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816" name="Line 88"/>
              <p:cNvSpPr>
                <a:spLocks noChangeShapeType="1"/>
              </p:cNvSpPr>
              <p:nvPr/>
            </p:nvSpPr>
            <p:spPr bwMode="auto">
              <a:xfrm>
                <a:off x="9060" y="10020"/>
                <a:ext cx="360"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grpSp>
          <p:nvGrpSpPr>
            <p:cNvPr id="201812" name="Group 84"/>
            <p:cNvGrpSpPr>
              <a:grpSpLocks/>
            </p:cNvGrpSpPr>
            <p:nvPr/>
          </p:nvGrpSpPr>
          <p:grpSpPr bwMode="auto">
            <a:xfrm>
              <a:off x="4121" y="2185"/>
              <a:ext cx="360" cy="108"/>
              <a:chOff x="9060" y="9912"/>
              <a:chExt cx="360" cy="108"/>
            </a:xfrm>
          </p:grpSpPr>
          <p:sp>
            <p:nvSpPr>
              <p:cNvPr id="201814" name="Line 86"/>
              <p:cNvSpPr>
                <a:spLocks noChangeShapeType="1"/>
              </p:cNvSpPr>
              <p:nvPr/>
            </p:nvSpPr>
            <p:spPr bwMode="auto">
              <a:xfrm>
                <a:off x="9060" y="9912"/>
                <a:ext cx="360"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813" name="Line 85"/>
              <p:cNvSpPr>
                <a:spLocks noChangeShapeType="1"/>
              </p:cNvSpPr>
              <p:nvPr/>
            </p:nvSpPr>
            <p:spPr bwMode="auto">
              <a:xfrm>
                <a:off x="9060" y="10020"/>
                <a:ext cx="360" cy="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sp>
          <p:nvSpPr>
            <p:cNvPr id="201811" name="Freeform 83"/>
            <p:cNvSpPr>
              <a:spLocks/>
            </p:cNvSpPr>
            <p:nvPr/>
          </p:nvSpPr>
          <p:spPr bwMode="auto">
            <a:xfrm>
              <a:off x="1529" y="1747"/>
              <a:ext cx="2772" cy="420"/>
            </a:xfrm>
            <a:custGeom>
              <a:avLst/>
              <a:gdLst/>
              <a:ahLst/>
              <a:cxnLst>
                <a:cxn ang="0">
                  <a:pos x="0" y="0"/>
                </a:cxn>
                <a:cxn ang="0">
                  <a:pos x="2772" y="0"/>
                </a:cxn>
                <a:cxn ang="0">
                  <a:pos x="2772" y="420"/>
                </a:cxn>
              </a:cxnLst>
              <a:rect l="0" t="0" r="r" b="b"/>
              <a:pathLst>
                <a:path w="2772" h="420">
                  <a:moveTo>
                    <a:pt x="0" y="0"/>
                  </a:moveTo>
                  <a:lnTo>
                    <a:pt x="2772" y="0"/>
                  </a:lnTo>
                  <a:lnTo>
                    <a:pt x="2772" y="42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810" name="Oval 82"/>
            <p:cNvSpPr>
              <a:spLocks noChangeArrowheads="1"/>
            </p:cNvSpPr>
            <p:nvPr/>
          </p:nvSpPr>
          <p:spPr bwMode="auto">
            <a:xfrm>
              <a:off x="1457" y="1723"/>
              <a:ext cx="60" cy="60"/>
            </a:xfrm>
            <a:prstGeom prst="ellipse">
              <a:avLst/>
            </a:prstGeom>
            <a:solidFill>
              <a:srgbClr val="000000"/>
            </a:solidFill>
            <a:ln w="50800" cmpd="dbl">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809" name="Freeform 81"/>
            <p:cNvSpPr>
              <a:spLocks/>
            </p:cNvSpPr>
            <p:nvPr/>
          </p:nvSpPr>
          <p:spPr bwMode="auto">
            <a:xfrm flipV="1">
              <a:off x="1529" y="2287"/>
              <a:ext cx="2754" cy="438"/>
            </a:xfrm>
            <a:custGeom>
              <a:avLst/>
              <a:gdLst/>
              <a:ahLst/>
              <a:cxnLst>
                <a:cxn ang="0">
                  <a:pos x="0" y="0"/>
                </a:cxn>
                <a:cxn ang="0">
                  <a:pos x="2772" y="0"/>
                </a:cxn>
                <a:cxn ang="0">
                  <a:pos x="2772" y="420"/>
                </a:cxn>
              </a:cxnLst>
              <a:rect l="0" t="0" r="r" b="b"/>
              <a:pathLst>
                <a:path w="2772" h="420">
                  <a:moveTo>
                    <a:pt x="0" y="0"/>
                  </a:moveTo>
                  <a:lnTo>
                    <a:pt x="2772" y="0"/>
                  </a:lnTo>
                  <a:lnTo>
                    <a:pt x="2772" y="420"/>
                  </a:ln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808" name="Oval 80"/>
            <p:cNvSpPr>
              <a:spLocks noChangeArrowheads="1"/>
            </p:cNvSpPr>
            <p:nvPr/>
          </p:nvSpPr>
          <p:spPr bwMode="auto">
            <a:xfrm flipV="1">
              <a:off x="1457" y="2701"/>
              <a:ext cx="60" cy="60"/>
            </a:xfrm>
            <a:prstGeom prst="ellipse">
              <a:avLst/>
            </a:prstGeom>
            <a:solidFill>
              <a:srgbClr val="FFFFFF"/>
            </a:solid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807" name="Line 79"/>
            <p:cNvSpPr>
              <a:spLocks noChangeShapeType="1"/>
            </p:cNvSpPr>
            <p:nvPr/>
          </p:nvSpPr>
          <p:spPr bwMode="auto">
            <a:xfrm>
              <a:off x="2549" y="1747"/>
              <a:ext cx="0" cy="43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806" name="Line 78"/>
            <p:cNvSpPr>
              <a:spLocks noChangeShapeType="1"/>
            </p:cNvSpPr>
            <p:nvPr/>
          </p:nvSpPr>
          <p:spPr bwMode="auto">
            <a:xfrm>
              <a:off x="3119" y="1765"/>
              <a:ext cx="0" cy="42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805" name="Line 77"/>
            <p:cNvSpPr>
              <a:spLocks noChangeShapeType="1"/>
            </p:cNvSpPr>
            <p:nvPr/>
          </p:nvSpPr>
          <p:spPr bwMode="auto">
            <a:xfrm>
              <a:off x="3689" y="2299"/>
              <a:ext cx="0" cy="43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804" name="Line 76"/>
            <p:cNvSpPr>
              <a:spLocks noChangeShapeType="1"/>
            </p:cNvSpPr>
            <p:nvPr/>
          </p:nvSpPr>
          <p:spPr bwMode="auto">
            <a:xfrm>
              <a:off x="3707" y="1759"/>
              <a:ext cx="0" cy="42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803" name="Line 75"/>
            <p:cNvSpPr>
              <a:spLocks noChangeShapeType="1"/>
            </p:cNvSpPr>
            <p:nvPr/>
          </p:nvSpPr>
          <p:spPr bwMode="auto">
            <a:xfrm>
              <a:off x="2549" y="2299"/>
              <a:ext cx="0" cy="43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802" name="Line 74"/>
            <p:cNvSpPr>
              <a:spLocks noChangeShapeType="1"/>
            </p:cNvSpPr>
            <p:nvPr/>
          </p:nvSpPr>
          <p:spPr bwMode="auto">
            <a:xfrm>
              <a:off x="3119" y="2299"/>
              <a:ext cx="0" cy="43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801" name="Text Box 73"/>
            <p:cNvSpPr txBox="1">
              <a:spLocks noChangeArrowheads="1"/>
            </p:cNvSpPr>
            <p:nvPr/>
          </p:nvSpPr>
          <p:spPr bwMode="auto">
            <a:xfrm>
              <a:off x="2585" y="2323"/>
              <a:ext cx="300" cy="22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C</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01800" name="Text Box 72"/>
            <p:cNvSpPr txBox="1">
              <a:spLocks noChangeArrowheads="1"/>
            </p:cNvSpPr>
            <p:nvPr/>
          </p:nvSpPr>
          <p:spPr bwMode="auto">
            <a:xfrm>
              <a:off x="3149" y="2317"/>
              <a:ext cx="300" cy="22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C</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01799" name="Text Box 71"/>
            <p:cNvSpPr txBox="1">
              <a:spLocks noChangeArrowheads="1"/>
            </p:cNvSpPr>
            <p:nvPr/>
          </p:nvSpPr>
          <p:spPr bwMode="auto">
            <a:xfrm>
              <a:off x="3719" y="2317"/>
              <a:ext cx="300" cy="22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C</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01798" name="Text Box 70"/>
            <p:cNvSpPr txBox="1">
              <a:spLocks noChangeArrowheads="1"/>
            </p:cNvSpPr>
            <p:nvPr/>
          </p:nvSpPr>
          <p:spPr bwMode="auto">
            <a:xfrm>
              <a:off x="4313" y="2305"/>
              <a:ext cx="300" cy="22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C</a:t>
              </a:r>
              <a:endParaRPr kumimoji="0" lang="en-GB" sz="1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01797" name="Text Box 69"/>
            <p:cNvSpPr txBox="1">
              <a:spLocks noChangeArrowheads="1"/>
            </p:cNvSpPr>
            <p:nvPr/>
          </p:nvSpPr>
          <p:spPr bwMode="auto">
            <a:xfrm>
              <a:off x="2615" y="1417"/>
              <a:ext cx="1472" cy="20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conductor de </a:t>
              </a:r>
              <a:r>
                <a:rPr kumimoji="0" lang="en-GB" sz="12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fază</a:t>
              </a:r>
              <a:endParaRPr kumimoji="0" lang="en-GB" sz="12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201796" name="Text Box 68"/>
            <p:cNvSpPr txBox="1">
              <a:spLocks noChangeArrowheads="1"/>
            </p:cNvSpPr>
            <p:nvPr/>
          </p:nvSpPr>
          <p:spPr bwMode="auto">
            <a:xfrm>
              <a:off x="2765" y="2876"/>
              <a:ext cx="1410" cy="20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conductor de </a:t>
              </a:r>
              <a:r>
                <a:rPr kumimoji="0" lang="en-GB" sz="12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nul</a:t>
              </a:r>
              <a:endParaRPr kumimoji="0" lang="en-GB" sz="12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201795" name="Line 67"/>
            <p:cNvSpPr>
              <a:spLocks noChangeShapeType="1"/>
            </p:cNvSpPr>
            <p:nvPr/>
          </p:nvSpPr>
          <p:spPr bwMode="auto">
            <a:xfrm flipV="1">
              <a:off x="2201" y="1585"/>
              <a:ext cx="462" cy="168"/>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sp>
          <p:nvSpPr>
            <p:cNvPr id="201794" name="Line 66"/>
            <p:cNvSpPr>
              <a:spLocks noChangeShapeType="1"/>
            </p:cNvSpPr>
            <p:nvPr/>
          </p:nvSpPr>
          <p:spPr bwMode="auto">
            <a:xfrm>
              <a:off x="2309" y="2725"/>
              <a:ext cx="522" cy="162"/>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200">
                <a:latin typeface="Times New Roman" pitchFamily="18" charset="0"/>
                <a:cs typeface="Times New Roman" pitchFamily="18" charset="0"/>
              </a:endParaRPr>
            </a:p>
          </p:txBody>
        </p:sp>
      </p:grpSp>
      <p:sp>
        <p:nvSpPr>
          <p:cNvPr id="109" name="Rectangle 108"/>
          <p:cNvSpPr/>
          <p:nvPr/>
        </p:nvSpPr>
        <p:spPr>
          <a:xfrm>
            <a:off x="6096000" y="5877580"/>
            <a:ext cx="3048000" cy="523220"/>
          </a:xfrm>
          <a:prstGeom prst="rect">
            <a:avLst/>
          </a:prstGeom>
        </p:spPr>
        <p:txBody>
          <a:bodyPr wrap="square">
            <a:spAutoFit/>
          </a:bodyPr>
          <a:lstStyle/>
          <a:p>
            <a:pPr algn="ctr"/>
            <a:r>
              <a:rPr lang="ro-RO" sz="1400" dirty="0">
                <a:solidFill>
                  <a:srgbClr val="C00000"/>
                </a:solidFill>
                <a:latin typeface="Times New Roman"/>
                <a:ea typeface="Times New Roman"/>
              </a:rPr>
              <a:t>Fig. 9 </a:t>
            </a:r>
            <a:r>
              <a:rPr lang="ro-RO" sz="1400" dirty="0">
                <a:latin typeface="Times New Roman"/>
                <a:ea typeface="Times New Roman"/>
              </a:rPr>
              <a:t>Schema electrică echivalentă monofazată</a:t>
            </a:r>
            <a:endParaRPr lang="en-US" sz="1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400" b="1" dirty="0"/>
              <a:t>SUSCEPTANŢA LINIILOR ELECTRICE</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8"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70"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58"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60"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9685"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5"/>
          <p:cNvSpPr/>
          <p:nvPr/>
        </p:nvSpPr>
        <p:spPr>
          <a:xfrm>
            <a:off x="228600" y="621268"/>
            <a:ext cx="8763000" cy="923330"/>
          </a:xfrm>
          <a:prstGeom prst="rect">
            <a:avLst/>
          </a:prstGeom>
        </p:spPr>
        <p:txBody>
          <a:bodyPr wrap="square">
            <a:spAutoFit/>
          </a:bodyPr>
          <a:lstStyle/>
          <a:p>
            <a:pPr algn="just">
              <a:spcAft>
                <a:spcPts val="0"/>
              </a:spcAft>
            </a:pPr>
            <a:r>
              <a:rPr lang="ro-RO" b="1" dirty="0">
                <a:solidFill>
                  <a:srgbClr val="C00000"/>
                </a:solidFill>
                <a:latin typeface="Times New Roman"/>
                <a:ea typeface="Times New Roman"/>
              </a:rPr>
              <a:t>     Capacitate de serviciu </a:t>
            </a:r>
            <a:r>
              <a:rPr lang="ro-RO" dirty="0">
                <a:latin typeface="Times New Roman"/>
                <a:ea typeface="Times New Roman"/>
              </a:rPr>
              <a:t>sau </a:t>
            </a:r>
            <a:r>
              <a:rPr lang="ro-RO" b="1" dirty="0">
                <a:solidFill>
                  <a:srgbClr val="C00000"/>
                </a:solidFill>
                <a:latin typeface="Times New Roman"/>
                <a:ea typeface="Times New Roman"/>
              </a:rPr>
              <a:t>de lucru </a:t>
            </a:r>
            <a:r>
              <a:rPr lang="ro-RO" dirty="0">
                <a:latin typeface="Times New Roman"/>
                <a:ea typeface="Times New Roman"/>
              </a:rPr>
              <a:t>- raportul dintre </a:t>
            </a:r>
            <a:r>
              <a:rPr lang="ro-RO" b="1" dirty="0">
                <a:latin typeface="Times New Roman"/>
                <a:ea typeface="Times New Roman"/>
              </a:rPr>
              <a:t>întreaga cantitate de electricitate</a:t>
            </a:r>
            <a:r>
              <a:rPr lang="ro-RO" dirty="0">
                <a:latin typeface="Times New Roman"/>
                <a:ea typeface="Times New Roman"/>
              </a:rPr>
              <a:t>, care determină liniile de câmp ce pleacă de la un conductor dat spre celelalte şi spre pământ, şi </a:t>
            </a:r>
            <a:r>
              <a:rPr lang="ro-RO" b="1" dirty="0">
                <a:latin typeface="Times New Roman"/>
                <a:ea typeface="Times New Roman"/>
              </a:rPr>
              <a:t>potenţialul acelui conductor</a:t>
            </a:r>
            <a:r>
              <a:rPr lang="ro-RO" dirty="0">
                <a:latin typeface="Times New Roman"/>
                <a:ea typeface="Times New Roman"/>
              </a:rPr>
              <a:t>:</a:t>
            </a:r>
            <a:endParaRPr lang="en-US" dirty="0">
              <a:latin typeface="Times New Roman"/>
              <a:ea typeface="Times New Roman"/>
            </a:endParaRPr>
          </a:p>
        </p:txBody>
      </p:sp>
      <p:sp>
        <p:nvSpPr>
          <p:cNvPr id="201730"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32"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34"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24"/>
          <p:cNvSpPr/>
          <p:nvPr/>
        </p:nvSpPr>
        <p:spPr>
          <a:xfrm>
            <a:off x="5257800" y="167640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[35]</a:t>
            </a:r>
          </a:p>
        </p:txBody>
      </p:sp>
      <p:sp>
        <p:nvSpPr>
          <p:cNvPr id="201783" name="Rectangle 5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824" name="Rectangle 9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2757"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2756" name="Object 4"/>
          <p:cNvGraphicFramePr>
            <a:graphicFrameLocks noChangeAspect="1"/>
          </p:cNvGraphicFramePr>
          <p:nvPr/>
        </p:nvGraphicFramePr>
        <p:xfrm>
          <a:off x="3657600" y="1461656"/>
          <a:ext cx="990600" cy="810490"/>
        </p:xfrm>
        <a:graphic>
          <a:graphicData uri="http://schemas.openxmlformats.org/presentationml/2006/ole">
            <mc:AlternateContent xmlns:mc="http://schemas.openxmlformats.org/markup-compatibility/2006">
              <mc:Choice xmlns:v="urn:schemas-microsoft-com:vml" Requires="v">
                <p:oleObj spid="_x0000_s202776" name="Equation" r:id="rId3" imgW="520474" imgH="431613" progId="Equation.3">
                  <p:embed/>
                </p:oleObj>
              </mc:Choice>
              <mc:Fallback>
                <p:oleObj name="Equation" r:id="rId3" imgW="520474" imgH="431613"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1461656"/>
                        <a:ext cx="990600" cy="81049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2758" name="Rectangle 6"/>
          <p:cNvSpPr>
            <a:spLocks noChangeArrowheads="1"/>
          </p:cNvSpPr>
          <p:nvPr/>
        </p:nvSpPr>
        <p:spPr bwMode="auto">
          <a:xfrm>
            <a:off x="76200" y="2191436"/>
            <a:ext cx="8382000" cy="646331"/>
          </a:xfrm>
          <a:prstGeom prst="rect">
            <a:avLst/>
          </a:prstGeom>
          <a:noFill/>
          <a:ln w="19050" cap="flat" cmpd="sng">
            <a:noFill/>
            <a:prstDash val="solid"/>
            <a:miter lim="800000"/>
            <a:headEnd/>
            <a:tailEnd/>
          </a:ln>
          <a:effectLst/>
        </p:spPr>
        <p:txBody>
          <a:bodyPr vert="horz" wrap="square" lIns="91440" tIns="45720" rIns="91440" bIns="45720" numCol="1" anchor="ctr" anchorCtr="0" compatLnSpc="1">
            <a:prstTxWarp prst="textNoShape">
              <a:avLst/>
            </a:prstTxWarp>
            <a:spAutoFit/>
          </a:bodyPr>
          <a:lstStyle/>
          <a:p>
            <a:pPr eaLnBrk="1" hangingPunct="1"/>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unde: </a:t>
            </a:r>
            <a:r>
              <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q</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a:t>
            </a:r>
            <a:r>
              <a:rPr kumimoji="0" lang="ro-RO" b="0" i="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sarcina electrică </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cu care este încărcat conductorul; </a:t>
            </a:r>
          </a:p>
          <a:p>
            <a:pPr eaLnBrk="1" hangingPunct="1"/>
            <a:r>
              <a:rPr lang="ro-RO" i="1" dirty="0">
                <a:latin typeface="Times New Roman"/>
                <a:ea typeface="Times New Roman"/>
              </a:rPr>
              <a:t>         U</a:t>
            </a:r>
            <a:r>
              <a:rPr lang="ro-RO" i="1" baseline="-25000" dirty="0">
                <a:latin typeface="Times New Roman"/>
                <a:ea typeface="Times New Roman"/>
              </a:rPr>
              <a:t>0</a:t>
            </a:r>
            <a:r>
              <a:rPr lang="ro-RO" dirty="0">
                <a:latin typeface="Times New Roman"/>
                <a:ea typeface="Times New Roman"/>
              </a:rPr>
              <a:t> </a:t>
            </a:r>
            <a:r>
              <a:rPr lang="vi-VN" dirty="0">
                <a:latin typeface="Times New Roman" pitchFamily="18" charset="0"/>
                <a:ea typeface="Times New Roman" pitchFamily="18" charset="0"/>
                <a:cs typeface="Times New Roman" pitchFamily="18" charset="0"/>
              </a:rPr>
              <a:t>– </a:t>
            </a:r>
            <a:r>
              <a:rPr lang="vi-VN" dirty="0">
                <a:solidFill>
                  <a:srgbClr val="002060"/>
                </a:solidFill>
                <a:latin typeface="Times New Roman" pitchFamily="18" charset="0"/>
                <a:ea typeface="Times New Roman" pitchFamily="18" charset="0"/>
                <a:cs typeface="Times New Roman" pitchFamily="18" charset="0"/>
              </a:rPr>
              <a:t>potenţialul conductorului </a:t>
            </a:r>
            <a:r>
              <a:rPr lang="vi-VN" dirty="0">
                <a:latin typeface="Times New Roman" pitchFamily="18" charset="0"/>
                <a:ea typeface="Times New Roman" pitchFamily="18" charset="0"/>
                <a:cs typeface="Times New Roman" pitchFamily="18" charset="0"/>
              </a:rPr>
              <a:t>în raport cu pământul.</a:t>
            </a:r>
          </a:p>
        </p:txBody>
      </p:sp>
      <p:sp>
        <p:nvSpPr>
          <p:cNvPr id="111" name="Rectangle 110"/>
          <p:cNvSpPr/>
          <p:nvPr/>
        </p:nvSpPr>
        <p:spPr>
          <a:xfrm>
            <a:off x="228600" y="2838271"/>
            <a:ext cx="8839200" cy="1200329"/>
          </a:xfrm>
          <a:prstGeom prst="rect">
            <a:avLst/>
          </a:prstGeom>
        </p:spPr>
        <p:txBody>
          <a:bodyPr wrap="square">
            <a:spAutoFit/>
          </a:bodyPr>
          <a:lstStyle/>
          <a:p>
            <a:pPr algn="just"/>
            <a:r>
              <a:rPr lang="ro-RO" dirty="0">
                <a:latin typeface="Times New Roman"/>
                <a:ea typeface="Times New Roman"/>
              </a:rPr>
              <a:t>      Prin utilizarea </a:t>
            </a:r>
            <a:r>
              <a:rPr lang="ro-RO" dirty="0">
                <a:solidFill>
                  <a:srgbClr val="002060"/>
                </a:solidFill>
                <a:latin typeface="Times New Roman"/>
                <a:ea typeface="Times New Roman"/>
              </a:rPr>
              <a:t>ecuaţiilor lui Maxwell</a:t>
            </a:r>
            <a:r>
              <a:rPr lang="ro-RO" dirty="0">
                <a:latin typeface="Times New Roman"/>
                <a:ea typeface="Times New Roman"/>
              </a:rPr>
              <a:t>, care dau legătura dintre potenţialele celor trei conductoare de fază şi sarcinile electrice ale acestora prin intermediul coeficienţilor de potenţial propriu şi mutual, rezultă că </a:t>
            </a:r>
            <a:r>
              <a:rPr lang="ro-RO" b="1" dirty="0">
                <a:solidFill>
                  <a:srgbClr val="002060"/>
                </a:solidFill>
                <a:latin typeface="Times New Roman"/>
                <a:ea typeface="Times New Roman"/>
              </a:rPr>
              <a:t>valoarea capacităţii de serviciu ataşată unui conductor de fază</a:t>
            </a:r>
            <a:r>
              <a:rPr lang="ro-RO" dirty="0">
                <a:latin typeface="Times New Roman"/>
                <a:ea typeface="Times New Roman"/>
              </a:rPr>
              <a:t> este de forma următoare:</a:t>
            </a:r>
            <a:endParaRPr lang="en-US" dirty="0"/>
          </a:p>
        </p:txBody>
      </p:sp>
      <p:sp>
        <p:nvSpPr>
          <p:cNvPr id="202760" name="Rectangle 8"/>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4" name="Rectangle 113"/>
          <p:cNvSpPr/>
          <p:nvPr/>
        </p:nvSpPr>
        <p:spPr>
          <a:xfrm>
            <a:off x="5257800" y="419100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[36]</a:t>
            </a:r>
          </a:p>
        </p:txBody>
      </p:sp>
      <p:pic>
        <p:nvPicPr>
          <p:cNvPr id="202764" name="Picture 12"/>
          <p:cNvPicPr>
            <a:picLocks noChangeAspect="1" noChangeArrowheads="1"/>
          </p:cNvPicPr>
          <p:nvPr/>
        </p:nvPicPr>
        <p:blipFill>
          <a:blip r:embed="rId5" cstate="print">
            <a:lum bright="-4000" contrast="7000"/>
          </a:blip>
          <a:srcRect/>
          <a:stretch>
            <a:fillRect/>
          </a:stretch>
        </p:blipFill>
        <p:spPr bwMode="auto">
          <a:xfrm>
            <a:off x="76200" y="4876800"/>
            <a:ext cx="9067800" cy="1675538"/>
          </a:xfrm>
          <a:prstGeom prst="rect">
            <a:avLst/>
          </a:prstGeom>
          <a:noFill/>
          <a:ln w="19050" cap="flat" cmpd="sng">
            <a:noFill/>
            <a:prstDash val="solid"/>
            <a:miter lim="800000"/>
            <a:headEnd/>
            <a:tailEnd/>
          </a:ln>
        </p:spPr>
      </p:pic>
      <p:graphicFrame>
        <p:nvGraphicFramePr>
          <p:cNvPr id="202765" name="Object 13"/>
          <p:cNvGraphicFramePr>
            <a:graphicFrameLocks noChangeAspect="1"/>
          </p:cNvGraphicFramePr>
          <p:nvPr/>
        </p:nvGraphicFramePr>
        <p:xfrm>
          <a:off x="3581400" y="4038600"/>
          <a:ext cx="1128713" cy="947738"/>
        </p:xfrm>
        <a:graphic>
          <a:graphicData uri="http://schemas.openxmlformats.org/presentationml/2006/ole">
            <mc:AlternateContent xmlns:mc="http://schemas.openxmlformats.org/markup-compatibility/2006">
              <mc:Choice xmlns:v="urn:schemas-microsoft-com:vml" Requires="v">
                <p:oleObj spid="_x0000_s202777" name="Equation" r:id="rId6" imgW="711200" imgH="596900" progId="Equation.3">
                  <p:embed/>
                </p:oleObj>
              </mc:Choice>
              <mc:Fallback>
                <p:oleObj name="Equation" r:id="rId6" imgW="711200" imgH="596900" progId="Equation.3">
                  <p:embed/>
                  <p:pic>
                    <p:nvPicPr>
                      <p:cNvPr id="0"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81400" y="4038600"/>
                        <a:ext cx="1128713" cy="947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400" b="1" dirty="0"/>
              <a:t>SUSCEPTANŢA LINIILOR ELECTRICE</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8"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70"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58"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60"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9685"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5"/>
          <p:cNvSpPr/>
          <p:nvPr/>
        </p:nvSpPr>
        <p:spPr>
          <a:xfrm>
            <a:off x="228600" y="621268"/>
            <a:ext cx="8763000" cy="646331"/>
          </a:xfrm>
          <a:prstGeom prst="rect">
            <a:avLst/>
          </a:prstGeom>
        </p:spPr>
        <p:txBody>
          <a:bodyPr wrap="square">
            <a:spAutoFit/>
          </a:bodyPr>
          <a:lstStyle/>
          <a:p>
            <a:pPr algn="just">
              <a:spcAft>
                <a:spcPts val="0"/>
              </a:spcAft>
            </a:pPr>
            <a:r>
              <a:rPr lang="ro-RO" dirty="0">
                <a:latin typeface="Times New Roman"/>
                <a:ea typeface="Times New Roman"/>
              </a:rPr>
              <a:t>     Considerând </a:t>
            </a:r>
            <a:r>
              <a:rPr lang="ro-RO" i="1" dirty="0">
                <a:solidFill>
                  <a:srgbClr val="002060"/>
                </a:solidFill>
                <a:latin typeface="Times New Roman"/>
                <a:ea typeface="Times New Roman"/>
                <a:cs typeface="Times New Roman"/>
                <a:sym typeface="Symbol"/>
              </a:rPr>
              <a:t></a:t>
            </a:r>
            <a:r>
              <a:rPr lang="ro-RO" dirty="0">
                <a:solidFill>
                  <a:srgbClr val="002060"/>
                </a:solidFill>
                <a:latin typeface="Times New Roman"/>
                <a:ea typeface="Times New Roman"/>
              </a:rPr>
              <a:t> = </a:t>
            </a:r>
            <a:r>
              <a:rPr lang="ro-RO" i="1" dirty="0">
                <a:solidFill>
                  <a:srgbClr val="002060"/>
                </a:solidFill>
                <a:latin typeface="Times New Roman"/>
                <a:ea typeface="Times New Roman"/>
                <a:cs typeface="Times New Roman"/>
                <a:sym typeface="Symbol"/>
              </a:rPr>
              <a:t></a:t>
            </a:r>
            <a:r>
              <a:rPr lang="ro-RO" i="1" baseline="-25000" dirty="0">
                <a:solidFill>
                  <a:srgbClr val="002060"/>
                </a:solidFill>
                <a:latin typeface="Times New Roman"/>
                <a:ea typeface="Times New Roman"/>
              </a:rPr>
              <a:t>0</a:t>
            </a:r>
            <a:r>
              <a:rPr lang="ro-RO" dirty="0">
                <a:solidFill>
                  <a:srgbClr val="002060"/>
                </a:solidFill>
                <a:latin typeface="Times New Roman"/>
                <a:ea typeface="Times New Roman"/>
              </a:rPr>
              <a:t> = 1/4</a:t>
            </a:r>
            <a:r>
              <a:rPr lang="ro-RO" dirty="0">
                <a:solidFill>
                  <a:srgbClr val="002060"/>
                </a:solidFill>
                <a:latin typeface="Times New Roman"/>
                <a:ea typeface="Times New Roman"/>
                <a:cs typeface="Times New Roman"/>
                <a:sym typeface="Symbol"/>
              </a:rPr>
              <a:t></a:t>
            </a:r>
            <a:r>
              <a:rPr lang="ro-RO" dirty="0">
                <a:solidFill>
                  <a:srgbClr val="002060"/>
                </a:solidFill>
                <a:latin typeface="Times New Roman"/>
                <a:ea typeface="Times New Roman"/>
              </a:rPr>
              <a:t>9</a:t>
            </a:r>
            <a:r>
              <a:rPr lang="ro-RO" dirty="0">
                <a:solidFill>
                  <a:srgbClr val="002060"/>
                </a:solidFill>
                <a:latin typeface="Times New Roman"/>
                <a:ea typeface="Times New Roman"/>
                <a:cs typeface="Times New Roman"/>
                <a:sym typeface="Symbol"/>
              </a:rPr>
              <a:t></a:t>
            </a:r>
            <a:r>
              <a:rPr lang="ro-RO" dirty="0">
                <a:solidFill>
                  <a:srgbClr val="002060"/>
                </a:solidFill>
                <a:latin typeface="Times New Roman"/>
                <a:ea typeface="Times New Roman"/>
              </a:rPr>
              <a:t>10</a:t>
            </a:r>
            <a:r>
              <a:rPr lang="ro-RO" baseline="30000" dirty="0">
                <a:solidFill>
                  <a:srgbClr val="002060"/>
                </a:solidFill>
                <a:latin typeface="Times New Roman"/>
                <a:ea typeface="Times New Roman"/>
              </a:rPr>
              <a:t>9</a:t>
            </a:r>
            <a:r>
              <a:rPr lang="ro-RO" dirty="0">
                <a:solidFill>
                  <a:srgbClr val="002060"/>
                </a:solidFill>
                <a:latin typeface="Times New Roman"/>
                <a:ea typeface="Times New Roman"/>
              </a:rPr>
              <a:t> F/m </a:t>
            </a:r>
            <a:r>
              <a:rPr lang="ro-RO" dirty="0">
                <a:latin typeface="Times New Roman"/>
                <a:ea typeface="Times New Roman"/>
              </a:rPr>
              <a:t>şi trecând în logaritm zecimal, </a:t>
            </a:r>
            <a:r>
              <a:rPr lang="ro-RO" b="1" i="1" dirty="0">
                <a:solidFill>
                  <a:srgbClr val="002060"/>
                </a:solidFill>
                <a:latin typeface="Times New Roman"/>
                <a:ea typeface="Times New Roman"/>
              </a:rPr>
              <a:t>capacitatea de serviciu specifică</a:t>
            </a:r>
            <a:r>
              <a:rPr lang="ro-RO" dirty="0">
                <a:latin typeface="Times New Roman"/>
                <a:ea typeface="Times New Roman"/>
              </a:rPr>
              <a:t> pe km de linie se determină cu o relaţie de forma:</a:t>
            </a:r>
            <a:endParaRPr lang="en-US" dirty="0">
              <a:latin typeface="Times New Roman"/>
              <a:ea typeface="Times New Roman"/>
            </a:endParaRPr>
          </a:p>
        </p:txBody>
      </p:sp>
      <p:sp>
        <p:nvSpPr>
          <p:cNvPr id="201730"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32"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34"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24"/>
          <p:cNvSpPr/>
          <p:nvPr/>
        </p:nvSpPr>
        <p:spPr>
          <a:xfrm>
            <a:off x="6019800" y="144780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[37]</a:t>
            </a:r>
          </a:p>
        </p:txBody>
      </p:sp>
      <p:sp>
        <p:nvSpPr>
          <p:cNvPr id="201783" name="Rectangle 5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824" name="Rectangle 9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2757"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2760" name="Rectangle 8"/>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14" name="Rectangle 113"/>
          <p:cNvSpPr/>
          <p:nvPr/>
        </p:nvSpPr>
        <p:spPr>
          <a:xfrm>
            <a:off x="6019800" y="287649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[38]</a:t>
            </a:r>
          </a:p>
        </p:txBody>
      </p:sp>
      <p:sp>
        <p:nvSpPr>
          <p:cNvPr id="203781"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3780" name="Object 4"/>
          <p:cNvGraphicFramePr>
            <a:graphicFrameLocks noChangeAspect="1"/>
          </p:cNvGraphicFramePr>
          <p:nvPr/>
        </p:nvGraphicFramePr>
        <p:xfrm>
          <a:off x="3222170" y="1295400"/>
          <a:ext cx="1273629" cy="990600"/>
        </p:xfrm>
        <a:graphic>
          <a:graphicData uri="http://schemas.openxmlformats.org/presentationml/2006/ole">
            <mc:AlternateContent xmlns:mc="http://schemas.openxmlformats.org/markup-compatibility/2006">
              <mc:Choice xmlns:v="urn:schemas-microsoft-com:vml" Requires="v">
                <p:oleObj spid="_x0000_s203814" name="Equation" r:id="rId3" imgW="774364" imgH="596641" progId="Equation.3">
                  <p:embed/>
                </p:oleObj>
              </mc:Choice>
              <mc:Fallback>
                <p:oleObj name="Equation" r:id="rId3" imgW="774364" imgH="596641"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2170" y="1295400"/>
                        <a:ext cx="1273629"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 name="Rectangle 30"/>
          <p:cNvSpPr/>
          <p:nvPr/>
        </p:nvSpPr>
        <p:spPr>
          <a:xfrm>
            <a:off x="4572000" y="1447800"/>
            <a:ext cx="958917" cy="369332"/>
          </a:xfrm>
          <a:prstGeom prst="rect">
            <a:avLst/>
          </a:prstGeom>
        </p:spPr>
        <p:txBody>
          <a:bodyPr wrap="none">
            <a:spAutoFit/>
          </a:bodyPr>
          <a:lstStyle/>
          <a:p>
            <a:r>
              <a:rPr lang="ro-RO" dirty="0">
                <a:latin typeface="Times New Roman"/>
                <a:ea typeface="Times New Roman"/>
              </a:rPr>
              <a:t>[</a:t>
            </a:r>
            <a:r>
              <a:rPr lang="ro-RO" dirty="0">
                <a:latin typeface="Times New Roman"/>
                <a:ea typeface="Times New Roman"/>
                <a:cs typeface="Times New Roman"/>
                <a:sym typeface="Symbol"/>
              </a:rPr>
              <a:t></a:t>
            </a:r>
            <a:r>
              <a:rPr lang="ro-RO" dirty="0">
                <a:latin typeface="Times New Roman"/>
                <a:ea typeface="Times New Roman"/>
              </a:rPr>
              <a:t>F/km]</a:t>
            </a:r>
            <a:endParaRPr lang="en-US" dirty="0"/>
          </a:p>
        </p:txBody>
      </p:sp>
      <p:sp>
        <p:nvSpPr>
          <p:cNvPr id="32" name="Rectangle 31"/>
          <p:cNvSpPr/>
          <p:nvPr/>
        </p:nvSpPr>
        <p:spPr>
          <a:xfrm>
            <a:off x="228600" y="2133600"/>
            <a:ext cx="8763000" cy="646331"/>
          </a:xfrm>
          <a:prstGeom prst="rect">
            <a:avLst/>
          </a:prstGeom>
        </p:spPr>
        <p:txBody>
          <a:bodyPr wrap="square">
            <a:spAutoFit/>
          </a:bodyPr>
          <a:lstStyle/>
          <a:p>
            <a:pPr algn="just">
              <a:spcAft>
                <a:spcPts val="0"/>
              </a:spcAft>
            </a:pPr>
            <a:r>
              <a:rPr lang="ro-RO" dirty="0">
                <a:latin typeface="Times New Roman"/>
                <a:ea typeface="Times New Roman"/>
              </a:rPr>
              <a:t>       Pentru frecvenţa de 50 Hz, </a:t>
            </a:r>
            <a:r>
              <a:rPr lang="ro-RO" b="1" i="1" dirty="0">
                <a:solidFill>
                  <a:srgbClr val="002060"/>
                </a:solidFill>
                <a:latin typeface="Times New Roman"/>
                <a:ea typeface="Times New Roman"/>
              </a:rPr>
              <a:t>susceptanţa capacitivă specifică</a:t>
            </a:r>
            <a:r>
              <a:rPr lang="ro-RO" dirty="0">
                <a:latin typeface="Times New Roman"/>
                <a:ea typeface="Times New Roman"/>
              </a:rPr>
              <a:t>, ataşată unei faze a unei LEA simplu circuit, pe care s-a efectuat transpunerea conductoarelor, se determină cu relaţia :</a:t>
            </a:r>
            <a:endParaRPr lang="en-US" dirty="0">
              <a:latin typeface="Times New Roman"/>
              <a:ea typeface="Times New Roman"/>
            </a:endParaRPr>
          </a:p>
        </p:txBody>
      </p:sp>
      <p:sp>
        <p:nvSpPr>
          <p:cNvPr id="33" name="Rectangle 32"/>
          <p:cNvSpPr/>
          <p:nvPr/>
        </p:nvSpPr>
        <p:spPr>
          <a:xfrm>
            <a:off x="4953000" y="2907268"/>
            <a:ext cx="825867" cy="369332"/>
          </a:xfrm>
          <a:prstGeom prst="rect">
            <a:avLst/>
          </a:prstGeom>
        </p:spPr>
        <p:txBody>
          <a:bodyPr wrap="none">
            <a:spAutoFit/>
          </a:bodyPr>
          <a:lstStyle/>
          <a:p>
            <a:r>
              <a:rPr lang="ro-RO" dirty="0">
                <a:latin typeface="Times New Roman"/>
                <a:ea typeface="Times New Roman"/>
              </a:rPr>
              <a:t>[</a:t>
            </a:r>
            <a:r>
              <a:rPr lang="ro-RO" dirty="0">
                <a:latin typeface="Times New Roman"/>
                <a:ea typeface="Times New Roman"/>
                <a:cs typeface="Times New Roman"/>
                <a:sym typeface="Symbol"/>
              </a:rPr>
              <a:t>S</a:t>
            </a:r>
            <a:r>
              <a:rPr lang="ro-RO" dirty="0">
                <a:latin typeface="Times New Roman"/>
                <a:ea typeface="Times New Roman"/>
              </a:rPr>
              <a:t>/km]</a:t>
            </a:r>
            <a:endParaRPr lang="en-US" dirty="0"/>
          </a:p>
        </p:txBody>
      </p:sp>
      <p:sp>
        <p:nvSpPr>
          <p:cNvPr id="203783" name="Rectangle 7"/>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3782" name="Object 6"/>
          <p:cNvGraphicFramePr>
            <a:graphicFrameLocks noChangeAspect="1"/>
          </p:cNvGraphicFramePr>
          <p:nvPr/>
        </p:nvGraphicFramePr>
        <p:xfrm>
          <a:off x="2590800" y="2743200"/>
          <a:ext cx="2438400" cy="966158"/>
        </p:xfrm>
        <a:graphic>
          <a:graphicData uri="http://schemas.openxmlformats.org/presentationml/2006/ole">
            <mc:AlternateContent xmlns:mc="http://schemas.openxmlformats.org/markup-compatibility/2006">
              <mc:Choice xmlns:v="urn:schemas-microsoft-com:vml" Requires="v">
                <p:oleObj spid="_x0000_s203815" name="Equation" r:id="rId5" imgW="1511300" imgH="596900" progId="Equation.3">
                  <p:embed/>
                </p:oleObj>
              </mc:Choice>
              <mc:Fallback>
                <p:oleObj name="Equation" r:id="rId5" imgW="1511300" imgH="596900" progId="Equation.3">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90800" y="2743200"/>
                        <a:ext cx="2438400" cy="96615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 name="Rectangle 35"/>
          <p:cNvSpPr/>
          <p:nvPr/>
        </p:nvSpPr>
        <p:spPr>
          <a:xfrm>
            <a:off x="228600" y="3697069"/>
            <a:ext cx="8763000" cy="923330"/>
          </a:xfrm>
          <a:prstGeom prst="rect">
            <a:avLst/>
          </a:prstGeom>
        </p:spPr>
        <p:txBody>
          <a:bodyPr wrap="square">
            <a:spAutoFit/>
          </a:bodyPr>
          <a:lstStyle/>
          <a:p>
            <a:pPr algn="just">
              <a:spcAft>
                <a:spcPts val="0"/>
              </a:spcAft>
            </a:pPr>
            <a:r>
              <a:rPr lang="ro-RO" dirty="0">
                <a:latin typeface="Times New Roman"/>
                <a:ea typeface="Times New Roman"/>
              </a:rPr>
              <a:t>        În cazul LEA trifazate dublu circuit, pe parcursul cărora s-a efectuat transpunerea conductoarelor (Fig. 6), pentru determinarea </a:t>
            </a:r>
            <a:r>
              <a:rPr lang="ro-RO" b="1" i="1" dirty="0">
                <a:solidFill>
                  <a:srgbClr val="002060"/>
                </a:solidFill>
                <a:latin typeface="Times New Roman"/>
                <a:ea typeface="Times New Roman"/>
              </a:rPr>
              <a:t>capacităţii de serviciu </a:t>
            </a:r>
            <a:r>
              <a:rPr lang="ro-RO" dirty="0">
                <a:latin typeface="Times New Roman"/>
                <a:ea typeface="Times New Roman"/>
              </a:rPr>
              <a:t>şi a </a:t>
            </a:r>
            <a:r>
              <a:rPr lang="ro-RO" b="1" i="1" dirty="0">
                <a:solidFill>
                  <a:srgbClr val="002060"/>
                </a:solidFill>
                <a:latin typeface="Times New Roman"/>
                <a:ea typeface="Times New Roman"/>
              </a:rPr>
              <a:t>susceptanţei capacitive </a:t>
            </a:r>
            <a:r>
              <a:rPr lang="ro-RO" dirty="0">
                <a:latin typeface="Times New Roman"/>
                <a:ea typeface="Times New Roman"/>
              </a:rPr>
              <a:t>se procedează analog ca la liniile simplu circuit, rezultând următoarele relaţii :</a:t>
            </a:r>
            <a:endParaRPr lang="en-US" dirty="0">
              <a:latin typeface="Times New Roman"/>
              <a:ea typeface="Times New Roman"/>
            </a:endParaRPr>
          </a:p>
        </p:txBody>
      </p:sp>
      <p:sp>
        <p:nvSpPr>
          <p:cNvPr id="203785" name="Rectangle 9"/>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3784" name="Object 8"/>
          <p:cNvGraphicFramePr>
            <a:graphicFrameLocks noChangeAspect="1"/>
          </p:cNvGraphicFramePr>
          <p:nvPr/>
        </p:nvGraphicFramePr>
        <p:xfrm>
          <a:off x="3276600" y="4554922"/>
          <a:ext cx="1600200" cy="979432"/>
        </p:xfrm>
        <a:graphic>
          <a:graphicData uri="http://schemas.openxmlformats.org/presentationml/2006/ole">
            <mc:AlternateContent xmlns:mc="http://schemas.openxmlformats.org/markup-compatibility/2006">
              <mc:Choice xmlns:v="urn:schemas-microsoft-com:vml" Requires="v">
                <p:oleObj spid="_x0000_s203816" name="Equation" r:id="rId7" imgW="1104900" imgH="673100" progId="Equation.3">
                  <p:embed/>
                </p:oleObj>
              </mc:Choice>
              <mc:Fallback>
                <p:oleObj name="Equation" r:id="rId7" imgW="1104900" imgH="673100" progId="Equation.3">
                  <p:embed/>
                  <p:pic>
                    <p:nvPicPr>
                      <p:cNvPr id="0"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76600" y="4554922"/>
                        <a:ext cx="1600200" cy="9794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3787" name="Rectangle 11"/>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3786" name="Object 10"/>
          <p:cNvGraphicFramePr>
            <a:graphicFrameLocks noChangeAspect="1"/>
          </p:cNvGraphicFramePr>
          <p:nvPr/>
        </p:nvGraphicFramePr>
        <p:xfrm>
          <a:off x="3158544" y="5562600"/>
          <a:ext cx="1957588" cy="914400"/>
        </p:xfrm>
        <a:graphic>
          <a:graphicData uri="http://schemas.openxmlformats.org/presentationml/2006/ole">
            <mc:AlternateContent xmlns:mc="http://schemas.openxmlformats.org/markup-compatibility/2006">
              <mc:Choice xmlns:v="urn:schemas-microsoft-com:vml" Requires="v">
                <p:oleObj spid="_x0000_s203817" name="Equation" r:id="rId9" imgW="1447172" imgH="672808" progId="Equation.3">
                  <p:embed/>
                </p:oleObj>
              </mc:Choice>
              <mc:Fallback>
                <p:oleObj name="Equation" r:id="rId9" imgW="1447172" imgH="672808" progId="Equation.3">
                  <p:embed/>
                  <p:pic>
                    <p:nvPicPr>
                      <p:cNvPr id="0"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58544" y="5562600"/>
                        <a:ext cx="1957588"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2" name="Rectangle 41"/>
          <p:cNvSpPr/>
          <p:nvPr/>
        </p:nvSpPr>
        <p:spPr>
          <a:xfrm>
            <a:off x="5029200" y="4648200"/>
            <a:ext cx="958917" cy="369332"/>
          </a:xfrm>
          <a:prstGeom prst="rect">
            <a:avLst/>
          </a:prstGeom>
        </p:spPr>
        <p:txBody>
          <a:bodyPr wrap="none">
            <a:spAutoFit/>
          </a:bodyPr>
          <a:lstStyle/>
          <a:p>
            <a:r>
              <a:rPr lang="ro-RO" dirty="0">
                <a:latin typeface="Times New Roman"/>
                <a:ea typeface="Times New Roman"/>
              </a:rPr>
              <a:t>[</a:t>
            </a:r>
            <a:r>
              <a:rPr lang="ro-RO" dirty="0">
                <a:latin typeface="Times New Roman"/>
                <a:ea typeface="Times New Roman"/>
                <a:cs typeface="Times New Roman"/>
                <a:sym typeface="Symbol"/>
              </a:rPr>
              <a:t></a:t>
            </a:r>
            <a:r>
              <a:rPr lang="ro-RO" dirty="0">
                <a:latin typeface="Times New Roman"/>
                <a:ea typeface="Times New Roman"/>
              </a:rPr>
              <a:t>F/km]</a:t>
            </a:r>
            <a:endParaRPr lang="en-US" dirty="0"/>
          </a:p>
        </p:txBody>
      </p:sp>
      <p:sp>
        <p:nvSpPr>
          <p:cNvPr id="43" name="Rectangle 42"/>
          <p:cNvSpPr/>
          <p:nvPr/>
        </p:nvSpPr>
        <p:spPr>
          <a:xfrm>
            <a:off x="5181600" y="5562600"/>
            <a:ext cx="825867" cy="369332"/>
          </a:xfrm>
          <a:prstGeom prst="rect">
            <a:avLst/>
          </a:prstGeom>
        </p:spPr>
        <p:txBody>
          <a:bodyPr wrap="none">
            <a:spAutoFit/>
          </a:bodyPr>
          <a:lstStyle/>
          <a:p>
            <a:r>
              <a:rPr lang="ro-RO" dirty="0">
                <a:latin typeface="Times New Roman"/>
                <a:ea typeface="Times New Roman"/>
              </a:rPr>
              <a:t>[</a:t>
            </a:r>
            <a:r>
              <a:rPr lang="ro-RO" dirty="0">
                <a:latin typeface="Times New Roman"/>
                <a:ea typeface="Times New Roman"/>
                <a:cs typeface="Times New Roman"/>
                <a:sym typeface="Symbol"/>
              </a:rPr>
              <a:t>S</a:t>
            </a:r>
            <a:r>
              <a:rPr lang="ro-RO" dirty="0">
                <a:latin typeface="Times New Roman"/>
                <a:ea typeface="Times New Roman"/>
              </a:rPr>
              <a:t>/km]</a:t>
            </a:r>
            <a:endParaRPr lang="en-US" dirty="0"/>
          </a:p>
        </p:txBody>
      </p:sp>
      <p:sp>
        <p:nvSpPr>
          <p:cNvPr id="44" name="Rectangle 43"/>
          <p:cNvSpPr/>
          <p:nvPr/>
        </p:nvSpPr>
        <p:spPr>
          <a:xfrm>
            <a:off x="6324600" y="464820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[39]</a:t>
            </a:r>
          </a:p>
        </p:txBody>
      </p:sp>
      <p:sp>
        <p:nvSpPr>
          <p:cNvPr id="45" name="Rectangle 44"/>
          <p:cNvSpPr/>
          <p:nvPr/>
        </p:nvSpPr>
        <p:spPr>
          <a:xfrm>
            <a:off x="6400800" y="554349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[40]</a:t>
            </a:r>
          </a:p>
        </p:txBody>
      </p:sp>
      <p:sp>
        <p:nvSpPr>
          <p:cNvPr id="203789" name="Rectangle 13"/>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3788" name="Object 12"/>
          <p:cNvGraphicFramePr>
            <a:graphicFrameLocks noChangeAspect="1"/>
          </p:cNvGraphicFramePr>
          <p:nvPr/>
        </p:nvGraphicFramePr>
        <p:xfrm>
          <a:off x="152400" y="6248400"/>
          <a:ext cx="1463978" cy="381000"/>
        </p:xfrm>
        <a:graphic>
          <a:graphicData uri="http://schemas.openxmlformats.org/presentationml/2006/ole">
            <mc:AlternateContent xmlns:mc="http://schemas.openxmlformats.org/markup-compatibility/2006">
              <mc:Choice xmlns:v="urn:schemas-microsoft-com:vml" Requires="v">
                <p:oleObj spid="_x0000_s203818" name="Equation" r:id="rId11" imgW="799920" imgH="241200" progId="Equation.3">
                  <p:embed/>
                </p:oleObj>
              </mc:Choice>
              <mc:Fallback>
                <p:oleObj name="Equation" r:id="rId11" imgW="799920" imgH="241200" progId="Equation.3">
                  <p:embed/>
                  <p:pic>
                    <p:nvPicPr>
                      <p:cNvPr id="0" name="Picture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2400" y="6248400"/>
                        <a:ext cx="1463978"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8" name="Rectangle 47"/>
          <p:cNvSpPr/>
          <p:nvPr/>
        </p:nvSpPr>
        <p:spPr>
          <a:xfrm>
            <a:off x="1600200" y="6248400"/>
            <a:ext cx="780983" cy="369332"/>
          </a:xfrm>
          <a:prstGeom prst="rect">
            <a:avLst/>
          </a:prstGeom>
        </p:spPr>
        <p:txBody>
          <a:bodyPr wrap="none">
            <a:spAutoFit/>
          </a:bodyPr>
          <a:lstStyle/>
          <a:p>
            <a:r>
              <a:rPr lang="ro-RO" dirty="0">
                <a:latin typeface="Times New Roman"/>
                <a:ea typeface="Times New Roman"/>
              </a:rPr>
              <a:t>….???</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400" b="1" dirty="0"/>
              <a:t>SUSCEPTANŢA LINIILOR ELECTRICE</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8"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70"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58"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60"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9685"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5"/>
          <p:cNvSpPr/>
          <p:nvPr/>
        </p:nvSpPr>
        <p:spPr>
          <a:xfrm>
            <a:off x="228600" y="990600"/>
            <a:ext cx="8763000" cy="1323439"/>
          </a:xfrm>
          <a:prstGeom prst="rect">
            <a:avLst/>
          </a:prstGeom>
        </p:spPr>
        <p:txBody>
          <a:bodyPr wrap="square">
            <a:spAutoFit/>
          </a:bodyPr>
          <a:lstStyle/>
          <a:p>
            <a:pPr algn="just">
              <a:spcAft>
                <a:spcPts val="0"/>
              </a:spcAft>
            </a:pPr>
            <a:r>
              <a:rPr lang="ro-RO" sz="2000" dirty="0">
                <a:latin typeface="Times New Roman"/>
                <a:ea typeface="Times New Roman"/>
              </a:rPr>
              <a:t>      În cazul </a:t>
            </a:r>
            <a:r>
              <a:rPr lang="ro-RO" sz="2000" dirty="0">
                <a:solidFill>
                  <a:srgbClr val="002060"/>
                </a:solidFill>
                <a:latin typeface="Times New Roman"/>
                <a:ea typeface="Times New Roman"/>
              </a:rPr>
              <a:t>LEA trifazate simplu sau dublu circuit</a:t>
            </a:r>
            <a:r>
              <a:rPr lang="ro-RO" sz="2000" dirty="0">
                <a:latin typeface="Times New Roman"/>
                <a:ea typeface="Times New Roman"/>
              </a:rPr>
              <a:t>, realizate cu </a:t>
            </a:r>
            <a:r>
              <a:rPr lang="ro-RO" sz="2000" dirty="0">
                <a:solidFill>
                  <a:srgbClr val="002060"/>
                </a:solidFill>
                <a:latin typeface="Times New Roman"/>
                <a:ea typeface="Times New Roman"/>
              </a:rPr>
              <a:t>conductoare fasciculare</a:t>
            </a:r>
            <a:r>
              <a:rPr lang="ro-RO" sz="2000" dirty="0">
                <a:latin typeface="Times New Roman"/>
                <a:ea typeface="Times New Roman"/>
              </a:rPr>
              <a:t>, pentru determinarea capacităţii de serviciu şi a susceptanţei capacitive se folosesc relaţiile (37)</a:t>
            </a:r>
            <a:r>
              <a:rPr lang="ro-RO" sz="2000" dirty="0">
                <a:latin typeface="Times New Roman"/>
                <a:ea typeface="Times New Roman"/>
                <a:sym typeface="Symbol"/>
              </a:rPr>
              <a:t></a:t>
            </a:r>
            <a:r>
              <a:rPr lang="ro-RO" sz="2000" dirty="0">
                <a:latin typeface="Times New Roman"/>
                <a:ea typeface="Times New Roman"/>
              </a:rPr>
              <a:t>(40), în care </a:t>
            </a:r>
            <a:r>
              <a:rPr lang="ro-RO" sz="2000" b="1" i="1" dirty="0">
                <a:solidFill>
                  <a:srgbClr val="002060"/>
                </a:solidFill>
                <a:latin typeface="Times New Roman"/>
                <a:ea typeface="Times New Roman"/>
              </a:rPr>
              <a:t>raza echivalentă a fasciculului de conductoare </a:t>
            </a:r>
            <a:r>
              <a:rPr lang="ro-RO" sz="2000" dirty="0">
                <a:latin typeface="Times New Roman"/>
                <a:ea typeface="Times New Roman"/>
              </a:rPr>
              <a:t>se determină cu relaţia:</a:t>
            </a:r>
            <a:endParaRPr lang="en-US" sz="1600" dirty="0">
              <a:latin typeface="Times New Roman"/>
              <a:ea typeface="Times New Roman"/>
            </a:endParaRPr>
          </a:p>
        </p:txBody>
      </p:sp>
      <p:sp>
        <p:nvSpPr>
          <p:cNvPr id="201730"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32"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34"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5" name="Rectangle 24"/>
          <p:cNvSpPr/>
          <p:nvPr/>
        </p:nvSpPr>
        <p:spPr>
          <a:xfrm>
            <a:off x="5181600" y="257169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[41]</a:t>
            </a:r>
          </a:p>
        </p:txBody>
      </p:sp>
      <p:sp>
        <p:nvSpPr>
          <p:cNvPr id="201783" name="Rectangle 5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824" name="Rectangle 9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2757"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2760" name="Rectangle 8"/>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4804"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4803" name="Object 3"/>
          <p:cNvGraphicFramePr>
            <a:graphicFrameLocks noChangeAspect="1"/>
          </p:cNvGraphicFramePr>
          <p:nvPr/>
        </p:nvGraphicFramePr>
        <p:xfrm>
          <a:off x="2667000" y="2514600"/>
          <a:ext cx="2057400" cy="564419"/>
        </p:xfrm>
        <a:graphic>
          <a:graphicData uri="http://schemas.openxmlformats.org/presentationml/2006/ole">
            <mc:AlternateContent xmlns:mc="http://schemas.openxmlformats.org/markup-compatibility/2006">
              <mc:Choice xmlns:v="urn:schemas-microsoft-com:vml" Requires="v">
                <p:oleObj spid="_x0000_s204809" name="Equation" r:id="rId3" imgW="1079032" imgH="291973" progId="Equation.3">
                  <p:embed/>
                </p:oleObj>
              </mc:Choice>
              <mc:Fallback>
                <p:oleObj name="Equation" r:id="rId3" imgW="1079032" imgH="291973"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2514600"/>
                        <a:ext cx="2057400" cy="56441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04805" name="Picture 5"/>
          <p:cNvPicPr>
            <a:picLocks noChangeAspect="1" noChangeArrowheads="1"/>
          </p:cNvPicPr>
          <p:nvPr/>
        </p:nvPicPr>
        <p:blipFill>
          <a:blip r:embed="rId5" cstate="print"/>
          <a:srcRect/>
          <a:stretch>
            <a:fillRect/>
          </a:stretch>
        </p:blipFill>
        <p:spPr bwMode="auto">
          <a:xfrm>
            <a:off x="842962" y="3352800"/>
            <a:ext cx="7468230" cy="1834605"/>
          </a:xfrm>
          <a:prstGeom prst="rect">
            <a:avLst/>
          </a:prstGeom>
          <a:noFill/>
          <a:ln w="19050" cap="flat" cmpd="sng">
            <a:noFill/>
            <a:prstDash val="solid"/>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41702"/>
            <a:ext cx="9144000" cy="415498"/>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100" b="1" dirty="0"/>
              <a:t>SCHEME ECHIVALENTE ŞI PARAMETRII TRANSFORMATOARELOR</a:t>
            </a:r>
            <a:endParaRPr lang="en-US" sz="21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8"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70"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58"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60"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9685"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5"/>
          <p:cNvSpPr/>
          <p:nvPr/>
        </p:nvSpPr>
        <p:spPr>
          <a:xfrm>
            <a:off x="381000" y="990600"/>
            <a:ext cx="8458200" cy="4708981"/>
          </a:xfrm>
          <a:prstGeom prst="rect">
            <a:avLst/>
          </a:prstGeom>
        </p:spPr>
        <p:txBody>
          <a:bodyPr wrap="square">
            <a:spAutoFit/>
          </a:bodyPr>
          <a:lstStyle/>
          <a:p>
            <a:pPr algn="just">
              <a:spcAft>
                <a:spcPts val="0"/>
              </a:spcAft>
            </a:pPr>
            <a:r>
              <a:rPr lang="ro-RO" sz="2000" dirty="0">
                <a:latin typeface="Times New Roman"/>
                <a:ea typeface="Times New Roman"/>
              </a:rPr>
              <a:t>       În instalaţiile de transport şi distribuţie în curent alternativ, </a:t>
            </a:r>
            <a:r>
              <a:rPr lang="ro-RO" sz="2000" b="1" dirty="0">
                <a:solidFill>
                  <a:srgbClr val="002060"/>
                </a:solidFill>
                <a:latin typeface="Times New Roman"/>
                <a:ea typeface="Times New Roman"/>
              </a:rPr>
              <a:t>transformatoarele</a:t>
            </a:r>
            <a:r>
              <a:rPr lang="ro-RO" sz="2000" dirty="0">
                <a:latin typeface="Times New Roman"/>
                <a:ea typeface="Times New Roman"/>
              </a:rPr>
              <a:t> </a:t>
            </a:r>
            <a:r>
              <a:rPr lang="ro-RO" sz="2000" b="1" dirty="0">
                <a:latin typeface="Times New Roman"/>
                <a:ea typeface="Times New Roman"/>
              </a:rPr>
              <a:t>sunt destinate</a:t>
            </a:r>
            <a:r>
              <a:rPr lang="ro-RO" sz="2000" dirty="0">
                <a:latin typeface="Times New Roman"/>
                <a:ea typeface="Times New Roman"/>
              </a:rPr>
              <a:t> </a:t>
            </a:r>
            <a:r>
              <a:rPr lang="ro-RO" sz="2000" b="1" dirty="0">
                <a:solidFill>
                  <a:srgbClr val="002060"/>
                </a:solidFill>
                <a:latin typeface="Times New Roman"/>
                <a:ea typeface="Times New Roman"/>
              </a:rPr>
              <a:t>pentru transformarea parametrilor energiei electrice </a:t>
            </a:r>
            <a:r>
              <a:rPr lang="ro-RO" sz="2000" dirty="0">
                <a:latin typeface="Times New Roman"/>
                <a:ea typeface="Times New Roman"/>
              </a:rPr>
              <a:t>(tensiunea şi intensitatea curentului), </a:t>
            </a:r>
            <a:r>
              <a:rPr lang="ro-RO" sz="2000" b="1" dirty="0">
                <a:solidFill>
                  <a:srgbClr val="002060"/>
                </a:solidFill>
                <a:latin typeface="Times New Roman"/>
                <a:ea typeface="Times New Roman"/>
              </a:rPr>
              <a:t>menţinând neschimbată frecvenţa mărimilor alternative </a:t>
            </a:r>
            <a:r>
              <a:rPr lang="ro-RO" sz="2000" dirty="0">
                <a:latin typeface="Times New Roman"/>
                <a:ea typeface="Times New Roman"/>
              </a:rPr>
              <a:t>şi poartă denumirea de </a:t>
            </a:r>
            <a:r>
              <a:rPr lang="ro-RO" sz="2000" b="1" dirty="0">
                <a:solidFill>
                  <a:srgbClr val="C00000"/>
                </a:solidFill>
                <a:latin typeface="Times New Roman"/>
                <a:ea typeface="Times New Roman"/>
              </a:rPr>
              <a:t>transformatoare de putere </a:t>
            </a:r>
            <a:r>
              <a:rPr lang="ro-RO" sz="2000" dirty="0">
                <a:latin typeface="Times New Roman"/>
                <a:ea typeface="Times New Roman"/>
              </a:rPr>
              <a:t>sau </a:t>
            </a:r>
            <a:r>
              <a:rPr lang="ro-RO" sz="2000" b="1" dirty="0">
                <a:solidFill>
                  <a:srgbClr val="C00000"/>
                </a:solidFill>
                <a:latin typeface="Times New Roman"/>
                <a:ea typeface="Times New Roman"/>
              </a:rPr>
              <a:t>de forţă</a:t>
            </a:r>
            <a:r>
              <a:rPr lang="ro-RO" sz="2000" dirty="0">
                <a:latin typeface="Times New Roman"/>
                <a:ea typeface="Times New Roman"/>
              </a:rPr>
              <a:t>. </a:t>
            </a:r>
          </a:p>
          <a:p>
            <a:pPr algn="just">
              <a:spcAft>
                <a:spcPts val="0"/>
              </a:spcAft>
            </a:pPr>
            <a:r>
              <a:rPr lang="ro-RO" sz="2000" dirty="0">
                <a:latin typeface="Times New Roman"/>
                <a:ea typeface="Times New Roman"/>
              </a:rPr>
              <a:t>      </a:t>
            </a:r>
          </a:p>
          <a:p>
            <a:pPr algn="just">
              <a:spcAft>
                <a:spcPts val="0"/>
              </a:spcAft>
            </a:pPr>
            <a:r>
              <a:rPr lang="ro-RO" sz="2000" dirty="0">
                <a:latin typeface="Times New Roman"/>
                <a:ea typeface="Times New Roman"/>
              </a:rPr>
              <a:t>     În mod obişnuit, se folosesc următoarele tipuri de transformatoare:</a:t>
            </a:r>
            <a:endParaRPr lang="en-US" sz="2000" dirty="0">
              <a:latin typeface="Times New Roman"/>
              <a:ea typeface="Times New Roman"/>
            </a:endParaRPr>
          </a:p>
          <a:p>
            <a:pPr marL="800100" lvl="1" indent="-342900" algn="just">
              <a:spcAft>
                <a:spcPts val="1200"/>
              </a:spcAft>
              <a:buClr>
                <a:srgbClr val="002060"/>
              </a:buClr>
              <a:buFont typeface="Wingdings" pitchFamily="2" charset="2"/>
              <a:buChar char="q"/>
              <a:tabLst>
                <a:tab pos="588645" algn="l"/>
              </a:tabLst>
            </a:pPr>
            <a:r>
              <a:rPr lang="ro-RO" sz="2000" b="1" dirty="0">
                <a:solidFill>
                  <a:srgbClr val="C00000"/>
                </a:solidFill>
                <a:latin typeface="Times New Roman"/>
                <a:ea typeface="Times New Roman"/>
              </a:rPr>
              <a:t>transformatoare trifazate</a:t>
            </a:r>
            <a:r>
              <a:rPr lang="ro-RO" sz="2000" dirty="0">
                <a:latin typeface="Times New Roman"/>
                <a:ea typeface="Times New Roman"/>
              </a:rPr>
              <a:t>, cu două sau trei înfăşurări, care permit interconectarea simultană a două sau trei reţele cu tensiuni nominale diferite;</a:t>
            </a:r>
            <a:endParaRPr lang="en-US" sz="2000" dirty="0">
              <a:latin typeface="Times New Roman"/>
              <a:ea typeface="Times New Roman"/>
            </a:endParaRPr>
          </a:p>
          <a:p>
            <a:pPr marL="800100" lvl="1" indent="-342900" algn="just">
              <a:spcAft>
                <a:spcPts val="1200"/>
              </a:spcAft>
              <a:buClr>
                <a:srgbClr val="002060"/>
              </a:buClr>
              <a:buFont typeface="Wingdings" pitchFamily="2" charset="2"/>
              <a:buChar char="q"/>
              <a:tabLst>
                <a:tab pos="588645" algn="l"/>
              </a:tabLst>
            </a:pPr>
            <a:r>
              <a:rPr lang="ro-RO" sz="2000" b="1" dirty="0">
                <a:solidFill>
                  <a:srgbClr val="C00000"/>
                </a:solidFill>
                <a:latin typeface="Times New Roman"/>
                <a:ea typeface="Times New Roman"/>
              </a:rPr>
              <a:t>transformatoare monofazate</a:t>
            </a:r>
            <a:r>
              <a:rPr lang="ro-RO" sz="2000" dirty="0">
                <a:latin typeface="Times New Roman"/>
                <a:ea typeface="Times New Roman"/>
              </a:rPr>
              <a:t>, cu două sau trei înfăşurări, utilizate mai ales în cazul unor puteri unitare trifazate mari;</a:t>
            </a:r>
            <a:endParaRPr lang="en-US" sz="2000" dirty="0">
              <a:latin typeface="Times New Roman"/>
              <a:ea typeface="Times New Roman"/>
            </a:endParaRPr>
          </a:p>
          <a:p>
            <a:pPr marL="800100" lvl="1" indent="-342900" algn="just">
              <a:spcAft>
                <a:spcPts val="1200"/>
              </a:spcAft>
              <a:buClr>
                <a:srgbClr val="002060"/>
              </a:buClr>
              <a:buFont typeface="Wingdings" pitchFamily="2" charset="2"/>
              <a:buChar char="q"/>
              <a:tabLst>
                <a:tab pos="588645" algn="l"/>
              </a:tabLst>
            </a:pPr>
            <a:r>
              <a:rPr lang="ro-RO" sz="2000" b="1" dirty="0">
                <a:solidFill>
                  <a:srgbClr val="C00000"/>
                </a:solidFill>
                <a:latin typeface="Times New Roman"/>
                <a:ea typeface="Times New Roman"/>
              </a:rPr>
              <a:t>autotransformatoare</a:t>
            </a:r>
            <a:r>
              <a:rPr lang="ro-RO" sz="2000" dirty="0">
                <a:latin typeface="Times New Roman"/>
                <a:ea typeface="Times New Roman"/>
              </a:rPr>
              <a:t>, folosite pentru transformarea tensiunii în limite reduse.</a:t>
            </a:r>
            <a:endParaRPr lang="en-US" sz="2000" dirty="0">
              <a:latin typeface="Times New Roman"/>
              <a:ea typeface="Times New Roman"/>
            </a:endParaRPr>
          </a:p>
        </p:txBody>
      </p:sp>
      <p:sp>
        <p:nvSpPr>
          <p:cNvPr id="201730"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32"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34"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83" name="Rectangle 5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824" name="Rectangle 9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2757"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2760" name="Rectangle 8"/>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400" b="1" dirty="0"/>
              <a:t>TRANSFORMATOARE CU DOUĂ ÎNFĂŞURĂRI</a:t>
            </a:r>
            <a:endParaRPr lang="en-US" sz="2400" dirty="0"/>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8"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70"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58"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60"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9685"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5"/>
          <p:cNvSpPr/>
          <p:nvPr/>
        </p:nvSpPr>
        <p:spPr>
          <a:xfrm>
            <a:off x="228600" y="621268"/>
            <a:ext cx="8763000" cy="646331"/>
          </a:xfrm>
          <a:prstGeom prst="rect">
            <a:avLst/>
          </a:prstGeom>
        </p:spPr>
        <p:txBody>
          <a:bodyPr wrap="square">
            <a:spAutoFit/>
          </a:bodyPr>
          <a:lstStyle/>
          <a:p>
            <a:pPr algn="just">
              <a:spcAft>
                <a:spcPts val="0"/>
              </a:spcAft>
            </a:pPr>
            <a:r>
              <a:rPr lang="ro-RO" dirty="0">
                <a:latin typeface="Times New Roman"/>
                <a:ea typeface="Times New Roman"/>
              </a:rPr>
              <a:t>      Transformatoarele trifazate cu două înfăşurări permit interconectarea a două reţele electrice cu tensiuni nominale diferite, fiind reprezentate în schemele monofilare astfel:</a:t>
            </a:r>
            <a:endParaRPr lang="en-US" dirty="0">
              <a:latin typeface="Times New Roman"/>
              <a:ea typeface="Times New Roman"/>
            </a:endParaRPr>
          </a:p>
        </p:txBody>
      </p:sp>
      <p:sp>
        <p:nvSpPr>
          <p:cNvPr id="201730"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32"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34"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83" name="Rectangle 5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824" name="Rectangle 9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2757"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2760" name="Rectangle 8"/>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885" name="Rectangle 13"/>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207875" name="Group 3"/>
          <p:cNvGrpSpPr>
            <a:grpSpLocks/>
          </p:cNvGrpSpPr>
          <p:nvPr/>
        </p:nvGrpSpPr>
        <p:grpSpPr bwMode="auto">
          <a:xfrm>
            <a:off x="3581400" y="1295400"/>
            <a:ext cx="1295400" cy="609600"/>
            <a:chOff x="8430" y="8682"/>
            <a:chExt cx="1278" cy="588"/>
          </a:xfrm>
        </p:grpSpPr>
        <p:sp>
          <p:nvSpPr>
            <p:cNvPr id="207884" name="Oval 12"/>
            <p:cNvSpPr>
              <a:spLocks noChangeArrowheads="1"/>
            </p:cNvSpPr>
            <p:nvPr/>
          </p:nvSpPr>
          <p:spPr bwMode="auto">
            <a:xfrm>
              <a:off x="8748" y="8808"/>
              <a:ext cx="397" cy="397"/>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883" name="Oval 11"/>
            <p:cNvSpPr>
              <a:spLocks noChangeArrowheads="1"/>
            </p:cNvSpPr>
            <p:nvPr/>
          </p:nvSpPr>
          <p:spPr bwMode="auto">
            <a:xfrm>
              <a:off x="8976" y="8808"/>
              <a:ext cx="397" cy="397"/>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882" name="Line 10"/>
            <p:cNvSpPr>
              <a:spLocks noChangeShapeType="1"/>
            </p:cNvSpPr>
            <p:nvPr/>
          </p:nvSpPr>
          <p:spPr bwMode="auto">
            <a:xfrm>
              <a:off x="8448" y="8988"/>
              <a:ext cx="312"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881" name="Line 9"/>
            <p:cNvSpPr>
              <a:spLocks noChangeShapeType="1"/>
            </p:cNvSpPr>
            <p:nvPr/>
          </p:nvSpPr>
          <p:spPr bwMode="auto">
            <a:xfrm>
              <a:off x="9396" y="8982"/>
              <a:ext cx="312"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880" name="Line 8"/>
            <p:cNvSpPr>
              <a:spLocks noChangeShapeType="1"/>
            </p:cNvSpPr>
            <p:nvPr/>
          </p:nvSpPr>
          <p:spPr bwMode="auto">
            <a:xfrm>
              <a:off x="8430" y="8877"/>
              <a:ext cx="0" cy="27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879" name="Line 7"/>
            <p:cNvSpPr>
              <a:spLocks noChangeShapeType="1"/>
            </p:cNvSpPr>
            <p:nvPr/>
          </p:nvSpPr>
          <p:spPr bwMode="auto">
            <a:xfrm>
              <a:off x="9690" y="8892"/>
              <a:ext cx="0" cy="270"/>
            </a:xfrm>
            <a:prstGeom prst="line">
              <a:avLst/>
            </a:prstGeom>
            <a:noFill/>
            <a:ln w="158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878" name="Line 6"/>
            <p:cNvSpPr>
              <a:spLocks noChangeShapeType="1"/>
            </p:cNvSpPr>
            <p:nvPr/>
          </p:nvSpPr>
          <p:spPr bwMode="auto">
            <a:xfrm>
              <a:off x="8592" y="8682"/>
              <a:ext cx="78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877" name="Text Box 5"/>
            <p:cNvSpPr txBox="1">
              <a:spLocks noChangeArrowheads="1"/>
            </p:cNvSpPr>
            <p:nvPr/>
          </p:nvSpPr>
          <p:spPr bwMode="auto">
            <a:xfrm>
              <a:off x="8556" y="9018"/>
              <a:ext cx="240" cy="23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a:t>
              </a:r>
              <a:endParaRPr kumimoji="0" lang="en-GB"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207876" name="Text Box 4"/>
            <p:cNvSpPr txBox="1">
              <a:spLocks noChangeArrowheads="1"/>
            </p:cNvSpPr>
            <p:nvPr/>
          </p:nvSpPr>
          <p:spPr bwMode="auto">
            <a:xfrm>
              <a:off x="9360" y="9036"/>
              <a:ext cx="210" cy="23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b="0"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2</a:t>
              </a:r>
              <a:endParaRPr kumimoji="0" lang="en-GB" b="0" i="0" u="none" strike="noStrike" cap="none" normalizeH="0" baseline="0">
                <a:ln>
                  <a:noFill/>
                </a:ln>
                <a:solidFill>
                  <a:schemeClr val="tx1"/>
                </a:solidFill>
                <a:effectLst/>
                <a:latin typeface="Times New Roman" pitchFamily="18" charset="0"/>
                <a:cs typeface="Times New Roman" pitchFamily="18" charset="0"/>
              </a:endParaRPr>
            </a:p>
          </p:txBody>
        </p:sp>
      </p:grpSp>
      <p:sp>
        <p:nvSpPr>
          <p:cNvPr id="207919" name="Rectangle 47"/>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207888" name="Group 16"/>
          <p:cNvGrpSpPr>
            <a:grpSpLocks/>
          </p:cNvGrpSpPr>
          <p:nvPr/>
        </p:nvGrpSpPr>
        <p:grpSpPr bwMode="auto">
          <a:xfrm>
            <a:off x="1447800" y="2057400"/>
            <a:ext cx="5791200" cy="1752251"/>
            <a:chOff x="7362" y="9515"/>
            <a:chExt cx="6872" cy="1825"/>
          </a:xfrm>
        </p:grpSpPr>
        <p:sp>
          <p:nvSpPr>
            <p:cNvPr id="207918" name="Rectangle 46"/>
            <p:cNvSpPr>
              <a:spLocks noChangeArrowheads="1"/>
            </p:cNvSpPr>
            <p:nvPr/>
          </p:nvSpPr>
          <p:spPr bwMode="auto">
            <a:xfrm>
              <a:off x="7902" y="9882"/>
              <a:ext cx="690" cy="13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917" name="Rectangle 45"/>
            <p:cNvSpPr>
              <a:spLocks noChangeArrowheads="1"/>
            </p:cNvSpPr>
            <p:nvPr/>
          </p:nvSpPr>
          <p:spPr bwMode="auto">
            <a:xfrm rot="5400000">
              <a:off x="8670" y="10554"/>
              <a:ext cx="690" cy="13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916" name="Rectangle 44"/>
            <p:cNvSpPr>
              <a:spLocks noChangeArrowheads="1"/>
            </p:cNvSpPr>
            <p:nvPr/>
          </p:nvSpPr>
          <p:spPr bwMode="auto">
            <a:xfrm>
              <a:off x="9480" y="9882"/>
              <a:ext cx="690" cy="13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915" name="Line 43"/>
            <p:cNvSpPr>
              <a:spLocks noChangeShapeType="1"/>
            </p:cNvSpPr>
            <p:nvPr/>
          </p:nvSpPr>
          <p:spPr bwMode="auto">
            <a:xfrm>
              <a:off x="8580" y="9942"/>
              <a:ext cx="9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914" name="Line 42"/>
            <p:cNvSpPr>
              <a:spLocks noChangeShapeType="1"/>
            </p:cNvSpPr>
            <p:nvPr/>
          </p:nvSpPr>
          <p:spPr bwMode="auto">
            <a:xfrm>
              <a:off x="10170" y="9942"/>
              <a:ext cx="39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913" name="Line 41"/>
            <p:cNvSpPr>
              <a:spLocks noChangeShapeType="1"/>
            </p:cNvSpPr>
            <p:nvPr/>
          </p:nvSpPr>
          <p:spPr bwMode="auto">
            <a:xfrm>
              <a:off x="7518" y="9942"/>
              <a:ext cx="39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912" name="Line 40"/>
            <p:cNvSpPr>
              <a:spLocks noChangeShapeType="1"/>
            </p:cNvSpPr>
            <p:nvPr/>
          </p:nvSpPr>
          <p:spPr bwMode="auto">
            <a:xfrm>
              <a:off x="9012" y="9942"/>
              <a:ext cx="0" cy="33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911" name="Oval 39"/>
            <p:cNvSpPr>
              <a:spLocks noChangeArrowheads="1"/>
            </p:cNvSpPr>
            <p:nvPr/>
          </p:nvSpPr>
          <p:spPr bwMode="auto">
            <a:xfrm>
              <a:off x="7434" y="9912"/>
              <a:ext cx="62" cy="6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910" name="Oval 38"/>
            <p:cNvSpPr>
              <a:spLocks noChangeArrowheads="1"/>
            </p:cNvSpPr>
            <p:nvPr/>
          </p:nvSpPr>
          <p:spPr bwMode="auto">
            <a:xfrm>
              <a:off x="10542" y="9900"/>
              <a:ext cx="62" cy="6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909" name="Line 37"/>
            <p:cNvSpPr>
              <a:spLocks noChangeShapeType="1"/>
            </p:cNvSpPr>
            <p:nvPr/>
          </p:nvSpPr>
          <p:spPr bwMode="auto">
            <a:xfrm>
              <a:off x="9012" y="10974"/>
              <a:ext cx="0" cy="33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908" name="Line 36"/>
            <p:cNvSpPr>
              <a:spLocks noChangeShapeType="1"/>
            </p:cNvSpPr>
            <p:nvPr/>
          </p:nvSpPr>
          <p:spPr bwMode="auto">
            <a:xfrm>
              <a:off x="7437" y="11310"/>
              <a:ext cx="3192" cy="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907" name="Oval 35"/>
            <p:cNvSpPr>
              <a:spLocks noChangeArrowheads="1"/>
            </p:cNvSpPr>
            <p:nvPr/>
          </p:nvSpPr>
          <p:spPr bwMode="auto">
            <a:xfrm>
              <a:off x="7362" y="11280"/>
              <a:ext cx="62" cy="6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906" name="Oval 34"/>
            <p:cNvSpPr>
              <a:spLocks noChangeArrowheads="1"/>
            </p:cNvSpPr>
            <p:nvPr/>
          </p:nvSpPr>
          <p:spPr bwMode="auto">
            <a:xfrm>
              <a:off x="10602" y="11262"/>
              <a:ext cx="62" cy="6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905" name="Text Box 33"/>
            <p:cNvSpPr txBox="1">
              <a:spLocks noChangeArrowheads="1"/>
            </p:cNvSpPr>
            <p:nvPr/>
          </p:nvSpPr>
          <p:spPr bwMode="auto">
            <a:xfrm>
              <a:off x="9108" y="10512"/>
              <a:ext cx="429" cy="35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b="0" i="0" u="sng"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Z</a:t>
              </a:r>
              <a:r>
                <a:rPr kumimoji="0" lang="en-GB" b="0" i="0" u="none" strike="noStrike" cap="none" normalizeH="0" baseline="-30000" dirty="0" err="1">
                  <a:ln>
                    <a:noFill/>
                  </a:ln>
                  <a:solidFill>
                    <a:schemeClr val="tx1"/>
                  </a:solidFill>
                  <a:effectLst/>
                  <a:latin typeface="Times New Roman" pitchFamily="18" charset="0"/>
                  <a:ea typeface="Times New Roman" pitchFamily="18" charset="0"/>
                  <a:cs typeface="Times New Roman" pitchFamily="18" charset="0"/>
                </a:rPr>
                <a:t>m</a:t>
              </a:r>
              <a:endParaRPr kumimoji="0" lang="en-GB"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207904" name="Text Box 32"/>
            <p:cNvSpPr txBox="1">
              <a:spLocks noChangeArrowheads="1"/>
            </p:cNvSpPr>
            <p:nvPr/>
          </p:nvSpPr>
          <p:spPr bwMode="auto">
            <a:xfrm>
              <a:off x="8058" y="9515"/>
              <a:ext cx="389" cy="37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b="0" i="0" u="sng"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Z</a:t>
              </a:r>
              <a:r>
                <a:rPr kumimoji="0" lang="en-GB" b="0" i="0"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1</a:t>
              </a:r>
              <a:endParaRPr kumimoji="0" lang="en-GB"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207903" name="Text Box 31"/>
            <p:cNvSpPr txBox="1">
              <a:spLocks noChangeArrowheads="1"/>
            </p:cNvSpPr>
            <p:nvPr/>
          </p:nvSpPr>
          <p:spPr bwMode="auto">
            <a:xfrm>
              <a:off x="9532" y="9515"/>
              <a:ext cx="446" cy="37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b="0" i="0" u="sng"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Z</a:t>
              </a:r>
              <a:r>
                <a:rPr kumimoji="0" lang="en-GB" b="0" i="0"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2</a:t>
              </a:r>
              <a:r>
                <a:rPr kumimoji="0" lang="en-GB" b="0" i="0"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a:t>
              </a:r>
              <a:endParaRPr kumimoji="0" lang="en-GB"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207902" name="Rectangle 30"/>
            <p:cNvSpPr>
              <a:spLocks noChangeArrowheads="1"/>
            </p:cNvSpPr>
            <p:nvPr/>
          </p:nvSpPr>
          <p:spPr bwMode="auto">
            <a:xfrm rot="5400000">
              <a:off x="11460" y="10524"/>
              <a:ext cx="690" cy="13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901" name="Rectangle 29"/>
            <p:cNvSpPr>
              <a:spLocks noChangeArrowheads="1"/>
            </p:cNvSpPr>
            <p:nvPr/>
          </p:nvSpPr>
          <p:spPr bwMode="auto">
            <a:xfrm>
              <a:off x="13050" y="9852"/>
              <a:ext cx="690" cy="13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900" name="Line 28"/>
            <p:cNvSpPr>
              <a:spLocks noChangeShapeType="1"/>
            </p:cNvSpPr>
            <p:nvPr/>
          </p:nvSpPr>
          <p:spPr bwMode="auto">
            <a:xfrm>
              <a:off x="12150" y="9912"/>
              <a:ext cx="9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899" name="Line 27"/>
            <p:cNvSpPr>
              <a:spLocks noChangeShapeType="1"/>
            </p:cNvSpPr>
            <p:nvPr/>
          </p:nvSpPr>
          <p:spPr bwMode="auto">
            <a:xfrm>
              <a:off x="13740" y="9912"/>
              <a:ext cx="39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898" name="Line 26"/>
            <p:cNvSpPr>
              <a:spLocks noChangeShapeType="1"/>
            </p:cNvSpPr>
            <p:nvPr/>
          </p:nvSpPr>
          <p:spPr bwMode="auto">
            <a:xfrm>
              <a:off x="11088" y="9912"/>
              <a:ext cx="105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897" name="Line 25"/>
            <p:cNvSpPr>
              <a:spLocks noChangeShapeType="1"/>
            </p:cNvSpPr>
            <p:nvPr/>
          </p:nvSpPr>
          <p:spPr bwMode="auto">
            <a:xfrm>
              <a:off x="11802" y="9912"/>
              <a:ext cx="0" cy="33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896" name="Oval 24"/>
            <p:cNvSpPr>
              <a:spLocks noChangeArrowheads="1"/>
            </p:cNvSpPr>
            <p:nvPr/>
          </p:nvSpPr>
          <p:spPr bwMode="auto">
            <a:xfrm>
              <a:off x="11004" y="9882"/>
              <a:ext cx="62" cy="6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895" name="Oval 23"/>
            <p:cNvSpPr>
              <a:spLocks noChangeArrowheads="1"/>
            </p:cNvSpPr>
            <p:nvPr/>
          </p:nvSpPr>
          <p:spPr bwMode="auto">
            <a:xfrm>
              <a:off x="14112" y="9870"/>
              <a:ext cx="62" cy="6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894" name="Line 22"/>
            <p:cNvSpPr>
              <a:spLocks noChangeShapeType="1"/>
            </p:cNvSpPr>
            <p:nvPr/>
          </p:nvSpPr>
          <p:spPr bwMode="auto">
            <a:xfrm>
              <a:off x="11802" y="10944"/>
              <a:ext cx="0" cy="33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893" name="Line 21"/>
            <p:cNvSpPr>
              <a:spLocks noChangeShapeType="1"/>
            </p:cNvSpPr>
            <p:nvPr/>
          </p:nvSpPr>
          <p:spPr bwMode="auto">
            <a:xfrm>
              <a:off x="11007" y="11280"/>
              <a:ext cx="3192" cy="0"/>
            </a:xfrm>
            <a:prstGeom prst="line">
              <a:avLst/>
            </a:prstGeom>
            <a:noFill/>
            <a:ln w="9525">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892" name="Oval 20"/>
            <p:cNvSpPr>
              <a:spLocks noChangeArrowheads="1"/>
            </p:cNvSpPr>
            <p:nvPr/>
          </p:nvSpPr>
          <p:spPr bwMode="auto">
            <a:xfrm>
              <a:off x="10932" y="11250"/>
              <a:ext cx="62" cy="6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891" name="Oval 19"/>
            <p:cNvSpPr>
              <a:spLocks noChangeArrowheads="1"/>
            </p:cNvSpPr>
            <p:nvPr/>
          </p:nvSpPr>
          <p:spPr bwMode="auto">
            <a:xfrm>
              <a:off x="14172" y="11232"/>
              <a:ext cx="62" cy="6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7890" name="Text Box 18"/>
            <p:cNvSpPr txBox="1">
              <a:spLocks noChangeArrowheads="1"/>
            </p:cNvSpPr>
            <p:nvPr/>
          </p:nvSpPr>
          <p:spPr bwMode="auto">
            <a:xfrm>
              <a:off x="11898" y="10482"/>
              <a:ext cx="348" cy="2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b="0" i="0" u="sng" strike="noStrike" cap="none" normalizeH="0" baseline="0">
                  <a:ln>
                    <a:noFill/>
                  </a:ln>
                  <a:solidFill>
                    <a:schemeClr val="tx1"/>
                  </a:solidFill>
                  <a:effectLst/>
                  <a:latin typeface="Times New Roman" pitchFamily="18" charset="0"/>
                  <a:ea typeface="Times New Roman" pitchFamily="18" charset="0"/>
                  <a:cs typeface="Times New Roman" pitchFamily="18" charset="0"/>
                </a:rPr>
                <a:t>Y</a:t>
              </a:r>
              <a:r>
                <a:rPr kumimoji="0" lang="en-GB" b="0" i="0"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0</a:t>
              </a:r>
              <a:endParaRPr kumimoji="0" lang="en-GB" b="0" i="0" u="none" strike="noStrike" cap="none" normalizeH="0" baseline="0">
                <a:ln>
                  <a:noFill/>
                </a:ln>
                <a:solidFill>
                  <a:schemeClr val="tx1"/>
                </a:solidFill>
                <a:effectLst/>
                <a:latin typeface="Times New Roman" pitchFamily="18" charset="0"/>
                <a:cs typeface="Times New Roman" pitchFamily="18" charset="0"/>
              </a:endParaRPr>
            </a:p>
          </p:txBody>
        </p:sp>
        <p:sp>
          <p:nvSpPr>
            <p:cNvPr id="207889" name="Text Box 17"/>
            <p:cNvSpPr txBox="1">
              <a:spLocks noChangeArrowheads="1"/>
            </p:cNvSpPr>
            <p:nvPr/>
          </p:nvSpPr>
          <p:spPr bwMode="auto">
            <a:xfrm>
              <a:off x="13149" y="9515"/>
              <a:ext cx="452" cy="34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b="0" i="0" u="sng"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Z</a:t>
              </a:r>
              <a:r>
                <a:rPr kumimoji="0" lang="en-GB" b="0" i="0" u="none" strike="noStrike" cap="none" normalizeH="0" baseline="-30000" dirty="0" err="1">
                  <a:ln>
                    <a:noFill/>
                  </a:ln>
                  <a:solidFill>
                    <a:schemeClr val="tx1"/>
                  </a:solidFill>
                  <a:effectLst/>
                  <a:latin typeface="Times New Roman" pitchFamily="18" charset="0"/>
                  <a:ea typeface="Times New Roman" pitchFamily="18" charset="0"/>
                  <a:cs typeface="Times New Roman" pitchFamily="18" charset="0"/>
                </a:rPr>
                <a:t>sc</a:t>
              </a:r>
              <a:endParaRPr kumimoji="0" lang="en-GB" b="0" i="0" u="none" strike="noStrike" cap="none" normalizeH="0" baseline="0" dirty="0">
                <a:ln>
                  <a:noFill/>
                </a:ln>
                <a:solidFill>
                  <a:schemeClr val="tx1"/>
                </a:solidFill>
                <a:effectLst/>
                <a:latin typeface="Times New Roman" pitchFamily="18" charset="0"/>
                <a:cs typeface="Times New Roman" pitchFamily="18" charset="0"/>
              </a:endParaRPr>
            </a:p>
          </p:txBody>
        </p:sp>
      </p:grpSp>
      <p:sp>
        <p:nvSpPr>
          <p:cNvPr id="207925" name="Rectangle 53"/>
          <p:cNvSpPr>
            <a:spLocks noChangeArrowheads="1"/>
          </p:cNvSpPr>
          <p:nvPr/>
        </p:nvSpPr>
        <p:spPr bwMode="auto">
          <a:xfrm>
            <a:off x="1828800" y="3810000"/>
            <a:ext cx="5262979" cy="307777"/>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sz="1400" b="0" i="0" u="none" strike="noStrike" cap="none" normalizeH="0" baseline="0" dirty="0">
                <a:ln>
                  <a:noFill/>
                </a:ln>
                <a:solidFill>
                  <a:srgbClr val="C00000"/>
                </a:solidFill>
                <a:effectLst/>
                <a:latin typeface="Times New Roman" pitchFamily="18" charset="0"/>
                <a:ea typeface="Times New Roman" pitchFamily="18" charset="0"/>
                <a:cs typeface="Times New Roman" pitchFamily="18" charset="0"/>
              </a:rPr>
              <a:t>Fig. 10 </a:t>
            </a:r>
            <a:r>
              <a:rPr kumimoji="0" lang="ro-RO" sz="1400"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Schemele echivalente ale transformatorului cu două înfăşurări</a:t>
            </a:r>
            <a:endParaRPr kumimoji="0" lang="ro-RO" sz="32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207927" name="Rectangle 5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7926" name="Object 54"/>
          <p:cNvGraphicFramePr>
            <a:graphicFrameLocks noChangeAspect="1"/>
          </p:cNvGraphicFramePr>
          <p:nvPr/>
        </p:nvGraphicFramePr>
        <p:xfrm>
          <a:off x="457200" y="4800600"/>
          <a:ext cx="1600200" cy="381000"/>
        </p:xfrm>
        <a:graphic>
          <a:graphicData uri="http://schemas.openxmlformats.org/presentationml/2006/ole">
            <mc:AlternateContent xmlns:mc="http://schemas.openxmlformats.org/markup-compatibility/2006">
              <mc:Choice xmlns:v="urn:schemas-microsoft-com:vml" Requires="v">
                <p:oleObj spid="_x0000_s207939" name="Equation" r:id="rId3" imgW="990170" imgH="215806" progId="Equation.3">
                  <p:embed/>
                </p:oleObj>
              </mc:Choice>
              <mc:Fallback>
                <p:oleObj name="Equation" r:id="rId3" imgW="990170" imgH="215806" progId="Equation.3">
                  <p:embed/>
                  <p:pic>
                    <p:nvPicPr>
                      <p:cNvPr id="0" name="Picture 5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4800600"/>
                        <a:ext cx="1600200"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7929" name="Rectangle 57"/>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7928" name="Object 56"/>
          <p:cNvGraphicFramePr>
            <a:graphicFrameLocks noChangeAspect="1"/>
          </p:cNvGraphicFramePr>
          <p:nvPr/>
        </p:nvGraphicFramePr>
        <p:xfrm>
          <a:off x="381000" y="5410200"/>
          <a:ext cx="1676400" cy="389467"/>
        </p:xfrm>
        <a:graphic>
          <a:graphicData uri="http://schemas.openxmlformats.org/presentationml/2006/ole">
            <mc:AlternateContent xmlns:mc="http://schemas.openxmlformats.org/markup-compatibility/2006">
              <mc:Choice xmlns:v="urn:schemas-microsoft-com:vml" Requires="v">
                <p:oleObj spid="_x0000_s207940" name="Equation" r:id="rId5" imgW="939392" imgH="215806" progId="Equation.3">
                  <p:embed/>
                </p:oleObj>
              </mc:Choice>
              <mc:Fallback>
                <p:oleObj name="Equation" r:id="rId5" imgW="939392" imgH="215806" progId="Equation.3">
                  <p:embed/>
                  <p:pic>
                    <p:nvPicPr>
                      <p:cNvPr id="0" name="Picture 5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5410200"/>
                        <a:ext cx="1676400" cy="38946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3" name="Right Brace 72"/>
          <p:cNvSpPr/>
          <p:nvPr/>
        </p:nvSpPr>
        <p:spPr bwMode="auto">
          <a:xfrm flipH="1">
            <a:off x="2133600" y="4419600"/>
            <a:ext cx="228600" cy="1828800"/>
          </a:xfrm>
          <a:prstGeom prst="rightBrace">
            <a:avLst>
              <a:gd name="adj1" fmla="val 64937"/>
              <a:gd name="adj2" fmla="val 49371"/>
            </a:avLst>
          </a:prstGeom>
          <a:solidFill>
            <a:schemeClr val="bg1"/>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pic>
        <p:nvPicPr>
          <p:cNvPr id="207930" name="Picture 58"/>
          <p:cNvPicPr>
            <a:picLocks noChangeAspect="1" noChangeArrowheads="1"/>
          </p:cNvPicPr>
          <p:nvPr/>
        </p:nvPicPr>
        <p:blipFill>
          <a:blip r:embed="rId7" cstate="print"/>
          <a:srcRect/>
          <a:stretch>
            <a:fillRect/>
          </a:stretch>
        </p:blipFill>
        <p:spPr bwMode="auto">
          <a:xfrm>
            <a:off x="2428875" y="4419600"/>
            <a:ext cx="6715125" cy="1888375"/>
          </a:xfrm>
          <a:prstGeom prst="rect">
            <a:avLst/>
          </a:prstGeom>
          <a:noFill/>
          <a:ln w="19050" cap="flat" cmpd="sng">
            <a:noFill/>
            <a:prstDash val="solid"/>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358"/>
          <p:cNvSpPr>
            <a:spLocks noChangeArrowheads="1"/>
          </p:cNvSpPr>
          <p:nvPr/>
        </p:nvSpPr>
        <p:spPr bwMode="auto">
          <a:xfrm>
            <a:off x="152400" y="1524000"/>
            <a:ext cx="4267200" cy="784830"/>
          </a:xfrm>
          <a:prstGeom prst="rect">
            <a:avLst/>
          </a:prstGeom>
          <a:noFill/>
          <a:ln w="9525">
            <a:noFill/>
            <a:miter lim="800000"/>
            <a:headEnd/>
            <a:tailEnd/>
          </a:ln>
          <a:effectLst/>
        </p:spPr>
        <p:txBody>
          <a:bodyPr vert="horz" wrap="square" lIns="0" tIns="45720" rIns="0" bIns="45720" numCol="1" anchor="ctr" anchorCtr="0" compatLnSpc="1">
            <a:prstTxWarp prst="textNoShape">
              <a:avLst/>
            </a:prstTxWarp>
            <a:spAutoFit/>
          </a:bodyPr>
          <a:lstStyle/>
          <a:p>
            <a:pPr marL="282575" indent="-282575" algn="just" eaLnBrk="1" hangingPunct="1">
              <a:spcAft>
                <a:spcPts val="600"/>
              </a:spcAft>
              <a:buClr>
                <a:srgbClr val="000099"/>
              </a:buClr>
              <a:buFont typeface="Wingdings" pitchFamily="2" charset="2"/>
              <a:buChar char="q"/>
              <a:tabLst>
                <a:tab pos="360363" algn="l"/>
              </a:tabLst>
            </a:pP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Rezistenţa:                       [</a:t>
            </a:r>
            <a:r>
              <a:rPr kumimoji="0" lang="el-GR"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Ω</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/km]</a:t>
            </a:r>
          </a:p>
          <a:p>
            <a:pPr marL="282575" lvl="0" indent="-282575" algn="just" eaLnBrk="1" hangingPunct="1">
              <a:spcAft>
                <a:spcPts val="600"/>
              </a:spcAft>
              <a:buClr>
                <a:srgbClr val="000099"/>
              </a:buClr>
              <a:buFont typeface="Wingdings" pitchFamily="2" charset="2"/>
              <a:buChar char="q"/>
              <a:tabLst>
                <a:tab pos="360363" algn="l"/>
              </a:tabLst>
            </a:pPr>
            <a:r>
              <a:rPr lang="ro-RO" sz="2000" dirty="0">
                <a:latin typeface="Times New Roman" pitchFamily="18" charset="0"/>
                <a:ea typeface="Times New Roman" pitchFamily="18" charset="0"/>
                <a:cs typeface="Times New Roman" pitchFamily="18" charset="0"/>
              </a:rPr>
              <a:t>Reactanţa inductivă:                 [</a:t>
            </a:r>
            <a:r>
              <a:rPr lang="el-GR" sz="2000" dirty="0">
                <a:latin typeface="Times New Roman" pitchFamily="18" charset="0"/>
                <a:ea typeface="Times New Roman" pitchFamily="18" charset="0"/>
                <a:cs typeface="Times New Roman" pitchFamily="18" charset="0"/>
              </a:rPr>
              <a:t>Ω</a:t>
            </a:r>
            <a:r>
              <a:rPr lang="ro-RO" sz="2000" dirty="0">
                <a:latin typeface="Times New Roman" pitchFamily="18" charset="0"/>
                <a:ea typeface="Times New Roman" pitchFamily="18" charset="0"/>
                <a:cs typeface="Times New Roman" pitchFamily="18" charset="0"/>
              </a:rPr>
              <a:t>/km]</a:t>
            </a:r>
            <a:endPar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p:txBody>
      </p:sp>
      <p:sp>
        <p:nvSpPr>
          <p:cNvPr id="3074" name="Line 2"/>
          <p:cNvSpPr>
            <a:spLocks noChangeShapeType="1"/>
          </p:cNvSpPr>
          <p:nvPr/>
        </p:nvSpPr>
        <p:spPr bwMode="auto">
          <a:xfrm>
            <a:off x="0" y="6858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58477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PARAMETRII LINIILOR ELECTRICE</a:t>
            </a:r>
          </a:p>
        </p:txBody>
      </p:sp>
      <p:sp>
        <p:nvSpPr>
          <p:cNvPr id="6" name="Rectangle 3"/>
          <p:cNvSpPr txBox="1">
            <a:spLocks noChangeArrowheads="1"/>
          </p:cNvSpPr>
          <p:nvPr/>
        </p:nvSpPr>
        <p:spPr bwMode="auto">
          <a:xfrm>
            <a:off x="381000" y="838200"/>
            <a:ext cx="3505200" cy="45720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algn="ctr">
              <a:spcBef>
                <a:spcPct val="20000"/>
              </a:spcBef>
              <a:defRPr/>
            </a:pPr>
            <a:r>
              <a:rPr lang="ro-RO" sz="24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Parametri longitudinali</a:t>
            </a:r>
            <a:endParaRPr lang="vi-VN" sz="2800" kern="0" dirty="0">
              <a:latin typeface="Times New Roman" pitchFamily="18" charset="0"/>
            </a:endParaRPr>
          </a:p>
          <a:p>
            <a:pPr algn="just">
              <a:spcBef>
                <a:spcPct val="20000"/>
              </a:spcBef>
              <a:defRPr/>
            </a:pPr>
            <a:endParaRPr kumimoji="0" lang="ro-RO" sz="2800" b="0" i="0" u="none" strike="noStrike" kern="0" cap="none" spc="0" normalizeH="0" baseline="0" noProof="0" dirty="0">
              <a:ln>
                <a:noFill/>
              </a:ln>
              <a:solidFill>
                <a:schemeClr val="tx1"/>
              </a:solidFill>
              <a:effectLst/>
              <a:uLnTx/>
              <a:uFillTx/>
              <a:latin typeface="Times New Roman" pitchFamily="18" charset="0"/>
              <a:ea typeface="+mn-ea"/>
              <a:cs typeface="+mn-cs"/>
            </a:endParaRPr>
          </a:p>
          <a:p>
            <a:pPr marL="0" marR="0" lvl="0" indent="0" algn="just" defTabSz="914400" rtl="0" eaLnBrk="0" fontAlgn="base" latinLnBrk="0" hangingPunct="0">
              <a:lnSpc>
                <a:spcPct val="100000"/>
              </a:lnSpc>
              <a:spcBef>
                <a:spcPct val="20000"/>
              </a:spcBef>
              <a:spcAft>
                <a:spcPct val="0"/>
              </a:spcAft>
              <a:buClrTx/>
              <a:buSzTx/>
              <a:buFont typeface="Wingdings" pitchFamily="2" charset="2"/>
              <a:buNone/>
              <a:tabLst/>
              <a:defRPr/>
            </a:pPr>
            <a:endParaRPr kumimoji="0" lang="en-US" sz="2800" b="0" i="0" u="none" strike="noStrike" kern="0" cap="none" spc="0" normalizeH="0" baseline="0" noProof="0" dirty="0">
              <a:ln>
                <a:noFill/>
              </a:ln>
              <a:solidFill>
                <a:schemeClr val="tx1"/>
              </a:solidFill>
              <a:effectLst/>
              <a:uLnTx/>
              <a:uFillTx/>
              <a:latin typeface="Times New Roman" pitchFamily="18" charset="0"/>
              <a:ea typeface="+mn-ea"/>
              <a:cs typeface="+mn-cs"/>
            </a:endParaRPr>
          </a:p>
        </p:txBody>
      </p:sp>
      <p:sp>
        <p:nvSpPr>
          <p:cNvPr id="47" name="Rectangle 3"/>
          <p:cNvSpPr txBox="1">
            <a:spLocks noChangeArrowheads="1"/>
          </p:cNvSpPr>
          <p:nvPr/>
        </p:nvSpPr>
        <p:spPr bwMode="auto">
          <a:xfrm>
            <a:off x="4800600" y="838200"/>
            <a:ext cx="3810000" cy="457200"/>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t" anchorCtr="0" compatLnSpc="1">
            <a:prstTxWarp prst="textNoShape">
              <a:avLst/>
            </a:prstTxWarp>
          </a:bodyPr>
          <a:lstStyle/>
          <a:p>
            <a:pPr algn="ctr">
              <a:spcBef>
                <a:spcPct val="20000"/>
              </a:spcBef>
              <a:defRPr/>
            </a:pPr>
            <a:r>
              <a:rPr lang="ro-RO" sz="2400" kern="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rPr>
              <a:t>Parametri transversali</a:t>
            </a:r>
            <a:endParaRPr lang="vi-VN" sz="2800" kern="0" dirty="0">
              <a:latin typeface="Times New Roman" pitchFamily="18" charset="0"/>
            </a:endParaRPr>
          </a:p>
          <a:p>
            <a:pPr algn="just">
              <a:spcBef>
                <a:spcPct val="20000"/>
              </a:spcBef>
              <a:defRPr/>
            </a:pPr>
            <a:endParaRPr kumimoji="0" lang="ro-RO" sz="2800" b="0" i="0" u="none" strike="noStrike" kern="0" cap="none" spc="0" normalizeH="0" baseline="0" noProof="0" dirty="0">
              <a:ln>
                <a:noFill/>
              </a:ln>
              <a:solidFill>
                <a:schemeClr val="tx1"/>
              </a:solidFill>
              <a:effectLst/>
              <a:uLnTx/>
              <a:uFillTx/>
              <a:latin typeface="Times New Roman" pitchFamily="18" charset="0"/>
              <a:ea typeface="+mn-ea"/>
              <a:cs typeface="+mn-cs"/>
            </a:endParaRPr>
          </a:p>
          <a:p>
            <a:pPr marL="0" marR="0" lvl="0" indent="0" algn="just" defTabSz="914400" rtl="0" eaLnBrk="0" fontAlgn="base" latinLnBrk="0" hangingPunct="0">
              <a:lnSpc>
                <a:spcPct val="100000"/>
              </a:lnSpc>
              <a:spcBef>
                <a:spcPct val="20000"/>
              </a:spcBef>
              <a:spcAft>
                <a:spcPct val="0"/>
              </a:spcAft>
              <a:buClrTx/>
              <a:buSzTx/>
              <a:buFont typeface="Wingdings" pitchFamily="2" charset="2"/>
              <a:buNone/>
              <a:tabLst/>
              <a:defRPr/>
            </a:pPr>
            <a:endParaRPr kumimoji="0" lang="en-US" sz="2800" b="0" i="0" u="none" strike="noStrike" kern="0" cap="none" spc="0" normalizeH="0" baseline="0" noProof="0" dirty="0">
              <a:ln>
                <a:noFill/>
              </a:ln>
              <a:solidFill>
                <a:schemeClr val="tx1"/>
              </a:solidFill>
              <a:effectLst/>
              <a:uLnTx/>
              <a:uFillTx/>
              <a:latin typeface="Times New Roman" pitchFamily="18" charset="0"/>
              <a:ea typeface="+mn-ea"/>
              <a:cs typeface="+mn-cs"/>
            </a:endParaRPr>
          </a:p>
        </p:txBody>
      </p:sp>
      <p:sp>
        <p:nvSpPr>
          <p:cNvPr id="1617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1793" name="Object 1"/>
          <p:cNvGraphicFramePr>
            <a:graphicFrameLocks noChangeAspect="1"/>
          </p:cNvGraphicFramePr>
          <p:nvPr/>
        </p:nvGraphicFramePr>
        <p:xfrm>
          <a:off x="2514600" y="1905000"/>
          <a:ext cx="989012" cy="377825"/>
        </p:xfrm>
        <a:graphic>
          <a:graphicData uri="http://schemas.openxmlformats.org/presentationml/2006/ole">
            <mc:AlternateContent xmlns:mc="http://schemas.openxmlformats.org/markup-compatibility/2006">
              <mc:Choice xmlns:v="urn:schemas-microsoft-com:vml" Requires="v">
                <p:oleObj spid="_x0000_s161841" name="Equation" r:id="rId3" imgW="520474" imgH="203112" progId="Equation.3">
                  <p:embed/>
                </p:oleObj>
              </mc:Choice>
              <mc:Fallback>
                <p:oleObj name="Equation" r:id="rId3" imgW="520474" imgH="203112"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1905000"/>
                        <a:ext cx="989012"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66"/>
                            </a:solidFill>
                            <a:miter lim="800000"/>
                            <a:headEnd/>
                            <a:tailEnd/>
                          </a14:hiddenLine>
                        </a:ext>
                      </a:extLst>
                    </p:spPr>
                  </p:pic>
                </p:oleObj>
              </mc:Fallback>
            </mc:AlternateContent>
          </a:graphicData>
        </a:graphic>
      </p:graphicFrame>
      <p:sp>
        <p:nvSpPr>
          <p:cNvPr id="161796" name="Rectangle 4"/>
          <p:cNvSpPr>
            <a:spLocks noChangeArrowheads="1"/>
          </p:cNvSpPr>
          <p:nvPr/>
        </p:nvSpPr>
        <p:spPr bwMode="auto">
          <a:xfrm>
            <a:off x="0" y="0"/>
            <a:ext cx="9144000" cy="45720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1795" name="Object 3"/>
          <p:cNvGraphicFramePr>
            <a:graphicFrameLocks noChangeAspect="1"/>
          </p:cNvGraphicFramePr>
          <p:nvPr/>
        </p:nvGraphicFramePr>
        <p:xfrm>
          <a:off x="2667000" y="1524000"/>
          <a:ext cx="426719" cy="457200"/>
        </p:xfrm>
        <a:graphic>
          <a:graphicData uri="http://schemas.openxmlformats.org/presentationml/2006/ole">
            <mc:AlternateContent xmlns:mc="http://schemas.openxmlformats.org/markup-compatibility/2006">
              <mc:Choice xmlns:v="urn:schemas-microsoft-com:vml" Requires="v">
                <p:oleObj spid="_x0000_s161842" name="Equation" r:id="rId5" imgW="139680" imgH="228600" progId="Equation.3">
                  <p:embed/>
                </p:oleObj>
              </mc:Choice>
              <mc:Fallback>
                <p:oleObj name="Equation" r:id="rId5" imgW="139680" imgH="2286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1524000"/>
                        <a:ext cx="426719"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66"/>
                            </a:solidFill>
                            <a:miter lim="800000"/>
                            <a:headEnd/>
                            <a:tailEnd/>
                          </a14:hiddenLine>
                        </a:ext>
                      </a:extLst>
                    </p:spPr>
                  </p:pic>
                </p:oleObj>
              </mc:Fallback>
            </mc:AlternateContent>
          </a:graphicData>
        </a:graphic>
      </p:graphicFrame>
      <p:sp>
        <p:nvSpPr>
          <p:cNvPr id="53" name="Rectangle 358"/>
          <p:cNvSpPr>
            <a:spLocks noChangeArrowheads="1"/>
          </p:cNvSpPr>
          <p:nvPr/>
        </p:nvSpPr>
        <p:spPr bwMode="auto">
          <a:xfrm>
            <a:off x="4800600" y="1524000"/>
            <a:ext cx="4343400" cy="784830"/>
          </a:xfrm>
          <a:prstGeom prst="rect">
            <a:avLst/>
          </a:prstGeom>
          <a:noFill/>
          <a:ln w="9525">
            <a:noFill/>
            <a:miter lim="800000"/>
            <a:headEnd/>
            <a:tailEnd/>
          </a:ln>
          <a:effectLst/>
        </p:spPr>
        <p:txBody>
          <a:bodyPr vert="horz" wrap="square" lIns="0" tIns="45720" rIns="0" bIns="45720" numCol="1" anchor="ctr" anchorCtr="0" compatLnSpc="1">
            <a:prstTxWarp prst="textNoShape">
              <a:avLst/>
            </a:prstTxWarp>
            <a:spAutoFit/>
          </a:bodyPr>
          <a:lstStyle/>
          <a:p>
            <a:pPr marL="282575" indent="-282575" algn="just" eaLnBrk="1" hangingPunct="1">
              <a:spcAft>
                <a:spcPts val="600"/>
              </a:spcAft>
              <a:buClr>
                <a:srgbClr val="000099"/>
              </a:buClr>
              <a:buFont typeface="Wingdings" pitchFamily="2" charset="2"/>
              <a:buChar char="q"/>
              <a:tabLst>
                <a:tab pos="360363" algn="l"/>
              </a:tabLst>
            </a:pP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Conductanţa (perditanţa):        [S/km]</a:t>
            </a:r>
          </a:p>
          <a:p>
            <a:pPr marL="282575" lvl="0" indent="-282575" algn="just" eaLnBrk="1" hangingPunct="1">
              <a:spcAft>
                <a:spcPts val="600"/>
              </a:spcAft>
              <a:buClr>
                <a:srgbClr val="000099"/>
              </a:buClr>
              <a:buFont typeface="Wingdings" pitchFamily="2" charset="2"/>
              <a:buChar char="q"/>
              <a:tabLst>
                <a:tab pos="360363" algn="l"/>
              </a:tabLst>
            </a:pPr>
            <a:r>
              <a:rPr lang="ro-RO" sz="2000" dirty="0">
                <a:latin typeface="Times New Roman" pitchFamily="18" charset="0"/>
                <a:ea typeface="Times New Roman" pitchFamily="18" charset="0"/>
                <a:cs typeface="Times New Roman" pitchFamily="18" charset="0"/>
              </a:rPr>
              <a:t>reactanţa inductivă:                  [S/km]</a:t>
            </a:r>
            <a:endPar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p:txBody>
      </p:sp>
      <p:graphicFrame>
        <p:nvGraphicFramePr>
          <p:cNvPr id="161797" name="Object 5"/>
          <p:cNvGraphicFramePr>
            <a:graphicFrameLocks noChangeAspect="1"/>
          </p:cNvGraphicFramePr>
          <p:nvPr/>
        </p:nvGraphicFramePr>
        <p:xfrm>
          <a:off x="7848600" y="1524000"/>
          <a:ext cx="381000" cy="457200"/>
        </p:xfrm>
        <a:graphic>
          <a:graphicData uri="http://schemas.openxmlformats.org/presentationml/2006/ole">
            <mc:AlternateContent xmlns:mc="http://schemas.openxmlformats.org/markup-compatibility/2006">
              <mc:Choice xmlns:v="urn:schemas-microsoft-com:vml" Requires="v">
                <p:oleObj spid="_x0000_s161843" name="Equation" r:id="rId7" imgW="190440" imgH="228600" progId="Equation.3">
                  <p:embed/>
                </p:oleObj>
              </mc:Choice>
              <mc:Fallback>
                <p:oleObj name="Equation" r:id="rId7" imgW="190440" imgH="228600"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48600" y="1524000"/>
                        <a:ext cx="38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66"/>
                            </a:solidFill>
                            <a:miter lim="800000"/>
                            <a:headEnd/>
                            <a:tailEnd/>
                          </a14:hiddenLine>
                        </a:ext>
                      </a:extLst>
                    </p:spPr>
                  </p:pic>
                </p:oleObj>
              </mc:Fallback>
            </mc:AlternateContent>
          </a:graphicData>
        </a:graphic>
      </p:graphicFrame>
      <p:graphicFrame>
        <p:nvGraphicFramePr>
          <p:cNvPr id="161798" name="Object 6"/>
          <p:cNvGraphicFramePr>
            <a:graphicFrameLocks noChangeAspect="1"/>
          </p:cNvGraphicFramePr>
          <p:nvPr/>
        </p:nvGraphicFramePr>
        <p:xfrm>
          <a:off x="7162800" y="1936750"/>
          <a:ext cx="1038225" cy="425450"/>
        </p:xfrm>
        <a:graphic>
          <a:graphicData uri="http://schemas.openxmlformats.org/presentationml/2006/ole">
            <mc:AlternateContent xmlns:mc="http://schemas.openxmlformats.org/markup-compatibility/2006">
              <mc:Choice xmlns:v="urn:schemas-microsoft-com:vml" Requires="v">
                <p:oleObj spid="_x0000_s161844" name="Equation" r:id="rId9" imgW="545760" imgH="228600" progId="Equation.3">
                  <p:embed/>
                </p:oleObj>
              </mc:Choice>
              <mc:Fallback>
                <p:oleObj name="Equation" r:id="rId9" imgW="545760" imgH="228600" progId="Equation.3">
                  <p:embed/>
                  <p:pic>
                    <p:nvPicPr>
                      <p:cNvPr id="0"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162800" y="1936750"/>
                        <a:ext cx="1038225"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66"/>
                            </a:solidFill>
                            <a:miter lim="800000"/>
                            <a:headEnd/>
                            <a:tailEnd/>
                          </a14:hiddenLine>
                        </a:ext>
                      </a:extLst>
                    </p:spPr>
                  </p:pic>
                </p:oleObj>
              </mc:Fallback>
            </mc:AlternateContent>
          </a:graphicData>
        </a:graphic>
      </p:graphicFrame>
      <p:sp>
        <p:nvSpPr>
          <p:cNvPr id="161799" name="Rectangle 7"/>
          <p:cNvSpPr>
            <a:spLocks noChangeArrowheads="1"/>
          </p:cNvSpPr>
          <p:nvPr/>
        </p:nvSpPr>
        <p:spPr bwMode="auto">
          <a:xfrm>
            <a:off x="152400" y="2362200"/>
            <a:ext cx="4343400" cy="707886"/>
          </a:xfrm>
          <a:prstGeom prst="rect">
            <a:avLst/>
          </a:prstGeom>
          <a:noFill/>
          <a:ln w="19050" cap="flat" cmpd="sng">
            <a:noFill/>
            <a:prstDash val="solid"/>
            <a:miter lim="800000"/>
            <a:headEnd/>
            <a:tailEnd/>
          </a:ln>
          <a:effectLst/>
        </p:spPr>
        <p:txBody>
          <a:bodyPr vert="horz" wrap="square" lIns="0" tIns="45720" rIns="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sz="2000" b="0" i="1"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Rezistenţa</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şi </a:t>
            </a:r>
            <a:r>
              <a:rPr kumimoji="0" lang="ro-RO" sz="2000" b="0" i="1"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reactanţa inductivă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formează </a:t>
            </a:r>
            <a:r>
              <a:rPr kumimoji="0" lang="ro-RO" sz="2000" b="1" i="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impedanţa</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t>
            </a:r>
            <a:endParaRPr kumimoji="0" lang="ro-RO" sz="36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161801" name="Rectangle 9"/>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1800" name="Object 8"/>
          <p:cNvGraphicFramePr>
            <a:graphicFrameLocks noChangeAspect="1"/>
          </p:cNvGraphicFramePr>
          <p:nvPr/>
        </p:nvGraphicFramePr>
        <p:xfrm>
          <a:off x="457200" y="3124200"/>
          <a:ext cx="2819400" cy="454742"/>
        </p:xfrm>
        <a:graphic>
          <a:graphicData uri="http://schemas.openxmlformats.org/presentationml/2006/ole">
            <mc:AlternateContent xmlns:mc="http://schemas.openxmlformats.org/markup-compatibility/2006">
              <mc:Choice xmlns:v="urn:schemas-microsoft-com:vml" Requires="v">
                <p:oleObj spid="_x0000_s161845" name="Equation" r:id="rId11" imgW="1473200" imgH="241300" progId="Equation.3">
                  <p:embed/>
                </p:oleObj>
              </mc:Choice>
              <mc:Fallback>
                <p:oleObj name="Equation" r:id="rId11" imgW="1473200" imgH="241300" progId="Equation.3">
                  <p:embed/>
                  <p:pic>
                    <p:nvPicPr>
                      <p:cNvPr id="0" name="Picture 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7200" y="3124200"/>
                        <a:ext cx="2819400" cy="45474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9" name="Rectangle 7"/>
          <p:cNvSpPr>
            <a:spLocks noChangeArrowheads="1"/>
          </p:cNvSpPr>
          <p:nvPr/>
        </p:nvSpPr>
        <p:spPr bwMode="auto">
          <a:xfrm>
            <a:off x="4724400" y="2362200"/>
            <a:ext cx="4343400" cy="707886"/>
          </a:xfrm>
          <a:prstGeom prst="rect">
            <a:avLst/>
          </a:prstGeom>
          <a:noFill/>
          <a:ln w="19050" cap="flat" cmpd="sng">
            <a:noFill/>
            <a:prstDash val="solid"/>
            <a:miter lim="800000"/>
            <a:headEnd/>
            <a:tailEnd/>
          </a:ln>
          <a:effectLst/>
        </p:spPr>
        <p:txBody>
          <a:bodyPr vert="horz" wrap="square" lIns="0" tIns="45720" rIns="0" bIns="45720" numCol="1" anchor="ctr" anchorCtr="0" compatLnSpc="1">
            <a:prstTxWarp prst="textNoShape">
              <a:avLst/>
            </a:prstTxWarp>
            <a:spAutoFit/>
          </a:bodyPr>
          <a:lstStyle/>
          <a:p>
            <a:pPr algn="ctr" eaLnBrk="1" hangingPunct="1"/>
            <a:r>
              <a:rPr lang="vi-VN" sz="2000" i="1" dirty="0">
                <a:solidFill>
                  <a:srgbClr val="002060"/>
                </a:solidFill>
                <a:latin typeface="Times New Roman" pitchFamily="18" charset="0"/>
                <a:ea typeface="Times New Roman" pitchFamily="18" charset="0"/>
                <a:cs typeface="Times New Roman" pitchFamily="18" charset="0"/>
              </a:rPr>
              <a:t>Conductanţa </a:t>
            </a:r>
            <a:r>
              <a:rPr lang="vi-VN" sz="2000" dirty="0">
                <a:latin typeface="Times New Roman" pitchFamily="18" charset="0"/>
                <a:ea typeface="Times New Roman" pitchFamily="18" charset="0"/>
                <a:cs typeface="Times New Roman" pitchFamily="18" charset="0"/>
              </a:rPr>
              <a:t>şi</a:t>
            </a:r>
            <a:r>
              <a:rPr lang="vi-VN" sz="2000" i="1" dirty="0">
                <a:solidFill>
                  <a:srgbClr val="002060"/>
                </a:solidFill>
                <a:latin typeface="Times New Roman" pitchFamily="18" charset="0"/>
                <a:ea typeface="Times New Roman" pitchFamily="18" charset="0"/>
                <a:cs typeface="Times New Roman" pitchFamily="18" charset="0"/>
              </a:rPr>
              <a:t> susceptanţa capacitivă </a:t>
            </a:r>
            <a:r>
              <a:rPr lang="ro-RO" sz="2000" dirty="0">
                <a:latin typeface="Times New Roman" pitchFamily="18" charset="0"/>
                <a:ea typeface="Times New Roman" pitchFamily="18" charset="0"/>
                <a:cs typeface="Times New Roman" pitchFamily="18" charset="0"/>
              </a:rPr>
              <a:t>compun</a:t>
            </a:r>
            <a:r>
              <a:rPr lang="ro-RO" sz="2000" i="1" dirty="0">
                <a:solidFill>
                  <a:srgbClr val="002060"/>
                </a:solidFill>
                <a:latin typeface="Times New Roman" pitchFamily="18" charset="0"/>
                <a:ea typeface="Times New Roman" pitchFamily="18" charset="0"/>
                <a:cs typeface="Times New Roman" pitchFamily="18" charset="0"/>
              </a:rPr>
              <a:t> </a:t>
            </a:r>
            <a:r>
              <a:rPr lang="vi-VN" sz="2000" b="1" dirty="0">
                <a:solidFill>
                  <a:srgbClr val="000099"/>
                </a:solidFill>
                <a:latin typeface="Times New Roman" pitchFamily="18" charset="0"/>
                <a:ea typeface="Times New Roman" pitchFamily="18" charset="0"/>
                <a:cs typeface="Times New Roman" pitchFamily="18" charset="0"/>
              </a:rPr>
              <a:t>admitanţa</a:t>
            </a:r>
            <a:r>
              <a:rPr lang="vi-VN" sz="2000" dirty="0">
                <a:latin typeface="Times New Roman" pitchFamily="18" charset="0"/>
                <a:ea typeface="Times New Roman" pitchFamily="18" charset="0"/>
                <a:cs typeface="Times New Roman" pitchFamily="18" charset="0"/>
              </a:rPr>
              <a:t> </a:t>
            </a:r>
            <a:r>
              <a:rPr kumimoji="0" lang="ro-RO" sz="2000" b="0" u="none" strike="noStrike" cap="none" normalizeH="0" baseline="0" dirty="0">
                <a:ln>
                  <a:noFill/>
                </a:ln>
                <a:effectLst/>
                <a:latin typeface="Times New Roman" pitchFamily="18" charset="0"/>
                <a:ea typeface="Times New Roman" pitchFamily="18" charset="0"/>
                <a:cs typeface="Times New Roman" pitchFamily="18" charset="0"/>
              </a:rPr>
              <a:t>:</a:t>
            </a:r>
            <a:endParaRPr kumimoji="0" lang="ro-RO" sz="3600" b="0" u="none" strike="noStrike" cap="none" normalizeH="0" baseline="0" dirty="0">
              <a:ln>
                <a:noFill/>
              </a:ln>
              <a:effectLst/>
              <a:latin typeface="Times New Roman" pitchFamily="18" charset="0"/>
              <a:cs typeface="Times New Roman" pitchFamily="18" charset="0"/>
            </a:endParaRPr>
          </a:p>
        </p:txBody>
      </p:sp>
      <p:sp>
        <p:nvSpPr>
          <p:cNvPr id="60" name="Rectangle 59"/>
          <p:cNvSpPr/>
          <p:nvPr/>
        </p:nvSpPr>
        <p:spPr>
          <a:xfrm>
            <a:off x="3352800" y="3124200"/>
            <a:ext cx="869149" cy="369332"/>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dirty="0">
                <a:latin typeface="Times New Roman" pitchFamily="18" charset="0"/>
                <a:ea typeface="Times New Roman" pitchFamily="18" charset="0"/>
                <a:cs typeface="Times New Roman" pitchFamily="18" charset="0"/>
              </a:rPr>
              <a:t>[</a:t>
            </a:r>
            <a:r>
              <a:rPr lang="el-GR" dirty="0">
                <a:latin typeface="Times New Roman" pitchFamily="18" charset="0"/>
                <a:ea typeface="Times New Roman" pitchFamily="18" charset="0"/>
                <a:cs typeface="Times New Roman" pitchFamily="18" charset="0"/>
              </a:rPr>
              <a:t>Ω</a:t>
            </a:r>
            <a:r>
              <a:rPr lang="ro-RO" dirty="0">
                <a:latin typeface="Times New Roman" pitchFamily="18" charset="0"/>
                <a:ea typeface="Times New Roman" pitchFamily="18" charset="0"/>
                <a:cs typeface="Times New Roman" pitchFamily="18" charset="0"/>
              </a:rPr>
              <a:t>/km]</a:t>
            </a:r>
          </a:p>
        </p:txBody>
      </p:sp>
      <p:cxnSp>
        <p:nvCxnSpPr>
          <p:cNvPr id="62" name="Straight Connector 61"/>
          <p:cNvCxnSpPr/>
          <p:nvPr/>
        </p:nvCxnSpPr>
        <p:spPr bwMode="auto">
          <a:xfrm>
            <a:off x="4495800" y="838200"/>
            <a:ext cx="0" cy="28194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1803" name="Rectangle 11"/>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1802" name="Object 10"/>
          <p:cNvGraphicFramePr>
            <a:graphicFrameLocks noChangeAspect="1"/>
          </p:cNvGraphicFramePr>
          <p:nvPr/>
        </p:nvGraphicFramePr>
        <p:xfrm>
          <a:off x="4876800" y="3124200"/>
          <a:ext cx="2971800" cy="442232"/>
        </p:xfrm>
        <a:graphic>
          <a:graphicData uri="http://schemas.openxmlformats.org/presentationml/2006/ole">
            <mc:AlternateContent xmlns:mc="http://schemas.openxmlformats.org/markup-compatibility/2006">
              <mc:Choice xmlns:v="urn:schemas-microsoft-com:vml" Requires="v">
                <p:oleObj spid="_x0000_s161846" name="Equation" r:id="rId13" imgW="1600200" imgH="241300" progId="Equation.3">
                  <p:embed/>
                </p:oleObj>
              </mc:Choice>
              <mc:Fallback>
                <p:oleObj name="Equation" r:id="rId13" imgW="1600200" imgH="241300" progId="Equation.3">
                  <p:embed/>
                  <p:pic>
                    <p:nvPicPr>
                      <p:cNvPr id="0" name="Picture 1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876800" y="3124200"/>
                        <a:ext cx="2971800" cy="4422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6" name="Rectangle 65"/>
          <p:cNvSpPr/>
          <p:nvPr/>
        </p:nvSpPr>
        <p:spPr>
          <a:xfrm>
            <a:off x="7946441" y="3124200"/>
            <a:ext cx="825867" cy="369332"/>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dirty="0">
                <a:latin typeface="Times New Roman" pitchFamily="18" charset="0"/>
                <a:ea typeface="Times New Roman" pitchFamily="18" charset="0"/>
                <a:cs typeface="Times New Roman" pitchFamily="18" charset="0"/>
              </a:rPr>
              <a:t>[S/km]</a:t>
            </a:r>
          </a:p>
        </p:txBody>
      </p:sp>
      <p:sp>
        <p:nvSpPr>
          <p:cNvPr id="161804" name="Rectangle 12"/>
          <p:cNvSpPr>
            <a:spLocks noChangeArrowheads="1"/>
          </p:cNvSpPr>
          <p:nvPr/>
        </p:nvSpPr>
        <p:spPr bwMode="auto">
          <a:xfrm>
            <a:off x="152400" y="3810000"/>
            <a:ext cx="8839200" cy="707886"/>
          </a:xfrm>
          <a:prstGeom prst="rect">
            <a:avLst/>
          </a:prstGeom>
          <a:noFill/>
          <a:ln w="19050" cap="flat" cmpd="sng">
            <a:noFill/>
            <a:prstDash val="solid"/>
            <a:miter lim="800000"/>
            <a:headEnd/>
            <a:tailEnd/>
          </a:ln>
          <a:effectLst/>
        </p:spPr>
        <p:txBody>
          <a:bodyPr vert="horz" wrap="square" lIns="0" tIns="45720" rIns="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o-RO" sz="2000" b="1" i="1" u="none" strike="noStrike" cap="none" normalizeH="0" baseline="0" dirty="0">
                <a:ln>
                  <a:noFill/>
                </a:ln>
                <a:solidFill>
                  <a:srgbClr val="C00000"/>
                </a:solidFill>
                <a:effectLst/>
                <a:latin typeface="Times New Roman" pitchFamily="18" charset="0"/>
                <a:ea typeface="Times New Roman" pitchFamily="18" charset="0"/>
                <a:cs typeface="Times New Roman" pitchFamily="18" charset="0"/>
              </a:rPr>
              <a:t>      Parametrii globali </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ro-RO" sz="2000" b="0" i="1" u="none" strike="noStrike" cap="none" normalizeH="0" baseline="0" dirty="0">
                <a:ln>
                  <a:noFill/>
                </a:ln>
                <a:solidFill>
                  <a:srgbClr val="000099"/>
                </a:solidFill>
                <a:effectLst/>
                <a:latin typeface="Times New Roman" pitchFamily="18" charset="0"/>
                <a:ea typeface="Times New Roman" pitchFamily="18" charset="0"/>
                <a:cs typeface="Times New Roman" pitchFamily="18" charset="0"/>
              </a:rPr>
              <a:t>impedanţa longitudinală</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ro-RO" sz="2000" b="0" i="1" u="sng"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Z</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şi </a:t>
            </a:r>
            <a:r>
              <a:rPr kumimoji="0" lang="ro-RO" sz="2000" b="0" i="0" u="none" strike="noStrike" cap="none" normalizeH="0" baseline="0" dirty="0">
                <a:ln>
                  <a:noFill/>
                </a:ln>
                <a:solidFill>
                  <a:srgbClr val="000099"/>
                </a:solidFill>
                <a:effectLst/>
                <a:latin typeface="Times New Roman" pitchFamily="18" charset="0"/>
                <a:ea typeface="Times New Roman" pitchFamily="18" charset="0"/>
                <a:cs typeface="Times New Roman" pitchFamily="18" charset="0"/>
              </a:rPr>
              <a:t>admitanţa transversală </a:t>
            </a:r>
            <a:r>
              <a:rPr kumimoji="0" lang="ro-RO" sz="2000" b="0" i="1" u="sng"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Y</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pentru o linie electrică, se calculează cu următoarele relaţii:</a:t>
            </a:r>
            <a:endParaRPr kumimoji="0" lang="ro-RO" sz="3600"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161806" name="Rectangle 1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1805" name="Object 13"/>
          <p:cNvGraphicFramePr>
            <a:graphicFrameLocks noChangeAspect="1"/>
          </p:cNvGraphicFramePr>
          <p:nvPr/>
        </p:nvGraphicFramePr>
        <p:xfrm>
          <a:off x="3124200" y="4572000"/>
          <a:ext cx="2917004" cy="1143000"/>
        </p:xfrm>
        <a:graphic>
          <a:graphicData uri="http://schemas.openxmlformats.org/presentationml/2006/ole">
            <mc:AlternateContent xmlns:mc="http://schemas.openxmlformats.org/markup-compatibility/2006">
              <mc:Choice xmlns:v="urn:schemas-microsoft-com:vml" Requires="v">
                <p:oleObj spid="_x0000_s161847" name="Equation" r:id="rId15" imgW="1676160" imgH="660240" progId="Equation.3">
                  <p:embed/>
                </p:oleObj>
              </mc:Choice>
              <mc:Fallback>
                <p:oleObj name="Equation" r:id="rId15" imgW="1676160" imgH="660240" progId="Equation.3">
                  <p:embed/>
                  <p:pic>
                    <p:nvPicPr>
                      <p:cNvPr id="0" name="Picture 1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124200" y="4572000"/>
                        <a:ext cx="2917004" cy="1143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0" name="Rectangle 69"/>
          <p:cNvSpPr/>
          <p:nvPr/>
        </p:nvSpPr>
        <p:spPr>
          <a:xfrm>
            <a:off x="533400" y="5562600"/>
            <a:ext cx="6553200" cy="923330"/>
          </a:xfrm>
          <a:prstGeom prst="rect">
            <a:avLst/>
          </a:prstGeom>
        </p:spPr>
        <p:txBody>
          <a:bodyPr wrap="square">
            <a:spAutoFit/>
          </a:bodyPr>
          <a:lstStyle/>
          <a:p>
            <a:r>
              <a:rPr lang="ro-RO" dirty="0">
                <a:latin typeface="Times New Roman" pitchFamily="18" charset="0"/>
                <a:ea typeface="Times New Roman" pitchFamily="18" charset="0"/>
                <a:cs typeface="Times New Roman" pitchFamily="18" charset="0"/>
              </a:rPr>
              <a:t>unde: </a:t>
            </a:r>
          </a:p>
          <a:p>
            <a:r>
              <a:rPr lang="ro-RO" i="1" dirty="0">
                <a:latin typeface="Times New Roman" pitchFamily="18" charset="0"/>
                <a:ea typeface="Times New Roman" pitchFamily="18" charset="0"/>
                <a:cs typeface="Times New Roman" pitchFamily="18" charset="0"/>
              </a:rPr>
              <a:t>          l – </a:t>
            </a:r>
            <a:r>
              <a:rPr lang="ro-RO" dirty="0">
                <a:latin typeface="Times New Roman" pitchFamily="18" charset="0"/>
                <a:ea typeface="Times New Roman" pitchFamily="18" charset="0"/>
                <a:cs typeface="Times New Roman" pitchFamily="18" charset="0"/>
              </a:rPr>
              <a:t>lungimea liniei electrice, în km;</a:t>
            </a:r>
          </a:p>
          <a:p>
            <a:r>
              <a:rPr lang="ro-RO" i="1" dirty="0">
                <a:latin typeface="Times New Roman" pitchFamily="18" charset="0"/>
                <a:ea typeface="Times New Roman" pitchFamily="18" charset="0"/>
                <a:cs typeface="Times New Roman" pitchFamily="18" charset="0"/>
              </a:rPr>
              <a:t>          </a:t>
            </a:r>
            <a:r>
              <a:rPr lang="ro-RO" i="1" dirty="0" err="1">
                <a:latin typeface="Times New Roman" pitchFamily="18" charset="0"/>
                <a:ea typeface="Times New Roman" pitchFamily="18" charset="0"/>
                <a:cs typeface="Times New Roman" pitchFamily="18" charset="0"/>
              </a:rPr>
              <a:t>n</a:t>
            </a:r>
            <a:r>
              <a:rPr lang="ro-RO" i="1" baseline="-30000" dirty="0" err="1">
                <a:latin typeface="Times New Roman" pitchFamily="18" charset="0"/>
                <a:ea typeface="Times New Roman" pitchFamily="18" charset="0"/>
                <a:cs typeface="Times New Roman" pitchFamily="18" charset="0"/>
              </a:rPr>
              <a:t>c</a:t>
            </a:r>
            <a:r>
              <a:rPr lang="ro-RO" dirty="0">
                <a:latin typeface="Times New Roman" pitchFamily="18" charset="0"/>
                <a:ea typeface="Times New Roman" pitchFamily="18" charset="0"/>
                <a:cs typeface="Times New Roman" pitchFamily="18" charset="0"/>
              </a:rPr>
              <a:t> – numărul de circuite identice în paralel</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400" b="1" dirty="0"/>
              <a:t>TRANSFORMATOARE CU DOUĂ ÎNFĂŞURĂRI</a:t>
            </a:r>
            <a:endParaRPr lang="en-US" sz="2400" dirty="0"/>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8"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70"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58"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60"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9685"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5"/>
          <p:cNvSpPr/>
          <p:nvPr/>
        </p:nvSpPr>
        <p:spPr>
          <a:xfrm>
            <a:off x="228600" y="621268"/>
            <a:ext cx="8763000" cy="369332"/>
          </a:xfrm>
          <a:prstGeom prst="rect">
            <a:avLst/>
          </a:prstGeom>
        </p:spPr>
        <p:txBody>
          <a:bodyPr wrap="square">
            <a:spAutoFit/>
          </a:bodyPr>
          <a:lstStyle/>
          <a:p>
            <a:pPr algn="just">
              <a:spcAft>
                <a:spcPts val="0"/>
              </a:spcAft>
            </a:pPr>
            <a:r>
              <a:rPr lang="ro-RO" dirty="0">
                <a:latin typeface="Times New Roman"/>
                <a:ea typeface="Times New Roman"/>
              </a:rPr>
              <a:t>      </a:t>
            </a:r>
            <a:r>
              <a:rPr lang="ro-RO" b="1" dirty="0">
                <a:solidFill>
                  <a:srgbClr val="C00000"/>
                </a:solidFill>
                <a:latin typeface="Times New Roman"/>
                <a:ea typeface="Times New Roman"/>
              </a:rPr>
              <a:t>Impedanţa nominală </a:t>
            </a:r>
            <a:r>
              <a:rPr lang="ro-RO" dirty="0">
                <a:latin typeface="Times New Roman"/>
                <a:ea typeface="Times New Roman"/>
              </a:rPr>
              <a:t>a transformatorului cu două înfăşurări se determină cu relaţia:</a:t>
            </a:r>
            <a:endParaRPr lang="en-US" dirty="0">
              <a:latin typeface="Times New Roman"/>
              <a:ea typeface="Times New Roman"/>
            </a:endParaRPr>
          </a:p>
        </p:txBody>
      </p:sp>
      <p:sp>
        <p:nvSpPr>
          <p:cNvPr id="201730"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32"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34"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83" name="Rectangle 5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824" name="Rectangle 9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2757"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2760" name="Rectangle 8"/>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885" name="Rectangle 13"/>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919" name="Rectangle 47"/>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927" name="Rectangle 5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929" name="Rectangle 57"/>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8901"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8900" name="Object 4"/>
          <p:cNvGraphicFramePr>
            <a:graphicFrameLocks noChangeAspect="1"/>
          </p:cNvGraphicFramePr>
          <p:nvPr/>
        </p:nvGraphicFramePr>
        <p:xfrm>
          <a:off x="3581400" y="990600"/>
          <a:ext cx="1066800" cy="812800"/>
        </p:xfrm>
        <a:graphic>
          <a:graphicData uri="http://schemas.openxmlformats.org/presentationml/2006/ole">
            <mc:AlternateContent xmlns:mc="http://schemas.openxmlformats.org/markup-compatibility/2006">
              <mc:Choice xmlns:v="urn:schemas-microsoft-com:vml" Requires="v">
                <p:oleObj spid="_x0000_s208935" name="Equation" r:id="rId3" imgW="596900" imgH="457200" progId="Equation.3">
                  <p:embed/>
                </p:oleObj>
              </mc:Choice>
              <mc:Fallback>
                <p:oleObj name="Equation" r:id="rId3" imgW="596900" imgH="457200" progId="Equation.3">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990600"/>
                        <a:ext cx="1066800" cy="812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4" name="Rectangle 73"/>
          <p:cNvSpPr/>
          <p:nvPr/>
        </p:nvSpPr>
        <p:spPr>
          <a:xfrm>
            <a:off x="5181600" y="114300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[42]</a:t>
            </a:r>
          </a:p>
        </p:txBody>
      </p:sp>
      <p:sp>
        <p:nvSpPr>
          <p:cNvPr id="208902" name="Rectangle 6"/>
          <p:cNvSpPr>
            <a:spLocks noChangeArrowheads="1"/>
          </p:cNvSpPr>
          <p:nvPr/>
        </p:nvSpPr>
        <p:spPr bwMode="auto">
          <a:xfrm>
            <a:off x="152400" y="1840468"/>
            <a:ext cx="7665560" cy="369332"/>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pPr eaLnBrk="1" hangingPunct="1"/>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iar componentele </a:t>
            </a:r>
            <a:r>
              <a:rPr kumimoji="0" lang="ro-RO" b="1" i="0" u="none" strike="noStrike" cap="none" normalizeH="0" baseline="0" dirty="0">
                <a:ln>
                  <a:noFill/>
                </a:ln>
                <a:solidFill>
                  <a:srgbClr val="C00000"/>
                </a:solidFill>
                <a:effectLst/>
                <a:latin typeface="Times New Roman" pitchFamily="18" charset="0"/>
                <a:ea typeface="Times New Roman" pitchFamily="18" charset="0"/>
                <a:cs typeface="Times New Roman" pitchFamily="18" charset="0"/>
              </a:rPr>
              <a:t>activă </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şi </a:t>
            </a:r>
            <a:r>
              <a:rPr kumimoji="0" lang="ro-RO" b="1" i="0" u="none" strike="noStrike" cap="none" normalizeH="0" baseline="0" dirty="0">
                <a:ln>
                  <a:noFill/>
                </a:ln>
                <a:solidFill>
                  <a:srgbClr val="C00000"/>
                </a:solidFill>
                <a:effectLst/>
                <a:latin typeface="Times New Roman" pitchFamily="18" charset="0"/>
                <a:ea typeface="Times New Roman" pitchFamily="18" charset="0"/>
                <a:cs typeface="Times New Roman" pitchFamily="18" charset="0"/>
              </a:rPr>
              <a:t>reactivă ale tensiunii de </a:t>
            </a:r>
            <a:r>
              <a:rPr lang="ro-RO" b="1" dirty="0">
                <a:solidFill>
                  <a:srgbClr val="C00000"/>
                </a:solidFill>
                <a:latin typeface="Times New Roman" pitchFamily="18" charset="0"/>
                <a:ea typeface="Times New Roman" pitchFamily="18" charset="0"/>
                <a:cs typeface="Times New Roman" pitchFamily="18" charset="0"/>
              </a:rPr>
              <a:t>scurtcircuit  </a:t>
            </a:r>
            <a:r>
              <a:rPr lang="ro-RO" dirty="0">
                <a:latin typeface="Times New Roman" pitchFamily="18" charset="0"/>
                <a:ea typeface="Times New Roman" pitchFamily="18" charset="0"/>
                <a:cs typeface="Times New Roman" pitchFamily="18" charset="0"/>
              </a:rPr>
              <a:t>sunt de forma:</a:t>
            </a:r>
          </a:p>
        </p:txBody>
      </p:sp>
      <p:sp>
        <p:nvSpPr>
          <p:cNvPr id="76" name="Rectangle 75"/>
          <p:cNvSpPr/>
          <p:nvPr/>
        </p:nvSpPr>
        <p:spPr>
          <a:xfrm>
            <a:off x="5105400" y="251460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a:t>
            </a:r>
          </a:p>
        </p:txBody>
      </p:sp>
      <p:sp>
        <p:nvSpPr>
          <p:cNvPr id="208904" name="Rectangle 8"/>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8903" name="Object 7"/>
          <p:cNvGraphicFramePr>
            <a:graphicFrameLocks noChangeAspect="1"/>
          </p:cNvGraphicFramePr>
          <p:nvPr/>
        </p:nvGraphicFramePr>
        <p:xfrm>
          <a:off x="2895600" y="2286000"/>
          <a:ext cx="2234119" cy="826800"/>
        </p:xfrm>
        <a:graphic>
          <a:graphicData uri="http://schemas.openxmlformats.org/presentationml/2006/ole">
            <mc:AlternateContent xmlns:mc="http://schemas.openxmlformats.org/markup-compatibility/2006">
              <mc:Choice xmlns:v="urn:schemas-microsoft-com:vml" Requires="v">
                <p:oleObj spid="_x0000_s208936" name="Equation" r:id="rId5" imgW="1205977" imgH="444307" progId="Equation.3">
                  <p:embed/>
                </p:oleObj>
              </mc:Choice>
              <mc:Fallback>
                <p:oleObj name="Equation" r:id="rId5" imgW="1205977" imgH="444307"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5600" y="2286000"/>
                        <a:ext cx="2234119" cy="82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9" name="Rectangle 78"/>
          <p:cNvSpPr/>
          <p:nvPr/>
        </p:nvSpPr>
        <p:spPr>
          <a:xfrm>
            <a:off x="5943600" y="251460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[43]</a:t>
            </a:r>
          </a:p>
        </p:txBody>
      </p:sp>
      <p:sp>
        <p:nvSpPr>
          <p:cNvPr id="80" name="Rectangle 79"/>
          <p:cNvSpPr/>
          <p:nvPr/>
        </p:nvSpPr>
        <p:spPr>
          <a:xfrm>
            <a:off x="5943600" y="340989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[44]</a:t>
            </a:r>
          </a:p>
        </p:txBody>
      </p:sp>
      <p:sp>
        <p:nvSpPr>
          <p:cNvPr id="208906" name="Rectangle 10"/>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8905" name="Object 9"/>
          <p:cNvGraphicFramePr>
            <a:graphicFrameLocks noChangeAspect="1"/>
          </p:cNvGraphicFramePr>
          <p:nvPr/>
        </p:nvGraphicFramePr>
        <p:xfrm>
          <a:off x="2971800" y="3287713"/>
          <a:ext cx="1981200" cy="598487"/>
        </p:xfrm>
        <a:graphic>
          <a:graphicData uri="http://schemas.openxmlformats.org/presentationml/2006/ole">
            <mc:AlternateContent xmlns:mc="http://schemas.openxmlformats.org/markup-compatibility/2006">
              <mc:Choice xmlns:v="urn:schemas-microsoft-com:vml" Requires="v">
                <p:oleObj spid="_x0000_s208937" name="Equation" r:id="rId7" imgW="914400" imgH="279400" progId="Equation.3">
                  <p:embed/>
                </p:oleObj>
              </mc:Choice>
              <mc:Fallback>
                <p:oleObj name="Equation" r:id="rId7" imgW="914400" imgH="279400" progId="Equation.3">
                  <p:embed/>
                  <p:pic>
                    <p:nvPicPr>
                      <p:cNvPr id="0"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71800" y="3287713"/>
                        <a:ext cx="1981200" cy="5984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3" name="Rectangle 82"/>
          <p:cNvSpPr/>
          <p:nvPr/>
        </p:nvSpPr>
        <p:spPr>
          <a:xfrm>
            <a:off x="5105400" y="340989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a:t>
            </a:r>
          </a:p>
        </p:txBody>
      </p:sp>
      <p:sp>
        <p:nvSpPr>
          <p:cNvPr id="84" name="Rectangle 83"/>
          <p:cNvSpPr/>
          <p:nvPr/>
        </p:nvSpPr>
        <p:spPr>
          <a:xfrm>
            <a:off x="228600" y="4038600"/>
            <a:ext cx="8839200" cy="369332"/>
          </a:xfrm>
          <a:prstGeom prst="rect">
            <a:avLst/>
          </a:prstGeom>
        </p:spPr>
        <p:txBody>
          <a:bodyPr wrap="square">
            <a:spAutoFit/>
          </a:bodyPr>
          <a:lstStyle/>
          <a:p>
            <a:r>
              <a:rPr lang="ro-RO" dirty="0">
                <a:latin typeface="Times New Roman"/>
                <a:ea typeface="Times New Roman"/>
              </a:rPr>
              <a:t>     Pe baza relaţiilor (42)</a:t>
            </a:r>
            <a:r>
              <a:rPr lang="ro-RO" dirty="0">
                <a:latin typeface="Times New Roman"/>
                <a:ea typeface="Times New Roman"/>
                <a:cs typeface="Times New Roman"/>
                <a:sym typeface="Symbol"/>
              </a:rPr>
              <a:t></a:t>
            </a:r>
            <a:r>
              <a:rPr lang="ro-RO" dirty="0">
                <a:latin typeface="Times New Roman"/>
                <a:ea typeface="Times New Roman"/>
              </a:rPr>
              <a:t>(44), rezultă că parametrii longitudinali (R şi X) se determină astfel:</a:t>
            </a:r>
            <a:endParaRPr lang="en-US" dirty="0"/>
          </a:p>
        </p:txBody>
      </p:sp>
      <p:sp>
        <p:nvSpPr>
          <p:cNvPr id="208908" name="Rectangle 1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8907" name="Object 11"/>
          <p:cNvGraphicFramePr>
            <a:graphicFrameLocks noChangeAspect="1"/>
          </p:cNvGraphicFramePr>
          <p:nvPr/>
        </p:nvGraphicFramePr>
        <p:xfrm>
          <a:off x="2590800" y="4495800"/>
          <a:ext cx="3200400" cy="911742"/>
        </p:xfrm>
        <a:graphic>
          <a:graphicData uri="http://schemas.openxmlformats.org/presentationml/2006/ole">
            <mc:AlternateContent xmlns:mc="http://schemas.openxmlformats.org/markup-compatibility/2006">
              <mc:Choice xmlns:v="urn:schemas-microsoft-com:vml" Requires="v">
                <p:oleObj spid="_x0000_s208938" name="Equation" r:id="rId9" imgW="1638300" imgH="469900" progId="Equation.3">
                  <p:embed/>
                </p:oleObj>
              </mc:Choice>
              <mc:Fallback>
                <p:oleObj name="Equation" r:id="rId9" imgW="1638300" imgH="469900" progId="Equation.3">
                  <p:embed/>
                  <p:pic>
                    <p:nvPicPr>
                      <p:cNvPr id="0"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90800" y="4495800"/>
                        <a:ext cx="3200400" cy="91174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8910" name="Rectangle 1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8909" name="Object 13"/>
          <p:cNvGraphicFramePr>
            <a:graphicFrameLocks noChangeAspect="1"/>
          </p:cNvGraphicFramePr>
          <p:nvPr/>
        </p:nvGraphicFramePr>
        <p:xfrm>
          <a:off x="3124200" y="5562600"/>
          <a:ext cx="1600200" cy="751901"/>
        </p:xfrm>
        <a:graphic>
          <a:graphicData uri="http://schemas.openxmlformats.org/presentationml/2006/ole">
            <mc:AlternateContent xmlns:mc="http://schemas.openxmlformats.org/markup-compatibility/2006">
              <mc:Choice xmlns:v="urn:schemas-microsoft-com:vml" Requires="v">
                <p:oleObj spid="_x0000_s208939" name="Equation" r:id="rId11" imgW="787400" imgH="368300" progId="Equation.3">
                  <p:embed/>
                </p:oleObj>
              </mc:Choice>
              <mc:Fallback>
                <p:oleObj name="Equation" r:id="rId11" imgW="787400" imgH="368300" progId="Equation.3">
                  <p:embed/>
                  <p:pic>
                    <p:nvPicPr>
                      <p:cNvPr id="0" name="Picture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124200" y="5562600"/>
                        <a:ext cx="1600200" cy="75190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9" name="Rectangle 88"/>
          <p:cNvSpPr/>
          <p:nvPr/>
        </p:nvSpPr>
        <p:spPr>
          <a:xfrm>
            <a:off x="5791200" y="464820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a:t>
            </a:r>
            <a:r>
              <a:rPr lang="el-GR" sz="2000" dirty="0">
                <a:latin typeface="Times New Roman" pitchFamily="18" charset="0"/>
                <a:ea typeface="Times New Roman" pitchFamily="18" charset="0"/>
                <a:cs typeface="Times New Roman" pitchFamily="18" charset="0"/>
              </a:rPr>
              <a:t>Ω</a:t>
            </a:r>
            <a:r>
              <a:rPr lang="ro-RO" sz="2000" dirty="0">
                <a:latin typeface="Times New Roman" pitchFamily="18" charset="0"/>
                <a:ea typeface="Times New Roman" pitchFamily="18" charset="0"/>
                <a:cs typeface="Times New Roman" pitchFamily="18" charset="0"/>
              </a:rPr>
              <a:t>]</a:t>
            </a:r>
          </a:p>
        </p:txBody>
      </p:sp>
      <p:sp>
        <p:nvSpPr>
          <p:cNvPr id="90" name="Rectangle 89"/>
          <p:cNvSpPr/>
          <p:nvPr/>
        </p:nvSpPr>
        <p:spPr>
          <a:xfrm>
            <a:off x="5105400" y="5782019"/>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a:t>
            </a:r>
            <a:r>
              <a:rPr lang="el-GR" sz="2000" dirty="0">
                <a:latin typeface="Times New Roman" pitchFamily="18" charset="0"/>
                <a:ea typeface="Times New Roman" pitchFamily="18" charset="0"/>
                <a:cs typeface="Times New Roman" pitchFamily="18" charset="0"/>
              </a:rPr>
              <a:t>Ω</a:t>
            </a:r>
            <a:r>
              <a:rPr lang="ro-RO" sz="2000" dirty="0">
                <a:latin typeface="Times New Roman" pitchFamily="18" charset="0"/>
                <a:ea typeface="Times New Roman" pitchFamily="18" charset="0"/>
                <a:cs typeface="Times New Roman" pitchFamily="18" charset="0"/>
              </a:rPr>
              <a:t>]</a:t>
            </a:r>
          </a:p>
        </p:txBody>
      </p:sp>
      <p:sp>
        <p:nvSpPr>
          <p:cNvPr id="91" name="Rectangle 90"/>
          <p:cNvSpPr/>
          <p:nvPr/>
        </p:nvSpPr>
        <p:spPr>
          <a:xfrm>
            <a:off x="6553200" y="462909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[45]</a:t>
            </a:r>
          </a:p>
        </p:txBody>
      </p:sp>
      <p:sp>
        <p:nvSpPr>
          <p:cNvPr id="92" name="Rectangle 91"/>
          <p:cNvSpPr/>
          <p:nvPr/>
        </p:nvSpPr>
        <p:spPr>
          <a:xfrm>
            <a:off x="6172200" y="5762909"/>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[46]</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400" b="1" dirty="0"/>
              <a:t>TRANSFORMATOARE CU DOUĂ ÎNFĂŞURĂRI</a:t>
            </a:r>
            <a:endParaRPr lang="en-US" sz="2400" dirty="0"/>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8"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70"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58"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60"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9685"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5"/>
          <p:cNvSpPr/>
          <p:nvPr/>
        </p:nvSpPr>
        <p:spPr>
          <a:xfrm>
            <a:off x="152400" y="621268"/>
            <a:ext cx="8763000" cy="646331"/>
          </a:xfrm>
          <a:prstGeom prst="rect">
            <a:avLst/>
          </a:prstGeom>
        </p:spPr>
        <p:txBody>
          <a:bodyPr wrap="square">
            <a:spAutoFit/>
          </a:bodyPr>
          <a:lstStyle/>
          <a:p>
            <a:pPr algn="just">
              <a:spcAft>
                <a:spcPts val="0"/>
              </a:spcAft>
            </a:pPr>
            <a:r>
              <a:rPr lang="ro-RO" dirty="0">
                <a:latin typeface="Times New Roman"/>
                <a:ea typeface="Times New Roman"/>
              </a:rPr>
              <a:t>      În cazul transformatoarelor de putere mare (</a:t>
            </a:r>
            <a:r>
              <a:rPr lang="ro-RO" i="1" dirty="0">
                <a:latin typeface="Times New Roman"/>
                <a:ea typeface="Times New Roman"/>
              </a:rPr>
              <a:t>S</a:t>
            </a:r>
            <a:r>
              <a:rPr lang="ro-RO" i="1" baseline="-25000" dirty="0">
                <a:latin typeface="Times New Roman"/>
                <a:ea typeface="Times New Roman"/>
              </a:rPr>
              <a:t>n</a:t>
            </a:r>
            <a:r>
              <a:rPr lang="ro-RO" dirty="0">
                <a:latin typeface="Times New Roman"/>
                <a:ea typeface="Times New Roman"/>
              </a:rPr>
              <a:t> </a:t>
            </a:r>
            <a:r>
              <a:rPr lang="ro-RO" dirty="0">
                <a:latin typeface="Times New Roman"/>
                <a:ea typeface="Times New Roman"/>
                <a:cs typeface="Times New Roman"/>
                <a:sym typeface="Symbol"/>
              </a:rPr>
              <a:t></a:t>
            </a:r>
            <a:r>
              <a:rPr lang="ro-RO" dirty="0">
                <a:latin typeface="Times New Roman"/>
                <a:ea typeface="Times New Roman"/>
              </a:rPr>
              <a:t> 10 MVA), </a:t>
            </a:r>
            <a:r>
              <a:rPr lang="ro-RO" b="1" dirty="0">
                <a:solidFill>
                  <a:srgbClr val="C00000"/>
                </a:solidFill>
                <a:latin typeface="Times New Roman"/>
                <a:ea typeface="Times New Roman"/>
              </a:rPr>
              <a:t>R</a:t>
            </a:r>
            <a:r>
              <a:rPr lang="ro-RO" dirty="0">
                <a:latin typeface="Times New Roman"/>
                <a:ea typeface="Times New Roman"/>
              </a:rPr>
              <a:t> &lt;&lt;&lt; </a:t>
            </a:r>
            <a:r>
              <a:rPr lang="ro-RO" b="1" dirty="0">
                <a:solidFill>
                  <a:srgbClr val="C00000"/>
                </a:solidFill>
                <a:latin typeface="Times New Roman"/>
                <a:ea typeface="Times New Roman"/>
              </a:rPr>
              <a:t>X</a:t>
            </a:r>
            <a:r>
              <a:rPr lang="ro-RO" dirty="0">
                <a:latin typeface="Times New Roman"/>
                <a:ea typeface="Times New Roman"/>
              </a:rPr>
              <a:t> şi în relaţia de calcul a reactanţei se introduce direct mărimea </a:t>
            </a:r>
            <a:r>
              <a:rPr lang="ro-RO" b="1" i="1" dirty="0">
                <a:solidFill>
                  <a:srgbClr val="C00000"/>
                </a:solidFill>
                <a:latin typeface="Times New Roman"/>
                <a:ea typeface="Times New Roman"/>
              </a:rPr>
              <a:t>u</a:t>
            </a:r>
            <a:r>
              <a:rPr lang="ro-RO" b="1" i="1" baseline="-25000" dirty="0">
                <a:solidFill>
                  <a:srgbClr val="C00000"/>
                </a:solidFill>
                <a:latin typeface="Times New Roman"/>
                <a:ea typeface="Times New Roman"/>
              </a:rPr>
              <a:t>sc</a:t>
            </a:r>
            <a:r>
              <a:rPr lang="ro-RO" dirty="0">
                <a:latin typeface="Times New Roman"/>
                <a:ea typeface="Times New Roman"/>
              </a:rPr>
              <a:t>, eroarea determinată fiind neglijabilă :</a:t>
            </a:r>
            <a:endParaRPr lang="en-US" dirty="0">
              <a:latin typeface="Times New Roman"/>
              <a:ea typeface="Times New Roman"/>
            </a:endParaRPr>
          </a:p>
        </p:txBody>
      </p:sp>
      <p:sp>
        <p:nvSpPr>
          <p:cNvPr id="201730"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32"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34"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83" name="Rectangle 5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824" name="Rectangle 9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2757"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2760" name="Rectangle 8"/>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885" name="Rectangle 13"/>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919" name="Rectangle 47"/>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927" name="Rectangle 5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929" name="Rectangle 57"/>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11970"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11969" name="Object 1"/>
          <p:cNvGraphicFramePr>
            <a:graphicFrameLocks noChangeAspect="1"/>
          </p:cNvGraphicFramePr>
          <p:nvPr/>
        </p:nvGraphicFramePr>
        <p:xfrm>
          <a:off x="2895600" y="1303789"/>
          <a:ext cx="1845906" cy="829811"/>
        </p:xfrm>
        <a:graphic>
          <a:graphicData uri="http://schemas.openxmlformats.org/presentationml/2006/ole">
            <mc:AlternateContent xmlns:mc="http://schemas.openxmlformats.org/markup-compatibility/2006">
              <mc:Choice xmlns:v="urn:schemas-microsoft-com:vml" Requires="v">
                <p:oleObj spid="_x0000_s211996" name="Equation" r:id="rId3" imgW="1040948" imgH="469696" progId="Equation.3">
                  <p:embed/>
                </p:oleObj>
              </mc:Choice>
              <mc:Fallback>
                <p:oleObj name="Equation" r:id="rId3" imgW="1040948" imgH="469696"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1303789"/>
                        <a:ext cx="1845906" cy="82981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8" name="Rectangle 27"/>
          <p:cNvSpPr/>
          <p:nvPr/>
        </p:nvSpPr>
        <p:spPr>
          <a:xfrm>
            <a:off x="4724400" y="144780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a:t>
            </a:r>
            <a:r>
              <a:rPr lang="el-GR" sz="2000" dirty="0">
                <a:latin typeface="Times New Roman" pitchFamily="18" charset="0"/>
                <a:ea typeface="Times New Roman" pitchFamily="18" charset="0"/>
                <a:cs typeface="Times New Roman" pitchFamily="18" charset="0"/>
              </a:rPr>
              <a:t>Ω</a:t>
            </a:r>
            <a:r>
              <a:rPr lang="ro-RO" sz="2000" dirty="0">
                <a:latin typeface="Times New Roman" pitchFamily="18" charset="0"/>
                <a:ea typeface="Times New Roman" pitchFamily="18" charset="0"/>
                <a:cs typeface="Times New Roman" pitchFamily="18" charset="0"/>
              </a:rPr>
              <a:t>]</a:t>
            </a:r>
          </a:p>
        </p:txBody>
      </p:sp>
      <p:sp>
        <p:nvSpPr>
          <p:cNvPr id="29" name="Rectangle 28"/>
          <p:cNvSpPr/>
          <p:nvPr/>
        </p:nvSpPr>
        <p:spPr>
          <a:xfrm>
            <a:off x="5638800" y="142869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[47]</a:t>
            </a:r>
          </a:p>
        </p:txBody>
      </p:sp>
      <p:sp>
        <p:nvSpPr>
          <p:cNvPr id="30" name="Rectangle 29"/>
          <p:cNvSpPr/>
          <p:nvPr/>
        </p:nvSpPr>
        <p:spPr>
          <a:xfrm>
            <a:off x="228600" y="2221468"/>
            <a:ext cx="8763000" cy="646331"/>
          </a:xfrm>
          <a:prstGeom prst="rect">
            <a:avLst/>
          </a:prstGeom>
        </p:spPr>
        <p:txBody>
          <a:bodyPr wrap="square">
            <a:spAutoFit/>
          </a:bodyPr>
          <a:lstStyle/>
          <a:p>
            <a:pPr algn="just">
              <a:spcAft>
                <a:spcPts val="0"/>
              </a:spcAft>
            </a:pPr>
            <a:r>
              <a:rPr lang="ro-RO" dirty="0">
                <a:latin typeface="Times New Roman"/>
                <a:ea typeface="Times New Roman"/>
              </a:rPr>
              <a:t>    </a:t>
            </a:r>
            <a:r>
              <a:rPr lang="ro-RO" b="1" i="1" dirty="0">
                <a:solidFill>
                  <a:srgbClr val="C00000"/>
                </a:solidFill>
                <a:latin typeface="Times New Roman"/>
                <a:ea typeface="Times New Roman"/>
              </a:rPr>
              <a:t>Puterea reactivă de magnetizare </a:t>
            </a:r>
            <a:r>
              <a:rPr lang="ro-RO" dirty="0">
                <a:latin typeface="Times New Roman"/>
                <a:ea typeface="Times New Roman"/>
              </a:rPr>
              <a:t>a transformatorului de putere este aproximată prin puterea de mers la gol :</a:t>
            </a:r>
            <a:endParaRPr lang="en-US" dirty="0">
              <a:latin typeface="Times New Roman"/>
              <a:ea typeface="Times New Roman"/>
            </a:endParaRPr>
          </a:p>
        </p:txBody>
      </p:sp>
      <p:sp>
        <p:nvSpPr>
          <p:cNvPr id="31" name="Rectangle 30"/>
          <p:cNvSpPr/>
          <p:nvPr/>
        </p:nvSpPr>
        <p:spPr>
          <a:xfrm>
            <a:off x="5867400" y="2888158"/>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[48]</a:t>
            </a:r>
          </a:p>
        </p:txBody>
      </p:sp>
      <p:sp>
        <p:nvSpPr>
          <p:cNvPr id="32" name="Rectangle 31"/>
          <p:cNvSpPr/>
          <p:nvPr/>
        </p:nvSpPr>
        <p:spPr>
          <a:xfrm>
            <a:off x="4648200" y="2907268"/>
            <a:ext cx="8382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a:t>
            </a:r>
            <a:r>
              <a:rPr lang="ro-RO" sz="2000" dirty="0" err="1">
                <a:latin typeface="Times New Roman" pitchFamily="18" charset="0"/>
                <a:ea typeface="Times New Roman" pitchFamily="18" charset="0"/>
                <a:cs typeface="Times New Roman" pitchFamily="18" charset="0"/>
              </a:rPr>
              <a:t>MVAr</a:t>
            </a:r>
            <a:r>
              <a:rPr lang="ro-RO" sz="2000" dirty="0">
                <a:latin typeface="Times New Roman" pitchFamily="18" charset="0"/>
                <a:ea typeface="Times New Roman" pitchFamily="18" charset="0"/>
                <a:cs typeface="Times New Roman" pitchFamily="18" charset="0"/>
              </a:rPr>
              <a:t>]</a:t>
            </a:r>
          </a:p>
        </p:txBody>
      </p:sp>
      <p:sp>
        <p:nvSpPr>
          <p:cNvPr id="211972"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11971" name="Object 3"/>
          <p:cNvGraphicFramePr>
            <a:graphicFrameLocks noChangeAspect="1"/>
          </p:cNvGraphicFramePr>
          <p:nvPr/>
        </p:nvGraphicFramePr>
        <p:xfrm>
          <a:off x="2819400" y="2743200"/>
          <a:ext cx="1752600" cy="751114"/>
        </p:xfrm>
        <a:graphic>
          <a:graphicData uri="http://schemas.openxmlformats.org/presentationml/2006/ole">
            <mc:AlternateContent xmlns:mc="http://schemas.openxmlformats.org/markup-compatibility/2006">
              <mc:Choice xmlns:v="urn:schemas-microsoft-com:vml" Requires="v">
                <p:oleObj spid="_x0000_s211997" name="Equation" r:id="rId5" imgW="863225" imgH="368140" progId="Equation.3">
                  <p:embed/>
                </p:oleObj>
              </mc:Choice>
              <mc:Fallback>
                <p:oleObj name="Equation" r:id="rId5" imgW="863225" imgH="36814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19400" y="2743200"/>
                        <a:ext cx="1752600" cy="75111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 name="Rectangle 34"/>
          <p:cNvSpPr/>
          <p:nvPr/>
        </p:nvSpPr>
        <p:spPr>
          <a:xfrm>
            <a:off x="304800" y="3669268"/>
            <a:ext cx="8610600" cy="369332"/>
          </a:xfrm>
          <a:prstGeom prst="rect">
            <a:avLst/>
          </a:prstGeom>
        </p:spPr>
        <p:txBody>
          <a:bodyPr wrap="square">
            <a:spAutoFit/>
          </a:bodyPr>
          <a:lstStyle/>
          <a:p>
            <a:r>
              <a:rPr lang="ro-RO" dirty="0">
                <a:latin typeface="Times New Roman"/>
                <a:ea typeface="Times New Roman"/>
              </a:rPr>
              <a:t>   Pentru determinarea </a:t>
            </a:r>
            <a:r>
              <a:rPr lang="ro-RO" b="1" dirty="0">
                <a:solidFill>
                  <a:srgbClr val="002060"/>
                </a:solidFill>
                <a:latin typeface="Times New Roman"/>
                <a:ea typeface="Times New Roman"/>
              </a:rPr>
              <a:t>parametrilor transversali</a:t>
            </a:r>
            <a:r>
              <a:rPr lang="ro-RO" dirty="0">
                <a:latin typeface="Times New Roman"/>
                <a:ea typeface="Times New Roman"/>
              </a:rPr>
              <a:t>, </a:t>
            </a:r>
            <a:r>
              <a:rPr lang="ro-RO" b="1" i="1" dirty="0">
                <a:solidFill>
                  <a:srgbClr val="002060"/>
                </a:solidFill>
                <a:latin typeface="Times New Roman"/>
                <a:ea typeface="Times New Roman"/>
              </a:rPr>
              <a:t>G</a:t>
            </a:r>
            <a:r>
              <a:rPr lang="ro-RO" dirty="0">
                <a:latin typeface="Times New Roman"/>
                <a:ea typeface="Times New Roman"/>
              </a:rPr>
              <a:t> şi </a:t>
            </a:r>
            <a:r>
              <a:rPr lang="ro-RO" b="1" i="1" dirty="0">
                <a:solidFill>
                  <a:srgbClr val="002060"/>
                </a:solidFill>
                <a:latin typeface="Times New Roman"/>
                <a:ea typeface="Times New Roman"/>
              </a:rPr>
              <a:t>B</a:t>
            </a:r>
            <a:r>
              <a:rPr lang="ro-RO" dirty="0">
                <a:latin typeface="Times New Roman"/>
                <a:ea typeface="Times New Roman"/>
              </a:rPr>
              <a:t>, se folosesc relaţiile:</a:t>
            </a:r>
            <a:endParaRPr lang="en-US" dirty="0"/>
          </a:p>
        </p:txBody>
      </p:sp>
      <p:sp>
        <p:nvSpPr>
          <p:cNvPr id="211974"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11973" name="Object 5"/>
          <p:cNvGraphicFramePr>
            <a:graphicFrameLocks noChangeAspect="1"/>
          </p:cNvGraphicFramePr>
          <p:nvPr/>
        </p:nvGraphicFramePr>
        <p:xfrm>
          <a:off x="3009090" y="4189413"/>
          <a:ext cx="1715310" cy="839787"/>
        </p:xfrm>
        <a:graphic>
          <a:graphicData uri="http://schemas.openxmlformats.org/presentationml/2006/ole">
            <mc:AlternateContent xmlns:mc="http://schemas.openxmlformats.org/markup-compatibility/2006">
              <mc:Choice xmlns:v="urn:schemas-microsoft-com:vml" Requires="v">
                <p:oleObj spid="_x0000_s211998" name="Equation" r:id="rId7" imgW="914400" imgH="444500" progId="Equation.3">
                  <p:embed/>
                </p:oleObj>
              </mc:Choice>
              <mc:Fallback>
                <p:oleObj name="Equation" r:id="rId7" imgW="914400" imgH="444500"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09090" y="4189413"/>
                        <a:ext cx="1715310" cy="8397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1976" name="Rectangle 8"/>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11975" name="Object 7"/>
          <p:cNvGraphicFramePr>
            <a:graphicFrameLocks noChangeAspect="1"/>
          </p:cNvGraphicFramePr>
          <p:nvPr/>
        </p:nvGraphicFramePr>
        <p:xfrm>
          <a:off x="2971800" y="5181600"/>
          <a:ext cx="1752600" cy="830178"/>
        </p:xfrm>
        <a:graphic>
          <a:graphicData uri="http://schemas.openxmlformats.org/presentationml/2006/ole">
            <mc:AlternateContent xmlns:mc="http://schemas.openxmlformats.org/markup-compatibility/2006">
              <mc:Choice xmlns:v="urn:schemas-microsoft-com:vml" Requires="v">
                <p:oleObj spid="_x0000_s211999" name="Equation" r:id="rId9" imgW="901309" imgH="431613" progId="Equation.3">
                  <p:embed/>
                </p:oleObj>
              </mc:Choice>
              <mc:Fallback>
                <p:oleObj name="Equation" r:id="rId9" imgW="901309" imgH="431613" progId="Equation.3">
                  <p:embed/>
                  <p:pic>
                    <p:nvPicPr>
                      <p:cNvPr id="0" name="Picture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71800" y="5181600"/>
                        <a:ext cx="1752600" cy="83017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 name="Rectangle 39"/>
          <p:cNvSpPr/>
          <p:nvPr/>
        </p:nvSpPr>
        <p:spPr>
          <a:xfrm>
            <a:off x="4724400" y="4343400"/>
            <a:ext cx="3810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[S]</a:t>
            </a:r>
          </a:p>
        </p:txBody>
      </p:sp>
      <p:sp>
        <p:nvSpPr>
          <p:cNvPr id="41" name="Rectangle 40"/>
          <p:cNvSpPr/>
          <p:nvPr/>
        </p:nvSpPr>
        <p:spPr>
          <a:xfrm>
            <a:off x="4800600" y="5314890"/>
            <a:ext cx="3810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[S]</a:t>
            </a:r>
          </a:p>
        </p:txBody>
      </p:sp>
      <p:sp>
        <p:nvSpPr>
          <p:cNvPr id="42" name="Rectangle 41"/>
          <p:cNvSpPr/>
          <p:nvPr/>
        </p:nvSpPr>
        <p:spPr>
          <a:xfrm>
            <a:off x="5715000" y="434340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[49]</a:t>
            </a:r>
          </a:p>
        </p:txBody>
      </p:sp>
      <p:sp>
        <p:nvSpPr>
          <p:cNvPr id="43" name="Rectangle 42"/>
          <p:cNvSpPr/>
          <p:nvPr/>
        </p:nvSpPr>
        <p:spPr>
          <a:xfrm>
            <a:off x="5715000" y="531489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[50]</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400" b="1" dirty="0"/>
              <a:t>TRANSFORMATOARE CU TREI ÎNFĂŞURĂRI</a:t>
            </a:r>
            <a:endParaRPr lang="en-US" sz="2400" dirty="0"/>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8"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70"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58"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60"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9685"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5"/>
          <p:cNvSpPr/>
          <p:nvPr/>
        </p:nvSpPr>
        <p:spPr>
          <a:xfrm>
            <a:off x="228600" y="609600"/>
            <a:ext cx="8763000" cy="646331"/>
          </a:xfrm>
          <a:prstGeom prst="rect">
            <a:avLst/>
          </a:prstGeom>
        </p:spPr>
        <p:txBody>
          <a:bodyPr wrap="square">
            <a:spAutoFit/>
          </a:bodyPr>
          <a:lstStyle/>
          <a:p>
            <a:pPr algn="just">
              <a:spcAft>
                <a:spcPts val="0"/>
              </a:spcAft>
            </a:pPr>
            <a:r>
              <a:rPr lang="ro-RO" dirty="0">
                <a:latin typeface="Times New Roman"/>
                <a:ea typeface="Times New Roman"/>
              </a:rPr>
              <a:t>      </a:t>
            </a:r>
            <a:r>
              <a:rPr lang="ro-RO" dirty="0">
                <a:solidFill>
                  <a:srgbClr val="002060"/>
                </a:solidFill>
                <a:latin typeface="Times New Roman"/>
                <a:ea typeface="Times New Roman"/>
              </a:rPr>
              <a:t>Transformatoarele trifazate cu trei înfăşurări </a:t>
            </a:r>
            <a:r>
              <a:rPr lang="ro-RO" dirty="0">
                <a:latin typeface="Times New Roman"/>
                <a:ea typeface="Times New Roman"/>
              </a:rPr>
              <a:t>permit interconectarea simultană a trei reţele electrice cu tensiuni nominale diferite, fiind reprezentate în schemele monofilare astfel:</a:t>
            </a:r>
            <a:endParaRPr lang="en-US" sz="1400" dirty="0">
              <a:latin typeface="Times New Roman"/>
              <a:ea typeface="Times New Roman"/>
            </a:endParaRPr>
          </a:p>
        </p:txBody>
      </p:sp>
      <p:sp>
        <p:nvSpPr>
          <p:cNvPr id="201730"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32"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34"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83" name="Rectangle 5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824" name="Rectangle 9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2757"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2760" name="Rectangle 8"/>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885" name="Rectangle 13"/>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919" name="Rectangle 47"/>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927" name="Rectangle 5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929" name="Rectangle 57"/>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10959" name="Rectangle 1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10994" name="Picture 50"/>
          <p:cNvPicPr>
            <a:picLocks noChangeAspect="1" noChangeArrowheads="1"/>
          </p:cNvPicPr>
          <p:nvPr/>
        </p:nvPicPr>
        <p:blipFill>
          <a:blip r:embed="rId3" cstate="print"/>
          <a:srcRect/>
          <a:stretch>
            <a:fillRect/>
          </a:stretch>
        </p:blipFill>
        <p:spPr bwMode="auto">
          <a:xfrm>
            <a:off x="4419600" y="1219200"/>
            <a:ext cx="4343400" cy="2099309"/>
          </a:xfrm>
          <a:prstGeom prst="rect">
            <a:avLst/>
          </a:prstGeom>
          <a:noFill/>
          <a:ln w="19050" cap="flat" cmpd="sng">
            <a:noFill/>
            <a:prstDash val="solid"/>
            <a:miter lim="800000"/>
            <a:headEnd/>
            <a:tailEnd/>
          </a:ln>
        </p:spPr>
      </p:pic>
      <p:sp>
        <p:nvSpPr>
          <p:cNvPr id="211020" name="Rectangle 7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210995" name="Group 51"/>
          <p:cNvGrpSpPr>
            <a:grpSpLocks/>
          </p:cNvGrpSpPr>
          <p:nvPr/>
        </p:nvGrpSpPr>
        <p:grpSpPr bwMode="auto">
          <a:xfrm>
            <a:off x="685800" y="1295400"/>
            <a:ext cx="3124200" cy="1676400"/>
            <a:chOff x="5638" y="2418"/>
            <a:chExt cx="3718" cy="1908"/>
          </a:xfrm>
        </p:grpSpPr>
        <p:sp>
          <p:nvSpPr>
            <p:cNvPr id="211019" name="Rectangle 75"/>
            <p:cNvSpPr>
              <a:spLocks noChangeArrowheads="1"/>
            </p:cNvSpPr>
            <p:nvPr/>
          </p:nvSpPr>
          <p:spPr bwMode="auto">
            <a:xfrm>
              <a:off x="6447" y="2868"/>
              <a:ext cx="690" cy="138"/>
            </a:xfrm>
            <a:prstGeom prst="rect">
              <a:avLst/>
            </a:prstGeom>
            <a:solidFill>
              <a:srgbClr val="FFFFFF"/>
            </a:solidFill>
            <a:ln w="127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3200">
                <a:latin typeface="Times New Roman" pitchFamily="18" charset="0"/>
                <a:cs typeface="Times New Roman" pitchFamily="18" charset="0"/>
              </a:endParaRPr>
            </a:p>
          </p:txBody>
        </p:sp>
        <p:sp>
          <p:nvSpPr>
            <p:cNvPr id="211018" name="Line 74"/>
            <p:cNvSpPr>
              <a:spLocks noChangeShapeType="1"/>
            </p:cNvSpPr>
            <p:nvPr/>
          </p:nvSpPr>
          <p:spPr bwMode="auto">
            <a:xfrm>
              <a:off x="7155" y="2940"/>
              <a:ext cx="390" cy="0"/>
            </a:xfrm>
            <a:prstGeom prst="line">
              <a:avLst/>
            </a:pr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latin typeface="Times New Roman" pitchFamily="18" charset="0"/>
                <a:cs typeface="Times New Roman" pitchFamily="18" charset="0"/>
              </a:endParaRPr>
            </a:p>
          </p:txBody>
        </p:sp>
        <p:sp>
          <p:nvSpPr>
            <p:cNvPr id="211017" name="Text Box 73"/>
            <p:cNvSpPr txBox="1">
              <a:spLocks noChangeArrowheads="1"/>
            </p:cNvSpPr>
            <p:nvPr/>
          </p:nvSpPr>
          <p:spPr bwMode="auto">
            <a:xfrm>
              <a:off x="6615" y="2580"/>
              <a:ext cx="348" cy="264"/>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1" u="sng" strike="noStrike" cap="none" normalizeH="0" baseline="0">
                  <a:ln>
                    <a:noFill/>
                  </a:ln>
                  <a:solidFill>
                    <a:schemeClr val="tx1"/>
                  </a:solidFill>
                  <a:effectLst/>
                  <a:latin typeface="Times New Roman" pitchFamily="18" charset="0"/>
                  <a:ea typeface="Times New Roman" pitchFamily="18" charset="0"/>
                  <a:cs typeface="Times New Roman" pitchFamily="18" charset="0"/>
                </a:rPr>
                <a:t>Z</a:t>
              </a:r>
              <a:r>
                <a:rPr kumimoji="0" lang="en-GB" sz="1400" b="1" i="1"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1</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11016" name="Text Box 72"/>
            <p:cNvSpPr txBox="1">
              <a:spLocks noChangeArrowheads="1"/>
            </p:cNvSpPr>
            <p:nvPr/>
          </p:nvSpPr>
          <p:spPr bwMode="auto">
            <a:xfrm>
              <a:off x="8019" y="2418"/>
              <a:ext cx="348" cy="264"/>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1" u="sng" strike="noStrike" cap="none" normalizeH="0" baseline="0">
                  <a:ln>
                    <a:noFill/>
                  </a:ln>
                  <a:solidFill>
                    <a:schemeClr val="tx1"/>
                  </a:solidFill>
                  <a:effectLst/>
                  <a:latin typeface="Times New Roman" pitchFamily="18" charset="0"/>
                  <a:ea typeface="Times New Roman" pitchFamily="18" charset="0"/>
                  <a:cs typeface="Times New Roman" pitchFamily="18" charset="0"/>
                </a:rPr>
                <a:t>Z</a:t>
              </a:r>
              <a:r>
                <a:rPr kumimoji="0" lang="en-GB" sz="1400" b="1" i="1"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2</a:t>
              </a:r>
              <a:r>
                <a:rPr kumimoji="0" lang="en-GB" sz="1400" b="1" i="1"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11015" name="Rectangle 71"/>
            <p:cNvSpPr>
              <a:spLocks noChangeArrowheads="1"/>
            </p:cNvSpPr>
            <p:nvPr/>
          </p:nvSpPr>
          <p:spPr bwMode="auto">
            <a:xfrm rot="5400000">
              <a:off x="5859" y="3540"/>
              <a:ext cx="690" cy="138"/>
            </a:xfrm>
            <a:prstGeom prst="rect">
              <a:avLst/>
            </a:prstGeom>
            <a:solidFill>
              <a:srgbClr val="FFFFFF"/>
            </a:solidFill>
            <a:ln w="127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3200">
                <a:latin typeface="Times New Roman" pitchFamily="18" charset="0"/>
                <a:cs typeface="Times New Roman" pitchFamily="18" charset="0"/>
              </a:endParaRPr>
            </a:p>
          </p:txBody>
        </p:sp>
        <p:sp>
          <p:nvSpPr>
            <p:cNvPr id="211014" name="Rectangle 70"/>
            <p:cNvSpPr>
              <a:spLocks noChangeArrowheads="1"/>
            </p:cNvSpPr>
            <p:nvPr/>
          </p:nvSpPr>
          <p:spPr bwMode="auto">
            <a:xfrm>
              <a:off x="7851" y="2688"/>
              <a:ext cx="690" cy="138"/>
            </a:xfrm>
            <a:prstGeom prst="rect">
              <a:avLst/>
            </a:prstGeom>
            <a:solidFill>
              <a:srgbClr val="FFFFFF"/>
            </a:solidFill>
            <a:ln w="127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3200">
                <a:latin typeface="Times New Roman" pitchFamily="18" charset="0"/>
                <a:cs typeface="Times New Roman" pitchFamily="18" charset="0"/>
              </a:endParaRPr>
            </a:p>
          </p:txBody>
        </p:sp>
        <p:sp>
          <p:nvSpPr>
            <p:cNvPr id="211013" name="Line 69"/>
            <p:cNvSpPr>
              <a:spLocks noChangeShapeType="1"/>
            </p:cNvSpPr>
            <p:nvPr/>
          </p:nvSpPr>
          <p:spPr bwMode="auto">
            <a:xfrm>
              <a:off x="8541" y="2748"/>
              <a:ext cx="390" cy="0"/>
            </a:xfrm>
            <a:prstGeom prst="line">
              <a:avLst/>
            </a:pr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latin typeface="Times New Roman" pitchFamily="18" charset="0"/>
                <a:cs typeface="Times New Roman" pitchFamily="18" charset="0"/>
              </a:endParaRPr>
            </a:p>
          </p:txBody>
        </p:sp>
        <p:sp>
          <p:nvSpPr>
            <p:cNvPr id="211012" name="Line 68"/>
            <p:cNvSpPr>
              <a:spLocks noChangeShapeType="1"/>
            </p:cNvSpPr>
            <p:nvPr/>
          </p:nvSpPr>
          <p:spPr bwMode="auto">
            <a:xfrm>
              <a:off x="5877" y="2928"/>
              <a:ext cx="570" cy="0"/>
            </a:xfrm>
            <a:prstGeom prst="line">
              <a:avLst/>
            </a:pr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latin typeface="Times New Roman" pitchFamily="18" charset="0"/>
                <a:cs typeface="Times New Roman" pitchFamily="18" charset="0"/>
              </a:endParaRPr>
            </a:p>
          </p:txBody>
        </p:sp>
        <p:sp>
          <p:nvSpPr>
            <p:cNvPr id="211011" name="Line 67"/>
            <p:cNvSpPr>
              <a:spLocks noChangeShapeType="1"/>
            </p:cNvSpPr>
            <p:nvPr/>
          </p:nvSpPr>
          <p:spPr bwMode="auto">
            <a:xfrm>
              <a:off x="6201" y="2928"/>
              <a:ext cx="0" cy="330"/>
            </a:xfrm>
            <a:prstGeom prst="line">
              <a:avLst/>
            </a:pr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latin typeface="Times New Roman" pitchFamily="18" charset="0"/>
                <a:cs typeface="Times New Roman" pitchFamily="18" charset="0"/>
              </a:endParaRPr>
            </a:p>
          </p:txBody>
        </p:sp>
        <p:sp>
          <p:nvSpPr>
            <p:cNvPr id="211010" name="Oval 66"/>
            <p:cNvSpPr>
              <a:spLocks noChangeArrowheads="1"/>
            </p:cNvSpPr>
            <p:nvPr/>
          </p:nvSpPr>
          <p:spPr bwMode="auto">
            <a:xfrm>
              <a:off x="5793" y="2898"/>
              <a:ext cx="62" cy="60"/>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latin typeface="Times New Roman" pitchFamily="18" charset="0"/>
                <a:cs typeface="Times New Roman" pitchFamily="18" charset="0"/>
              </a:endParaRPr>
            </a:p>
          </p:txBody>
        </p:sp>
        <p:sp>
          <p:nvSpPr>
            <p:cNvPr id="211009" name="Oval 65"/>
            <p:cNvSpPr>
              <a:spLocks noChangeArrowheads="1"/>
            </p:cNvSpPr>
            <p:nvPr/>
          </p:nvSpPr>
          <p:spPr bwMode="auto">
            <a:xfrm>
              <a:off x="8913" y="2706"/>
              <a:ext cx="62" cy="60"/>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latin typeface="Times New Roman" pitchFamily="18" charset="0"/>
                <a:cs typeface="Times New Roman" pitchFamily="18" charset="0"/>
              </a:endParaRPr>
            </a:p>
          </p:txBody>
        </p:sp>
        <p:sp>
          <p:nvSpPr>
            <p:cNvPr id="211008" name="Line 64"/>
            <p:cNvSpPr>
              <a:spLocks noChangeShapeType="1"/>
            </p:cNvSpPr>
            <p:nvPr/>
          </p:nvSpPr>
          <p:spPr bwMode="auto">
            <a:xfrm>
              <a:off x="6201" y="3960"/>
              <a:ext cx="0" cy="330"/>
            </a:xfrm>
            <a:prstGeom prst="line">
              <a:avLst/>
            </a:pr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latin typeface="Times New Roman" pitchFamily="18" charset="0"/>
                <a:cs typeface="Times New Roman" pitchFamily="18" charset="0"/>
              </a:endParaRPr>
            </a:p>
          </p:txBody>
        </p:sp>
        <p:sp>
          <p:nvSpPr>
            <p:cNvPr id="211007" name="Line 63"/>
            <p:cNvSpPr>
              <a:spLocks noChangeShapeType="1"/>
            </p:cNvSpPr>
            <p:nvPr/>
          </p:nvSpPr>
          <p:spPr bwMode="auto">
            <a:xfrm>
              <a:off x="5796" y="4296"/>
              <a:ext cx="3192" cy="0"/>
            </a:xfrm>
            <a:prstGeom prst="line">
              <a:avLst/>
            </a:prstGeom>
            <a:noFill/>
            <a:ln w="12700">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endParaRPr lang="en-US" sz="3200">
                <a:latin typeface="Times New Roman" pitchFamily="18" charset="0"/>
                <a:cs typeface="Times New Roman" pitchFamily="18" charset="0"/>
              </a:endParaRPr>
            </a:p>
          </p:txBody>
        </p:sp>
        <p:sp>
          <p:nvSpPr>
            <p:cNvPr id="211006" name="Oval 62"/>
            <p:cNvSpPr>
              <a:spLocks noChangeArrowheads="1"/>
            </p:cNvSpPr>
            <p:nvPr/>
          </p:nvSpPr>
          <p:spPr bwMode="auto">
            <a:xfrm>
              <a:off x="5721" y="4266"/>
              <a:ext cx="62" cy="60"/>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latin typeface="Times New Roman" pitchFamily="18" charset="0"/>
                <a:cs typeface="Times New Roman" pitchFamily="18" charset="0"/>
              </a:endParaRPr>
            </a:p>
          </p:txBody>
        </p:sp>
        <p:sp>
          <p:nvSpPr>
            <p:cNvPr id="211005" name="Oval 61"/>
            <p:cNvSpPr>
              <a:spLocks noChangeArrowheads="1"/>
            </p:cNvSpPr>
            <p:nvPr/>
          </p:nvSpPr>
          <p:spPr bwMode="auto">
            <a:xfrm>
              <a:off x="8961" y="4248"/>
              <a:ext cx="62" cy="60"/>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latin typeface="Times New Roman" pitchFamily="18" charset="0"/>
                <a:cs typeface="Times New Roman" pitchFamily="18" charset="0"/>
              </a:endParaRPr>
            </a:p>
          </p:txBody>
        </p:sp>
        <p:sp>
          <p:nvSpPr>
            <p:cNvPr id="211004" name="Text Box 60"/>
            <p:cNvSpPr txBox="1">
              <a:spLocks noChangeArrowheads="1"/>
            </p:cNvSpPr>
            <p:nvPr/>
          </p:nvSpPr>
          <p:spPr bwMode="auto">
            <a:xfrm>
              <a:off x="6297" y="3498"/>
              <a:ext cx="348" cy="264"/>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1" u="sng" strike="noStrike" cap="none" normalizeH="0" baseline="0">
                  <a:ln>
                    <a:noFill/>
                  </a:ln>
                  <a:solidFill>
                    <a:schemeClr val="tx1"/>
                  </a:solidFill>
                  <a:effectLst/>
                  <a:latin typeface="Times New Roman" pitchFamily="18" charset="0"/>
                  <a:ea typeface="Times New Roman" pitchFamily="18" charset="0"/>
                  <a:cs typeface="Times New Roman" pitchFamily="18" charset="0"/>
                </a:rPr>
                <a:t>Y</a:t>
              </a:r>
              <a:r>
                <a:rPr kumimoji="0" lang="en-GB" sz="1400" b="1" i="1"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0</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11003" name="Rectangle 59"/>
            <p:cNvSpPr>
              <a:spLocks noChangeArrowheads="1"/>
            </p:cNvSpPr>
            <p:nvPr/>
          </p:nvSpPr>
          <p:spPr bwMode="auto">
            <a:xfrm>
              <a:off x="7839" y="3120"/>
              <a:ext cx="690" cy="138"/>
            </a:xfrm>
            <a:prstGeom prst="rect">
              <a:avLst/>
            </a:prstGeom>
            <a:solidFill>
              <a:srgbClr val="FFFFFF"/>
            </a:solidFill>
            <a:ln w="127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3200">
                <a:latin typeface="Times New Roman" pitchFamily="18" charset="0"/>
                <a:cs typeface="Times New Roman" pitchFamily="18" charset="0"/>
              </a:endParaRPr>
            </a:p>
          </p:txBody>
        </p:sp>
        <p:sp>
          <p:nvSpPr>
            <p:cNvPr id="211002" name="Line 58"/>
            <p:cNvSpPr>
              <a:spLocks noChangeShapeType="1"/>
            </p:cNvSpPr>
            <p:nvPr/>
          </p:nvSpPr>
          <p:spPr bwMode="auto">
            <a:xfrm>
              <a:off x="8529" y="3180"/>
              <a:ext cx="390" cy="0"/>
            </a:xfrm>
            <a:prstGeom prst="line">
              <a:avLst/>
            </a:pr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latin typeface="Times New Roman" pitchFamily="18" charset="0"/>
                <a:cs typeface="Times New Roman" pitchFamily="18" charset="0"/>
              </a:endParaRPr>
            </a:p>
          </p:txBody>
        </p:sp>
        <p:sp>
          <p:nvSpPr>
            <p:cNvPr id="211001" name="Oval 57"/>
            <p:cNvSpPr>
              <a:spLocks noChangeArrowheads="1"/>
            </p:cNvSpPr>
            <p:nvPr/>
          </p:nvSpPr>
          <p:spPr bwMode="auto">
            <a:xfrm>
              <a:off x="8901" y="3138"/>
              <a:ext cx="62" cy="60"/>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latin typeface="Times New Roman" pitchFamily="18" charset="0"/>
                <a:cs typeface="Times New Roman" pitchFamily="18" charset="0"/>
              </a:endParaRPr>
            </a:p>
          </p:txBody>
        </p:sp>
        <p:sp>
          <p:nvSpPr>
            <p:cNvPr id="211000" name="Freeform 56"/>
            <p:cNvSpPr>
              <a:spLocks/>
            </p:cNvSpPr>
            <p:nvPr/>
          </p:nvSpPr>
          <p:spPr bwMode="auto">
            <a:xfrm>
              <a:off x="7539" y="2736"/>
              <a:ext cx="318" cy="450"/>
            </a:xfrm>
            <a:custGeom>
              <a:avLst/>
              <a:gdLst/>
              <a:ahLst/>
              <a:cxnLst>
                <a:cxn ang="0">
                  <a:pos x="318" y="0"/>
                </a:cxn>
                <a:cxn ang="0">
                  <a:pos x="0" y="0"/>
                </a:cxn>
                <a:cxn ang="0">
                  <a:pos x="0" y="450"/>
                </a:cxn>
                <a:cxn ang="0">
                  <a:pos x="318" y="450"/>
                </a:cxn>
              </a:cxnLst>
              <a:rect l="0" t="0" r="r" b="b"/>
              <a:pathLst>
                <a:path w="318" h="450">
                  <a:moveTo>
                    <a:pt x="318" y="0"/>
                  </a:moveTo>
                  <a:lnTo>
                    <a:pt x="0" y="0"/>
                  </a:lnTo>
                  <a:lnTo>
                    <a:pt x="0" y="450"/>
                  </a:lnTo>
                  <a:lnTo>
                    <a:pt x="318" y="450"/>
                  </a:lnTo>
                </a:path>
              </a:pathLst>
            </a:custGeom>
            <a:no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200">
                <a:latin typeface="Times New Roman" pitchFamily="18" charset="0"/>
                <a:cs typeface="Times New Roman" pitchFamily="18" charset="0"/>
              </a:endParaRPr>
            </a:p>
          </p:txBody>
        </p:sp>
        <p:sp>
          <p:nvSpPr>
            <p:cNvPr id="210999" name="Text Box 55"/>
            <p:cNvSpPr txBox="1">
              <a:spLocks noChangeArrowheads="1"/>
            </p:cNvSpPr>
            <p:nvPr/>
          </p:nvSpPr>
          <p:spPr bwMode="auto">
            <a:xfrm>
              <a:off x="8019" y="2856"/>
              <a:ext cx="348" cy="264"/>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1" u="sng" strike="noStrike" cap="none" normalizeH="0" baseline="0">
                  <a:ln>
                    <a:noFill/>
                  </a:ln>
                  <a:solidFill>
                    <a:schemeClr val="tx1"/>
                  </a:solidFill>
                  <a:effectLst/>
                  <a:latin typeface="Times New Roman" pitchFamily="18" charset="0"/>
                  <a:ea typeface="Times New Roman" pitchFamily="18" charset="0"/>
                  <a:cs typeface="Times New Roman" pitchFamily="18" charset="0"/>
                </a:rPr>
                <a:t>Z</a:t>
              </a:r>
              <a:r>
                <a:rPr kumimoji="0" lang="en-GB" sz="1400" b="1" i="1"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3</a:t>
              </a:r>
              <a:r>
                <a:rPr kumimoji="0" lang="en-GB" sz="1400" b="1" i="1" u="none" strike="noStrike" cap="none" normalizeH="0" baseline="30000">
                  <a:ln>
                    <a:noFill/>
                  </a:ln>
                  <a:solidFill>
                    <a:schemeClr val="tx1"/>
                  </a:solidFill>
                  <a:effectLst/>
                  <a:latin typeface="Times New Roman" pitchFamily="18" charset="0"/>
                  <a:ea typeface="Times New Roman" pitchFamily="18" charset="0"/>
                  <a:cs typeface="Times New Roman" pitchFamily="18" charset="0"/>
                </a:rPr>
                <a:t>’</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10998" name="Oval 54"/>
            <p:cNvSpPr>
              <a:spLocks noChangeArrowheads="1"/>
            </p:cNvSpPr>
            <p:nvPr/>
          </p:nvSpPr>
          <p:spPr bwMode="auto">
            <a:xfrm>
              <a:off x="5638" y="2522"/>
              <a:ext cx="358" cy="346"/>
            </a:xfrm>
            <a:prstGeom prst="ellipse">
              <a:avLst/>
            </a:prstGeom>
            <a:solidFill>
              <a:srgbClr val="FFFFFF"/>
            </a:solidFill>
            <a:ln w="12700">
              <a:solidFill>
                <a:srgbClr val="000000"/>
              </a:solidFill>
              <a:round/>
              <a:headEnd/>
              <a:tailEnd/>
            </a:ln>
          </p:spPr>
          <p:txBody>
            <a:bodyPr vert="horz" wrap="square" lIns="91440" tIns="0" rIns="9144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1</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10997" name="Oval 53"/>
            <p:cNvSpPr>
              <a:spLocks noChangeArrowheads="1"/>
            </p:cNvSpPr>
            <p:nvPr/>
          </p:nvSpPr>
          <p:spPr bwMode="auto">
            <a:xfrm>
              <a:off x="8998" y="2521"/>
              <a:ext cx="358" cy="346"/>
            </a:xfrm>
            <a:prstGeom prst="ellipse">
              <a:avLst/>
            </a:prstGeom>
            <a:solidFill>
              <a:srgbClr val="FFFFFF"/>
            </a:solidFill>
            <a:ln w="12700">
              <a:solidFill>
                <a:srgbClr val="000000"/>
              </a:solidFill>
              <a:round/>
              <a:headEnd/>
              <a:tailEnd/>
            </a:ln>
          </p:spPr>
          <p:txBody>
            <a:bodyPr vert="horz" wrap="square" lIns="91440" tIns="0" rIns="9144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2</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sp>
          <p:nvSpPr>
            <p:cNvPr id="210996" name="Oval 52"/>
            <p:cNvSpPr>
              <a:spLocks noChangeArrowheads="1"/>
            </p:cNvSpPr>
            <p:nvPr/>
          </p:nvSpPr>
          <p:spPr bwMode="auto">
            <a:xfrm>
              <a:off x="8998" y="3061"/>
              <a:ext cx="358" cy="346"/>
            </a:xfrm>
            <a:prstGeom prst="ellipse">
              <a:avLst/>
            </a:prstGeom>
            <a:solidFill>
              <a:srgbClr val="FFFFFF"/>
            </a:solidFill>
            <a:ln w="12700">
              <a:solidFill>
                <a:srgbClr val="000000"/>
              </a:solidFill>
              <a:round/>
              <a:headEnd/>
              <a:tailEnd/>
            </a:ln>
          </p:spPr>
          <p:txBody>
            <a:bodyPr vert="horz" wrap="square" lIns="91440" tIns="0" rIns="9144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a:ln>
                    <a:noFill/>
                  </a:ln>
                  <a:solidFill>
                    <a:schemeClr val="tx1"/>
                  </a:solidFill>
                  <a:effectLst/>
                  <a:latin typeface="Times New Roman" pitchFamily="18" charset="0"/>
                  <a:ea typeface="Times New Roman" pitchFamily="18" charset="0"/>
                  <a:cs typeface="Times New Roman" pitchFamily="18" charset="0"/>
                </a:rPr>
                <a:t>3</a:t>
              </a:r>
              <a:endParaRPr kumimoji="0" lang="en-GB" sz="3200" b="0" i="0" u="none" strike="noStrike" cap="none" normalizeH="0" baseline="0">
                <a:ln>
                  <a:noFill/>
                </a:ln>
                <a:solidFill>
                  <a:schemeClr val="tx1"/>
                </a:solidFill>
                <a:effectLst/>
                <a:latin typeface="Times New Roman" pitchFamily="18" charset="0"/>
                <a:cs typeface="Times New Roman" pitchFamily="18" charset="0"/>
              </a:endParaRPr>
            </a:p>
          </p:txBody>
        </p:sp>
      </p:grpSp>
      <p:sp>
        <p:nvSpPr>
          <p:cNvPr id="93" name="Rectangle 92"/>
          <p:cNvSpPr/>
          <p:nvPr/>
        </p:nvSpPr>
        <p:spPr>
          <a:xfrm>
            <a:off x="4191000" y="3276600"/>
            <a:ext cx="4953000" cy="523220"/>
          </a:xfrm>
          <a:prstGeom prst="rect">
            <a:avLst/>
          </a:prstGeom>
        </p:spPr>
        <p:txBody>
          <a:bodyPr wrap="square">
            <a:spAutoFit/>
          </a:bodyPr>
          <a:lstStyle/>
          <a:p>
            <a:pPr algn="ctr"/>
            <a:r>
              <a:rPr lang="ro-RO" sz="1400" dirty="0" err="1">
                <a:solidFill>
                  <a:srgbClr val="C00000"/>
                </a:solidFill>
                <a:latin typeface="Times New Roman"/>
                <a:ea typeface="Times New Roman"/>
              </a:rPr>
              <a:t>Fig</a:t>
            </a:r>
            <a:r>
              <a:rPr lang="ro-RO" sz="1400" dirty="0">
                <a:solidFill>
                  <a:srgbClr val="C00000"/>
                </a:solidFill>
                <a:latin typeface="Times New Roman"/>
                <a:ea typeface="Times New Roman"/>
              </a:rPr>
              <a:t> 11. </a:t>
            </a:r>
            <a:r>
              <a:rPr lang="ro-RO" sz="1400" dirty="0">
                <a:latin typeface="Times New Roman"/>
                <a:ea typeface="Times New Roman"/>
              </a:rPr>
              <a:t>Schema monofilară şi variantele constructive ale transformatoarelor de putere cu trei înfăşurări</a:t>
            </a:r>
            <a:endParaRPr lang="en-US" sz="1400" dirty="0"/>
          </a:p>
        </p:txBody>
      </p:sp>
      <p:sp>
        <p:nvSpPr>
          <p:cNvPr id="211028" name="Rectangle 84"/>
          <p:cNvSpPr>
            <a:spLocks noChangeArrowheads="1"/>
          </p:cNvSpPr>
          <p:nvPr/>
        </p:nvSpPr>
        <p:spPr bwMode="auto">
          <a:xfrm>
            <a:off x="228600" y="3048000"/>
            <a:ext cx="3904675" cy="523220"/>
          </a:xfrm>
          <a:prstGeom prst="rect">
            <a:avLst/>
          </a:prstGeom>
          <a:noFill/>
          <a:ln w="19050" cap="flat" cmpd="sng">
            <a:noFill/>
            <a:prstDash val="solid"/>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sz="1400" b="0" u="none" strike="noStrike" cap="none" normalizeH="0" baseline="0" dirty="0">
                <a:ln>
                  <a:noFill/>
                </a:ln>
                <a:solidFill>
                  <a:srgbClr val="C00000"/>
                </a:solidFill>
                <a:effectLst/>
                <a:latin typeface="Times New Roman" pitchFamily="18" charset="0"/>
                <a:ea typeface="Times New Roman" pitchFamily="18" charset="0"/>
                <a:cs typeface="Times New Roman" pitchFamily="18" charset="0"/>
              </a:rPr>
              <a:t>Fig. 12 </a:t>
            </a:r>
            <a:r>
              <a:rPr kumimoji="0" lang="ro-RO" sz="1400"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Schema echivalentă monofazată pentru un transformator de putere cu trei înfăşurări</a:t>
            </a:r>
            <a:endParaRPr kumimoji="0" lang="ro-RO" sz="3200" b="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211029" name="Rectangle 85"/>
          <p:cNvSpPr>
            <a:spLocks noChangeArrowheads="1"/>
          </p:cNvSpPr>
          <p:nvPr/>
        </p:nvSpPr>
        <p:spPr bwMode="auto">
          <a:xfrm>
            <a:off x="990600" y="3962400"/>
            <a:ext cx="7304693" cy="307777"/>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sz="1400" b="0" i="0" u="none" strike="noStrike" cap="none" normalizeH="0" baseline="0" dirty="0">
                <a:ln>
                  <a:noFill/>
                </a:ln>
                <a:solidFill>
                  <a:srgbClr val="C00000"/>
                </a:solidFill>
                <a:effectLst/>
                <a:latin typeface="Times New Roman" pitchFamily="18" charset="0"/>
                <a:ea typeface="Times New Roman" pitchFamily="18" charset="0"/>
                <a:cs typeface="Times New Roman" pitchFamily="18" charset="0"/>
              </a:rPr>
              <a:t>Tabelul 2 </a:t>
            </a:r>
            <a:r>
              <a:rPr kumimoji="0" lang="ro-RO" sz="1400"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Calculul rezistenţelor transformatoarelor cu trei înfăşurări în funcţie de tipul constructiv</a:t>
            </a:r>
            <a:endParaRPr kumimoji="0" lang="ro-RO" sz="3200" b="0" i="0" u="none" strike="noStrike" cap="none" normalizeH="0" baseline="0" dirty="0">
              <a:ln>
                <a:noFill/>
              </a:ln>
              <a:solidFill>
                <a:schemeClr val="tx1"/>
              </a:solidFill>
              <a:effectLst/>
              <a:latin typeface="Times New Roman" pitchFamily="18" charset="0"/>
              <a:cs typeface="Times New Roman" pitchFamily="18" charset="0"/>
            </a:endParaRPr>
          </a:p>
        </p:txBody>
      </p:sp>
      <p:graphicFrame>
        <p:nvGraphicFramePr>
          <p:cNvPr id="96" name="Table 95"/>
          <p:cNvGraphicFramePr>
            <a:graphicFrameLocks noGrp="1"/>
          </p:cNvGraphicFramePr>
          <p:nvPr/>
        </p:nvGraphicFramePr>
        <p:xfrm>
          <a:off x="762000" y="4297680"/>
          <a:ext cx="7772402" cy="1493520"/>
        </p:xfrm>
        <a:graphic>
          <a:graphicData uri="http://schemas.openxmlformats.org/drawingml/2006/table">
            <a:tbl>
              <a:tblPr>
                <a:tableStyleId>{5DA37D80-6434-44D0-A028-1B22A696006F}</a:tableStyleId>
              </a:tblPr>
              <a:tblGrid>
                <a:gridCol w="955075">
                  <a:extLst>
                    <a:ext uri="{9D8B030D-6E8A-4147-A177-3AD203B41FA5}">
                      <a16:colId xmlns:a16="http://schemas.microsoft.com/office/drawing/2014/main" val="20000"/>
                    </a:ext>
                  </a:extLst>
                </a:gridCol>
                <a:gridCol w="1192535">
                  <a:extLst>
                    <a:ext uri="{9D8B030D-6E8A-4147-A177-3AD203B41FA5}">
                      <a16:colId xmlns:a16="http://schemas.microsoft.com/office/drawing/2014/main" val="20001"/>
                    </a:ext>
                  </a:extLst>
                </a:gridCol>
                <a:gridCol w="909046">
                  <a:extLst>
                    <a:ext uri="{9D8B030D-6E8A-4147-A177-3AD203B41FA5}">
                      <a16:colId xmlns:a16="http://schemas.microsoft.com/office/drawing/2014/main" val="20002"/>
                    </a:ext>
                  </a:extLst>
                </a:gridCol>
                <a:gridCol w="758412">
                  <a:extLst>
                    <a:ext uri="{9D8B030D-6E8A-4147-A177-3AD203B41FA5}">
                      <a16:colId xmlns:a16="http://schemas.microsoft.com/office/drawing/2014/main" val="20003"/>
                    </a:ext>
                  </a:extLst>
                </a:gridCol>
                <a:gridCol w="1132909">
                  <a:extLst>
                    <a:ext uri="{9D8B030D-6E8A-4147-A177-3AD203B41FA5}">
                      <a16:colId xmlns:a16="http://schemas.microsoft.com/office/drawing/2014/main" val="20004"/>
                    </a:ext>
                  </a:extLst>
                </a:gridCol>
                <a:gridCol w="815945">
                  <a:extLst>
                    <a:ext uri="{9D8B030D-6E8A-4147-A177-3AD203B41FA5}">
                      <a16:colId xmlns:a16="http://schemas.microsoft.com/office/drawing/2014/main" val="20005"/>
                    </a:ext>
                  </a:extLst>
                </a:gridCol>
                <a:gridCol w="1192535">
                  <a:extLst>
                    <a:ext uri="{9D8B030D-6E8A-4147-A177-3AD203B41FA5}">
                      <a16:colId xmlns:a16="http://schemas.microsoft.com/office/drawing/2014/main" val="20006"/>
                    </a:ext>
                  </a:extLst>
                </a:gridCol>
                <a:gridCol w="815945">
                  <a:extLst>
                    <a:ext uri="{9D8B030D-6E8A-4147-A177-3AD203B41FA5}">
                      <a16:colId xmlns:a16="http://schemas.microsoft.com/office/drawing/2014/main" val="20007"/>
                    </a:ext>
                  </a:extLst>
                </a:gridCol>
              </a:tblGrid>
              <a:tr h="0">
                <a:tc rowSpan="2">
                  <a:txBody>
                    <a:bodyPr/>
                    <a:lstStyle/>
                    <a:p>
                      <a:pPr algn="ctr">
                        <a:spcAft>
                          <a:spcPts val="0"/>
                        </a:spcAft>
                      </a:pPr>
                      <a:r>
                        <a:rPr lang="ro-RO" sz="1400" b="0" dirty="0">
                          <a:latin typeface="Times New Roman" pitchFamily="18" charset="0"/>
                          <a:cs typeface="Times New Roman" pitchFamily="18" charset="0"/>
                        </a:rPr>
                        <a:t>Tip</a:t>
                      </a:r>
                      <a:endParaRPr lang="en-US" sz="1400" b="0" dirty="0">
                        <a:latin typeface="Times New Roman" pitchFamily="18" charset="0"/>
                        <a:cs typeface="Times New Roman" pitchFamily="18" charset="0"/>
                      </a:endParaRPr>
                    </a:p>
                    <a:p>
                      <a:pPr algn="ctr">
                        <a:spcAft>
                          <a:spcPts val="0"/>
                        </a:spcAft>
                      </a:pPr>
                      <a:r>
                        <a:rPr lang="ro-RO" sz="1400" b="0" dirty="0" err="1">
                          <a:latin typeface="Times New Roman" pitchFamily="18" charset="0"/>
                          <a:cs typeface="Times New Roman" pitchFamily="18" charset="0"/>
                        </a:rPr>
                        <a:t>trafo</a:t>
                      </a:r>
                      <a:endParaRPr lang="en-US" sz="1400" b="0" dirty="0">
                        <a:latin typeface="Times New Roman" pitchFamily="18" charset="0"/>
                        <a:ea typeface="Times New Roman"/>
                        <a:cs typeface="Times New Roman" pitchFamily="18" charset="0"/>
                      </a:endParaRPr>
                    </a:p>
                  </a:txBody>
                  <a:tcPr marL="68580" marR="68580" marT="0" marB="0" anchor="ctr">
                    <a:solidFill>
                      <a:schemeClr val="bg2">
                        <a:lumMod val="20000"/>
                        <a:lumOff val="80000"/>
                      </a:schemeClr>
                    </a:solidFill>
                  </a:tcPr>
                </a:tc>
                <a:tc gridSpan="6">
                  <a:txBody>
                    <a:bodyPr/>
                    <a:lstStyle/>
                    <a:p>
                      <a:pPr algn="ctr">
                        <a:spcAft>
                          <a:spcPts val="0"/>
                        </a:spcAft>
                      </a:pPr>
                      <a:r>
                        <a:rPr lang="ro-RO" sz="1400" b="0" dirty="0">
                          <a:latin typeface="Times New Roman" pitchFamily="18" charset="0"/>
                          <a:cs typeface="Times New Roman" pitchFamily="18" charset="0"/>
                        </a:rPr>
                        <a:t>Puterea nominală a fiecărei înfăşurări, în procente din puterea nominală a transformatorului şi rezistenţele înfăşurărilor raportate la treapta de înaltă tensiune</a:t>
                      </a:r>
                      <a:endParaRPr lang="en-US" sz="1400" b="0" dirty="0">
                        <a:latin typeface="Times New Roman" pitchFamily="18" charset="0"/>
                        <a:ea typeface="Times New Roman"/>
                        <a:cs typeface="Times New Roman" pitchFamily="18" charset="0"/>
                      </a:endParaRPr>
                    </a:p>
                  </a:txBody>
                  <a:tcPr marL="68580" marR="68580" marT="0" marB="0">
                    <a:solidFill>
                      <a:schemeClr val="bg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a:spcAft>
                          <a:spcPts val="0"/>
                        </a:spcAft>
                      </a:pPr>
                      <a:r>
                        <a:rPr lang="ro-RO" sz="1400" b="0" dirty="0">
                          <a:latin typeface="Times New Roman" pitchFamily="18" charset="0"/>
                          <a:cs typeface="Times New Roman" pitchFamily="18" charset="0"/>
                        </a:rPr>
                        <a:t>Relaţie</a:t>
                      </a:r>
                      <a:endParaRPr lang="en-US" sz="1400" b="0" dirty="0">
                        <a:latin typeface="Times New Roman" pitchFamily="18" charset="0"/>
                        <a:cs typeface="Times New Roman" pitchFamily="18" charset="0"/>
                      </a:endParaRPr>
                    </a:p>
                    <a:p>
                      <a:pPr algn="ctr">
                        <a:spcAft>
                          <a:spcPts val="0"/>
                        </a:spcAft>
                      </a:pPr>
                      <a:r>
                        <a:rPr lang="ro-RO" sz="1400" b="0" dirty="0">
                          <a:latin typeface="Times New Roman" pitchFamily="18" charset="0"/>
                          <a:cs typeface="Times New Roman" pitchFamily="18" charset="0"/>
                        </a:rPr>
                        <a:t>de</a:t>
                      </a:r>
                      <a:endParaRPr lang="en-US" sz="1400" b="0" dirty="0">
                        <a:latin typeface="Times New Roman" pitchFamily="18" charset="0"/>
                        <a:ea typeface="Times New Roman"/>
                        <a:cs typeface="Times New Roman" pitchFamily="18" charset="0"/>
                      </a:endParaRPr>
                    </a:p>
                    <a:p>
                      <a:pPr algn="ctr">
                        <a:spcAft>
                          <a:spcPts val="0"/>
                        </a:spcAft>
                      </a:pPr>
                      <a:r>
                        <a:rPr lang="ro-RO" sz="1400" b="0" dirty="0">
                          <a:latin typeface="Times New Roman" pitchFamily="18" charset="0"/>
                          <a:cs typeface="Times New Roman" pitchFamily="18" charset="0"/>
                        </a:rPr>
                        <a:t>calcul</a:t>
                      </a:r>
                      <a:endParaRPr lang="en-US" sz="1400" b="0" dirty="0">
                        <a:latin typeface="Times New Roman" pitchFamily="18" charset="0"/>
                        <a:ea typeface="Times New Roman"/>
                        <a:cs typeface="Times New Roman" pitchFamily="18" charset="0"/>
                      </a:endParaRPr>
                    </a:p>
                  </a:txBody>
                  <a:tcPr marL="68580" marR="68580" marT="0" marB="0">
                    <a:solidFill>
                      <a:schemeClr val="bg2">
                        <a:lumMod val="20000"/>
                        <a:lumOff val="80000"/>
                      </a:schemeClr>
                    </a:solidFill>
                  </a:tcPr>
                </a:tc>
                <a:extLst>
                  <a:ext uri="{0D108BD9-81ED-4DB2-BD59-A6C34878D82A}">
                    <a16:rowId xmlns:a16="http://schemas.microsoft.com/office/drawing/2014/main" val="10000"/>
                  </a:ext>
                </a:extLst>
              </a:tr>
              <a:tr h="0">
                <a:tc vMerge="1">
                  <a:txBody>
                    <a:bodyPr/>
                    <a:lstStyle/>
                    <a:p>
                      <a:endParaRPr lang="en-US"/>
                    </a:p>
                  </a:txBody>
                  <a:tcPr/>
                </a:tc>
                <a:tc gridSpan="2">
                  <a:txBody>
                    <a:bodyPr/>
                    <a:lstStyle/>
                    <a:p>
                      <a:pPr algn="ctr">
                        <a:spcAft>
                          <a:spcPts val="0"/>
                        </a:spcAft>
                      </a:pPr>
                      <a:r>
                        <a:rPr lang="ro-RO" sz="1400" b="0">
                          <a:latin typeface="Times New Roman" pitchFamily="18" charset="0"/>
                          <a:cs typeface="Times New Roman" pitchFamily="18" charset="0"/>
                        </a:rPr>
                        <a:t>înalta tensiune (1)</a:t>
                      </a:r>
                      <a:endParaRPr lang="en-US" sz="1400" b="0">
                        <a:latin typeface="Times New Roman" pitchFamily="18" charset="0"/>
                        <a:ea typeface="Times New Roman"/>
                        <a:cs typeface="Times New Roman" pitchFamily="18" charset="0"/>
                      </a:endParaRPr>
                    </a:p>
                  </a:txBody>
                  <a:tcPr marL="68580" marR="68580" marT="0" marB="0">
                    <a:solidFill>
                      <a:schemeClr val="bg2">
                        <a:lumMod val="20000"/>
                        <a:lumOff val="80000"/>
                      </a:schemeClr>
                    </a:solidFill>
                  </a:tcPr>
                </a:tc>
                <a:tc hMerge="1">
                  <a:txBody>
                    <a:bodyPr/>
                    <a:lstStyle/>
                    <a:p>
                      <a:endParaRPr lang="en-US"/>
                    </a:p>
                  </a:txBody>
                  <a:tcPr/>
                </a:tc>
                <a:tc gridSpan="2">
                  <a:txBody>
                    <a:bodyPr/>
                    <a:lstStyle/>
                    <a:p>
                      <a:pPr algn="ctr">
                        <a:spcAft>
                          <a:spcPts val="0"/>
                        </a:spcAft>
                      </a:pPr>
                      <a:r>
                        <a:rPr lang="ro-RO" sz="1400" b="0">
                          <a:latin typeface="Times New Roman" pitchFamily="18" charset="0"/>
                          <a:cs typeface="Times New Roman" pitchFamily="18" charset="0"/>
                        </a:rPr>
                        <a:t>medie tensiune (2)</a:t>
                      </a:r>
                      <a:endParaRPr lang="en-US" sz="1400" b="0">
                        <a:latin typeface="Times New Roman" pitchFamily="18" charset="0"/>
                        <a:ea typeface="Times New Roman"/>
                        <a:cs typeface="Times New Roman" pitchFamily="18" charset="0"/>
                      </a:endParaRPr>
                    </a:p>
                  </a:txBody>
                  <a:tcPr marL="68580" marR="68580" marT="0" marB="0">
                    <a:solidFill>
                      <a:schemeClr val="bg2">
                        <a:lumMod val="20000"/>
                        <a:lumOff val="80000"/>
                      </a:schemeClr>
                    </a:solidFill>
                  </a:tcPr>
                </a:tc>
                <a:tc hMerge="1">
                  <a:txBody>
                    <a:bodyPr/>
                    <a:lstStyle/>
                    <a:p>
                      <a:endParaRPr lang="en-US"/>
                    </a:p>
                  </a:txBody>
                  <a:tcPr/>
                </a:tc>
                <a:tc gridSpan="2">
                  <a:txBody>
                    <a:bodyPr/>
                    <a:lstStyle/>
                    <a:p>
                      <a:pPr algn="ctr">
                        <a:spcAft>
                          <a:spcPts val="0"/>
                        </a:spcAft>
                      </a:pPr>
                      <a:r>
                        <a:rPr lang="ro-RO" sz="1400" b="0" dirty="0" err="1">
                          <a:latin typeface="Times New Roman" pitchFamily="18" charset="0"/>
                          <a:cs typeface="Times New Roman" pitchFamily="18" charset="0"/>
                        </a:rPr>
                        <a:t>joasã</a:t>
                      </a:r>
                      <a:r>
                        <a:rPr lang="ro-RO" sz="1400" b="0" dirty="0">
                          <a:latin typeface="Times New Roman" pitchFamily="18" charset="0"/>
                          <a:cs typeface="Times New Roman" pitchFamily="18" charset="0"/>
                        </a:rPr>
                        <a:t> tensiune (3)</a:t>
                      </a:r>
                      <a:endParaRPr lang="en-US" sz="1400" b="0" dirty="0">
                        <a:latin typeface="Times New Roman" pitchFamily="18" charset="0"/>
                        <a:ea typeface="Times New Roman"/>
                        <a:cs typeface="Times New Roman" pitchFamily="18" charset="0"/>
                      </a:endParaRPr>
                    </a:p>
                  </a:txBody>
                  <a:tcPr marL="68580" marR="68580" marT="0" marB="0">
                    <a:solidFill>
                      <a:schemeClr val="bg2">
                        <a:lumMod val="20000"/>
                        <a:lumOff val="80000"/>
                      </a:schemeClr>
                    </a:solidFill>
                  </a:tcPr>
                </a:tc>
                <a:tc hMerge="1">
                  <a:txBody>
                    <a:bodyPr/>
                    <a:lstStyle/>
                    <a:p>
                      <a:endParaRPr lang="en-US"/>
                    </a:p>
                  </a:txBody>
                  <a:tcPr/>
                </a:tc>
                <a:tc vMerge="1">
                  <a:txBody>
                    <a:bodyPr/>
                    <a:lstStyle/>
                    <a:p>
                      <a:pPr algn="ctr">
                        <a:spcAft>
                          <a:spcPts val="0"/>
                        </a:spcAft>
                      </a:pPr>
                      <a:endParaRPr lang="en-US" sz="1400" b="0" dirty="0">
                        <a:latin typeface="Times New Roman" pitchFamily="18" charset="0"/>
                        <a:ea typeface="Times New Roman"/>
                        <a:cs typeface="Times New Roman" pitchFamily="18" charset="0"/>
                      </a:endParaRPr>
                    </a:p>
                  </a:txBody>
                  <a:tcPr marL="68580" marR="68580" marT="0" marB="0">
                    <a:solidFill>
                      <a:schemeClr val="bg2">
                        <a:lumMod val="20000"/>
                        <a:lumOff val="80000"/>
                      </a:schemeClr>
                    </a:solidFill>
                  </a:tcPr>
                </a:tc>
                <a:extLst>
                  <a:ext uri="{0D108BD9-81ED-4DB2-BD59-A6C34878D82A}">
                    <a16:rowId xmlns:a16="http://schemas.microsoft.com/office/drawing/2014/main" val="10001"/>
                  </a:ext>
                </a:extLst>
              </a:tr>
              <a:tr h="0">
                <a:tc>
                  <a:txBody>
                    <a:bodyPr/>
                    <a:lstStyle/>
                    <a:p>
                      <a:pPr algn="ctr">
                        <a:spcAft>
                          <a:spcPts val="0"/>
                        </a:spcAft>
                      </a:pPr>
                      <a:r>
                        <a:rPr lang="ro-RO" sz="1400" dirty="0">
                          <a:latin typeface="Times New Roman" pitchFamily="18" charset="0"/>
                          <a:cs typeface="Times New Roman" pitchFamily="18" charset="0"/>
                        </a:rPr>
                        <a:t>I</a:t>
                      </a:r>
                      <a:endParaRPr lang="en-US" sz="1400" dirty="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a:latin typeface="Times New Roman" pitchFamily="18" charset="0"/>
                          <a:cs typeface="Times New Roman" pitchFamily="18" charset="0"/>
                        </a:rPr>
                        <a:t>100%</a:t>
                      </a:r>
                      <a:endParaRPr lang="en-US" sz="140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a:latin typeface="Times New Roman" pitchFamily="18" charset="0"/>
                          <a:cs typeface="Times New Roman" pitchFamily="18" charset="0"/>
                        </a:rPr>
                        <a:t>R</a:t>
                      </a:r>
                      <a:r>
                        <a:rPr lang="ro-RO" sz="1400" baseline="-25000">
                          <a:latin typeface="Times New Roman" pitchFamily="18" charset="0"/>
                          <a:cs typeface="Times New Roman" pitchFamily="18" charset="0"/>
                        </a:rPr>
                        <a:t>1</a:t>
                      </a:r>
                      <a:r>
                        <a:rPr lang="ro-RO" sz="1400">
                          <a:latin typeface="Times New Roman" pitchFamily="18" charset="0"/>
                          <a:cs typeface="Times New Roman" pitchFamily="18" charset="0"/>
                        </a:rPr>
                        <a:t> =R</a:t>
                      </a:r>
                      <a:r>
                        <a:rPr lang="ro-RO" sz="1400" baseline="-25000">
                          <a:latin typeface="Times New Roman" pitchFamily="18" charset="0"/>
                          <a:cs typeface="Times New Roman" pitchFamily="18" charset="0"/>
                        </a:rPr>
                        <a:t>T</a:t>
                      </a:r>
                      <a:endParaRPr lang="en-US" sz="140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a:latin typeface="Times New Roman" pitchFamily="18" charset="0"/>
                          <a:cs typeface="Times New Roman" pitchFamily="18" charset="0"/>
                        </a:rPr>
                        <a:t>100%</a:t>
                      </a:r>
                      <a:endParaRPr lang="en-US" sz="140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a:latin typeface="Times New Roman" pitchFamily="18" charset="0"/>
                          <a:cs typeface="Times New Roman" pitchFamily="18" charset="0"/>
                        </a:rPr>
                        <a:t>R’</a:t>
                      </a:r>
                      <a:r>
                        <a:rPr lang="ro-RO" sz="1400" baseline="-25000">
                          <a:latin typeface="Times New Roman" pitchFamily="18" charset="0"/>
                          <a:cs typeface="Times New Roman" pitchFamily="18" charset="0"/>
                        </a:rPr>
                        <a:t>2 </a:t>
                      </a:r>
                      <a:r>
                        <a:rPr lang="ro-RO" sz="1400">
                          <a:latin typeface="Times New Roman" pitchFamily="18" charset="0"/>
                          <a:cs typeface="Times New Roman" pitchFamily="18" charset="0"/>
                        </a:rPr>
                        <a:t>= R</a:t>
                      </a:r>
                      <a:r>
                        <a:rPr lang="ro-RO" sz="1400" baseline="-25000">
                          <a:latin typeface="Times New Roman" pitchFamily="18" charset="0"/>
                          <a:cs typeface="Times New Roman" pitchFamily="18" charset="0"/>
                        </a:rPr>
                        <a:t>T</a:t>
                      </a:r>
                      <a:endParaRPr lang="en-US" sz="140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a:latin typeface="Times New Roman" pitchFamily="18" charset="0"/>
                          <a:cs typeface="Times New Roman" pitchFamily="18" charset="0"/>
                        </a:rPr>
                        <a:t>100%</a:t>
                      </a:r>
                      <a:endParaRPr lang="en-US" sz="140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a:latin typeface="Times New Roman" pitchFamily="18" charset="0"/>
                          <a:cs typeface="Times New Roman" pitchFamily="18" charset="0"/>
                        </a:rPr>
                        <a:t>R’</a:t>
                      </a:r>
                      <a:r>
                        <a:rPr lang="ro-RO" sz="1400" baseline="-25000">
                          <a:latin typeface="Times New Roman" pitchFamily="18" charset="0"/>
                          <a:cs typeface="Times New Roman" pitchFamily="18" charset="0"/>
                        </a:rPr>
                        <a:t>3 </a:t>
                      </a:r>
                      <a:r>
                        <a:rPr lang="ro-RO" sz="1400">
                          <a:latin typeface="Times New Roman" pitchFamily="18" charset="0"/>
                          <a:cs typeface="Times New Roman" pitchFamily="18" charset="0"/>
                        </a:rPr>
                        <a:t>= R</a:t>
                      </a:r>
                      <a:r>
                        <a:rPr lang="ro-RO" sz="1400" baseline="-25000">
                          <a:latin typeface="Times New Roman" pitchFamily="18" charset="0"/>
                          <a:cs typeface="Times New Roman" pitchFamily="18" charset="0"/>
                        </a:rPr>
                        <a:t>T</a:t>
                      </a:r>
                      <a:endParaRPr lang="en-US" sz="1400">
                        <a:latin typeface="Times New Roman" pitchFamily="18" charset="0"/>
                        <a:ea typeface="Times New Roman"/>
                        <a:cs typeface="Times New Roman" pitchFamily="18" charset="0"/>
                      </a:endParaRPr>
                    </a:p>
                  </a:txBody>
                  <a:tcPr marL="68580" marR="68580" marT="0" marB="0"/>
                </a:tc>
                <a:tc rowSpan="3">
                  <a:txBody>
                    <a:bodyPr/>
                    <a:lstStyle/>
                    <a:p>
                      <a:pPr algn="ctr">
                        <a:spcAft>
                          <a:spcPts val="0"/>
                        </a:spcAft>
                      </a:pPr>
                      <a:r>
                        <a:rPr lang="ro-RO" sz="1400" dirty="0">
                          <a:latin typeface="Times New Roman" pitchFamily="18" charset="0"/>
                          <a:cs typeface="Times New Roman" pitchFamily="18" charset="0"/>
                        </a:rPr>
                        <a:t>Rel. A</a:t>
                      </a:r>
                      <a:endParaRPr lang="en-US" sz="1400" dirty="0">
                        <a:latin typeface="Times New Roman" pitchFamily="18" charset="0"/>
                        <a:ea typeface="Times New Roman"/>
                        <a:cs typeface="Times New Roman" pitchFamily="18" charset="0"/>
                      </a:endParaRPr>
                    </a:p>
                  </a:txBody>
                  <a:tcPr marL="68580" marR="68580" marT="0" marB="0" anchor="ctr"/>
                </a:tc>
                <a:extLst>
                  <a:ext uri="{0D108BD9-81ED-4DB2-BD59-A6C34878D82A}">
                    <a16:rowId xmlns:a16="http://schemas.microsoft.com/office/drawing/2014/main" val="10002"/>
                  </a:ext>
                </a:extLst>
              </a:tr>
              <a:tr h="0">
                <a:tc>
                  <a:txBody>
                    <a:bodyPr/>
                    <a:lstStyle/>
                    <a:p>
                      <a:pPr algn="ctr">
                        <a:spcAft>
                          <a:spcPts val="0"/>
                        </a:spcAft>
                      </a:pPr>
                      <a:r>
                        <a:rPr lang="ro-RO" sz="1400">
                          <a:latin typeface="Times New Roman" pitchFamily="18" charset="0"/>
                          <a:cs typeface="Times New Roman" pitchFamily="18" charset="0"/>
                        </a:rPr>
                        <a:t>II a</a:t>
                      </a:r>
                      <a:endParaRPr lang="en-US" sz="140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a:latin typeface="Times New Roman" pitchFamily="18" charset="0"/>
                          <a:cs typeface="Times New Roman" pitchFamily="18" charset="0"/>
                        </a:rPr>
                        <a:t>100%</a:t>
                      </a:r>
                      <a:endParaRPr lang="en-US" sz="140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a:latin typeface="Times New Roman" pitchFamily="18" charset="0"/>
                          <a:cs typeface="Times New Roman" pitchFamily="18" charset="0"/>
                        </a:rPr>
                        <a:t>R</a:t>
                      </a:r>
                      <a:r>
                        <a:rPr lang="ro-RO" sz="1400" baseline="-25000">
                          <a:latin typeface="Times New Roman" pitchFamily="18" charset="0"/>
                          <a:cs typeface="Times New Roman" pitchFamily="18" charset="0"/>
                        </a:rPr>
                        <a:t>1</a:t>
                      </a:r>
                      <a:r>
                        <a:rPr lang="ro-RO" sz="1400">
                          <a:latin typeface="Times New Roman" pitchFamily="18" charset="0"/>
                          <a:cs typeface="Times New Roman" pitchFamily="18" charset="0"/>
                        </a:rPr>
                        <a:t> =R</a:t>
                      </a:r>
                      <a:r>
                        <a:rPr lang="ro-RO" sz="1400" baseline="-25000">
                          <a:latin typeface="Times New Roman" pitchFamily="18" charset="0"/>
                          <a:cs typeface="Times New Roman" pitchFamily="18" charset="0"/>
                        </a:rPr>
                        <a:t>T</a:t>
                      </a:r>
                      <a:endParaRPr lang="en-US" sz="140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a:latin typeface="Times New Roman" pitchFamily="18" charset="0"/>
                          <a:cs typeface="Times New Roman" pitchFamily="18" charset="0"/>
                        </a:rPr>
                        <a:t>100%</a:t>
                      </a:r>
                      <a:endParaRPr lang="en-US" sz="140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a:latin typeface="Times New Roman" pitchFamily="18" charset="0"/>
                          <a:cs typeface="Times New Roman" pitchFamily="18" charset="0"/>
                        </a:rPr>
                        <a:t>R’</a:t>
                      </a:r>
                      <a:r>
                        <a:rPr lang="ro-RO" sz="1400" baseline="-25000">
                          <a:latin typeface="Times New Roman" pitchFamily="18" charset="0"/>
                          <a:cs typeface="Times New Roman" pitchFamily="18" charset="0"/>
                        </a:rPr>
                        <a:t>2 </a:t>
                      </a:r>
                      <a:r>
                        <a:rPr lang="ro-RO" sz="1400">
                          <a:latin typeface="Times New Roman" pitchFamily="18" charset="0"/>
                          <a:cs typeface="Times New Roman" pitchFamily="18" charset="0"/>
                        </a:rPr>
                        <a:t>= R</a:t>
                      </a:r>
                      <a:r>
                        <a:rPr lang="ro-RO" sz="1400" baseline="-25000">
                          <a:latin typeface="Times New Roman" pitchFamily="18" charset="0"/>
                          <a:cs typeface="Times New Roman" pitchFamily="18" charset="0"/>
                        </a:rPr>
                        <a:t>T</a:t>
                      </a:r>
                      <a:endParaRPr lang="en-US" sz="140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a:latin typeface="Times New Roman" pitchFamily="18" charset="0"/>
                          <a:cs typeface="Times New Roman" pitchFamily="18" charset="0"/>
                        </a:rPr>
                        <a:t>66,7%</a:t>
                      </a:r>
                      <a:endParaRPr lang="en-US" sz="140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a:latin typeface="Times New Roman" pitchFamily="18" charset="0"/>
                          <a:cs typeface="Times New Roman" pitchFamily="18" charset="0"/>
                        </a:rPr>
                        <a:t>R’</a:t>
                      </a:r>
                      <a:r>
                        <a:rPr lang="ro-RO" sz="1400" baseline="-25000">
                          <a:latin typeface="Times New Roman" pitchFamily="18" charset="0"/>
                          <a:cs typeface="Times New Roman" pitchFamily="18" charset="0"/>
                        </a:rPr>
                        <a:t>3 </a:t>
                      </a:r>
                      <a:r>
                        <a:rPr lang="ro-RO" sz="1400">
                          <a:latin typeface="Times New Roman" pitchFamily="18" charset="0"/>
                          <a:cs typeface="Times New Roman" pitchFamily="18" charset="0"/>
                        </a:rPr>
                        <a:t>= 1,5 R</a:t>
                      </a:r>
                      <a:r>
                        <a:rPr lang="ro-RO" sz="1400" baseline="-25000">
                          <a:latin typeface="Times New Roman" pitchFamily="18" charset="0"/>
                          <a:cs typeface="Times New Roman" pitchFamily="18" charset="0"/>
                        </a:rPr>
                        <a:t>T</a:t>
                      </a:r>
                      <a:endParaRPr lang="en-US" sz="1400">
                        <a:latin typeface="Times New Roman" pitchFamily="18" charset="0"/>
                        <a:ea typeface="Times New Roman"/>
                        <a:cs typeface="Times New Roman" pitchFamily="18" charset="0"/>
                      </a:endParaRPr>
                    </a:p>
                  </a:txBody>
                  <a:tcPr marL="68580" marR="68580" marT="0" marB="0"/>
                </a:tc>
                <a:tc vMerge="1">
                  <a:txBody>
                    <a:bodyPr/>
                    <a:lstStyle/>
                    <a:p>
                      <a:pPr algn="ctr">
                        <a:spcAft>
                          <a:spcPts val="0"/>
                        </a:spcAft>
                      </a:pPr>
                      <a:endParaRPr lang="en-US" sz="1400">
                        <a:latin typeface="Times New Roman" pitchFamily="18" charset="0"/>
                        <a:ea typeface="Times New Roman"/>
                        <a:cs typeface="Times New Roman" pitchFamily="18" charset="0"/>
                      </a:endParaRPr>
                    </a:p>
                  </a:txBody>
                  <a:tcPr marL="68580" marR="68580" marT="0" marB="0"/>
                </a:tc>
                <a:extLst>
                  <a:ext uri="{0D108BD9-81ED-4DB2-BD59-A6C34878D82A}">
                    <a16:rowId xmlns:a16="http://schemas.microsoft.com/office/drawing/2014/main" val="10003"/>
                  </a:ext>
                </a:extLst>
              </a:tr>
              <a:tr h="0">
                <a:tc>
                  <a:txBody>
                    <a:bodyPr/>
                    <a:lstStyle/>
                    <a:p>
                      <a:pPr algn="ctr">
                        <a:spcAft>
                          <a:spcPts val="0"/>
                        </a:spcAft>
                      </a:pPr>
                      <a:r>
                        <a:rPr lang="ro-RO" sz="1400">
                          <a:latin typeface="Times New Roman" pitchFamily="18" charset="0"/>
                          <a:cs typeface="Times New Roman" pitchFamily="18" charset="0"/>
                        </a:rPr>
                        <a:t>II b</a:t>
                      </a:r>
                      <a:endParaRPr lang="en-US" sz="140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a:latin typeface="Times New Roman" pitchFamily="18" charset="0"/>
                          <a:cs typeface="Times New Roman" pitchFamily="18" charset="0"/>
                        </a:rPr>
                        <a:t>100%</a:t>
                      </a:r>
                      <a:endParaRPr lang="en-US" sz="140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a:latin typeface="Times New Roman" pitchFamily="18" charset="0"/>
                          <a:cs typeface="Times New Roman" pitchFamily="18" charset="0"/>
                        </a:rPr>
                        <a:t>R</a:t>
                      </a:r>
                      <a:r>
                        <a:rPr lang="ro-RO" sz="1400" baseline="-25000">
                          <a:latin typeface="Times New Roman" pitchFamily="18" charset="0"/>
                          <a:cs typeface="Times New Roman" pitchFamily="18" charset="0"/>
                        </a:rPr>
                        <a:t>1</a:t>
                      </a:r>
                      <a:r>
                        <a:rPr lang="ro-RO" sz="1400">
                          <a:latin typeface="Times New Roman" pitchFamily="18" charset="0"/>
                          <a:cs typeface="Times New Roman" pitchFamily="18" charset="0"/>
                        </a:rPr>
                        <a:t> =R</a:t>
                      </a:r>
                      <a:r>
                        <a:rPr lang="ro-RO" sz="1400" baseline="-25000">
                          <a:latin typeface="Times New Roman" pitchFamily="18" charset="0"/>
                          <a:cs typeface="Times New Roman" pitchFamily="18" charset="0"/>
                        </a:rPr>
                        <a:t>T</a:t>
                      </a:r>
                      <a:endParaRPr lang="en-US" sz="140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a:latin typeface="Times New Roman" pitchFamily="18" charset="0"/>
                          <a:cs typeface="Times New Roman" pitchFamily="18" charset="0"/>
                        </a:rPr>
                        <a:t>66,7%</a:t>
                      </a:r>
                      <a:endParaRPr lang="en-US" sz="140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a:latin typeface="Times New Roman" pitchFamily="18" charset="0"/>
                          <a:cs typeface="Times New Roman" pitchFamily="18" charset="0"/>
                        </a:rPr>
                        <a:t>R’</a:t>
                      </a:r>
                      <a:r>
                        <a:rPr lang="ro-RO" sz="1400" baseline="-25000">
                          <a:latin typeface="Times New Roman" pitchFamily="18" charset="0"/>
                          <a:cs typeface="Times New Roman" pitchFamily="18" charset="0"/>
                        </a:rPr>
                        <a:t>2 </a:t>
                      </a:r>
                      <a:r>
                        <a:rPr lang="ro-RO" sz="1400">
                          <a:latin typeface="Times New Roman" pitchFamily="18" charset="0"/>
                          <a:cs typeface="Times New Roman" pitchFamily="18" charset="0"/>
                        </a:rPr>
                        <a:t>= 1,5 R</a:t>
                      </a:r>
                      <a:r>
                        <a:rPr lang="ro-RO" sz="1400" baseline="-25000">
                          <a:latin typeface="Times New Roman" pitchFamily="18" charset="0"/>
                          <a:cs typeface="Times New Roman" pitchFamily="18" charset="0"/>
                        </a:rPr>
                        <a:t>T</a:t>
                      </a:r>
                      <a:endParaRPr lang="en-US" sz="140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a:latin typeface="Times New Roman" pitchFamily="18" charset="0"/>
                          <a:cs typeface="Times New Roman" pitchFamily="18" charset="0"/>
                        </a:rPr>
                        <a:t>100%</a:t>
                      </a:r>
                      <a:endParaRPr lang="en-US" sz="140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a:latin typeface="Times New Roman" pitchFamily="18" charset="0"/>
                          <a:cs typeface="Times New Roman" pitchFamily="18" charset="0"/>
                        </a:rPr>
                        <a:t>R’</a:t>
                      </a:r>
                      <a:r>
                        <a:rPr lang="ro-RO" sz="1400" baseline="-25000">
                          <a:latin typeface="Times New Roman" pitchFamily="18" charset="0"/>
                          <a:cs typeface="Times New Roman" pitchFamily="18" charset="0"/>
                        </a:rPr>
                        <a:t>3 </a:t>
                      </a:r>
                      <a:r>
                        <a:rPr lang="ro-RO" sz="1400">
                          <a:latin typeface="Times New Roman" pitchFamily="18" charset="0"/>
                          <a:cs typeface="Times New Roman" pitchFamily="18" charset="0"/>
                        </a:rPr>
                        <a:t>= R</a:t>
                      </a:r>
                      <a:r>
                        <a:rPr lang="ro-RO" sz="1400" baseline="-25000">
                          <a:latin typeface="Times New Roman" pitchFamily="18" charset="0"/>
                          <a:cs typeface="Times New Roman" pitchFamily="18" charset="0"/>
                        </a:rPr>
                        <a:t>T</a:t>
                      </a:r>
                      <a:endParaRPr lang="en-US" sz="1400">
                        <a:latin typeface="Times New Roman" pitchFamily="18" charset="0"/>
                        <a:ea typeface="Times New Roman"/>
                        <a:cs typeface="Times New Roman" pitchFamily="18" charset="0"/>
                      </a:endParaRPr>
                    </a:p>
                  </a:txBody>
                  <a:tcPr marL="68580" marR="68580" marT="0" marB="0"/>
                </a:tc>
                <a:tc vMerge="1">
                  <a:txBody>
                    <a:bodyPr/>
                    <a:lstStyle/>
                    <a:p>
                      <a:pPr algn="ctr">
                        <a:spcAft>
                          <a:spcPts val="0"/>
                        </a:spcAft>
                      </a:pPr>
                      <a:endParaRPr lang="ro-RO" sz="1400" dirty="0">
                        <a:latin typeface="Times New Roman" pitchFamily="18" charset="0"/>
                        <a:ea typeface="Times New Roman"/>
                        <a:cs typeface="Times New Roman" pitchFamily="18" charset="0"/>
                      </a:endParaRPr>
                    </a:p>
                  </a:txBody>
                  <a:tcPr marL="68580" marR="68580" marT="0" marB="0"/>
                </a:tc>
                <a:extLst>
                  <a:ext uri="{0D108BD9-81ED-4DB2-BD59-A6C34878D82A}">
                    <a16:rowId xmlns:a16="http://schemas.microsoft.com/office/drawing/2014/main" val="10004"/>
                  </a:ext>
                </a:extLst>
              </a:tr>
              <a:tr h="0">
                <a:tc>
                  <a:txBody>
                    <a:bodyPr/>
                    <a:lstStyle/>
                    <a:p>
                      <a:pPr algn="ctr">
                        <a:spcAft>
                          <a:spcPts val="0"/>
                        </a:spcAft>
                      </a:pPr>
                      <a:r>
                        <a:rPr lang="ro-RO" sz="1400">
                          <a:latin typeface="Times New Roman" pitchFamily="18" charset="0"/>
                          <a:cs typeface="Times New Roman" pitchFamily="18" charset="0"/>
                        </a:rPr>
                        <a:t>III</a:t>
                      </a:r>
                      <a:endParaRPr lang="en-US" sz="140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a:latin typeface="Times New Roman" pitchFamily="18" charset="0"/>
                          <a:cs typeface="Times New Roman" pitchFamily="18" charset="0"/>
                        </a:rPr>
                        <a:t>100%</a:t>
                      </a:r>
                      <a:endParaRPr lang="en-US" sz="140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a:latin typeface="Times New Roman" pitchFamily="18" charset="0"/>
                          <a:cs typeface="Times New Roman" pitchFamily="18" charset="0"/>
                        </a:rPr>
                        <a:t>R</a:t>
                      </a:r>
                      <a:r>
                        <a:rPr lang="ro-RO" sz="1400" baseline="-25000">
                          <a:latin typeface="Times New Roman" pitchFamily="18" charset="0"/>
                          <a:cs typeface="Times New Roman" pitchFamily="18" charset="0"/>
                        </a:rPr>
                        <a:t>1</a:t>
                      </a:r>
                      <a:r>
                        <a:rPr lang="ro-RO" sz="1400">
                          <a:latin typeface="Times New Roman" pitchFamily="18" charset="0"/>
                          <a:cs typeface="Times New Roman" pitchFamily="18" charset="0"/>
                        </a:rPr>
                        <a:t> =R</a:t>
                      </a:r>
                      <a:r>
                        <a:rPr lang="ro-RO" sz="1400" baseline="-25000">
                          <a:latin typeface="Times New Roman" pitchFamily="18" charset="0"/>
                          <a:cs typeface="Times New Roman" pitchFamily="18" charset="0"/>
                        </a:rPr>
                        <a:t>T</a:t>
                      </a:r>
                      <a:endParaRPr lang="en-US" sz="140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a:latin typeface="Times New Roman" pitchFamily="18" charset="0"/>
                          <a:cs typeface="Times New Roman" pitchFamily="18" charset="0"/>
                        </a:rPr>
                        <a:t>66,7%</a:t>
                      </a:r>
                      <a:endParaRPr lang="en-US" sz="140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dirty="0">
                          <a:latin typeface="Times New Roman" pitchFamily="18" charset="0"/>
                          <a:cs typeface="Times New Roman" pitchFamily="18" charset="0"/>
                        </a:rPr>
                        <a:t>R’</a:t>
                      </a:r>
                      <a:r>
                        <a:rPr lang="ro-RO" sz="1400" baseline="-25000" dirty="0">
                          <a:latin typeface="Times New Roman" pitchFamily="18" charset="0"/>
                          <a:cs typeface="Times New Roman" pitchFamily="18" charset="0"/>
                        </a:rPr>
                        <a:t>2 </a:t>
                      </a:r>
                      <a:r>
                        <a:rPr lang="ro-RO" sz="1400" dirty="0">
                          <a:latin typeface="Times New Roman" pitchFamily="18" charset="0"/>
                          <a:cs typeface="Times New Roman" pitchFamily="18" charset="0"/>
                        </a:rPr>
                        <a:t>= 1,5 R</a:t>
                      </a:r>
                      <a:r>
                        <a:rPr lang="ro-RO" sz="1400" baseline="-25000" dirty="0">
                          <a:latin typeface="Times New Roman" pitchFamily="18" charset="0"/>
                          <a:cs typeface="Times New Roman" pitchFamily="18" charset="0"/>
                        </a:rPr>
                        <a:t>T</a:t>
                      </a:r>
                      <a:endParaRPr lang="en-US" sz="1400" dirty="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a:latin typeface="Times New Roman" pitchFamily="18" charset="0"/>
                          <a:cs typeface="Times New Roman" pitchFamily="18" charset="0"/>
                        </a:rPr>
                        <a:t>66,7%</a:t>
                      </a:r>
                      <a:endParaRPr lang="en-US" sz="140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dirty="0">
                          <a:latin typeface="Times New Roman" pitchFamily="18" charset="0"/>
                          <a:cs typeface="Times New Roman" pitchFamily="18" charset="0"/>
                        </a:rPr>
                        <a:t>R’</a:t>
                      </a:r>
                      <a:r>
                        <a:rPr lang="ro-RO" sz="1400" baseline="-25000" dirty="0">
                          <a:latin typeface="Times New Roman" pitchFamily="18" charset="0"/>
                          <a:cs typeface="Times New Roman" pitchFamily="18" charset="0"/>
                        </a:rPr>
                        <a:t>3 </a:t>
                      </a:r>
                      <a:r>
                        <a:rPr lang="ro-RO" sz="1400" dirty="0">
                          <a:latin typeface="Times New Roman" pitchFamily="18" charset="0"/>
                          <a:cs typeface="Times New Roman" pitchFamily="18" charset="0"/>
                        </a:rPr>
                        <a:t>=1,5  R</a:t>
                      </a:r>
                      <a:r>
                        <a:rPr lang="ro-RO" sz="1400" baseline="-25000" dirty="0">
                          <a:latin typeface="Times New Roman" pitchFamily="18" charset="0"/>
                          <a:cs typeface="Times New Roman" pitchFamily="18" charset="0"/>
                        </a:rPr>
                        <a:t>T</a:t>
                      </a:r>
                      <a:endParaRPr lang="en-US" sz="1400" dirty="0">
                        <a:latin typeface="Times New Roman" pitchFamily="18" charset="0"/>
                        <a:ea typeface="Times New Roman"/>
                        <a:cs typeface="Times New Roman" pitchFamily="18" charset="0"/>
                      </a:endParaRPr>
                    </a:p>
                  </a:txBody>
                  <a:tcPr marL="68580" marR="68580" marT="0" marB="0"/>
                </a:tc>
                <a:tc>
                  <a:txBody>
                    <a:bodyPr/>
                    <a:lstStyle/>
                    <a:p>
                      <a:pPr algn="ctr">
                        <a:spcAft>
                          <a:spcPts val="0"/>
                        </a:spcAft>
                      </a:pPr>
                      <a:r>
                        <a:rPr lang="ro-RO" sz="1400" dirty="0">
                          <a:latin typeface="Times New Roman" pitchFamily="18" charset="0"/>
                          <a:cs typeface="Times New Roman" pitchFamily="18" charset="0"/>
                        </a:rPr>
                        <a:t>Rel. B</a:t>
                      </a:r>
                      <a:endParaRPr lang="en-US" sz="1400" dirty="0">
                        <a:latin typeface="Times New Roman" pitchFamily="18" charset="0"/>
                        <a:ea typeface="Times New Roman"/>
                        <a:cs typeface="Times New Roman" pitchFamily="18" charset="0"/>
                      </a:endParaRPr>
                    </a:p>
                  </a:txBody>
                  <a:tcPr marL="68580" marR="68580" marT="0" marB="0"/>
                </a:tc>
                <a:extLst>
                  <a:ext uri="{0D108BD9-81ED-4DB2-BD59-A6C34878D82A}">
                    <a16:rowId xmlns:a16="http://schemas.microsoft.com/office/drawing/2014/main" val="10005"/>
                  </a:ext>
                </a:extLst>
              </a:tr>
            </a:tbl>
          </a:graphicData>
        </a:graphic>
      </p:graphicFrame>
      <p:sp>
        <p:nvSpPr>
          <p:cNvPr id="211031" name="Rectangle 87"/>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11030" name="Object 86"/>
          <p:cNvGraphicFramePr>
            <a:graphicFrameLocks noChangeAspect="1"/>
          </p:cNvGraphicFramePr>
          <p:nvPr/>
        </p:nvGraphicFramePr>
        <p:xfrm>
          <a:off x="2057400" y="5867400"/>
          <a:ext cx="1923586" cy="685800"/>
        </p:xfrm>
        <a:graphic>
          <a:graphicData uri="http://schemas.openxmlformats.org/presentationml/2006/ole">
            <mc:AlternateContent xmlns:mc="http://schemas.openxmlformats.org/markup-compatibility/2006">
              <mc:Choice xmlns:v="urn:schemas-microsoft-com:vml" Requires="v">
                <p:oleObj spid="_x0000_s211043" name="Equation" r:id="rId4" imgW="1270000" imgH="457200" progId="Equation.3">
                  <p:embed/>
                </p:oleObj>
              </mc:Choice>
              <mc:Fallback>
                <p:oleObj name="Equation" r:id="rId4" imgW="1270000" imgH="457200" progId="Equation.3">
                  <p:embed/>
                  <p:pic>
                    <p:nvPicPr>
                      <p:cNvPr id="0" name="Picture 8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5867400"/>
                        <a:ext cx="1923586"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1033" name="Rectangle 89"/>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11032" name="Object 88"/>
          <p:cNvGraphicFramePr>
            <a:graphicFrameLocks noChangeAspect="1"/>
          </p:cNvGraphicFramePr>
          <p:nvPr/>
        </p:nvGraphicFramePr>
        <p:xfrm>
          <a:off x="5257800" y="5846859"/>
          <a:ext cx="1981200" cy="706341"/>
        </p:xfrm>
        <a:graphic>
          <a:graphicData uri="http://schemas.openxmlformats.org/presentationml/2006/ole">
            <mc:AlternateContent xmlns:mc="http://schemas.openxmlformats.org/markup-compatibility/2006">
              <mc:Choice xmlns:v="urn:schemas-microsoft-com:vml" Requires="v">
                <p:oleObj spid="_x0000_s211044" name="Equation" r:id="rId6" imgW="1270000" imgH="457200" progId="Equation.3">
                  <p:embed/>
                </p:oleObj>
              </mc:Choice>
              <mc:Fallback>
                <p:oleObj name="Equation" r:id="rId6" imgW="1270000" imgH="457200" progId="Equation.3">
                  <p:embed/>
                  <p:pic>
                    <p:nvPicPr>
                      <p:cNvPr id="0" name="Picture 8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57800" y="5846859"/>
                        <a:ext cx="1981200" cy="70634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1" name="Rectangle 100"/>
          <p:cNvSpPr/>
          <p:nvPr/>
        </p:nvSpPr>
        <p:spPr>
          <a:xfrm>
            <a:off x="1295400" y="6000690"/>
            <a:ext cx="7620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Rel. A:</a:t>
            </a:r>
          </a:p>
        </p:txBody>
      </p:sp>
      <p:sp>
        <p:nvSpPr>
          <p:cNvPr id="102" name="Rectangle 101"/>
          <p:cNvSpPr/>
          <p:nvPr/>
        </p:nvSpPr>
        <p:spPr>
          <a:xfrm>
            <a:off x="4495800" y="6000690"/>
            <a:ext cx="7620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Rel. B:</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400" b="1" dirty="0"/>
              <a:t>TRANSFORMATOARE CU TREI ÎNFĂŞURĂRI</a:t>
            </a:r>
            <a:endParaRPr lang="en-US" sz="2400" dirty="0"/>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8"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70"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58"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60"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9685"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5"/>
          <p:cNvSpPr/>
          <p:nvPr/>
        </p:nvSpPr>
        <p:spPr>
          <a:xfrm>
            <a:off x="152400" y="3200400"/>
            <a:ext cx="8763000" cy="369332"/>
          </a:xfrm>
          <a:prstGeom prst="rect">
            <a:avLst/>
          </a:prstGeom>
        </p:spPr>
        <p:txBody>
          <a:bodyPr wrap="square">
            <a:spAutoFit/>
          </a:bodyPr>
          <a:lstStyle/>
          <a:p>
            <a:pPr algn="just">
              <a:spcAft>
                <a:spcPts val="0"/>
              </a:spcAft>
            </a:pPr>
            <a:r>
              <a:rPr lang="ro-RO" dirty="0">
                <a:latin typeface="Times New Roman"/>
                <a:ea typeface="Times New Roman"/>
              </a:rPr>
              <a:t> Între</a:t>
            </a:r>
            <a:r>
              <a:rPr lang="ro-RO" i="1" dirty="0">
                <a:latin typeface="Times New Roman"/>
                <a:ea typeface="Times New Roman"/>
              </a:rPr>
              <a:t> </a:t>
            </a:r>
            <a:r>
              <a:rPr lang="ro-RO" dirty="0">
                <a:latin typeface="Times New Roman"/>
                <a:ea typeface="Times New Roman"/>
              </a:rPr>
              <a:t>reactanţele compuse şi de scăpări ale înfăşurărilor transformatorului există relaţiile:</a:t>
            </a:r>
            <a:endParaRPr lang="en-US" dirty="0">
              <a:latin typeface="Times New Roman"/>
              <a:ea typeface="Times New Roman"/>
            </a:endParaRPr>
          </a:p>
        </p:txBody>
      </p:sp>
      <p:sp>
        <p:nvSpPr>
          <p:cNvPr id="201730"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32"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34"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83" name="Rectangle 5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824" name="Rectangle 9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2757"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2760" name="Rectangle 8"/>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885" name="Rectangle 13"/>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919" name="Rectangle 47"/>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927" name="Rectangle 5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929" name="Rectangle 57"/>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9921" name="Picture 1"/>
          <p:cNvPicPr>
            <a:picLocks noChangeAspect="1" noChangeArrowheads="1"/>
          </p:cNvPicPr>
          <p:nvPr/>
        </p:nvPicPr>
        <p:blipFill>
          <a:blip r:embed="rId3" cstate="print"/>
          <a:srcRect/>
          <a:stretch>
            <a:fillRect/>
          </a:stretch>
        </p:blipFill>
        <p:spPr bwMode="auto">
          <a:xfrm>
            <a:off x="76200" y="609600"/>
            <a:ext cx="8943128" cy="2590800"/>
          </a:xfrm>
          <a:prstGeom prst="rect">
            <a:avLst/>
          </a:prstGeom>
          <a:noFill/>
          <a:ln w="19050" cap="flat" cmpd="sng">
            <a:noFill/>
            <a:prstDash val="solid"/>
            <a:miter lim="800000"/>
            <a:headEnd/>
            <a:tailEnd/>
          </a:ln>
        </p:spPr>
      </p:pic>
      <p:sp>
        <p:nvSpPr>
          <p:cNvPr id="209923" name="Rectangle 3"/>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9922" name="Object 2"/>
          <p:cNvGraphicFramePr>
            <a:graphicFrameLocks noChangeAspect="1"/>
          </p:cNvGraphicFramePr>
          <p:nvPr/>
        </p:nvGraphicFramePr>
        <p:xfrm>
          <a:off x="2209800" y="3581400"/>
          <a:ext cx="5016136" cy="413256"/>
        </p:xfrm>
        <a:graphic>
          <a:graphicData uri="http://schemas.openxmlformats.org/presentationml/2006/ole">
            <mc:AlternateContent xmlns:mc="http://schemas.openxmlformats.org/markup-compatibility/2006">
              <mc:Choice xmlns:v="urn:schemas-microsoft-com:vml" Requires="v">
                <p:oleObj spid="_x0000_s209936" name="Equation" r:id="rId4" imgW="2908080" imgH="241200" progId="Equation.3">
                  <p:embed/>
                </p:oleObj>
              </mc:Choice>
              <mc:Fallback>
                <p:oleObj name="Equation" r:id="rId4" imgW="2908080" imgH="2412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9800" y="3581400"/>
                        <a:ext cx="5016136" cy="4132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9924" name="Rectangle 4"/>
          <p:cNvSpPr>
            <a:spLocks noChangeArrowheads="1"/>
          </p:cNvSpPr>
          <p:nvPr/>
        </p:nvSpPr>
        <p:spPr bwMode="auto">
          <a:xfrm>
            <a:off x="0" y="695325"/>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 name="Rectangle 29"/>
          <p:cNvSpPr/>
          <p:nvPr/>
        </p:nvSpPr>
        <p:spPr>
          <a:xfrm>
            <a:off x="228600" y="3962400"/>
            <a:ext cx="8839200" cy="369332"/>
          </a:xfrm>
          <a:prstGeom prst="rect">
            <a:avLst/>
          </a:prstGeom>
        </p:spPr>
        <p:txBody>
          <a:bodyPr wrap="square">
            <a:spAutoFit/>
          </a:bodyPr>
          <a:lstStyle/>
          <a:p>
            <a:r>
              <a:rPr lang="ro-RO" dirty="0">
                <a:latin typeface="Times New Roman"/>
                <a:ea typeface="Times New Roman"/>
              </a:rPr>
              <a:t>rezultă următoarele relaţii de calcul pentru </a:t>
            </a:r>
            <a:r>
              <a:rPr lang="ro-RO" b="1" dirty="0">
                <a:solidFill>
                  <a:srgbClr val="C00000"/>
                </a:solidFill>
                <a:latin typeface="Times New Roman"/>
                <a:ea typeface="Times New Roman"/>
              </a:rPr>
              <a:t>reactanţele de scăpări </a:t>
            </a:r>
            <a:r>
              <a:rPr lang="ro-RO" dirty="0">
                <a:latin typeface="Times New Roman"/>
                <a:ea typeface="Times New Roman"/>
              </a:rPr>
              <a:t>ale celor trei înfăşurări:</a:t>
            </a:r>
            <a:endParaRPr lang="en-US" dirty="0"/>
          </a:p>
        </p:txBody>
      </p:sp>
      <p:sp>
        <p:nvSpPr>
          <p:cNvPr id="209926"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9925" name="Object 5"/>
          <p:cNvGraphicFramePr>
            <a:graphicFrameLocks noChangeAspect="1"/>
          </p:cNvGraphicFramePr>
          <p:nvPr/>
        </p:nvGraphicFramePr>
        <p:xfrm>
          <a:off x="3200400" y="4343400"/>
          <a:ext cx="2743200" cy="1773229"/>
        </p:xfrm>
        <a:graphic>
          <a:graphicData uri="http://schemas.openxmlformats.org/presentationml/2006/ole">
            <mc:AlternateContent xmlns:mc="http://schemas.openxmlformats.org/markup-compatibility/2006">
              <mc:Choice xmlns:v="urn:schemas-microsoft-com:vml" Requires="v">
                <p:oleObj spid="_x0000_s209937" name="Equation" r:id="rId6" imgW="1727200" imgH="1117600" progId="Equation.3">
                  <p:embed/>
                </p:oleObj>
              </mc:Choice>
              <mc:Fallback>
                <p:oleObj name="Equation" r:id="rId6" imgW="1727200" imgH="1117600" progId="Equation.3">
                  <p:embed/>
                  <p:pic>
                    <p:nvPicPr>
                      <p:cNvPr id="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0400" y="4343400"/>
                        <a:ext cx="2743200" cy="177322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 name="Rectangle 32"/>
          <p:cNvSpPr/>
          <p:nvPr/>
        </p:nvSpPr>
        <p:spPr>
          <a:xfrm>
            <a:off x="6248400" y="508629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[52]</a:t>
            </a:r>
          </a:p>
        </p:txBody>
      </p:sp>
      <p:sp>
        <p:nvSpPr>
          <p:cNvPr id="34" name="Rectangle 33"/>
          <p:cNvSpPr/>
          <p:nvPr/>
        </p:nvSpPr>
        <p:spPr>
          <a:xfrm>
            <a:off x="6248400" y="198120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[51]</a:t>
            </a:r>
          </a:p>
        </p:txBody>
      </p:sp>
      <p:sp>
        <p:nvSpPr>
          <p:cNvPr id="35" name="Rectangle 34"/>
          <p:cNvSpPr/>
          <p:nvPr/>
        </p:nvSpPr>
        <p:spPr>
          <a:xfrm>
            <a:off x="8458200" y="2057400"/>
            <a:ext cx="533400" cy="400110"/>
          </a:xfrm>
          <a:prstGeom prst="rect">
            <a:avLst/>
          </a:prstGeom>
          <a:solidFill>
            <a:schemeClr val="bg1"/>
          </a:solidFill>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solidFill>
                  <a:schemeClr val="bg1"/>
                </a:solidFill>
                <a:latin typeface="Times New Roman" pitchFamily="18" charset="0"/>
                <a:ea typeface="Times New Roman" pitchFamily="18" charset="0"/>
                <a:cs typeface="Times New Roman" pitchFamily="18" charset="0"/>
              </a:rPr>
              <a:t>[52]</a:t>
            </a:r>
          </a:p>
        </p:txBody>
      </p:sp>
      <p:sp>
        <p:nvSpPr>
          <p:cNvPr id="36" name="Rectangle 35"/>
          <p:cNvSpPr/>
          <p:nvPr/>
        </p:nvSpPr>
        <p:spPr>
          <a:xfrm>
            <a:off x="152400" y="6019800"/>
            <a:ext cx="8915400" cy="646331"/>
          </a:xfrm>
          <a:prstGeom prst="rect">
            <a:avLst/>
          </a:prstGeom>
        </p:spPr>
        <p:txBody>
          <a:bodyPr wrap="square">
            <a:spAutoFit/>
          </a:bodyPr>
          <a:lstStyle/>
          <a:p>
            <a:pPr algn="just"/>
            <a:r>
              <a:rPr lang="ro-RO" dirty="0">
                <a:latin typeface="Times New Roman"/>
                <a:ea typeface="Times New Roman"/>
              </a:rPr>
              <a:t>     G şi B a transformatoarelor cu trei înfăşurări se calculează cu aceleaşi relaţii ca şi la transformatoarele cu două înfăşurări </a:t>
            </a:r>
            <a:r>
              <a:rPr lang="ro-RO" b="1" dirty="0">
                <a:solidFill>
                  <a:srgbClr val="C00000"/>
                </a:solidFill>
                <a:latin typeface="Times New Roman"/>
                <a:ea typeface="Times New Roman"/>
              </a:rPr>
              <a:t>(49) </a:t>
            </a:r>
            <a:r>
              <a:rPr lang="ro-RO" dirty="0">
                <a:latin typeface="Times New Roman"/>
                <a:ea typeface="Times New Roman"/>
              </a:rPr>
              <a:t>şi </a:t>
            </a:r>
            <a:r>
              <a:rPr lang="ro-RO" b="1" dirty="0">
                <a:solidFill>
                  <a:srgbClr val="C00000"/>
                </a:solidFill>
                <a:latin typeface="Times New Roman"/>
                <a:ea typeface="Times New Roman"/>
              </a:rPr>
              <a:t>(50)</a:t>
            </a:r>
            <a:r>
              <a:rPr lang="ro-RO" dirty="0">
                <a:latin typeface="Times New Roman"/>
                <a:ea typeface="Times New Roman"/>
              </a:rPr>
              <a:t>.</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533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705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46166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400" b="1" dirty="0"/>
              <a:t>Scheme echivalente şi parametrii instalaţiilor de compensare</a:t>
            </a: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68"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0470"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58"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8660"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9685"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5"/>
          <p:cNvSpPr/>
          <p:nvPr/>
        </p:nvSpPr>
        <p:spPr>
          <a:xfrm>
            <a:off x="152400" y="621268"/>
            <a:ext cx="8839200" cy="1631216"/>
          </a:xfrm>
          <a:prstGeom prst="rect">
            <a:avLst/>
          </a:prstGeom>
        </p:spPr>
        <p:txBody>
          <a:bodyPr wrap="square">
            <a:spAutoFit/>
          </a:bodyPr>
          <a:lstStyle/>
          <a:p>
            <a:pPr algn="just">
              <a:spcAft>
                <a:spcPts val="0"/>
              </a:spcAft>
            </a:pPr>
            <a:r>
              <a:rPr lang="ro-RO" dirty="0">
                <a:latin typeface="Times New Roman"/>
                <a:ea typeface="Times New Roman"/>
              </a:rPr>
              <a:t>        </a:t>
            </a:r>
            <a:r>
              <a:rPr lang="vi-VN" dirty="0">
                <a:solidFill>
                  <a:srgbClr val="002060"/>
                </a:solidFill>
                <a:latin typeface="Times New Roman"/>
                <a:ea typeface="Times New Roman"/>
              </a:rPr>
              <a:t>Controlul circulaţiei puterilor reactive </a:t>
            </a:r>
            <a:r>
              <a:rPr lang="vi-VN" dirty="0">
                <a:latin typeface="Times New Roman"/>
                <a:ea typeface="Times New Roman"/>
              </a:rPr>
              <a:t>şi a </a:t>
            </a:r>
            <a:r>
              <a:rPr lang="vi-VN" dirty="0">
                <a:solidFill>
                  <a:srgbClr val="002060"/>
                </a:solidFill>
                <a:latin typeface="Times New Roman"/>
                <a:ea typeface="Times New Roman"/>
              </a:rPr>
              <a:t>nivelului tensiunilor </a:t>
            </a:r>
            <a:r>
              <a:rPr lang="vi-VN" dirty="0">
                <a:latin typeface="Times New Roman"/>
                <a:ea typeface="Times New Roman"/>
              </a:rPr>
              <a:t>în instalaţiile de </a:t>
            </a:r>
            <a:r>
              <a:rPr lang="ro-RO" dirty="0">
                <a:latin typeface="Times New Roman"/>
                <a:ea typeface="Times New Roman"/>
              </a:rPr>
              <a:t>TDEE</a:t>
            </a:r>
            <a:r>
              <a:rPr lang="vi-VN" dirty="0">
                <a:latin typeface="Times New Roman"/>
                <a:ea typeface="Times New Roman"/>
              </a:rPr>
              <a:t>, necesită o serie de instalaţii suplimentare de compensare: </a:t>
            </a:r>
            <a:endParaRPr lang="ro-RO" dirty="0">
              <a:latin typeface="Times New Roman"/>
              <a:ea typeface="Times New Roman"/>
            </a:endParaRPr>
          </a:p>
          <a:p>
            <a:pPr marL="715963" lvl="1" indent="-258763" algn="just">
              <a:spcAft>
                <a:spcPts val="600"/>
              </a:spcAft>
              <a:buClr>
                <a:srgbClr val="002060"/>
              </a:buClr>
              <a:buFont typeface="Wingdings" pitchFamily="2" charset="2"/>
              <a:buChar char="q"/>
            </a:pPr>
            <a:r>
              <a:rPr lang="vi-VN" b="1" dirty="0">
                <a:solidFill>
                  <a:srgbClr val="002060"/>
                </a:solidFill>
                <a:latin typeface="Times New Roman"/>
                <a:ea typeface="Times New Roman"/>
              </a:rPr>
              <a:t>compensatoare sincrone</a:t>
            </a:r>
            <a:r>
              <a:rPr lang="ro-RO" dirty="0">
                <a:latin typeface="Times New Roman"/>
                <a:ea typeface="Times New Roman"/>
              </a:rPr>
              <a:t>;</a:t>
            </a:r>
            <a:r>
              <a:rPr lang="vi-VN" dirty="0">
                <a:latin typeface="Times New Roman"/>
                <a:ea typeface="Times New Roman"/>
              </a:rPr>
              <a:t> </a:t>
            </a:r>
            <a:endParaRPr lang="ro-RO" dirty="0">
              <a:latin typeface="Times New Roman"/>
              <a:ea typeface="Times New Roman"/>
            </a:endParaRPr>
          </a:p>
          <a:p>
            <a:pPr marL="715963" lvl="1" indent="-258763" algn="just">
              <a:spcAft>
                <a:spcPts val="600"/>
              </a:spcAft>
              <a:buClr>
                <a:srgbClr val="002060"/>
              </a:buClr>
              <a:buFont typeface="Wingdings" pitchFamily="2" charset="2"/>
              <a:buChar char="q"/>
            </a:pPr>
            <a:r>
              <a:rPr lang="vi-VN" b="1" dirty="0">
                <a:solidFill>
                  <a:srgbClr val="002060"/>
                </a:solidFill>
                <a:latin typeface="Times New Roman"/>
                <a:ea typeface="Times New Roman"/>
              </a:rPr>
              <a:t>bobine de reactanţă </a:t>
            </a:r>
            <a:r>
              <a:rPr lang="vi-VN" dirty="0">
                <a:latin typeface="Times New Roman"/>
                <a:ea typeface="Times New Roman"/>
              </a:rPr>
              <a:t>(reactoare)</a:t>
            </a:r>
            <a:r>
              <a:rPr lang="ro-RO" dirty="0">
                <a:latin typeface="Times New Roman"/>
                <a:ea typeface="Times New Roman"/>
              </a:rPr>
              <a:t>;</a:t>
            </a:r>
          </a:p>
          <a:p>
            <a:pPr marL="715963" lvl="1" indent="-258763" algn="just">
              <a:spcAft>
                <a:spcPts val="600"/>
              </a:spcAft>
              <a:buClr>
                <a:srgbClr val="002060"/>
              </a:buClr>
              <a:buFont typeface="Wingdings" pitchFamily="2" charset="2"/>
              <a:buChar char="q"/>
            </a:pPr>
            <a:r>
              <a:rPr lang="vi-VN" b="1" dirty="0">
                <a:solidFill>
                  <a:srgbClr val="002060"/>
                </a:solidFill>
                <a:latin typeface="Times New Roman"/>
                <a:ea typeface="Times New Roman"/>
              </a:rPr>
              <a:t>baterii de condensatoare </a:t>
            </a:r>
            <a:r>
              <a:rPr lang="vi-VN" dirty="0">
                <a:latin typeface="Times New Roman"/>
                <a:ea typeface="Times New Roman"/>
              </a:rPr>
              <a:t>conectate în derivaţie (şunt). </a:t>
            </a:r>
            <a:endParaRPr lang="en-US" dirty="0">
              <a:latin typeface="Times New Roman"/>
              <a:ea typeface="Times New Roman"/>
            </a:endParaRPr>
          </a:p>
        </p:txBody>
      </p:sp>
      <p:sp>
        <p:nvSpPr>
          <p:cNvPr id="201730"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32" name="Rectangle 4"/>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34" name="Rectangle 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783" name="Rectangle 5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1824" name="Rectangle 96"/>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2757"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2760" name="Rectangle 8"/>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885" name="Rectangle 13"/>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919" name="Rectangle 47"/>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927" name="Rectangle 5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7929" name="Rectangle 57"/>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6" name="Rectangle 25"/>
          <p:cNvSpPr/>
          <p:nvPr/>
        </p:nvSpPr>
        <p:spPr>
          <a:xfrm>
            <a:off x="76200" y="2429470"/>
            <a:ext cx="7620000" cy="923330"/>
          </a:xfrm>
          <a:prstGeom prst="rect">
            <a:avLst/>
          </a:prstGeom>
        </p:spPr>
        <p:txBody>
          <a:bodyPr wrap="square">
            <a:spAutoFit/>
          </a:bodyPr>
          <a:lstStyle/>
          <a:p>
            <a:pPr algn="just"/>
            <a:r>
              <a:rPr lang="ro-RO" dirty="0">
                <a:latin typeface="Times New Roman"/>
                <a:ea typeface="Times New Roman"/>
              </a:rPr>
              <a:t>     </a:t>
            </a:r>
            <a:r>
              <a:rPr lang="ro-RO" b="1" dirty="0">
                <a:solidFill>
                  <a:srgbClr val="002060"/>
                </a:solidFill>
                <a:latin typeface="Times New Roman"/>
                <a:ea typeface="Times New Roman"/>
              </a:rPr>
              <a:t>Bobinele de reactanţă </a:t>
            </a:r>
            <a:r>
              <a:rPr lang="ro-RO" dirty="0">
                <a:latin typeface="Times New Roman"/>
                <a:ea typeface="Times New Roman"/>
              </a:rPr>
              <a:t>şi </a:t>
            </a:r>
            <a:r>
              <a:rPr lang="ro-RO" b="1" dirty="0">
                <a:solidFill>
                  <a:srgbClr val="002060"/>
                </a:solidFill>
                <a:latin typeface="Times New Roman"/>
                <a:ea typeface="Times New Roman"/>
              </a:rPr>
              <a:t>bateriile de condensatoare</a:t>
            </a:r>
            <a:r>
              <a:rPr lang="ro-RO" dirty="0">
                <a:latin typeface="Times New Roman"/>
                <a:ea typeface="Times New Roman"/>
              </a:rPr>
              <a:t>, montate în diverse puncte ale reţelelor electrice, se reprezintă în schema echivalentă monofazată prin dipoli cu reactanţă, conectaţi transversal între nodurile respective şi pământ: </a:t>
            </a:r>
            <a:endParaRPr lang="en-US" dirty="0"/>
          </a:p>
        </p:txBody>
      </p:sp>
      <p:sp>
        <p:nvSpPr>
          <p:cNvPr id="215042"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15041" name="Object 1"/>
          <p:cNvGraphicFramePr>
            <a:graphicFrameLocks noChangeAspect="1"/>
          </p:cNvGraphicFramePr>
          <p:nvPr/>
        </p:nvGraphicFramePr>
        <p:xfrm>
          <a:off x="7696200" y="2209800"/>
          <a:ext cx="1317498" cy="1447800"/>
        </p:xfrm>
        <a:graphic>
          <a:graphicData uri="http://schemas.openxmlformats.org/presentationml/2006/ole">
            <mc:AlternateContent xmlns:mc="http://schemas.openxmlformats.org/markup-compatibility/2006">
              <mc:Choice xmlns:v="urn:schemas-microsoft-com:vml" Requires="v">
                <p:oleObj spid="_x0000_s215047" name="Picture" r:id="rId3" imgW="914400" imgH="1000760" progId="Word.Picture.8">
                  <p:embed/>
                </p:oleObj>
              </mc:Choice>
              <mc:Fallback>
                <p:oleObj name="Picture" r:id="rId3" imgW="914400" imgH="1000760" progId="Word.Picture.8">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96200" y="2209800"/>
                        <a:ext cx="1317498" cy="1447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15043" name="Picture 3"/>
          <p:cNvPicPr>
            <a:picLocks noChangeAspect="1" noChangeArrowheads="1"/>
          </p:cNvPicPr>
          <p:nvPr/>
        </p:nvPicPr>
        <p:blipFill>
          <a:blip r:embed="rId5" cstate="print"/>
          <a:srcRect/>
          <a:stretch>
            <a:fillRect/>
          </a:stretch>
        </p:blipFill>
        <p:spPr bwMode="auto">
          <a:xfrm>
            <a:off x="304800" y="3276600"/>
            <a:ext cx="5715000" cy="3381780"/>
          </a:xfrm>
          <a:prstGeom prst="rect">
            <a:avLst/>
          </a:prstGeom>
          <a:noFill/>
          <a:ln w="19050" cap="flat" cmpd="sng">
            <a:noFill/>
            <a:prstDash val="solid"/>
            <a:miter lim="800000"/>
            <a:headEnd/>
            <a:tailEnd/>
          </a:ln>
        </p:spPr>
      </p:pic>
      <p:sp>
        <p:nvSpPr>
          <p:cNvPr id="30" name="Rectangle 29"/>
          <p:cNvSpPr/>
          <p:nvPr/>
        </p:nvSpPr>
        <p:spPr>
          <a:xfrm>
            <a:off x="6172200" y="358140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[53]</a:t>
            </a:r>
          </a:p>
        </p:txBody>
      </p:sp>
      <p:sp>
        <p:nvSpPr>
          <p:cNvPr id="31" name="Rectangle 30"/>
          <p:cNvSpPr/>
          <p:nvPr/>
        </p:nvSpPr>
        <p:spPr>
          <a:xfrm>
            <a:off x="6172200" y="4724400"/>
            <a:ext cx="533400" cy="400110"/>
          </a:xfrm>
          <a:prstGeom prst="rect">
            <a:avLst/>
          </a:prstGeom>
        </p:spPr>
        <p:txBody>
          <a:bodyPr wrap="square" lIns="0" rIns="0">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[54]</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858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6" name="Text Box 9"/>
          <p:cNvSpPr txBox="1">
            <a:spLocks noChangeArrowheads="1"/>
          </p:cNvSpPr>
          <p:nvPr/>
        </p:nvSpPr>
        <p:spPr bwMode="auto">
          <a:xfrm>
            <a:off x="612121" y="990600"/>
            <a:ext cx="3656424" cy="584775"/>
          </a:xfrm>
          <a:prstGeom prst="rect">
            <a:avLst/>
          </a:prstGeom>
          <a:noFill/>
          <a:ln w="9525">
            <a:noFill/>
            <a:miter lim="800000"/>
            <a:headEnd/>
            <a:tailEnd/>
          </a:ln>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o-RO"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Va urma...</a:t>
            </a:r>
            <a:endParaRPr lang="en-US" sz="1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8" name="Text Box 334"/>
          <p:cNvSpPr txBox="1">
            <a:spLocks noChangeArrowheads="1"/>
          </p:cNvSpPr>
          <p:nvPr/>
        </p:nvSpPr>
        <p:spPr bwMode="auto">
          <a:xfrm>
            <a:off x="0" y="0"/>
            <a:ext cx="9144000" cy="58477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endPar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5" name="Rectangle 4">
            <a:extLst>
              <a:ext uri="{FF2B5EF4-FFF2-40B4-BE49-F238E27FC236}">
                <a16:creationId xmlns:a16="http://schemas.microsoft.com/office/drawing/2014/main" id="{72736140-3993-4C0D-93E3-1E62065C495E}"/>
              </a:ext>
            </a:extLst>
          </p:cNvPr>
          <p:cNvSpPr/>
          <p:nvPr/>
        </p:nvSpPr>
        <p:spPr>
          <a:xfrm>
            <a:off x="612120" y="1694273"/>
            <a:ext cx="6017279" cy="707886"/>
          </a:xfrm>
          <a:prstGeom prst="rect">
            <a:avLst/>
          </a:prstGeom>
        </p:spPr>
        <p:txBody>
          <a:bodyPr wrap="square">
            <a:spAutoFit/>
          </a:bodyPr>
          <a:lstStyle/>
          <a:p>
            <a:r>
              <a:rPr lang="ro-RO" sz="2000" b="1" spc="50" dirty="0">
                <a:ln w="0"/>
                <a:solidFill>
                  <a:srgbClr val="C00000"/>
                </a:solidFill>
                <a:effectLst>
                  <a:innerShdw blurRad="63500" dist="50800" dir="13500000">
                    <a:srgbClr val="000000">
                      <a:alpha val="50000"/>
                    </a:srgbClr>
                  </a:innerShdw>
                </a:effectLst>
                <a:latin typeface="Arial" panose="020B0604020202020204" pitchFamily="34" charset="0"/>
                <a:ea typeface="Times New Roman" panose="02020603050405020304" pitchFamily="18" charset="0"/>
                <a:cs typeface="Arial" panose="020B0604020202020204" pitchFamily="34" charset="0"/>
              </a:rPr>
              <a:t>Calculul electric al </a:t>
            </a:r>
            <a:r>
              <a:rPr lang="ro-RO" sz="2000" b="1" spc="50" dirty="0" err="1">
                <a:ln w="0"/>
                <a:solidFill>
                  <a:srgbClr val="C00000"/>
                </a:solidFill>
                <a:effectLst>
                  <a:innerShdw blurRad="63500" dist="50800" dir="13500000">
                    <a:srgbClr val="000000">
                      <a:alpha val="50000"/>
                    </a:srgbClr>
                  </a:innerShdw>
                </a:effectLst>
                <a:latin typeface="Arial" panose="020B0604020202020204" pitchFamily="34" charset="0"/>
                <a:ea typeface="Times New Roman" panose="02020603050405020304" pitchFamily="18" charset="0"/>
                <a:cs typeface="Arial" panose="020B0604020202020204" pitchFamily="34" charset="0"/>
              </a:rPr>
              <a:t>instalaţiilor</a:t>
            </a:r>
            <a:r>
              <a:rPr lang="ro-RO" sz="2000" b="1" spc="50" dirty="0">
                <a:ln w="0"/>
                <a:solidFill>
                  <a:srgbClr val="C00000"/>
                </a:solidFill>
                <a:effectLst>
                  <a:innerShdw blurRad="63500" dist="50800" dir="13500000">
                    <a:srgbClr val="000000">
                      <a:alpha val="50000"/>
                    </a:srgbClr>
                  </a:innerShdw>
                </a:effectLst>
                <a:latin typeface="Arial" panose="020B0604020202020204" pitchFamily="34" charset="0"/>
                <a:ea typeface="Times New Roman" panose="02020603050405020304" pitchFamily="18" charset="0"/>
                <a:cs typeface="Arial" panose="020B0604020202020204" pitchFamily="34" charset="0"/>
              </a:rPr>
              <a:t> de </a:t>
            </a:r>
            <a:r>
              <a:rPr lang="ro-RO" sz="2000" b="1" spc="50" dirty="0" err="1">
                <a:ln w="0"/>
                <a:solidFill>
                  <a:srgbClr val="C00000"/>
                </a:solidFill>
                <a:effectLst>
                  <a:innerShdw blurRad="63500" dist="50800" dir="13500000">
                    <a:srgbClr val="000000">
                      <a:alpha val="50000"/>
                    </a:srgbClr>
                  </a:innerShdw>
                </a:effectLst>
                <a:latin typeface="Arial" panose="020B0604020202020204" pitchFamily="34" charset="0"/>
                <a:ea typeface="Times New Roman" panose="02020603050405020304" pitchFamily="18" charset="0"/>
                <a:cs typeface="Arial" panose="020B0604020202020204" pitchFamily="34" charset="0"/>
              </a:rPr>
              <a:t>distribuţie</a:t>
            </a:r>
            <a:r>
              <a:rPr lang="ro-RO" sz="2000" b="1" spc="50" dirty="0">
                <a:ln w="0"/>
                <a:solidFill>
                  <a:srgbClr val="C00000"/>
                </a:solidFill>
                <a:effectLst>
                  <a:innerShdw blurRad="63500" dist="50800" dir="13500000">
                    <a:srgbClr val="000000">
                      <a:alpha val="50000"/>
                    </a:srgbClr>
                  </a:innerShdw>
                </a:effectLst>
                <a:latin typeface="Arial" panose="020B0604020202020204" pitchFamily="34" charset="0"/>
                <a:ea typeface="Times New Roman" panose="02020603050405020304" pitchFamily="18" charset="0"/>
                <a:cs typeface="Arial" panose="020B0604020202020204" pitchFamily="34" charset="0"/>
              </a:rPr>
              <a:t> a energiei electrice</a:t>
            </a:r>
            <a:endParaRPr lang="en-GB" sz="2000" b="1" spc="50" dirty="0">
              <a:ln w="0"/>
              <a:solidFill>
                <a:srgbClr val="C00000"/>
              </a:solidFill>
              <a:effectLst>
                <a:innerShdw blurRad="63500" dist="50800" dir="13500000">
                  <a:srgbClr val="000000">
                    <a:alpha val="50000"/>
                  </a:srgbClr>
                </a:innerShdw>
              </a:effectLst>
              <a:latin typeface="Arial" panose="020B0604020202020204" pitchFamily="34" charset="0"/>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800" b="1" dirty="0"/>
              <a:t>REZISTENŢA LINIILOR ELECTRICE AERIENE</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76200" y="685800"/>
            <a:ext cx="8915400" cy="400110"/>
          </a:xfrm>
          <a:prstGeom prst="rect">
            <a:avLst/>
          </a:prstGeom>
        </p:spPr>
        <p:txBody>
          <a:bodyPr wrap="square">
            <a:spAutoFit/>
          </a:bodyPr>
          <a:lstStyle/>
          <a:p>
            <a:r>
              <a:rPr lang="vi-VN" sz="2000" dirty="0">
                <a:latin typeface="Times New Roman" pitchFamily="18" charset="0"/>
                <a:cs typeface="Times New Roman" pitchFamily="18" charset="0"/>
              </a:rPr>
              <a:t>În c.c. </a:t>
            </a:r>
            <a:r>
              <a:rPr lang="vi-VN" sz="2000" b="1" i="1" dirty="0">
                <a:solidFill>
                  <a:srgbClr val="000099"/>
                </a:solidFill>
                <a:latin typeface="Times New Roman" pitchFamily="18" charset="0"/>
                <a:cs typeface="Times New Roman" pitchFamily="18" charset="0"/>
              </a:rPr>
              <a:t>rezistenţa</a:t>
            </a:r>
            <a:r>
              <a:rPr lang="vi-VN" sz="2000" dirty="0">
                <a:latin typeface="Times New Roman" pitchFamily="18" charset="0"/>
                <a:cs typeface="Times New Roman" pitchFamily="18" charset="0"/>
              </a:rPr>
              <a:t> conductoarelor </a:t>
            </a:r>
            <a:r>
              <a:rPr lang="ro-RO" sz="2000" dirty="0">
                <a:latin typeface="Times New Roman" pitchFamily="18" charset="0"/>
                <a:cs typeface="Times New Roman" pitchFamily="18" charset="0"/>
              </a:rPr>
              <a:t>LEA </a:t>
            </a:r>
            <a:r>
              <a:rPr lang="vi-VN" sz="2000" dirty="0">
                <a:latin typeface="Times New Roman" pitchFamily="18" charset="0"/>
                <a:cs typeface="Times New Roman" pitchFamily="18" charset="0"/>
              </a:rPr>
              <a:t>se calculează </a:t>
            </a:r>
            <a:r>
              <a:rPr lang="ro-RO" sz="2000" dirty="0">
                <a:latin typeface="Times New Roman" pitchFamily="18" charset="0"/>
                <a:cs typeface="Times New Roman" pitchFamily="18" charset="0"/>
              </a:rPr>
              <a:t>astfel</a:t>
            </a:r>
            <a:r>
              <a:rPr lang="vi-VN" sz="2000" dirty="0">
                <a:latin typeface="Times New Roman" pitchFamily="18" charset="0"/>
                <a:cs typeface="Times New Roman" pitchFamily="18" charset="0"/>
              </a:rPr>
              <a:t>:</a:t>
            </a:r>
            <a:endParaRPr lang="en-US" sz="2000" dirty="0">
              <a:latin typeface="Times New Roman" pitchFamily="18" charset="0"/>
              <a:cs typeface="Times New Roman" pitchFamily="18" charset="0"/>
            </a:endParaRPr>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75105" name="Object 1"/>
          <p:cNvGraphicFramePr>
            <a:graphicFrameLocks noChangeAspect="1"/>
          </p:cNvGraphicFramePr>
          <p:nvPr/>
        </p:nvGraphicFramePr>
        <p:xfrm>
          <a:off x="1905000" y="1275144"/>
          <a:ext cx="4854498" cy="629856"/>
        </p:xfrm>
        <a:graphic>
          <a:graphicData uri="http://schemas.openxmlformats.org/presentationml/2006/ole">
            <mc:AlternateContent xmlns:mc="http://schemas.openxmlformats.org/markup-compatibility/2006">
              <mc:Choice xmlns:v="urn:schemas-microsoft-com:vml" Requires="v">
                <p:oleObj spid="_x0000_s175119" name="Equation" r:id="rId3" imgW="3009900" imgH="393700" progId="Equation.3">
                  <p:embed/>
                </p:oleObj>
              </mc:Choice>
              <mc:Fallback>
                <p:oleObj name="Equation" r:id="rId3" imgW="3009900" imgH="3937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1275144"/>
                        <a:ext cx="4854498" cy="6298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8153400" y="1352490"/>
            <a:ext cx="482824" cy="40011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[1]</a:t>
            </a:r>
          </a:p>
        </p:txBody>
      </p:sp>
      <p:sp>
        <p:nvSpPr>
          <p:cNvPr id="175107" name="Rectangle 3"/>
          <p:cNvSpPr>
            <a:spLocks noChangeArrowheads="1"/>
          </p:cNvSpPr>
          <p:nvPr/>
        </p:nvSpPr>
        <p:spPr bwMode="auto">
          <a:xfrm>
            <a:off x="0" y="1804243"/>
            <a:ext cx="8915400" cy="2539157"/>
          </a:xfrm>
          <a:prstGeom prst="rect">
            <a:avLst/>
          </a:prstGeom>
          <a:noFill/>
          <a:ln w="19050" cap="flat" cmpd="sng">
            <a:noFill/>
            <a:prstDash val="solid"/>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unde:</a:t>
            </a:r>
            <a:endParaRPr kumimoji="0" lang="en-US" b="0" i="0" u="none" strike="noStrike" cap="none" normalizeH="0" baseline="0" dirty="0">
              <a:ln>
                <a:noFill/>
              </a:ln>
              <a:solidFill>
                <a:schemeClr val="tx1"/>
              </a:solidFill>
              <a:effectLst/>
              <a:latin typeface="Times New Roman" pitchFamily="18" charset="0"/>
              <a:cs typeface="Times New Roman" pitchFamily="18" charset="0"/>
            </a:endParaRPr>
          </a:p>
          <a:p>
            <a:pPr lvl="1" algn="just">
              <a:spcAft>
                <a:spcPts val="600"/>
              </a:spcAft>
            </a:pPr>
            <a:r>
              <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l</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a:t>
            </a:r>
            <a:r>
              <a:rPr kumimoji="0" lang="ro-RO" i="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lungimea conductorului</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în m;</a:t>
            </a:r>
            <a:endParaRPr kumimoji="0" lang="en-US"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ts val="600"/>
              </a:spcAft>
              <a:buClrTx/>
              <a:buSzTx/>
              <a:buFontTx/>
              <a:buNone/>
              <a:tabLst>
                <a:tab pos="449263" algn="l"/>
              </a:tabLst>
            </a:pPr>
            <a:r>
              <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S</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a:t>
            </a:r>
            <a:r>
              <a:rPr kumimoji="0" lang="ro-RO" b="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secţiunea conductorului</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în mm</a:t>
            </a:r>
            <a:r>
              <a:rPr kumimoji="0" lang="ro-RO" b="0" i="0"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2</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t>
            </a:r>
            <a:endParaRPr lang="ro-RO" dirty="0">
              <a:latin typeface="Times New Roman" pitchFamily="18" charset="0"/>
              <a:cs typeface="Times New Roman" pitchFamily="18" charset="0"/>
            </a:endParaRPr>
          </a:p>
          <a:p>
            <a:pPr marL="896938" marR="0" lvl="0" indent="-896938" algn="just" defTabSz="914400" rtl="0" eaLnBrk="0" fontAlgn="base" latinLnBrk="0" hangingPunct="0">
              <a:lnSpc>
                <a:spcPct val="100000"/>
              </a:lnSpc>
              <a:spcBef>
                <a:spcPct val="0"/>
              </a:spcBef>
              <a:spcAft>
                <a:spcPts val="600"/>
              </a:spcAft>
              <a:buClrTx/>
              <a:buSzTx/>
              <a:buFontTx/>
              <a:buNone/>
              <a:tabLst>
                <a:tab pos="449263" algn="l"/>
              </a:tabLst>
            </a:pPr>
            <a:r>
              <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K</a:t>
            </a:r>
            <a:r>
              <a:rPr kumimoji="0" lang="ro-RO" b="0" i="1"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a:t>
            </a:r>
            <a:r>
              <a:rPr kumimoji="0" lang="ro-RO" b="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coeficient de corecţie </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funcţie de tipul constructiv al conductoarelor (</a:t>
            </a:r>
            <a:r>
              <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K</a:t>
            </a:r>
            <a:r>
              <a:rPr kumimoji="0" lang="ro-RO" b="0" i="1"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 pentru </a:t>
            </a:r>
            <a:r>
              <a:rPr kumimoji="0" lang="ro-RO"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cond</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masive şi </a:t>
            </a:r>
            <a:r>
              <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K</a:t>
            </a:r>
            <a:r>
              <a:rPr kumimoji="0" lang="ro-RO" b="0" i="1"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1,02</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1,04 pentru </a:t>
            </a:r>
            <a:r>
              <a:rPr kumimoji="0" lang="ro-RO"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cond</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funie la care, datorită răsucirii, lungimea firelor componente este cu 2</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4% mai mare decât lungimea conductorului);</a:t>
            </a:r>
          </a:p>
          <a:p>
            <a:pPr marL="896938" marR="0" lvl="0" indent="-896938" algn="just" defTabSz="914400" rtl="0" eaLnBrk="0" fontAlgn="base" latinLnBrk="0" hangingPunct="0">
              <a:lnSpc>
                <a:spcPct val="100000"/>
              </a:lnSpc>
              <a:spcBef>
                <a:spcPct val="0"/>
              </a:spcBef>
              <a:spcAft>
                <a:spcPts val="600"/>
              </a:spcAft>
              <a:buClrTx/>
              <a:buSzTx/>
              <a:buFontTx/>
              <a:buNone/>
              <a:tabLst>
                <a:tab pos="449263" algn="l"/>
              </a:tabLst>
            </a:pPr>
            <a:r>
              <a:rPr lang="ro-RO" dirty="0">
                <a:latin typeface="Times New Roman" pitchFamily="18" charset="0"/>
                <a:ea typeface="Times New Roman" pitchFamily="18" charset="0"/>
                <a:cs typeface="Times New Roman" pitchFamily="18" charset="0"/>
                <a:sym typeface="Symbol" pitchFamily="18" charset="2"/>
              </a:rPr>
              <a:t>	</a:t>
            </a:r>
            <a:r>
              <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a:t>
            </a:r>
            <a:r>
              <a:rPr kumimoji="0" lang="ro-RO" b="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rezistivitatea materialului conductor</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în </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mm</a:t>
            </a:r>
            <a:r>
              <a:rPr kumimoji="0" lang="ro-RO" b="0"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2</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/m, dată de obicei în standarde la 20</a:t>
            </a:r>
            <a:r>
              <a:rPr kumimoji="0" lang="ro-RO" b="0"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0</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C şi variabilă cu temperatura </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conform relaţiei:</a:t>
            </a:r>
            <a:endPar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endParaRPr>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75108" name="Object 4"/>
          <p:cNvGraphicFramePr>
            <a:graphicFrameLocks noChangeAspect="1"/>
          </p:cNvGraphicFramePr>
          <p:nvPr/>
        </p:nvGraphicFramePr>
        <p:xfrm>
          <a:off x="2667000" y="4514684"/>
          <a:ext cx="3733800" cy="438316"/>
        </p:xfrm>
        <a:graphic>
          <a:graphicData uri="http://schemas.openxmlformats.org/presentationml/2006/ole">
            <mc:AlternateContent xmlns:mc="http://schemas.openxmlformats.org/markup-compatibility/2006">
              <mc:Choice xmlns:v="urn:schemas-microsoft-com:vml" Requires="v">
                <p:oleObj spid="_x0000_s175120" name="Equation" r:id="rId5" imgW="1866600" imgH="266400" progId="Equation.3">
                  <p:embed/>
                </p:oleObj>
              </mc:Choice>
              <mc:Fallback>
                <p:oleObj name="Equation" r:id="rId5" imgW="1866600" imgH="266400" progId="Equation.3">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4514684"/>
                        <a:ext cx="3733800" cy="4383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Rectangle 12"/>
          <p:cNvSpPr/>
          <p:nvPr/>
        </p:nvSpPr>
        <p:spPr>
          <a:xfrm>
            <a:off x="8153400" y="4495800"/>
            <a:ext cx="482824" cy="40011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[2]</a:t>
            </a:r>
          </a:p>
        </p:txBody>
      </p:sp>
      <p:sp>
        <p:nvSpPr>
          <p:cNvPr id="175110" name="Rectangle 6"/>
          <p:cNvSpPr>
            <a:spLocks noChangeArrowheads="1"/>
          </p:cNvSpPr>
          <p:nvPr/>
        </p:nvSpPr>
        <p:spPr bwMode="auto">
          <a:xfrm>
            <a:off x="228600" y="5105400"/>
            <a:ext cx="8763000" cy="1107996"/>
          </a:xfrm>
          <a:prstGeom prst="rect">
            <a:avLst/>
          </a:prstGeom>
          <a:noFill/>
          <a:ln w="19050" cap="flat" cmpd="sng">
            <a:noFill/>
            <a:prstDash val="solid"/>
            <a:miter lim="800000"/>
            <a:headEnd/>
            <a:tailEnd/>
          </a:ln>
          <a:effectLst/>
        </p:spPr>
        <p:txBody>
          <a:bodyPr vert="horz" wrap="square" lIns="91440" tIns="45720" rIns="91440" bIns="45720" numCol="1" anchor="ctr" anchorCtr="0" compatLnSpc="1">
            <a:prstTxWarp prst="textNoShape">
              <a:avLst/>
            </a:prstTxWarp>
            <a:spAutoFit/>
          </a:bodyPr>
          <a:lstStyle/>
          <a:p>
            <a:pPr marL="809625" marR="0" lvl="0" indent="-809625" algn="just" defTabSz="914400" rtl="0" eaLnBrk="1" fontAlgn="base" latinLnBrk="0" hangingPunct="1">
              <a:lnSpc>
                <a:spcPct val="100000"/>
              </a:lnSpc>
              <a:spcBef>
                <a:spcPct val="0"/>
              </a:spcBef>
              <a:spcAft>
                <a:spcPts val="600"/>
              </a:spcAft>
              <a:buClrTx/>
              <a:buSzTx/>
              <a:buFontTx/>
              <a:buNone/>
              <a:tabLst/>
            </a:pPr>
            <a:r>
              <a:rPr lang="ro-RO" dirty="0">
                <a:latin typeface="Times New Roman" pitchFamily="18" charset="0"/>
                <a:ea typeface="Times New Roman" pitchFamily="18" charset="0"/>
                <a:cs typeface="Times New Roman" pitchFamily="18" charset="0"/>
                <a:sym typeface="Symbol" pitchFamily="18" charset="2"/>
              </a:rPr>
              <a:t>    </a:t>
            </a:r>
            <a:r>
              <a:rPr kumimoji="0" lang="ro-RO" sz="2000" b="1"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sym typeface="Symbol" pitchFamily="18" charset="2"/>
              </a:rPr>
              <a:t></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şi </a:t>
            </a:r>
            <a:r>
              <a:rPr kumimoji="0" lang="ro-RO" sz="2000" b="1"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sym typeface="Symbol" pitchFamily="18" charset="2"/>
              </a:rPr>
              <a:t></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sunt </a:t>
            </a:r>
            <a:r>
              <a:rPr kumimoji="0" lang="ro-RO" b="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coeficienţi de variaţie a rezistivităţii cu temperatura </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t>
            </a:r>
          </a:p>
          <a:p>
            <a:pPr marL="993775" lvl="1" indent="-263525" algn="just" eaLnBrk="1" hangingPunct="1">
              <a:spcAft>
                <a:spcPts val="600"/>
              </a:spcAft>
              <a:buClr>
                <a:srgbClr val="000099"/>
              </a:buClr>
              <a:buFont typeface="Wingdings" pitchFamily="2" charset="2"/>
              <a:buChar char="ü"/>
            </a:pP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pentru</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 </a:t>
            </a:r>
            <a:r>
              <a:rPr kumimoji="0" lang="ro-RO" b="0" i="1"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sym typeface="Symbol" pitchFamily="18" charset="2"/>
              </a:rPr>
              <a:t>cupru</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 </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0,00417 grd</a:t>
            </a:r>
            <a:r>
              <a:rPr kumimoji="0" lang="ro-RO" b="0"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-1</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 </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 0,45</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10</a:t>
            </a:r>
            <a:r>
              <a:rPr kumimoji="0" lang="ro-RO" b="0"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-6</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 grd</a:t>
            </a:r>
            <a:r>
              <a:rPr kumimoji="0" lang="ro-RO" b="0"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-2</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p>
          <a:p>
            <a:pPr marL="993775" lvl="1" indent="-263525" algn="just" eaLnBrk="1" hangingPunct="1">
              <a:spcAft>
                <a:spcPts val="600"/>
              </a:spcAft>
              <a:buClr>
                <a:srgbClr val="000099"/>
              </a:buClr>
              <a:buFont typeface="Wingdings" pitchFamily="2" charset="2"/>
              <a:buChar char="ü"/>
            </a:pP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pentru </a:t>
            </a:r>
            <a:r>
              <a:rPr kumimoji="0" lang="ro-RO" b="0" i="1"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sym typeface="Symbol" pitchFamily="18" charset="2"/>
              </a:rPr>
              <a:t>aluminiu</a:t>
            </a:r>
            <a:r>
              <a:rPr kumimoji="0" lang="ro-RO" b="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 </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=0,00387 grd</a:t>
            </a:r>
            <a:r>
              <a:rPr kumimoji="0" lang="ro-RO" b="0"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-1</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r>
              <a:rPr kumimoji="0" lang="ro-RO" b="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 </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1,10</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10</a:t>
            </a:r>
            <a:r>
              <a:rPr kumimoji="0" lang="ro-RO" b="0"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-6</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 grd</a:t>
            </a:r>
            <a:r>
              <a:rPr kumimoji="0" lang="ro-RO" b="0"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-2</a:t>
            </a:r>
            <a:r>
              <a:rPr kumimoji="0" lang="ro-RO" b="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800" b="1" dirty="0"/>
              <a:t>REZISTENŢA LINIILOR ELECTRICE AERIENE</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76200" y="685800"/>
            <a:ext cx="8915400" cy="5747727"/>
          </a:xfrm>
          <a:prstGeom prst="rect">
            <a:avLst/>
          </a:prstGeom>
        </p:spPr>
        <p:txBody>
          <a:bodyPr wrap="square">
            <a:spAutoFit/>
          </a:bodyPr>
          <a:lstStyle/>
          <a:p>
            <a:pPr algn="just">
              <a:spcAft>
                <a:spcPts val="1200"/>
              </a:spcAft>
            </a:pPr>
            <a:r>
              <a:rPr lang="ro-RO" sz="2000" b="1" dirty="0">
                <a:solidFill>
                  <a:srgbClr val="C00000"/>
                </a:solidFill>
                <a:latin typeface="Times New Roman" pitchFamily="18" charset="0"/>
                <a:cs typeface="Times New Roman" pitchFamily="18" charset="0"/>
              </a:rPr>
              <a:t>OBS.</a:t>
            </a:r>
            <a:r>
              <a:rPr lang="ro-RO" sz="2000" dirty="0">
                <a:latin typeface="Times New Roman" pitchFamily="18" charset="0"/>
                <a:cs typeface="Times New Roman" pitchFamily="18" charset="0"/>
              </a:rPr>
              <a:t> </a:t>
            </a:r>
            <a:r>
              <a:rPr lang="vi-VN" sz="2000" dirty="0">
                <a:latin typeface="Times New Roman" pitchFamily="18" charset="0"/>
                <a:cs typeface="Times New Roman" pitchFamily="18" charset="0"/>
              </a:rPr>
              <a:t>În c</a:t>
            </a:r>
            <a:r>
              <a:rPr lang="ro-RO" sz="2000" dirty="0">
                <a:latin typeface="Times New Roman" pitchFamily="18" charset="0"/>
                <a:cs typeface="Times New Roman" pitchFamily="18" charset="0"/>
              </a:rPr>
              <a:t>.</a:t>
            </a:r>
            <a:r>
              <a:rPr lang="vi-VN" sz="2000" dirty="0">
                <a:latin typeface="Times New Roman" pitchFamily="18" charset="0"/>
                <a:cs typeface="Times New Roman" pitchFamily="18" charset="0"/>
              </a:rPr>
              <a:t>a</a:t>
            </a:r>
            <a:r>
              <a:rPr lang="ro-RO" sz="2000" dirty="0">
                <a:latin typeface="Times New Roman" pitchFamily="18" charset="0"/>
                <a:cs typeface="Times New Roman" pitchFamily="18" charset="0"/>
              </a:rPr>
              <a:t>.</a:t>
            </a:r>
            <a:r>
              <a:rPr lang="vi-VN" sz="2000" dirty="0">
                <a:latin typeface="Times New Roman" pitchFamily="18" charset="0"/>
                <a:cs typeface="Times New Roman" pitchFamily="18" charset="0"/>
              </a:rPr>
              <a:t>, </a:t>
            </a:r>
            <a:r>
              <a:rPr lang="vi-VN" sz="2000" i="1" dirty="0">
                <a:latin typeface="Times New Roman" pitchFamily="18" charset="0"/>
                <a:cs typeface="Times New Roman" pitchFamily="18" charset="0"/>
              </a:rPr>
              <a:t>rezistenţa conductoarelor LEA </a:t>
            </a:r>
            <a:r>
              <a:rPr lang="vi-VN" sz="2000" b="1" dirty="0">
                <a:solidFill>
                  <a:srgbClr val="002060"/>
                </a:solidFill>
                <a:latin typeface="Times New Roman" pitchFamily="18" charset="0"/>
                <a:cs typeface="Times New Roman" pitchFamily="18" charset="0"/>
              </a:rPr>
              <a:t>este</a:t>
            </a:r>
            <a:r>
              <a:rPr lang="vi-VN" sz="2000" dirty="0">
                <a:latin typeface="Times New Roman" pitchFamily="18" charset="0"/>
                <a:cs typeface="Times New Roman" pitchFamily="18" charset="0"/>
              </a:rPr>
              <a:t> </a:t>
            </a:r>
            <a:r>
              <a:rPr lang="vi-VN" sz="2000" b="1" dirty="0">
                <a:solidFill>
                  <a:srgbClr val="002060"/>
                </a:solidFill>
                <a:latin typeface="Times New Roman" pitchFamily="18" charset="0"/>
                <a:cs typeface="Times New Roman" pitchFamily="18" charset="0"/>
              </a:rPr>
              <a:t>puţin mai mare</a:t>
            </a:r>
            <a:r>
              <a:rPr lang="vi-VN" sz="2000" dirty="0">
                <a:latin typeface="Times New Roman" pitchFamily="18" charset="0"/>
                <a:cs typeface="Times New Roman" pitchFamily="18" charset="0"/>
              </a:rPr>
              <a:t> decât în c</a:t>
            </a:r>
            <a:r>
              <a:rPr lang="ro-RO" sz="2000" dirty="0">
                <a:latin typeface="Times New Roman" pitchFamily="18" charset="0"/>
                <a:cs typeface="Times New Roman" pitchFamily="18" charset="0"/>
              </a:rPr>
              <a:t>.c.</a:t>
            </a:r>
            <a:r>
              <a:rPr lang="vi-VN" sz="2000" dirty="0">
                <a:latin typeface="Times New Roman" pitchFamily="18" charset="0"/>
                <a:cs typeface="Times New Roman" pitchFamily="18" charset="0"/>
              </a:rPr>
              <a:t>, datorită </a:t>
            </a:r>
            <a:r>
              <a:rPr lang="vi-VN" sz="2000" dirty="0">
                <a:solidFill>
                  <a:srgbClr val="002060"/>
                </a:solidFill>
                <a:latin typeface="Times New Roman" pitchFamily="18" charset="0"/>
                <a:cs typeface="Times New Roman" pitchFamily="18" charset="0"/>
              </a:rPr>
              <a:t>efectului pelicular </a:t>
            </a:r>
            <a:r>
              <a:rPr lang="vi-VN" sz="2000" dirty="0">
                <a:latin typeface="Times New Roman" pitchFamily="18" charset="0"/>
                <a:cs typeface="Times New Roman" pitchFamily="18" charset="0"/>
              </a:rPr>
              <a:t>şi în mai mică măsură </a:t>
            </a:r>
            <a:r>
              <a:rPr lang="vi-VN" sz="2000" i="1" dirty="0">
                <a:solidFill>
                  <a:srgbClr val="002060"/>
                </a:solidFill>
                <a:latin typeface="Times New Roman" pitchFamily="18" charset="0"/>
                <a:cs typeface="Times New Roman" pitchFamily="18" charset="0"/>
              </a:rPr>
              <a:t>efectului de apropiere </a:t>
            </a:r>
            <a:r>
              <a:rPr lang="ro-RO" sz="2000" dirty="0">
                <a:latin typeface="Times New Roman" pitchFamily="18" charset="0"/>
                <a:cs typeface="Times New Roman" pitchFamily="18" charset="0"/>
              </a:rPr>
              <a:t>(</a:t>
            </a:r>
            <a:r>
              <a:rPr lang="vi-VN" sz="2000" dirty="0">
                <a:latin typeface="Times New Roman" pitchFamily="18" charset="0"/>
                <a:cs typeface="Times New Roman" pitchFamily="18" charset="0"/>
              </a:rPr>
              <a:t>proximitate</a:t>
            </a:r>
            <a:r>
              <a:rPr lang="ro-RO" sz="2000" dirty="0">
                <a:latin typeface="Times New Roman" pitchFamily="18" charset="0"/>
                <a:cs typeface="Times New Roman" pitchFamily="18" charset="0"/>
              </a:rPr>
              <a:t>)</a:t>
            </a:r>
            <a:r>
              <a:rPr lang="vi-VN" sz="2000" dirty="0">
                <a:latin typeface="Times New Roman" pitchFamily="18" charset="0"/>
                <a:cs typeface="Times New Roman" pitchFamily="18" charset="0"/>
              </a:rPr>
              <a:t>.</a:t>
            </a:r>
          </a:p>
          <a:p>
            <a:pPr algn="just">
              <a:spcAft>
                <a:spcPts val="300"/>
              </a:spcAft>
            </a:pPr>
            <a:r>
              <a:rPr lang="ro-RO" sz="2000" b="1" dirty="0">
                <a:solidFill>
                  <a:srgbClr val="C00000"/>
                </a:solidFill>
                <a:latin typeface="Times New Roman" pitchFamily="18" charset="0"/>
                <a:cs typeface="Times New Roman" pitchFamily="18" charset="0"/>
              </a:rPr>
              <a:t>     </a:t>
            </a:r>
            <a:r>
              <a:rPr lang="vi-VN" sz="2000" b="1" dirty="0">
                <a:solidFill>
                  <a:srgbClr val="C00000"/>
                </a:solidFill>
                <a:latin typeface="Times New Roman" pitchFamily="18" charset="0"/>
                <a:cs typeface="Times New Roman" pitchFamily="18" charset="0"/>
              </a:rPr>
              <a:t>Efectul pelicular </a:t>
            </a:r>
            <a:r>
              <a:rPr lang="ro-RO" sz="2000" dirty="0">
                <a:latin typeface="Times New Roman" pitchFamily="18" charset="0"/>
                <a:cs typeface="Times New Roman" pitchFamily="18" charset="0"/>
              </a:rPr>
              <a:t>-</a:t>
            </a:r>
            <a:r>
              <a:rPr lang="vi-VN" sz="2000" dirty="0">
                <a:latin typeface="Times New Roman" pitchFamily="18" charset="0"/>
                <a:cs typeface="Times New Roman" pitchFamily="18" charset="0"/>
              </a:rPr>
              <a:t> fenomenul de distribuţie neuniformă a curentului în secţiunea transversală a unui conductor şi se manifestă printr-o creştere a densităţii curentului la periferia conductorului, ceea ce echivalează cu o micşorare a secţiunii lui reale, fapt ce conduce la o creştere a rezistenţei. Acest efect este influenţat de</a:t>
            </a:r>
            <a:r>
              <a:rPr lang="ro-RO" sz="2000" dirty="0">
                <a:latin typeface="Times New Roman" pitchFamily="18" charset="0"/>
                <a:cs typeface="Times New Roman" pitchFamily="18" charset="0"/>
              </a:rPr>
              <a:t>:</a:t>
            </a:r>
          </a:p>
          <a:p>
            <a:pPr marL="801688" lvl="1" indent="-344488" algn="just">
              <a:spcAft>
                <a:spcPts val="300"/>
              </a:spcAft>
              <a:buClr>
                <a:srgbClr val="000099"/>
              </a:buClr>
              <a:buFont typeface="Wingdings" pitchFamily="2" charset="2"/>
              <a:buChar char="Ø"/>
            </a:pPr>
            <a:r>
              <a:rPr lang="vi-VN" sz="2000" dirty="0">
                <a:latin typeface="Times New Roman" pitchFamily="18" charset="0"/>
                <a:cs typeface="Times New Roman" pitchFamily="18" charset="0"/>
              </a:rPr>
              <a:t>frecvenţa curentului</a:t>
            </a:r>
            <a:r>
              <a:rPr lang="ro-RO" sz="2000" dirty="0">
                <a:latin typeface="Times New Roman" pitchFamily="18" charset="0"/>
                <a:cs typeface="Times New Roman" pitchFamily="18" charset="0"/>
              </a:rPr>
              <a:t>;</a:t>
            </a:r>
          </a:p>
          <a:p>
            <a:pPr marL="801688" lvl="1" indent="-344488" algn="just">
              <a:spcAft>
                <a:spcPts val="300"/>
              </a:spcAft>
              <a:buClr>
                <a:srgbClr val="000099"/>
              </a:buClr>
              <a:buFont typeface="Wingdings" pitchFamily="2" charset="2"/>
              <a:buChar char="Ø"/>
            </a:pPr>
            <a:r>
              <a:rPr lang="vi-VN" sz="2000" dirty="0">
                <a:latin typeface="Times New Roman" pitchFamily="18" charset="0"/>
                <a:cs typeface="Times New Roman" pitchFamily="18" charset="0"/>
              </a:rPr>
              <a:t>dimensiunile conductorului</a:t>
            </a:r>
            <a:r>
              <a:rPr lang="ro-RO" sz="2000" dirty="0">
                <a:latin typeface="Times New Roman" pitchFamily="18" charset="0"/>
                <a:cs typeface="Times New Roman" pitchFamily="18" charset="0"/>
              </a:rPr>
              <a:t>;</a:t>
            </a:r>
          </a:p>
          <a:p>
            <a:pPr marL="801688" lvl="1" indent="-344488" algn="just">
              <a:spcAft>
                <a:spcPts val="300"/>
              </a:spcAft>
              <a:buClr>
                <a:srgbClr val="000099"/>
              </a:buClr>
              <a:buFont typeface="Wingdings" pitchFamily="2" charset="2"/>
              <a:buChar char="Ø"/>
            </a:pPr>
            <a:r>
              <a:rPr lang="vi-VN" sz="2000" dirty="0">
                <a:latin typeface="Times New Roman" pitchFamily="18" charset="0"/>
                <a:cs typeface="Times New Roman" pitchFamily="18" charset="0"/>
              </a:rPr>
              <a:t>natura materialului conductor. </a:t>
            </a:r>
            <a:endParaRPr lang="ro-RO" sz="2000" dirty="0">
              <a:latin typeface="Times New Roman" pitchFamily="18" charset="0"/>
              <a:cs typeface="Times New Roman" pitchFamily="18" charset="0"/>
            </a:endParaRPr>
          </a:p>
          <a:p>
            <a:pPr marL="801688" lvl="1" indent="-344488" algn="just">
              <a:spcAft>
                <a:spcPts val="300"/>
              </a:spcAft>
              <a:buClr>
                <a:srgbClr val="000099"/>
              </a:buClr>
            </a:pPr>
            <a:endParaRPr lang="vi-VN" sz="2000" dirty="0">
              <a:latin typeface="Times New Roman" pitchFamily="18" charset="0"/>
              <a:cs typeface="Times New Roman" pitchFamily="18" charset="0"/>
            </a:endParaRPr>
          </a:p>
          <a:p>
            <a:pPr algn="just">
              <a:spcAft>
                <a:spcPts val="300"/>
              </a:spcAft>
            </a:pPr>
            <a:r>
              <a:rPr lang="ro-RO" sz="2000" b="1" dirty="0">
                <a:solidFill>
                  <a:srgbClr val="C00000"/>
                </a:solidFill>
                <a:latin typeface="Times New Roman" pitchFamily="18" charset="0"/>
                <a:cs typeface="Times New Roman" pitchFamily="18" charset="0"/>
              </a:rPr>
              <a:t>     </a:t>
            </a:r>
            <a:r>
              <a:rPr lang="vi-VN" sz="2000" b="1" dirty="0">
                <a:solidFill>
                  <a:srgbClr val="C00000"/>
                </a:solidFill>
                <a:latin typeface="Times New Roman" pitchFamily="18" charset="0"/>
                <a:cs typeface="Times New Roman" pitchFamily="18" charset="0"/>
              </a:rPr>
              <a:t>Efectul de apropiere </a:t>
            </a:r>
            <a:r>
              <a:rPr lang="vi-VN" sz="2000" dirty="0">
                <a:latin typeface="Times New Roman" pitchFamily="18" charset="0"/>
                <a:cs typeface="Times New Roman" pitchFamily="18" charset="0"/>
              </a:rPr>
              <a:t>(</a:t>
            </a:r>
            <a:r>
              <a:rPr lang="vi-VN" sz="2000" b="1" dirty="0">
                <a:solidFill>
                  <a:srgbClr val="C00000"/>
                </a:solidFill>
                <a:latin typeface="Times New Roman" pitchFamily="18" charset="0"/>
                <a:cs typeface="Times New Roman" pitchFamily="18" charset="0"/>
              </a:rPr>
              <a:t>proximitate</a:t>
            </a:r>
            <a:r>
              <a:rPr lang="vi-VN" sz="2000" dirty="0">
                <a:latin typeface="Times New Roman" pitchFamily="18" charset="0"/>
                <a:cs typeface="Times New Roman" pitchFamily="18" charset="0"/>
              </a:rPr>
              <a:t>) </a:t>
            </a:r>
            <a:r>
              <a:rPr lang="ro-RO" sz="2000" dirty="0">
                <a:latin typeface="Times New Roman" pitchFamily="18" charset="0"/>
                <a:cs typeface="Times New Roman" pitchFamily="18" charset="0"/>
              </a:rPr>
              <a:t>-</a:t>
            </a:r>
            <a:r>
              <a:rPr lang="vi-VN" sz="2000" dirty="0">
                <a:latin typeface="Times New Roman" pitchFamily="18" charset="0"/>
                <a:cs typeface="Times New Roman" pitchFamily="18" charset="0"/>
              </a:rPr>
              <a:t> fenomenul de distribuţie neuniformă a curentului în secţiunea transversală a unui conductor, produs de variaţia în timp a curentului în unul sau mai multe conductoare învecinate acestuia. Acest efect depinde </a:t>
            </a:r>
            <a:endParaRPr lang="ro-RO" sz="2000" dirty="0">
              <a:latin typeface="Times New Roman" pitchFamily="18" charset="0"/>
              <a:cs typeface="Times New Roman" pitchFamily="18" charset="0"/>
            </a:endParaRPr>
          </a:p>
          <a:p>
            <a:pPr marL="801688" lvl="1" indent="-344488" algn="just">
              <a:spcAft>
                <a:spcPts val="300"/>
              </a:spcAft>
              <a:buClr>
                <a:srgbClr val="000099"/>
              </a:buClr>
              <a:buFont typeface="Wingdings" pitchFamily="2" charset="2"/>
              <a:buChar char="Ø"/>
            </a:pPr>
            <a:r>
              <a:rPr lang="vi-VN" sz="2000" dirty="0">
                <a:latin typeface="Times New Roman" pitchFamily="18" charset="0"/>
                <a:cs typeface="Times New Roman" pitchFamily="18" charset="0"/>
              </a:rPr>
              <a:t>de frecvenţa curenţilor, natura materialului conductor</a:t>
            </a:r>
            <a:r>
              <a:rPr lang="ro-RO" sz="2000" dirty="0">
                <a:latin typeface="Times New Roman" pitchFamily="18" charset="0"/>
                <a:cs typeface="Times New Roman" pitchFamily="18" charset="0"/>
              </a:rPr>
              <a:t>, </a:t>
            </a:r>
            <a:r>
              <a:rPr lang="vi-VN" sz="2000" dirty="0">
                <a:latin typeface="Times New Roman" pitchFamily="18" charset="0"/>
                <a:cs typeface="Times New Roman" pitchFamily="18" charset="0"/>
              </a:rPr>
              <a:t>dimensiunile şi modul de dispunere a conductoarelor</a:t>
            </a:r>
            <a:r>
              <a:rPr lang="ro-RO" sz="2000" dirty="0">
                <a:latin typeface="Times New Roman" pitchFamily="18" charset="0"/>
                <a:cs typeface="Times New Roman" pitchFamily="18" charset="0"/>
              </a:rPr>
              <a:t>;</a:t>
            </a:r>
          </a:p>
          <a:p>
            <a:pPr marL="801688" lvl="1" indent="-344488" algn="just">
              <a:spcAft>
                <a:spcPts val="300"/>
              </a:spcAft>
              <a:buClr>
                <a:srgbClr val="000099"/>
              </a:buClr>
              <a:buFont typeface="Wingdings" pitchFamily="2" charset="2"/>
              <a:buChar char="Ø"/>
            </a:pPr>
            <a:r>
              <a:rPr lang="vi-VN" sz="2000" dirty="0">
                <a:latin typeface="Times New Roman" pitchFamily="18" charset="0"/>
                <a:cs typeface="Times New Roman" pitchFamily="18" charset="0"/>
              </a:rPr>
              <a:t>de legătura dintre amplitudinile şi fazele curenţilor, precum şi de distribuţia fluxului magnetic în interiorul şi exteriorul conductorului.</a:t>
            </a:r>
            <a:endParaRPr lang="en-US" sz="2000" dirty="0">
              <a:latin typeface="Times New Roman" pitchFamily="18" charset="0"/>
              <a:cs typeface="Times New Roman" pitchFamily="18" charset="0"/>
            </a:endParaRPr>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800" b="1" dirty="0"/>
              <a:t>REZISTENŢA LINIILOR ELECTRICE AERIENE</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76200" y="685801"/>
            <a:ext cx="8915400" cy="1015663"/>
          </a:xfrm>
          <a:prstGeom prst="rect">
            <a:avLst/>
          </a:prstGeom>
        </p:spPr>
        <p:txBody>
          <a:bodyPr wrap="square">
            <a:spAutoFit/>
          </a:bodyPr>
          <a:lstStyle/>
          <a:p>
            <a:pPr algn="just">
              <a:spcAft>
                <a:spcPts val="0"/>
              </a:spcAft>
            </a:pPr>
            <a:r>
              <a:rPr lang="ro-RO" sz="2000" dirty="0">
                <a:latin typeface="Times New Roman"/>
                <a:ea typeface="Times New Roman"/>
              </a:rPr>
              <a:t>    În practică, pentru calculul rezistenţei în </a:t>
            </a:r>
            <a:r>
              <a:rPr lang="ro-RO" sz="2000" dirty="0" err="1">
                <a:latin typeface="Times New Roman"/>
                <a:ea typeface="Times New Roman"/>
              </a:rPr>
              <a:t>c.a</a:t>
            </a:r>
            <a:r>
              <a:rPr lang="ro-RO" sz="2000" dirty="0">
                <a:latin typeface="Times New Roman"/>
                <a:ea typeface="Times New Roman"/>
              </a:rPr>
              <a:t>. a conductoarelor liniilor electrice se utilizează tabele sau curbe precalculate (Fig. 2), ce permit determinarea raportului </a:t>
            </a:r>
            <a:r>
              <a:rPr lang="ro-RO" sz="2000" i="1" dirty="0" err="1">
                <a:latin typeface="Times New Roman"/>
                <a:ea typeface="Times New Roman"/>
              </a:rPr>
              <a:t>R</a:t>
            </a:r>
            <a:r>
              <a:rPr lang="ro-RO" sz="2000" i="1" baseline="-25000" dirty="0" err="1">
                <a:latin typeface="Times New Roman"/>
                <a:ea typeface="Times New Roman"/>
              </a:rPr>
              <a:t>ca</a:t>
            </a:r>
            <a:r>
              <a:rPr lang="ro-RO" sz="2000" dirty="0">
                <a:latin typeface="Times New Roman"/>
                <a:ea typeface="Times New Roman"/>
              </a:rPr>
              <a:t>/</a:t>
            </a:r>
            <a:r>
              <a:rPr lang="ro-RO" sz="2000" i="1" dirty="0" err="1">
                <a:latin typeface="Times New Roman"/>
                <a:ea typeface="Times New Roman"/>
              </a:rPr>
              <a:t>R</a:t>
            </a:r>
            <a:r>
              <a:rPr lang="ro-RO" sz="2000" i="1" baseline="-25000" dirty="0" err="1">
                <a:latin typeface="Times New Roman"/>
                <a:ea typeface="Times New Roman"/>
              </a:rPr>
              <a:t>cc</a:t>
            </a:r>
            <a:r>
              <a:rPr lang="ro-RO" sz="2000" dirty="0">
                <a:latin typeface="Times New Roman"/>
                <a:ea typeface="Times New Roman"/>
              </a:rPr>
              <a:t>, pentru conductoare tubulare, funcţie de coeficientul </a:t>
            </a:r>
            <a:r>
              <a:rPr lang="ro-RO" sz="2000" i="1" dirty="0">
                <a:latin typeface="Times New Roman"/>
                <a:ea typeface="Times New Roman"/>
              </a:rPr>
              <a:t>K</a:t>
            </a:r>
            <a:r>
              <a:rPr lang="ro-RO" sz="2000" dirty="0">
                <a:latin typeface="Times New Roman"/>
                <a:ea typeface="Times New Roman"/>
              </a:rPr>
              <a:t>, definit de relaţia:</a:t>
            </a:r>
            <a:endParaRPr lang="en-US" sz="1600" dirty="0">
              <a:latin typeface="Times New Roman"/>
              <a:ea typeface="Times New Roman"/>
            </a:endParaRPr>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534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185347" name="Group 3"/>
          <p:cNvGrpSpPr>
            <a:grpSpLocks/>
          </p:cNvGrpSpPr>
          <p:nvPr/>
        </p:nvGrpSpPr>
        <p:grpSpPr bwMode="auto">
          <a:xfrm>
            <a:off x="228600" y="1905000"/>
            <a:ext cx="3124200" cy="3657600"/>
            <a:chOff x="7037" y="8718"/>
            <a:chExt cx="3001" cy="3057"/>
          </a:xfrm>
        </p:grpSpPr>
        <p:grpSp>
          <p:nvGrpSpPr>
            <p:cNvPr id="185348" name="Group 4"/>
            <p:cNvGrpSpPr>
              <a:grpSpLocks/>
            </p:cNvGrpSpPr>
            <p:nvPr/>
          </p:nvGrpSpPr>
          <p:grpSpPr bwMode="auto">
            <a:xfrm>
              <a:off x="7914" y="8820"/>
              <a:ext cx="1956" cy="2700"/>
              <a:chOff x="7914" y="8820"/>
              <a:chExt cx="3684" cy="2700"/>
            </a:xfrm>
          </p:grpSpPr>
          <p:sp>
            <p:nvSpPr>
              <p:cNvPr id="185349" name="Line 5"/>
              <p:cNvSpPr>
                <a:spLocks noChangeShapeType="1"/>
              </p:cNvSpPr>
              <p:nvPr/>
            </p:nvSpPr>
            <p:spPr bwMode="auto">
              <a:xfrm flipV="1">
                <a:off x="7920" y="11520"/>
                <a:ext cx="3642"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350" name="Line 6"/>
              <p:cNvSpPr>
                <a:spLocks noChangeShapeType="1"/>
              </p:cNvSpPr>
              <p:nvPr/>
            </p:nvSpPr>
            <p:spPr bwMode="auto">
              <a:xfrm flipV="1">
                <a:off x="7914" y="11244"/>
                <a:ext cx="3642"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351" name="Line 7"/>
              <p:cNvSpPr>
                <a:spLocks noChangeShapeType="1"/>
              </p:cNvSpPr>
              <p:nvPr/>
            </p:nvSpPr>
            <p:spPr bwMode="auto">
              <a:xfrm flipV="1">
                <a:off x="7938" y="10980"/>
                <a:ext cx="3642"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352" name="Line 8"/>
              <p:cNvSpPr>
                <a:spLocks noChangeShapeType="1"/>
              </p:cNvSpPr>
              <p:nvPr/>
            </p:nvSpPr>
            <p:spPr bwMode="auto">
              <a:xfrm flipV="1">
                <a:off x="7932" y="10704"/>
                <a:ext cx="3642"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353" name="Line 9"/>
              <p:cNvSpPr>
                <a:spLocks noChangeShapeType="1"/>
              </p:cNvSpPr>
              <p:nvPr/>
            </p:nvSpPr>
            <p:spPr bwMode="auto">
              <a:xfrm flipV="1">
                <a:off x="7938" y="10440"/>
                <a:ext cx="3642"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354" name="Line 10"/>
              <p:cNvSpPr>
                <a:spLocks noChangeShapeType="1"/>
              </p:cNvSpPr>
              <p:nvPr/>
            </p:nvSpPr>
            <p:spPr bwMode="auto">
              <a:xfrm flipV="1">
                <a:off x="7932" y="10164"/>
                <a:ext cx="3642"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355" name="Line 11"/>
              <p:cNvSpPr>
                <a:spLocks noChangeShapeType="1"/>
              </p:cNvSpPr>
              <p:nvPr/>
            </p:nvSpPr>
            <p:spPr bwMode="auto">
              <a:xfrm flipV="1">
                <a:off x="7956" y="9900"/>
                <a:ext cx="3642"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356" name="Line 12"/>
              <p:cNvSpPr>
                <a:spLocks noChangeShapeType="1"/>
              </p:cNvSpPr>
              <p:nvPr/>
            </p:nvSpPr>
            <p:spPr bwMode="auto">
              <a:xfrm flipV="1">
                <a:off x="7950" y="9624"/>
                <a:ext cx="3642"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357" name="Line 13"/>
              <p:cNvSpPr>
                <a:spLocks noChangeShapeType="1"/>
              </p:cNvSpPr>
              <p:nvPr/>
            </p:nvSpPr>
            <p:spPr bwMode="auto">
              <a:xfrm flipV="1">
                <a:off x="7920" y="9360"/>
                <a:ext cx="3642"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358" name="Line 14"/>
              <p:cNvSpPr>
                <a:spLocks noChangeShapeType="1"/>
              </p:cNvSpPr>
              <p:nvPr/>
            </p:nvSpPr>
            <p:spPr bwMode="auto">
              <a:xfrm flipV="1">
                <a:off x="7914" y="9084"/>
                <a:ext cx="3642"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359" name="Line 15"/>
              <p:cNvSpPr>
                <a:spLocks noChangeShapeType="1"/>
              </p:cNvSpPr>
              <p:nvPr/>
            </p:nvSpPr>
            <p:spPr bwMode="auto">
              <a:xfrm flipV="1">
                <a:off x="7938" y="8820"/>
                <a:ext cx="3642"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grpSp>
        <p:sp>
          <p:nvSpPr>
            <p:cNvPr id="185360" name="Line 16"/>
            <p:cNvSpPr>
              <a:spLocks noChangeShapeType="1"/>
            </p:cNvSpPr>
            <p:nvPr/>
          </p:nvSpPr>
          <p:spPr bwMode="auto">
            <a:xfrm>
              <a:off x="7920" y="8820"/>
              <a:ext cx="0" cy="271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361" name="Line 17"/>
            <p:cNvSpPr>
              <a:spLocks noChangeShapeType="1"/>
            </p:cNvSpPr>
            <p:nvPr/>
          </p:nvSpPr>
          <p:spPr bwMode="auto">
            <a:xfrm>
              <a:off x="8190" y="8820"/>
              <a:ext cx="0" cy="271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362" name="Line 18"/>
            <p:cNvSpPr>
              <a:spLocks noChangeShapeType="1"/>
            </p:cNvSpPr>
            <p:nvPr/>
          </p:nvSpPr>
          <p:spPr bwMode="auto">
            <a:xfrm>
              <a:off x="8478" y="8841"/>
              <a:ext cx="0" cy="271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363" name="Line 19"/>
            <p:cNvSpPr>
              <a:spLocks noChangeShapeType="1"/>
            </p:cNvSpPr>
            <p:nvPr/>
          </p:nvSpPr>
          <p:spPr bwMode="auto">
            <a:xfrm>
              <a:off x="8748" y="8838"/>
              <a:ext cx="0" cy="271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364" name="Line 20"/>
            <p:cNvSpPr>
              <a:spLocks noChangeShapeType="1"/>
            </p:cNvSpPr>
            <p:nvPr/>
          </p:nvSpPr>
          <p:spPr bwMode="auto">
            <a:xfrm>
              <a:off x="9030" y="8820"/>
              <a:ext cx="0" cy="271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365" name="Line 21"/>
            <p:cNvSpPr>
              <a:spLocks noChangeShapeType="1"/>
            </p:cNvSpPr>
            <p:nvPr/>
          </p:nvSpPr>
          <p:spPr bwMode="auto">
            <a:xfrm>
              <a:off x="9300" y="8820"/>
              <a:ext cx="0" cy="271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366" name="Line 22"/>
            <p:cNvSpPr>
              <a:spLocks noChangeShapeType="1"/>
            </p:cNvSpPr>
            <p:nvPr/>
          </p:nvSpPr>
          <p:spPr bwMode="auto">
            <a:xfrm>
              <a:off x="9588" y="8841"/>
              <a:ext cx="0" cy="271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367" name="Line 23"/>
            <p:cNvSpPr>
              <a:spLocks noChangeShapeType="1"/>
            </p:cNvSpPr>
            <p:nvPr/>
          </p:nvSpPr>
          <p:spPr bwMode="auto">
            <a:xfrm>
              <a:off x="9858" y="8838"/>
              <a:ext cx="0" cy="271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368" name="Rectangle 24"/>
            <p:cNvSpPr>
              <a:spLocks noChangeArrowheads="1"/>
            </p:cNvSpPr>
            <p:nvPr/>
          </p:nvSpPr>
          <p:spPr bwMode="auto">
            <a:xfrm>
              <a:off x="8010" y="9966"/>
              <a:ext cx="600" cy="81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369" name="Text Box 25"/>
            <p:cNvSpPr txBox="1">
              <a:spLocks noChangeArrowheads="1"/>
            </p:cNvSpPr>
            <p:nvPr/>
          </p:nvSpPr>
          <p:spPr bwMode="auto">
            <a:xfrm>
              <a:off x="8388" y="10062"/>
              <a:ext cx="228" cy="20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Arial" pitchFamily="34" charset="0"/>
                  <a:sym typeface="Symbol" pitchFamily="18" charset="2"/>
                </a:rPr>
                <a:t></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370" name="Text Box 26"/>
            <p:cNvSpPr txBox="1">
              <a:spLocks noChangeArrowheads="1"/>
            </p:cNvSpPr>
            <p:nvPr/>
          </p:nvSpPr>
          <p:spPr bwMode="auto">
            <a:xfrm>
              <a:off x="8166" y="10488"/>
              <a:ext cx="195" cy="17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Calibri" pitchFamily="34" charset="0"/>
                  <a:cs typeface="Arial" pitchFamily="34" charset="0"/>
                </a:rPr>
                <a:t>d</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371" name="AutoShape 27" descr="Dark upward diagonal"/>
            <p:cNvSpPr>
              <a:spLocks noChangeArrowheads="1"/>
            </p:cNvSpPr>
            <p:nvPr/>
          </p:nvSpPr>
          <p:spPr bwMode="auto">
            <a:xfrm>
              <a:off x="8046" y="10134"/>
              <a:ext cx="395" cy="373"/>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pattFill prst="dkUpDiag">
              <a:fgClr>
                <a:srgbClr val="000000"/>
              </a:fgClr>
              <a:bgClr>
                <a:srgbClr val="FFFFFF"/>
              </a:bgClr>
            </a:patt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372" name="Line 28"/>
            <p:cNvSpPr>
              <a:spLocks noChangeShapeType="1"/>
            </p:cNvSpPr>
            <p:nvPr/>
          </p:nvSpPr>
          <p:spPr bwMode="auto">
            <a:xfrm>
              <a:off x="8050" y="10646"/>
              <a:ext cx="391" cy="0"/>
            </a:xfrm>
            <a:prstGeom prst="line">
              <a:avLst/>
            </a:prstGeom>
            <a:noFill/>
            <a:ln w="9525">
              <a:solidFill>
                <a:srgbClr val="000000"/>
              </a:solidFill>
              <a:round/>
              <a:headEnd type="stealth" w="sm" len="med"/>
              <a:tailEnd type="stealth" w="sm" len="med"/>
            </a:ln>
          </p:spPr>
          <p:txBody>
            <a:bodyPr vert="horz" wrap="square" lIns="91440" tIns="45720" rIns="91440" bIns="45720" numCol="1" anchor="t" anchorCtr="0" compatLnSpc="1">
              <a:prstTxWarp prst="textNoShape">
                <a:avLst/>
              </a:prstTxWarp>
            </a:bodyPr>
            <a:lstStyle/>
            <a:p>
              <a:endParaRPr lang="en-US" sz="3600"/>
            </a:p>
          </p:txBody>
        </p:sp>
        <p:sp>
          <p:nvSpPr>
            <p:cNvPr id="185373" name="Line 29"/>
            <p:cNvSpPr>
              <a:spLocks noChangeShapeType="1"/>
            </p:cNvSpPr>
            <p:nvPr/>
          </p:nvSpPr>
          <p:spPr bwMode="auto">
            <a:xfrm flipV="1">
              <a:off x="8200" y="10320"/>
              <a:ext cx="131" cy="1"/>
            </a:xfrm>
            <a:prstGeom prst="line">
              <a:avLst/>
            </a:prstGeom>
            <a:noFill/>
            <a:ln w="9525">
              <a:solidFill>
                <a:srgbClr val="000000"/>
              </a:solidFill>
              <a:round/>
              <a:headEnd/>
              <a:tailEnd type="stealth" w="sm" len="med"/>
            </a:ln>
          </p:spPr>
          <p:txBody>
            <a:bodyPr vert="horz" wrap="square" lIns="91440" tIns="45720" rIns="91440" bIns="45720" numCol="1" anchor="t" anchorCtr="0" compatLnSpc="1">
              <a:prstTxWarp prst="textNoShape">
                <a:avLst/>
              </a:prstTxWarp>
            </a:bodyPr>
            <a:lstStyle/>
            <a:p>
              <a:endParaRPr lang="en-US" sz="3600"/>
            </a:p>
          </p:txBody>
        </p:sp>
        <p:sp>
          <p:nvSpPr>
            <p:cNvPr id="185374" name="Line 30"/>
            <p:cNvSpPr>
              <a:spLocks noChangeShapeType="1"/>
            </p:cNvSpPr>
            <p:nvPr/>
          </p:nvSpPr>
          <p:spPr bwMode="auto">
            <a:xfrm flipH="1" flipV="1">
              <a:off x="8432" y="10320"/>
              <a:ext cx="160" cy="1"/>
            </a:xfrm>
            <a:prstGeom prst="line">
              <a:avLst/>
            </a:prstGeom>
            <a:noFill/>
            <a:ln w="9525">
              <a:solidFill>
                <a:srgbClr val="000000"/>
              </a:solidFill>
              <a:round/>
              <a:headEnd/>
              <a:tailEnd type="stealth" w="sm" len="med"/>
            </a:ln>
          </p:spPr>
          <p:txBody>
            <a:bodyPr vert="horz" wrap="square" lIns="91440" tIns="45720" rIns="91440" bIns="45720" numCol="1" anchor="t" anchorCtr="0" compatLnSpc="1">
              <a:prstTxWarp prst="textNoShape">
                <a:avLst/>
              </a:prstTxWarp>
            </a:bodyPr>
            <a:lstStyle/>
            <a:p>
              <a:endParaRPr lang="en-US" sz="3600"/>
            </a:p>
          </p:txBody>
        </p:sp>
        <p:sp>
          <p:nvSpPr>
            <p:cNvPr id="185375" name="Text Box 31"/>
            <p:cNvSpPr txBox="1">
              <a:spLocks noChangeArrowheads="1"/>
            </p:cNvSpPr>
            <p:nvPr/>
          </p:nvSpPr>
          <p:spPr bwMode="auto">
            <a:xfrm>
              <a:off x="8040" y="11520"/>
              <a:ext cx="300"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Calibri" pitchFamily="34" charset="0"/>
                  <a:cs typeface="Arial" pitchFamily="34" charset="0"/>
                </a:rPr>
                <a:t>0.4</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376" name="Text Box 32"/>
            <p:cNvSpPr txBox="1">
              <a:spLocks noChangeArrowheads="1"/>
            </p:cNvSpPr>
            <p:nvPr/>
          </p:nvSpPr>
          <p:spPr bwMode="auto">
            <a:xfrm>
              <a:off x="8310" y="11538"/>
              <a:ext cx="300"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a:ln>
                    <a:noFill/>
                  </a:ln>
                  <a:solidFill>
                    <a:schemeClr val="tx1"/>
                  </a:solidFill>
                  <a:effectLst/>
                  <a:latin typeface="Calibri" pitchFamily="34" charset="0"/>
                  <a:cs typeface="Arial" pitchFamily="34" charset="0"/>
                </a:rPr>
                <a:t>0.8</a:t>
              </a:r>
              <a:endParaRPr kumimoji="0" lang="en-US" sz="3600" b="0" i="0" u="none" strike="noStrike" cap="none" normalizeH="0" baseline="0" dirty="0">
                <a:ln>
                  <a:noFill/>
                </a:ln>
                <a:solidFill>
                  <a:schemeClr val="tx1"/>
                </a:solidFill>
                <a:effectLst/>
                <a:latin typeface="Arial" pitchFamily="34" charset="0"/>
                <a:cs typeface="Arial" pitchFamily="34" charset="0"/>
              </a:endParaRPr>
            </a:p>
          </p:txBody>
        </p:sp>
        <p:sp>
          <p:nvSpPr>
            <p:cNvPr id="185377" name="Text Box 33"/>
            <p:cNvSpPr txBox="1">
              <a:spLocks noChangeArrowheads="1"/>
            </p:cNvSpPr>
            <p:nvPr/>
          </p:nvSpPr>
          <p:spPr bwMode="auto">
            <a:xfrm>
              <a:off x="8592" y="11538"/>
              <a:ext cx="300"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a:ln>
                    <a:noFill/>
                  </a:ln>
                  <a:solidFill>
                    <a:schemeClr val="tx1"/>
                  </a:solidFill>
                  <a:effectLst/>
                  <a:latin typeface="Calibri" pitchFamily="34" charset="0"/>
                  <a:cs typeface="Arial" pitchFamily="34" charset="0"/>
                </a:rPr>
                <a:t>1.2</a:t>
              </a:r>
              <a:endParaRPr kumimoji="0" lang="en-US" sz="3600" b="0" i="0" u="none" strike="noStrike" cap="none" normalizeH="0" baseline="0" dirty="0">
                <a:ln>
                  <a:noFill/>
                </a:ln>
                <a:solidFill>
                  <a:schemeClr val="tx1"/>
                </a:solidFill>
                <a:effectLst/>
                <a:latin typeface="Arial" pitchFamily="34" charset="0"/>
                <a:cs typeface="Arial" pitchFamily="34" charset="0"/>
              </a:endParaRPr>
            </a:p>
          </p:txBody>
        </p:sp>
        <p:sp>
          <p:nvSpPr>
            <p:cNvPr id="185378" name="Text Box 34"/>
            <p:cNvSpPr txBox="1">
              <a:spLocks noChangeArrowheads="1"/>
            </p:cNvSpPr>
            <p:nvPr/>
          </p:nvSpPr>
          <p:spPr bwMode="auto">
            <a:xfrm>
              <a:off x="8880" y="11532"/>
              <a:ext cx="300"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Calibri" pitchFamily="34" charset="0"/>
                  <a:cs typeface="Arial" pitchFamily="34" charset="0"/>
                </a:rPr>
                <a:t>1.6</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379" name="Text Box 35"/>
            <p:cNvSpPr txBox="1">
              <a:spLocks noChangeArrowheads="1"/>
            </p:cNvSpPr>
            <p:nvPr/>
          </p:nvSpPr>
          <p:spPr bwMode="auto">
            <a:xfrm>
              <a:off x="9168" y="11520"/>
              <a:ext cx="300"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a:ln>
                    <a:noFill/>
                  </a:ln>
                  <a:solidFill>
                    <a:schemeClr val="tx1"/>
                  </a:solidFill>
                  <a:effectLst/>
                  <a:latin typeface="Calibri" pitchFamily="34" charset="0"/>
                  <a:cs typeface="Arial" pitchFamily="34" charset="0"/>
                </a:rPr>
                <a:t>2.0</a:t>
              </a:r>
              <a:endParaRPr kumimoji="0" lang="en-US" sz="3600" b="0" i="0" u="none" strike="noStrike" cap="none" normalizeH="0" baseline="0" dirty="0">
                <a:ln>
                  <a:noFill/>
                </a:ln>
                <a:solidFill>
                  <a:schemeClr val="tx1"/>
                </a:solidFill>
                <a:effectLst/>
                <a:latin typeface="Arial" pitchFamily="34" charset="0"/>
                <a:cs typeface="Arial" pitchFamily="34" charset="0"/>
              </a:endParaRPr>
            </a:p>
          </p:txBody>
        </p:sp>
        <p:sp>
          <p:nvSpPr>
            <p:cNvPr id="185380" name="Text Box 36"/>
            <p:cNvSpPr txBox="1">
              <a:spLocks noChangeArrowheads="1"/>
            </p:cNvSpPr>
            <p:nvPr/>
          </p:nvSpPr>
          <p:spPr bwMode="auto">
            <a:xfrm>
              <a:off x="9450" y="11538"/>
              <a:ext cx="300"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Calibri" pitchFamily="34" charset="0"/>
                  <a:cs typeface="Arial" pitchFamily="34" charset="0"/>
                </a:rPr>
                <a:t>2.4</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381" name="Text Box 37"/>
            <p:cNvSpPr txBox="1">
              <a:spLocks noChangeArrowheads="1"/>
            </p:cNvSpPr>
            <p:nvPr/>
          </p:nvSpPr>
          <p:spPr bwMode="auto">
            <a:xfrm>
              <a:off x="9738" y="11520"/>
              <a:ext cx="300"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Calibri" pitchFamily="34" charset="0"/>
                  <a:cs typeface="Arial" pitchFamily="34" charset="0"/>
                </a:rPr>
                <a:t>2.8</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382" name="Text Box 38"/>
            <p:cNvSpPr txBox="1">
              <a:spLocks noChangeArrowheads="1"/>
            </p:cNvSpPr>
            <p:nvPr/>
          </p:nvSpPr>
          <p:spPr bwMode="auto">
            <a:xfrm>
              <a:off x="7824" y="11538"/>
              <a:ext cx="198" cy="16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Times New Roman" pitchFamily="18" charset="0"/>
                  <a:cs typeface="Arial" pitchFamily="34" charset="0"/>
                </a:rPr>
                <a:t>0</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383" name="Text Box 39"/>
            <p:cNvSpPr txBox="1">
              <a:spLocks noChangeArrowheads="1"/>
            </p:cNvSpPr>
            <p:nvPr/>
          </p:nvSpPr>
          <p:spPr bwMode="auto">
            <a:xfrm>
              <a:off x="7542" y="11418"/>
              <a:ext cx="330"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Calibri" pitchFamily="34" charset="0"/>
                  <a:cs typeface="Arial" pitchFamily="34" charset="0"/>
                </a:rPr>
                <a:t>1.00</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384" name="Text Box 40"/>
            <p:cNvSpPr txBox="1">
              <a:spLocks noChangeArrowheads="1"/>
            </p:cNvSpPr>
            <p:nvPr/>
          </p:nvSpPr>
          <p:spPr bwMode="auto">
            <a:xfrm>
              <a:off x="7542" y="11130"/>
              <a:ext cx="330"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Calibri" pitchFamily="34" charset="0"/>
                  <a:cs typeface="Arial" pitchFamily="34" charset="0"/>
                </a:rPr>
                <a:t>1.02</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385" name="Text Box 41"/>
            <p:cNvSpPr txBox="1">
              <a:spLocks noChangeArrowheads="1"/>
            </p:cNvSpPr>
            <p:nvPr/>
          </p:nvSpPr>
          <p:spPr bwMode="auto">
            <a:xfrm>
              <a:off x="7542" y="10860"/>
              <a:ext cx="330"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Calibri" pitchFamily="34" charset="0"/>
                  <a:cs typeface="Arial" pitchFamily="34" charset="0"/>
                </a:rPr>
                <a:t>1.04</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386" name="Text Box 42"/>
            <p:cNvSpPr txBox="1">
              <a:spLocks noChangeArrowheads="1"/>
            </p:cNvSpPr>
            <p:nvPr/>
          </p:nvSpPr>
          <p:spPr bwMode="auto">
            <a:xfrm>
              <a:off x="7530" y="10578"/>
              <a:ext cx="330"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Calibri" pitchFamily="34" charset="0"/>
                  <a:cs typeface="Arial" pitchFamily="34" charset="0"/>
                </a:rPr>
                <a:t>1.06</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387" name="Text Box 43"/>
            <p:cNvSpPr txBox="1">
              <a:spLocks noChangeArrowheads="1"/>
            </p:cNvSpPr>
            <p:nvPr/>
          </p:nvSpPr>
          <p:spPr bwMode="auto">
            <a:xfrm>
              <a:off x="7542" y="10326"/>
              <a:ext cx="330"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Calibri" pitchFamily="34" charset="0"/>
                  <a:cs typeface="Arial" pitchFamily="34" charset="0"/>
                </a:rPr>
                <a:t>1.08</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388" name="Text Box 44"/>
            <p:cNvSpPr txBox="1">
              <a:spLocks noChangeArrowheads="1"/>
            </p:cNvSpPr>
            <p:nvPr/>
          </p:nvSpPr>
          <p:spPr bwMode="auto">
            <a:xfrm>
              <a:off x="7542" y="10056"/>
              <a:ext cx="330"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Calibri" pitchFamily="34" charset="0"/>
                  <a:cs typeface="Arial" pitchFamily="34" charset="0"/>
                </a:rPr>
                <a:t>1.10</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389" name="Text Box 45"/>
            <p:cNvSpPr txBox="1">
              <a:spLocks noChangeArrowheads="1"/>
            </p:cNvSpPr>
            <p:nvPr/>
          </p:nvSpPr>
          <p:spPr bwMode="auto">
            <a:xfrm>
              <a:off x="7542" y="9780"/>
              <a:ext cx="330"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Calibri" pitchFamily="34" charset="0"/>
                  <a:cs typeface="Arial" pitchFamily="34" charset="0"/>
                </a:rPr>
                <a:t>1.12</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390" name="Text Box 46"/>
            <p:cNvSpPr txBox="1">
              <a:spLocks noChangeArrowheads="1"/>
            </p:cNvSpPr>
            <p:nvPr/>
          </p:nvSpPr>
          <p:spPr bwMode="auto">
            <a:xfrm>
              <a:off x="7542" y="9510"/>
              <a:ext cx="330"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Calibri" pitchFamily="34" charset="0"/>
                  <a:cs typeface="Arial" pitchFamily="34" charset="0"/>
                </a:rPr>
                <a:t>1.14</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391" name="Text Box 47"/>
            <p:cNvSpPr txBox="1">
              <a:spLocks noChangeArrowheads="1"/>
            </p:cNvSpPr>
            <p:nvPr/>
          </p:nvSpPr>
          <p:spPr bwMode="auto">
            <a:xfrm>
              <a:off x="7542" y="9228"/>
              <a:ext cx="330"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Calibri" pitchFamily="34" charset="0"/>
                  <a:cs typeface="Arial" pitchFamily="34" charset="0"/>
                </a:rPr>
                <a:t>1.16</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392" name="Text Box 48"/>
            <p:cNvSpPr txBox="1">
              <a:spLocks noChangeArrowheads="1"/>
            </p:cNvSpPr>
            <p:nvPr/>
          </p:nvSpPr>
          <p:spPr bwMode="auto">
            <a:xfrm>
              <a:off x="7530" y="8970"/>
              <a:ext cx="330"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Calibri" pitchFamily="34" charset="0"/>
                  <a:cs typeface="Arial" pitchFamily="34" charset="0"/>
                </a:rPr>
                <a:t>1.18</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393" name="Text Box 49"/>
            <p:cNvSpPr txBox="1">
              <a:spLocks noChangeArrowheads="1"/>
            </p:cNvSpPr>
            <p:nvPr/>
          </p:nvSpPr>
          <p:spPr bwMode="auto">
            <a:xfrm>
              <a:off x="7530" y="8718"/>
              <a:ext cx="330" cy="19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Calibri" pitchFamily="34" charset="0"/>
                  <a:cs typeface="Arial" pitchFamily="34" charset="0"/>
                </a:rPr>
                <a:t>1.20</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394" name="Line 50"/>
            <p:cNvSpPr>
              <a:spLocks noChangeShapeType="1"/>
            </p:cNvSpPr>
            <p:nvPr/>
          </p:nvSpPr>
          <p:spPr bwMode="auto">
            <a:xfrm flipV="1">
              <a:off x="7392" y="8850"/>
              <a:ext cx="0" cy="882"/>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sz="3600"/>
            </a:p>
          </p:txBody>
        </p:sp>
        <p:sp>
          <p:nvSpPr>
            <p:cNvPr id="185395" name="Text Box 51"/>
            <p:cNvSpPr txBox="1">
              <a:spLocks noChangeArrowheads="1"/>
            </p:cNvSpPr>
            <p:nvPr/>
          </p:nvSpPr>
          <p:spPr bwMode="auto">
            <a:xfrm>
              <a:off x="7037" y="8988"/>
              <a:ext cx="301" cy="711"/>
            </a:xfrm>
            <a:prstGeom prst="rect">
              <a:avLst/>
            </a:prstGeom>
            <a:noFill/>
            <a:ln w="9525">
              <a:noFill/>
              <a:miter lim="800000"/>
              <a:headEnd/>
              <a:tailEnd/>
            </a:ln>
          </p:spPr>
          <p:txBody>
            <a:bodyPr vert="vert270"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err="1">
                  <a:ln>
                    <a:noFill/>
                  </a:ln>
                  <a:solidFill>
                    <a:srgbClr val="002060"/>
                  </a:solidFill>
                  <a:effectLst/>
                  <a:latin typeface="Calibri" pitchFamily="34" charset="0"/>
                  <a:cs typeface="Arial" pitchFamily="34" charset="0"/>
                </a:rPr>
                <a:t>R</a:t>
              </a:r>
              <a:r>
                <a:rPr kumimoji="0" lang="en-US" sz="1400" b="1" i="0" u="none" strike="noStrike" cap="none" normalizeH="0" baseline="-25000" dirty="0" err="1">
                  <a:ln>
                    <a:noFill/>
                  </a:ln>
                  <a:solidFill>
                    <a:srgbClr val="002060"/>
                  </a:solidFill>
                  <a:effectLst/>
                  <a:latin typeface="Calibri" pitchFamily="34" charset="0"/>
                  <a:cs typeface="Arial" pitchFamily="34" charset="0"/>
                </a:rPr>
                <a:t>ca</a:t>
              </a:r>
              <a:r>
                <a:rPr kumimoji="0" lang="en-US" sz="1400" b="1" i="0" u="none" strike="noStrike" cap="none" normalizeH="0" baseline="0" dirty="0">
                  <a:ln>
                    <a:noFill/>
                  </a:ln>
                  <a:solidFill>
                    <a:srgbClr val="002060"/>
                  </a:solidFill>
                  <a:effectLst/>
                  <a:latin typeface="Calibri" pitchFamily="34" charset="0"/>
                  <a:cs typeface="Arial" pitchFamily="34" charset="0"/>
                </a:rPr>
                <a:t> / </a:t>
              </a:r>
              <a:r>
                <a:rPr kumimoji="0" lang="en-US" sz="1400" b="1" i="0" u="none" strike="noStrike" cap="none" normalizeH="0" baseline="0" dirty="0" err="1">
                  <a:ln>
                    <a:noFill/>
                  </a:ln>
                  <a:solidFill>
                    <a:srgbClr val="002060"/>
                  </a:solidFill>
                  <a:effectLst/>
                  <a:latin typeface="Calibri" pitchFamily="34" charset="0"/>
                  <a:cs typeface="Arial" pitchFamily="34" charset="0"/>
                </a:rPr>
                <a:t>R</a:t>
              </a:r>
              <a:r>
                <a:rPr kumimoji="0" lang="en-US" sz="1400" b="1" i="0" u="none" strike="noStrike" cap="none" normalizeH="0" baseline="-25000" dirty="0" err="1">
                  <a:ln>
                    <a:noFill/>
                  </a:ln>
                  <a:solidFill>
                    <a:srgbClr val="002060"/>
                  </a:solidFill>
                  <a:effectLst/>
                  <a:latin typeface="Calibri" pitchFamily="34" charset="0"/>
                  <a:cs typeface="Arial" pitchFamily="34" charset="0"/>
                </a:rPr>
                <a:t>cc</a:t>
              </a:r>
              <a:endParaRPr kumimoji="0" lang="en-US" sz="4000" b="0" i="0" u="none" strike="noStrike" cap="none" normalizeH="0" baseline="0" dirty="0">
                <a:ln>
                  <a:noFill/>
                </a:ln>
                <a:solidFill>
                  <a:schemeClr val="tx1"/>
                </a:solidFill>
                <a:effectLst/>
                <a:latin typeface="Arial" pitchFamily="34" charset="0"/>
                <a:cs typeface="Arial" pitchFamily="34" charset="0"/>
              </a:endParaRPr>
            </a:p>
          </p:txBody>
        </p:sp>
        <p:sp>
          <p:nvSpPr>
            <p:cNvPr id="185397" name="Line 53"/>
            <p:cNvSpPr>
              <a:spLocks noChangeShapeType="1"/>
            </p:cNvSpPr>
            <p:nvPr/>
          </p:nvSpPr>
          <p:spPr bwMode="auto">
            <a:xfrm>
              <a:off x="9072" y="11775"/>
              <a:ext cx="768" cy="0"/>
            </a:xfrm>
            <a:prstGeom prst="line">
              <a:avLst/>
            </a:prstGeom>
            <a:noFill/>
            <a:ln w="9525">
              <a:solidFill>
                <a:srgbClr val="000000"/>
              </a:solidFill>
              <a:round/>
              <a:headEnd/>
              <a:tailEnd type="stealth" w="med" len="med"/>
            </a:ln>
          </p:spPr>
          <p:txBody>
            <a:bodyPr vert="horz" wrap="square" lIns="91440" tIns="45720" rIns="91440" bIns="45720" numCol="1" anchor="t" anchorCtr="0" compatLnSpc="1">
              <a:prstTxWarp prst="textNoShape">
                <a:avLst/>
              </a:prstTxWarp>
            </a:bodyPr>
            <a:lstStyle/>
            <a:p>
              <a:endParaRPr lang="en-US" sz="3600"/>
            </a:p>
          </p:txBody>
        </p:sp>
        <p:sp>
          <p:nvSpPr>
            <p:cNvPr id="185398" name="Text Box 54"/>
            <p:cNvSpPr txBox="1">
              <a:spLocks noChangeArrowheads="1"/>
            </p:cNvSpPr>
            <p:nvPr/>
          </p:nvSpPr>
          <p:spPr bwMode="auto">
            <a:xfrm>
              <a:off x="8538" y="9693"/>
              <a:ext cx="417" cy="218"/>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a:ln>
                    <a:noFill/>
                  </a:ln>
                  <a:solidFill>
                    <a:schemeClr val="tx1"/>
                  </a:solidFill>
                  <a:effectLst/>
                  <a:latin typeface="Times New Roman" pitchFamily="18" charset="0"/>
                  <a:cs typeface="Arial" pitchFamily="34" charset="0"/>
                  <a:sym typeface="Symbol" pitchFamily="18" charset="2"/>
                </a:rPr>
                <a:t></a:t>
              </a:r>
              <a:r>
                <a:rPr kumimoji="0" lang="en-US" sz="1200" b="0" i="0" u="none" strike="noStrike" cap="none" normalizeH="0" baseline="0" dirty="0">
                  <a:ln>
                    <a:noFill/>
                  </a:ln>
                  <a:solidFill>
                    <a:schemeClr val="tx1"/>
                  </a:solidFill>
                  <a:effectLst/>
                  <a:latin typeface="Calibri" pitchFamily="34" charset="0"/>
                  <a:cs typeface="Arial" pitchFamily="34" charset="0"/>
                </a:rPr>
                <a:t>/d=0</a:t>
              </a:r>
              <a:endParaRPr kumimoji="0" lang="en-US" sz="3600" b="0" i="0" u="none" strike="noStrike" cap="none" normalizeH="0" baseline="0" dirty="0">
                <a:ln>
                  <a:noFill/>
                </a:ln>
                <a:solidFill>
                  <a:schemeClr val="tx1"/>
                </a:solidFill>
                <a:effectLst/>
                <a:latin typeface="Arial" pitchFamily="34" charset="0"/>
                <a:cs typeface="Arial" pitchFamily="34" charset="0"/>
              </a:endParaRPr>
            </a:p>
          </p:txBody>
        </p:sp>
        <p:sp>
          <p:nvSpPr>
            <p:cNvPr id="185399" name="Text Box 55"/>
            <p:cNvSpPr txBox="1">
              <a:spLocks noChangeArrowheads="1"/>
            </p:cNvSpPr>
            <p:nvPr/>
          </p:nvSpPr>
          <p:spPr bwMode="auto">
            <a:xfrm>
              <a:off x="8658" y="9366"/>
              <a:ext cx="300" cy="198"/>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Calibri" pitchFamily="34" charset="0"/>
                  <a:cs typeface="Arial" pitchFamily="34" charset="0"/>
                </a:rPr>
                <a:t>0.1</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400" name="Text Box 56"/>
            <p:cNvSpPr txBox="1">
              <a:spLocks noChangeArrowheads="1"/>
            </p:cNvSpPr>
            <p:nvPr/>
          </p:nvSpPr>
          <p:spPr bwMode="auto">
            <a:xfrm>
              <a:off x="8700" y="9108"/>
              <a:ext cx="300" cy="198"/>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Calibri" pitchFamily="34" charset="0"/>
                  <a:cs typeface="Arial" pitchFamily="34" charset="0"/>
                </a:rPr>
                <a:t>0.2</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401" name="Text Box 57"/>
            <p:cNvSpPr txBox="1">
              <a:spLocks noChangeArrowheads="1"/>
            </p:cNvSpPr>
            <p:nvPr/>
          </p:nvSpPr>
          <p:spPr bwMode="auto">
            <a:xfrm>
              <a:off x="8718" y="8844"/>
              <a:ext cx="300" cy="198"/>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Calibri" pitchFamily="34" charset="0"/>
                  <a:cs typeface="Arial" pitchFamily="34" charset="0"/>
                </a:rPr>
                <a:t>0.3</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402" name="Line 58"/>
            <p:cNvSpPr>
              <a:spLocks noChangeShapeType="1"/>
            </p:cNvSpPr>
            <p:nvPr/>
          </p:nvSpPr>
          <p:spPr bwMode="auto">
            <a:xfrm>
              <a:off x="8982" y="8952"/>
              <a:ext cx="288" cy="7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403" name="Line 59"/>
            <p:cNvSpPr>
              <a:spLocks noChangeShapeType="1"/>
            </p:cNvSpPr>
            <p:nvPr/>
          </p:nvSpPr>
          <p:spPr bwMode="auto">
            <a:xfrm>
              <a:off x="8970" y="9192"/>
              <a:ext cx="210" cy="4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404" name="Line 60"/>
            <p:cNvSpPr>
              <a:spLocks noChangeShapeType="1"/>
            </p:cNvSpPr>
            <p:nvPr/>
          </p:nvSpPr>
          <p:spPr bwMode="auto">
            <a:xfrm>
              <a:off x="8922" y="9432"/>
              <a:ext cx="150" cy="4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405" name="Text Box 61"/>
            <p:cNvSpPr txBox="1">
              <a:spLocks noChangeArrowheads="1"/>
            </p:cNvSpPr>
            <p:nvPr/>
          </p:nvSpPr>
          <p:spPr bwMode="auto">
            <a:xfrm>
              <a:off x="9534" y="9708"/>
              <a:ext cx="300" cy="198"/>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Calibri" pitchFamily="34" charset="0"/>
                  <a:cs typeface="Arial" pitchFamily="34" charset="0"/>
                </a:rPr>
                <a:t>0.4</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406" name="Text Box 62"/>
            <p:cNvSpPr txBox="1">
              <a:spLocks noChangeArrowheads="1"/>
            </p:cNvSpPr>
            <p:nvPr/>
          </p:nvSpPr>
          <p:spPr bwMode="auto">
            <a:xfrm>
              <a:off x="9456" y="10158"/>
              <a:ext cx="300" cy="198"/>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a:ln>
                    <a:noFill/>
                  </a:ln>
                  <a:solidFill>
                    <a:schemeClr val="tx1"/>
                  </a:solidFill>
                  <a:effectLst/>
                  <a:latin typeface="Calibri" pitchFamily="34" charset="0"/>
                  <a:cs typeface="Arial" pitchFamily="34" charset="0"/>
                </a:rPr>
                <a:t>0.5</a:t>
              </a:r>
              <a:endParaRPr kumimoji="0" lang="en-US" sz="3600" b="0" i="0" u="none" strike="noStrike" cap="none" normalizeH="0" baseline="0">
                <a:ln>
                  <a:noFill/>
                </a:ln>
                <a:solidFill>
                  <a:schemeClr val="tx1"/>
                </a:solidFill>
                <a:effectLst/>
                <a:latin typeface="Arial" pitchFamily="34" charset="0"/>
                <a:cs typeface="Arial" pitchFamily="34" charset="0"/>
              </a:endParaRPr>
            </a:p>
          </p:txBody>
        </p:sp>
        <p:sp>
          <p:nvSpPr>
            <p:cNvPr id="185407" name="Line 63"/>
            <p:cNvSpPr>
              <a:spLocks noChangeShapeType="1"/>
            </p:cNvSpPr>
            <p:nvPr/>
          </p:nvSpPr>
          <p:spPr bwMode="auto">
            <a:xfrm>
              <a:off x="9330" y="9432"/>
              <a:ext cx="372" cy="28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408" name="Line 64"/>
            <p:cNvSpPr>
              <a:spLocks noChangeShapeType="1"/>
            </p:cNvSpPr>
            <p:nvPr/>
          </p:nvSpPr>
          <p:spPr bwMode="auto">
            <a:xfrm>
              <a:off x="9420" y="10002"/>
              <a:ext cx="150" cy="16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409" name="Freeform 65"/>
            <p:cNvSpPr>
              <a:spLocks/>
            </p:cNvSpPr>
            <p:nvPr/>
          </p:nvSpPr>
          <p:spPr bwMode="auto">
            <a:xfrm>
              <a:off x="8190" y="8820"/>
              <a:ext cx="990" cy="2700"/>
            </a:xfrm>
            <a:custGeom>
              <a:avLst/>
              <a:gdLst/>
              <a:ahLst/>
              <a:cxnLst>
                <a:cxn ang="0">
                  <a:pos x="0" y="2700"/>
                </a:cxn>
                <a:cxn ang="0">
                  <a:pos x="372" y="2430"/>
                </a:cxn>
                <a:cxn ang="0">
                  <a:pos x="612" y="1890"/>
                </a:cxn>
                <a:cxn ang="0">
                  <a:pos x="990" y="0"/>
                </a:cxn>
              </a:cxnLst>
              <a:rect l="0" t="0" r="r" b="b"/>
              <a:pathLst>
                <a:path w="990" h="2700">
                  <a:moveTo>
                    <a:pt x="0" y="2700"/>
                  </a:moveTo>
                  <a:cubicBezTo>
                    <a:pt x="135" y="2632"/>
                    <a:pt x="270" y="2565"/>
                    <a:pt x="372" y="2430"/>
                  </a:cubicBezTo>
                  <a:cubicBezTo>
                    <a:pt x="474" y="2295"/>
                    <a:pt x="509" y="2295"/>
                    <a:pt x="612" y="1890"/>
                  </a:cubicBezTo>
                  <a:cubicBezTo>
                    <a:pt x="715" y="1485"/>
                    <a:pt x="852" y="742"/>
                    <a:pt x="990" y="0"/>
                  </a:cubicBez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410" name="Freeform 66"/>
            <p:cNvSpPr>
              <a:spLocks/>
            </p:cNvSpPr>
            <p:nvPr/>
          </p:nvSpPr>
          <p:spPr bwMode="auto">
            <a:xfrm>
              <a:off x="8250" y="8820"/>
              <a:ext cx="1002" cy="2700"/>
            </a:xfrm>
            <a:custGeom>
              <a:avLst/>
              <a:gdLst/>
              <a:ahLst/>
              <a:cxnLst>
                <a:cxn ang="0">
                  <a:pos x="0" y="2700"/>
                </a:cxn>
                <a:cxn ang="0">
                  <a:pos x="390" y="2430"/>
                </a:cxn>
                <a:cxn ang="0">
                  <a:pos x="630" y="1872"/>
                </a:cxn>
                <a:cxn ang="0">
                  <a:pos x="1002" y="0"/>
                </a:cxn>
              </a:cxnLst>
              <a:rect l="0" t="0" r="r" b="b"/>
              <a:pathLst>
                <a:path w="1002" h="2700">
                  <a:moveTo>
                    <a:pt x="0" y="2700"/>
                  </a:moveTo>
                  <a:cubicBezTo>
                    <a:pt x="142" y="2634"/>
                    <a:pt x="285" y="2568"/>
                    <a:pt x="390" y="2430"/>
                  </a:cubicBezTo>
                  <a:cubicBezTo>
                    <a:pt x="495" y="2292"/>
                    <a:pt x="528" y="2277"/>
                    <a:pt x="630" y="1872"/>
                  </a:cubicBezTo>
                  <a:cubicBezTo>
                    <a:pt x="732" y="1467"/>
                    <a:pt x="867" y="733"/>
                    <a:pt x="1002" y="0"/>
                  </a:cubicBez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411" name="Freeform 67"/>
            <p:cNvSpPr>
              <a:spLocks/>
            </p:cNvSpPr>
            <p:nvPr/>
          </p:nvSpPr>
          <p:spPr bwMode="auto">
            <a:xfrm>
              <a:off x="8292" y="8832"/>
              <a:ext cx="1020" cy="2688"/>
            </a:xfrm>
            <a:custGeom>
              <a:avLst/>
              <a:gdLst/>
              <a:ahLst/>
              <a:cxnLst>
                <a:cxn ang="0">
                  <a:pos x="0" y="2688"/>
                </a:cxn>
                <a:cxn ang="0">
                  <a:pos x="408" y="2418"/>
                </a:cxn>
                <a:cxn ang="0">
                  <a:pos x="660" y="1860"/>
                </a:cxn>
                <a:cxn ang="0">
                  <a:pos x="1020" y="0"/>
                </a:cxn>
              </a:cxnLst>
              <a:rect l="0" t="0" r="r" b="b"/>
              <a:pathLst>
                <a:path w="1020" h="2688">
                  <a:moveTo>
                    <a:pt x="0" y="2688"/>
                  </a:moveTo>
                  <a:cubicBezTo>
                    <a:pt x="149" y="2622"/>
                    <a:pt x="298" y="2556"/>
                    <a:pt x="408" y="2418"/>
                  </a:cubicBezTo>
                  <a:cubicBezTo>
                    <a:pt x="518" y="2280"/>
                    <a:pt x="558" y="2263"/>
                    <a:pt x="660" y="1860"/>
                  </a:cubicBezTo>
                  <a:cubicBezTo>
                    <a:pt x="762" y="1457"/>
                    <a:pt x="891" y="728"/>
                    <a:pt x="1020" y="0"/>
                  </a:cubicBez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412" name="Freeform 68"/>
            <p:cNvSpPr>
              <a:spLocks/>
            </p:cNvSpPr>
            <p:nvPr/>
          </p:nvSpPr>
          <p:spPr bwMode="auto">
            <a:xfrm>
              <a:off x="8352" y="8820"/>
              <a:ext cx="1128" cy="2700"/>
            </a:xfrm>
            <a:custGeom>
              <a:avLst/>
              <a:gdLst/>
              <a:ahLst/>
              <a:cxnLst>
                <a:cxn ang="0">
                  <a:pos x="0" y="2700"/>
                </a:cxn>
                <a:cxn ang="0">
                  <a:pos x="390" y="2430"/>
                </a:cxn>
                <a:cxn ang="0">
                  <a:pos x="678" y="1890"/>
                </a:cxn>
                <a:cxn ang="0">
                  <a:pos x="1128" y="0"/>
                </a:cxn>
              </a:cxnLst>
              <a:rect l="0" t="0" r="r" b="b"/>
              <a:pathLst>
                <a:path w="1128" h="2700">
                  <a:moveTo>
                    <a:pt x="0" y="2700"/>
                  </a:moveTo>
                  <a:cubicBezTo>
                    <a:pt x="138" y="2632"/>
                    <a:pt x="277" y="2565"/>
                    <a:pt x="390" y="2430"/>
                  </a:cubicBezTo>
                  <a:cubicBezTo>
                    <a:pt x="503" y="2295"/>
                    <a:pt x="555" y="2295"/>
                    <a:pt x="678" y="1890"/>
                  </a:cubicBezTo>
                  <a:cubicBezTo>
                    <a:pt x="801" y="1485"/>
                    <a:pt x="964" y="742"/>
                    <a:pt x="1128" y="0"/>
                  </a:cubicBez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413" name="Freeform 69"/>
            <p:cNvSpPr>
              <a:spLocks/>
            </p:cNvSpPr>
            <p:nvPr/>
          </p:nvSpPr>
          <p:spPr bwMode="auto">
            <a:xfrm>
              <a:off x="8430" y="8820"/>
              <a:ext cx="1302" cy="2700"/>
            </a:xfrm>
            <a:custGeom>
              <a:avLst/>
              <a:gdLst/>
              <a:ahLst/>
              <a:cxnLst>
                <a:cxn ang="0">
                  <a:pos x="0" y="2700"/>
                </a:cxn>
                <a:cxn ang="0">
                  <a:pos x="492" y="2430"/>
                </a:cxn>
                <a:cxn ang="0">
                  <a:pos x="810" y="1890"/>
                </a:cxn>
                <a:cxn ang="0">
                  <a:pos x="1302" y="0"/>
                </a:cxn>
              </a:cxnLst>
              <a:rect l="0" t="0" r="r" b="b"/>
              <a:pathLst>
                <a:path w="1302" h="2700">
                  <a:moveTo>
                    <a:pt x="0" y="2700"/>
                  </a:moveTo>
                  <a:cubicBezTo>
                    <a:pt x="178" y="2632"/>
                    <a:pt x="357" y="2565"/>
                    <a:pt x="492" y="2430"/>
                  </a:cubicBezTo>
                  <a:cubicBezTo>
                    <a:pt x="627" y="2295"/>
                    <a:pt x="675" y="2295"/>
                    <a:pt x="810" y="1890"/>
                  </a:cubicBezTo>
                  <a:cubicBezTo>
                    <a:pt x="945" y="1485"/>
                    <a:pt x="1123" y="742"/>
                    <a:pt x="1302" y="0"/>
                  </a:cubicBezTo>
                </a:path>
              </a:pathLst>
            </a:cu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414" name="Line 70"/>
            <p:cNvSpPr>
              <a:spLocks noChangeShapeType="1"/>
            </p:cNvSpPr>
            <p:nvPr/>
          </p:nvSpPr>
          <p:spPr bwMode="auto">
            <a:xfrm>
              <a:off x="8055" y="10335"/>
              <a:ext cx="0" cy="3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sp>
          <p:nvSpPr>
            <p:cNvPr id="185415" name="Line 71"/>
            <p:cNvSpPr>
              <a:spLocks noChangeShapeType="1"/>
            </p:cNvSpPr>
            <p:nvPr/>
          </p:nvSpPr>
          <p:spPr bwMode="auto">
            <a:xfrm>
              <a:off x="8445" y="10350"/>
              <a:ext cx="0" cy="3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3600"/>
            </a:p>
          </p:txBody>
        </p:sp>
      </p:grpSp>
      <p:sp>
        <p:nvSpPr>
          <p:cNvPr id="80" name="Text Box 52"/>
          <p:cNvSpPr txBox="1">
            <a:spLocks noChangeArrowheads="1"/>
          </p:cNvSpPr>
          <p:nvPr/>
        </p:nvSpPr>
        <p:spPr bwMode="auto">
          <a:xfrm>
            <a:off x="1447800" y="4838939"/>
            <a:ext cx="555553" cy="26646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a:ln>
                  <a:noFill/>
                </a:ln>
                <a:solidFill>
                  <a:srgbClr val="C00000"/>
                </a:solidFill>
                <a:effectLst/>
                <a:latin typeface="Calibri" pitchFamily="34" charset="0"/>
                <a:cs typeface="Arial" pitchFamily="34" charset="0"/>
              </a:rPr>
              <a:t>K</a:t>
            </a:r>
            <a:endParaRPr kumimoji="0" lang="en-US" sz="4400" b="0" i="0" u="none" strike="noStrike" cap="none" normalizeH="0" baseline="0" dirty="0">
              <a:ln>
                <a:noFill/>
              </a:ln>
              <a:solidFill>
                <a:schemeClr val="tx1"/>
              </a:solidFill>
              <a:effectLst/>
              <a:latin typeface="Arial" pitchFamily="34" charset="0"/>
              <a:cs typeface="Arial" pitchFamily="34" charset="0"/>
            </a:endParaRPr>
          </a:p>
        </p:txBody>
      </p:sp>
      <p:sp>
        <p:nvSpPr>
          <p:cNvPr id="185417" name="Rectangle 73"/>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5416" name="Object 72"/>
          <p:cNvGraphicFramePr>
            <a:graphicFrameLocks noChangeAspect="1"/>
          </p:cNvGraphicFramePr>
          <p:nvPr/>
        </p:nvGraphicFramePr>
        <p:xfrm>
          <a:off x="4724400" y="1905000"/>
          <a:ext cx="2209800" cy="704374"/>
        </p:xfrm>
        <a:graphic>
          <a:graphicData uri="http://schemas.openxmlformats.org/presentationml/2006/ole">
            <mc:AlternateContent xmlns:mc="http://schemas.openxmlformats.org/markup-compatibility/2006">
              <mc:Choice xmlns:v="urn:schemas-microsoft-com:vml" Requires="v">
                <p:oleObj spid="_x0000_s185422" name="Equation" r:id="rId3" imgW="1524000" imgH="482600" progId="Equation.3">
                  <p:embed/>
                </p:oleObj>
              </mc:Choice>
              <mc:Fallback>
                <p:oleObj name="Equation" r:id="rId3" imgW="1524000" imgH="482600" progId="Equation.3">
                  <p:embed/>
                  <p:pic>
                    <p:nvPicPr>
                      <p:cNvPr id="0" name="Picture 7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1905000"/>
                        <a:ext cx="2209800" cy="70437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3" name="Rectangle 82"/>
          <p:cNvSpPr/>
          <p:nvPr/>
        </p:nvSpPr>
        <p:spPr>
          <a:xfrm>
            <a:off x="7772400" y="2057400"/>
            <a:ext cx="482824" cy="40011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[3]</a:t>
            </a:r>
          </a:p>
        </p:txBody>
      </p:sp>
      <p:sp>
        <p:nvSpPr>
          <p:cNvPr id="84" name="Rectangle 83"/>
          <p:cNvSpPr/>
          <p:nvPr/>
        </p:nvSpPr>
        <p:spPr>
          <a:xfrm>
            <a:off x="304800" y="5678269"/>
            <a:ext cx="3276600" cy="738664"/>
          </a:xfrm>
          <a:prstGeom prst="rect">
            <a:avLst/>
          </a:prstGeom>
        </p:spPr>
        <p:txBody>
          <a:bodyPr wrap="square">
            <a:spAutoFit/>
          </a:bodyPr>
          <a:lstStyle/>
          <a:p>
            <a:pPr algn="ctr"/>
            <a:r>
              <a:rPr lang="ro-RO" sz="1400" dirty="0">
                <a:solidFill>
                  <a:srgbClr val="C00000"/>
                </a:solidFill>
              </a:rPr>
              <a:t>Fig. 2 </a:t>
            </a:r>
            <a:r>
              <a:rPr lang="ro-RO" sz="1400" i="1" dirty="0">
                <a:solidFill>
                  <a:srgbClr val="000099"/>
                </a:solidFill>
              </a:rPr>
              <a:t>Curbele lui </a:t>
            </a:r>
            <a:r>
              <a:rPr lang="ro-RO" sz="1400" i="1" dirty="0" err="1">
                <a:solidFill>
                  <a:srgbClr val="000099"/>
                </a:solidFill>
              </a:rPr>
              <a:t>Ewan</a:t>
            </a:r>
            <a:r>
              <a:rPr lang="ro-RO" sz="1400" i="1" dirty="0">
                <a:solidFill>
                  <a:srgbClr val="000099"/>
                </a:solidFill>
              </a:rPr>
              <a:t> </a:t>
            </a:r>
            <a:r>
              <a:rPr lang="ro-RO" sz="1400" i="1" dirty="0"/>
              <a:t>pentru calculul </a:t>
            </a:r>
            <a:r>
              <a:rPr lang="ro-RO" sz="1400" i="1" dirty="0" err="1"/>
              <a:t>R</a:t>
            </a:r>
            <a:r>
              <a:rPr lang="ro-RO" sz="1400" i="1" baseline="-25000" dirty="0" err="1"/>
              <a:t>ca</a:t>
            </a:r>
            <a:r>
              <a:rPr lang="ro-RO" sz="1400" dirty="0"/>
              <a:t>/</a:t>
            </a:r>
            <a:r>
              <a:rPr lang="ro-RO" sz="1400" i="1" dirty="0" err="1"/>
              <a:t>R</a:t>
            </a:r>
            <a:r>
              <a:rPr lang="ro-RO" sz="1400" i="1" baseline="-25000" dirty="0" err="1"/>
              <a:t>cc</a:t>
            </a:r>
            <a:r>
              <a:rPr lang="ro-RO" sz="1400" dirty="0"/>
              <a:t> </a:t>
            </a:r>
            <a:r>
              <a:rPr lang="ro-RO" sz="1400" i="1" dirty="0"/>
              <a:t>, în cazul conductoarelor tubulare</a:t>
            </a:r>
            <a:endParaRPr lang="en-US" sz="1400" dirty="0"/>
          </a:p>
        </p:txBody>
      </p:sp>
      <p:sp>
        <p:nvSpPr>
          <p:cNvPr id="185418" name="Rectangle 74"/>
          <p:cNvSpPr>
            <a:spLocks noChangeArrowheads="1"/>
          </p:cNvSpPr>
          <p:nvPr/>
        </p:nvSpPr>
        <p:spPr bwMode="auto">
          <a:xfrm>
            <a:off x="3962400" y="2743200"/>
            <a:ext cx="3810000" cy="1200329"/>
          </a:xfrm>
          <a:prstGeom prst="rect">
            <a:avLst/>
          </a:prstGeom>
          <a:noFill/>
          <a:ln w="19050" cap="flat" cmpd="sng">
            <a:noFill/>
            <a:prstDash val="solid"/>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în care: </a:t>
            </a:r>
          </a:p>
          <a:p>
            <a:pPr lvl="1" algn="just" eaLnBrk="1" hangingPunct="1"/>
            <a:r>
              <a:rPr kumimoji="0" lang="ro-RO" b="1" i="1" u="none" strike="noStrike" cap="none" normalizeH="0" baseline="0" dirty="0">
                <a:ln>
                  <a:noFill/>
                </a:ln>
                <a:solidFill>
                  <a:srgbClr val="000099"/>
                </a:solidFill>
                <a:effectLst/>
                <a:latin typeface="Times New Roman" pitchFamily="18" charset="0"/>
                <a:ea typeface="Times New Roman" pitchFamily="18" charset="0"/>
                <a:cs typeface="Times New Roman" pitchFamily="18" charset="0"/>
              </a:rPr>
              <a:t>d</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diametrul conductorului; </a:t>
            </a:r>
          </a:p>
          <a:p>
            <a:pPr lvl="1" algn="just" eaLnBrk="1" hangingPunct="1"/>
            <a:r>
              <a:rPr lang="ro-RO" b="1" dirty="0">
                <a:solidFill>
                  <a:srgbClr val="000099"/>
                </a:solidFill>
                <a:latin typeface="Times New Roman" pitchFamily="18" charset="0"/>
                <a:ea typeface="Times New Roman" pitchFamily="18" charset="0"/>
                <a:cs typeface="Times New Roman" pitchFamily="18" charset="0"/>
              </a:rPr>
              <a:t>δ</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grosimea  peretelui; </a:t>
            </a:r>
          </a:p>
          <a:p>
            <a:pPr lvl="1" algn="just" eaLnBrk="1" hangingPunct="1"/>
            <a:r>
              <a:rPr kumimoji="0" lang="ro-RO" b="1" i="1" u="none" strike="noStrike" cap="none" normalizeH="0" baseline="0" dirty="0">
                <a:ln>
                  <a:noFill/>
                </a:ln>
                <a:solidFill>
                  <a:srgbClr val="000099"/>
                </a:solidFill>
                <a:effectLst/>
                <a:latin typeface="Times New Roman" pitchFamily="18" charset="0"/>
                <a:ea typeface="Times New Roman" pitchFamily="18" charset="0"/>
                <a:cs typeface="Times New Roman" pitchFamily="18" charset="0"/>
                <a:sym typeface="Symbol" pitchFamily="18" charset="2"/>
              </a:rPr>
              <a:t>f</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rPr>
              <a:t> – frecvenţa.</a:t>
            </a:r>
            <a:endPar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sym typeface="Symbol" pitchFamily="18" charset="2"/>
            </a:endParaRPr>
          </a:p>
        </p:txBody>
      </p:sp>
      <p:sp>
        <p:nvSpPr>
          <p:cNvPr id="185419" name="Rectangle 75"/>
          <p:cNvSpPr>
            <a:spLocks noChangeArrowheads="1"/>
          </p:cNvSpPr>
          <p:nvPr/>
        </p:nvSpPr>
        <p:spPr bwMode="auto">
          <a:xfrm>
            <a:off x="3505200" y="4191000"/>
            <a:ext cx="5638800" cy="1754326"/>
          </a:xfrm>
          <a:prstGeom prst="rect">
            <a:avLst/>
          </a:prstGeom>
          <a:noFill/>
          <a:ln w="19050" cap="flat" cmpd="sng">
            <a:noFill/>
            <a:prstDash val="solid"/>
            <a:miter lim="800000"/>
            <a:headEnd/>
            <a:tailEnd/>
          </a:ln>
          <a:effectLst/>
        </p:spPr>
        <p:txBody>
          <a:bodyPr vert="horz" wrap="square" lIns="91440" tIns="45720" rIns="91440" bIns="45720" numCol="1" anchor="ctr" anchorCtr="0" compatLnSpc="1">
            <a:prstTxWarp prst="textNoShape">
              <a:avLst/>
            </a:prstTxWarp>
            <a:spAutoFit/>
          </a:bodyPr>
          <a:lstStyle/>
          <a:p>
            <a:pPr marL="534988" indent="-534988" algn="just" eaLnBrk="1" hangingPunct="1"/>
            <a:r>
              <a:rPr kumimoji="0" lang="ro-RO"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OBS.</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La conductoarele funie din Ol-Al, </a:t>
            </a:r>
            <a:r>
              <a:rPr kumimoji="0" lang="ro-RO" b="1" i="0" u="none" strike="noStrike" cap="none" normalizeH="0" baseline="0" dirty="0">
                <a:ln>
                  <a:noFill/>
                </a:ln>
                <a:solidFill>
                  <a:srgbClr val="000099"/>
                </a:solidFill>
                <a:effectLst/>
                <a:latin typeface="Times New Roman" pitchFamily="18" charset="0"/>
                <a:ea typeface="Times New Roman" pitchFamily="18" charset="0"/>
                <a:cs typeface="Times New Roman" pitchFamily="18" charset="0"/>
              </a:rPr>
              <a:t>efectul pelicular scade</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cu creşterea numărului de straturi, iar considerarea inimii de oţel </a:t>
            </a:r>
            <a:r>
              <a:rPr kumimoji="0" lang="ro-RO" b="0" i="0" u="none" strike="noStrike" cap="none" normalizeH="0" baseline="0" dirty="0">
                <a:ln>
                  <a:noFill/>
                </a:ln>
                <a:solidFill>
                  <a:srgbClr val="C00000"/>
                </a:solidFill>
                <a:effectLst/>
                <a:latin typeface="Times New Roman" pitchFamily="18" charset="0"/>
                <a:ea typeface="Times New Roman" pitchFamily="18" charset="0"/>
                <a:cs typeface="Times New Roman" pitchFamily="18" charset="0"/>
              </a:rPr>
              <a:t>complică</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mult calculul rezistenţei în curent alternativ</a:t>
            </a:r>
            <a:r>
              <a:rPr lang="ro-RO" dirty="0">
                <a:latin typeface="Times New Roman" pitchFamily="18" charset="0"/>
                <a:ea typeface="Times New Roman" pitchFamily="18" charset="0"/>
                <a:cs typeface="Times New Roman" pitchFamily="18" charset="0"/>
              </a:rPr>
              <a:t>. Prin neglijarea curentului ce parcurge inima de oţel, aceste conductoare </a:t>
            </a:r>
            <a:r>
              <a:rPr lang="ro-RO" dirty="0">
                <a:solidFill>
                  <a:srgbClr val="C00000"/>
                </a:solidFill>
                <a:latin typeface="Times New Roman" pitchFamily="18" charset="0"/>
                <a:ea typeface="Times New Roman" pitchFamily="18" charset="0"/>
                <a:cs typeface="Times New Roman" pitchFamily="18" charset="0"/>
              </a:rPr>
              <a:t>pot fi echivalate </a:t>
            </a:r>
            <a:r>
              <a:rPr lang="ro-RO" dirty="0">
                <a:latin typeface="Times New Roman" pitchFamily="18" charset="0"/>
                <a:ea typeface="Times New Roman" pitchFamily="18" charset="0"/>
                <a:cs typeface="Times New Roman" pitchFamily="18" charset="0"/>
              </a:rPr>
              <a:t>cu cele tubulare.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800" b="1" dirty="0"/>
              <a:t>REZISTENŢA LINIILOR ELECTRICE AERIENE</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228600" y="883384"/>
            <a:ext cx="8686800" cy="1631216"/>
          </a:xfrm>
          <a:prstGeom prst="rect">
            <a:avLst/>
          </a:prstGeom>
        </p:spPr>
        <p:txBody>
          <a:bodyPr wrap="square">
            <a:spAutoFit/>
          </a:bodyPr>
          <a:lstStyle/>
          <a:p>
            <a:pPr algn="just">
              <a:spcAft>
                <a:spcPts val="1200"/>
              </a:spcAft>
            </a:pPr>
            <a:r>
              <a:rPr lang="ro-RO" sz="2000" dirty="0">
                <a:latin typeface="Times New Roman"/>
                <a:ea typeface="Times New Roman"/>
              </a:rPr>
              <a:t>       Pentru LEA alimentate în </a:t>
            </a:r>
            <a:r>
              <a:rPr lang="ro-RO" sz="2000" dirty="0" err="1">
                <a:latin typeface="Times New Roman"/>
                <a:ea typeface="Times New Roman"/>
              </a:rPr>
              <a:t>c.a</a:t>
            </a:r>
            <a:r>
              <a:rPr lang="ro-RO" sz="2000" dirty="0">
                <a:latin typeface="Times New Roman"/>
                <a:ea typeface="Times New Roman"/>
              </a:rPr>
              <a:t>. cu frecvenţa de 50 Hz, </a:t>
            </a:r>
            <a:r>
              <a:rPr lang="ro-RO" sz="2000" i="1" dirty="0">
                <a:solidFill>
                  <a:srgbClr val="000099"/>
                </a:solidFill>
                <a:latin typeface="Times New Roman"/>
                <a:ea typeface="Times New Roman"/>
              </a:rPr>
              <a:t>creşterea rezistenţei </a:t>
            </a:r>
            <a:r>
              <a:rPr lang="ro-RO" sz="2000" dirty="0">
                <a:latin typeface="Times New Roman"/>
                <a:ea typeface="Times New Roman"/>
              </a:rPr>
              <a:t>datorită efectului pelicular </a:t>
            </a:r>
            <a:r>
              <a:rPr lang="ro-RO" sz="2000" b="1" dirty="0">
                <a:solidFill>
                  <a:srgbClr val="000099"/>
                </a:solidFill>
                <a:latin typeface="Times New Roman"/>
                <a:ea typeface="Times New Roman"/>
              </a:rPr>
              <a:t>se poate neglija </a:t>
            </a:r>
            <a:r>
              <a:rPr lang="ro-RO" sz="2000" dirty="0">
                <a:latin typeface="Times New Roman"/>
                <a:ea typeface="Times New Roman"/>
              </a:rPr>
              <a:t>în cazul secţiunilor:</a:t>
            </a:r>
          </a:p>
          <a:p>
            <a:pPr marL="801688" lvl="1" indent="-344488" algn="just">
              <a:spcAft>
                <a:spcPts val="1200"/>
              </a:spcAft>
              <a:buClr>
                <a:srgbClr val="002060"/>
              </a:buClr>
              <a:buFont typeface="Wingdings" pitchFamily="2" charset="2"/>
              <a:buChar char="q"/>
            </a:pPr>
            <a:r>
              <a:rPr lang="ro-RO" sz="2000" dirty="0">
                <a:latin typeface="Times New Roman"/>
                <a:ea typeface="Times New Roman"/>
              </a:rPr>
              <a:t>mai mici de 450 mm</a:t>
            </a:r>
            <a:r>
              <a:rPr lang="ro-RO" sz="2000" baseline="30000" dirty="0">
                <a:latin typeface="Times New Roman"/>
                <a:ea typeface="Times New Roman"/>
              </a:rPr>
              <a:t>2</a:t>
            </a:r>
            <a:r>
              <a:rPr lang="ro-RO" sz="2000" dirty="0">
                <a:latin typeface="Times New Roman"/>
                <a:ea typeface="Times New Roman"/>
              </a:rPr>
              <a:t>, pentru conductoare din cupru;</a:t>
            </a:r>
          </a:p>
          <a:p>
            <a:pPr marL="801688" lvl="1" indent="-344488" algn="just">
              <a:spcAft>
                <a:spcPts val="1200"/>
              </a:spcAft>
              <a:buClr>
                <a:srgbClr val="002060"/>
              </a:buClr>
              <a:buFont typeface="Wingdings" pitchFamily="2" charset="2"/>
              <a:buChar char="q"/>
            </a:pPr>
            <a:r>
              <a:rPr lang="ro-RO" sz="2000" dirty="0">
                <a:latin typeface="Times New Roman"/>
                <a:ea typeface="Times New Roman"/>
              </a:rPr>
              <a:t>mai mici de 600 mm</a:t>
            </a:r>
            <a:r>
              <a:rPr lang="ro-RO" sz="2000" baseline="30000" dirty="0">
                <a:latin typeface="Times New Roman"/>
                <a:ea typeface="Times New Roman"/>
              </a:rPr>
              <a:t>2</a:t>
            </a:r>
            <a:r>
              <a:rPr lang="ro-RO" sz="2000" dirty="0">
                <a:latin typeface="Times New Roman"/>
                <a:ea typeface="Times New Roman"/>
              </a:rPr>
              <a:t> pentru cele din aluminiu (Fig. 3).</a:t>
            </a:r>
            <a:endParaRPr lang="en-US" sz="1600" dirty="0">
              <a:latin typeface="Times New Roman"/>
              <a:ea typeface="Times New Roman"/>
            </a:endParaRPr>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4322"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4321" name="Object 1"/>
          <p:cNvGraphicFramePr>
            <a:graphicFrameLocks noChangeAspect="1"/>
          </p:cNvGraphicFramePr>
          <p:nvPr/>
        </p:nvGraphicFramePr>
        <p:xfrm>
          <a:off x="2667000" y="2667000"/>
          <a:ext cx="3536830" cy="3124200"/>
        </p:xfrm>
        <a:graphic>
          <a:graphicData uri="http://schemas.openxmlformats.org/presentationml/2006/ole">
            <mc:AlternateContent xmlns:mc="http://schemas.openxmlformats.org/markup-compatibility/2006">
              <mc:Choice xmlns:v="urn:schemas-microsoft-com:vml" Requires="v">
                <p:oleObj spid="_x0000_s184327" name="Picture" r:id="rId3" imgW="1932940" imgH="1704340" progId="Word.Picture.8">
                  <p:embed/>
                </p:oleObj>
              </mc:Choice>
              <mc:Fallback>
                <p:oleObj name="Picture" r:id="rId3" imgW="1932940" imgH="1704340" progId="Word.Picture.8">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2667000"/>
                        <a:ext cx="3536830" cy="3124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1219200" y="5877580"/>
            <a:ext cx="6781800" cy="523220"/>
          </a:xfrm>
          <a:prstGeom prst="rect">
            <a:avLst/>
          </a:prstGeom>
        </p:spPr>
        <p:txBody>
          <a:bodyPr wrap="square">
            <a:spAutoFit/>
          </a:bodyPr>
          <a:lstStyle/>
          <a:p>
            <a:pPr algn="ctr"/>
            <a:r>
              <a:rPr lang="ro-RO" sz="1400" dirty="0">
                <a:solidFill>
                  <a:srgbClr val="C00000"/>
                </a:solidFill>
              </a:rPr>
              <a:t>Fig. 3 </a:t>
            </a:r>
            <a:r>
              <a:rPr lang="ro-RO" sz="1400" i="1" dirty="0"/>
              <a:t>Variaţia raportului </a:t>
            </a:r>
            <a:r>
              <a:rPr lang="ro-RO" sz="1400" i="1" dirty="0" err="1"/>
              <a:t>R</a:t>
            </a:r>
            <a:r>
              <a:rPr lang="ro-RO" sz="1400" i="1" baseline="-25000" dirty="0" err="1"/>
              <a:t>ca</a:t>
            </a:r>
            <a:r>
              <a:rPr lang="ro-RO" sz="1400" dirty="0"/>
              <a:t>/</a:t>
            </a:r>
            <a:r>
              <a:rPr lang="ro-RO" sz="1400" i="1" dirty="0" err="1"/>
              <a:t>R</a:t>
            </a:r>
            <a:r>
              <a:rPr lang="ro-RO" sz="1400" i="1" baseline="-25000" dirty="0" err="1"/>
              <a:t>cc</a:t>
            </a:r>
            <a:r>
              <a:rPr lang="ro-RO" sz="1400" dirty="0"/>
              <a:t> </a:t>
            </a:r>
            <a:r>
              <a:rPr lang="ro-RO" sz="1400" i="1" dirty="0"/>
              <a:t>în funcţie de secţiune la conductoarele LEA din cupru sau aluminiu</a:t>
            </a:r>
            <a:endParaRPr lang="en-US" sz="1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800" b="1" dirty="0"/>
              <a:t>REZISTENŢA LINIILOR ELECTRICE ÎN CABLU</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76200" y="685800"/>
            <a:ext cx="8915400" cy="400110"/>
          </a:xfrm>
          <a:prstGeom prst="rect">
            <a:avLst/>
          </a:prstGeom>
        </p:spPr>
        <p:txBody>
          <a:bodyPr wrap="square">
            <a:spAutoFit/>
          </a:bodyPr>
          <a:lstStyle/>
          <a:p>
            <a:pPr algn="just">
              <a:spcAft>
                <a:spcPts val="1200"/>
              </a:spcAft>
            </a:pPr>
            <a:r>
              <a:rPr lang="ro-RO" sz="2000" dirty="0">
                <a:latin typeface="Times New Roman"/>
                <a:ea typeface="Times New Roman"/>
              </a:rPr>
              <a:t>     Rezistenţa specifică a unui conductor în </a:t>
            </a:r>
            <a:r>
              <a:rPr lang="ro-RO" sz="2000" dirty="0" err="1">
                <a:latin typeface="Times New Roman"/>
                <a:ea typeface="Times New Roman"/>
              </a:rPr>
              <a:t>c.c</a:t>
            </a:r>
            <a:r>
              <a:rPr lang="ro-RO" sz="2000" dirty="0">
                <a:latin typeface="Times New Roman"/>
                <a:ea typeface="Times New Roman"/>
              </a:rPr>
              <a:t>., la temperatura de serviciu </a:t>
            </a:r>
            <a:r>
              <a:rPr lang="el-GR" sz="2000" dirty="0">
                <a:latin typeface="Times New Roman"/>
                <a:ea typeface="Times New Roman"/>
              </a:rPr>
              <a:t>θ</a:t>
            </a:r>
            <a:r>
              <a:rPr lang="ro-RO" sz="2000" dirty="0">
                <a:latin typeface="Times New Roman"/>
                <a:ea typeface="Times New Roman"/>
              </a:rPr>
              <a:t> (°C):</a:t>
            </a:r>
            <a:endParaRPr lang="vi-VN" sz="2000" dirty="0">
              <a:latin typeface="Times New Roman" pitchFamily="18" charset="0"/>
              <a:cs typeface="Times New Roman" pitchFamily="18" charset="0"/>
            </a:endParaRPr>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3298"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3297" name="Object 1"/>
          <p:cNvGraphicFramePr>
            <a:graphicFrameLocks noChangeAspect="1"/>
          </p:cNvGraphicFramePr>
          <p:nvPr/>
        </p:nvGraphicFramePr>
        <p:xfrm>
          <a:off x="2819400" y="1127125"/>
          <a:ext cx="2362200" cy="625475"/>
        </p:xfrm>
        <a:graphic>
          <a:graphicData uri="http://schemas.openxmlformats.org/presentationml/2006/ole">
            <mc:AlternateContent xmlns:mc="http://schemas.openxmlformats.org/markup-compatibility/2006">
              <mc:Choice xmlns:v="urn:schemas-microsoft-com:vml" Requires="v">
                <p:oleObj spid="_x0000_s183311" name="Equation" r:id="rId3" imgW="1282700" imgH="393700" progId="Equation.3">
                  <p:embed/>
                </p:oleObj>
              </mc:Choice>
              <mc:Fallback>
                <p:oleObj name="Equation" r:id="rId3" imgW="1282700" imgH="3937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1127125"/>
                        <a:ext cx="2362200" cy="625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5381713" y="1230868"/>
            <a:ext cx="942887" cy="400110"/>
          </a:xfrm>
          <a:prstGeom prst="rect">
            <a:avLst/>
          </a:prstGeom>
        </p:spPr>
        <p:txBody>
          <a:bodyPr wrap="none">
            <a:spAutoFit/>
          </a:bodyPr>
          <a:lstStyle/>
          <a:p>
            <a:r>
              <a:rPr lang="ro-RO" sz="2000" dirty="0">
                <a:latin typeface="Times New Roman" pitchFamily="18" charset="0"/>
                <a:cs typeface="Times New Roman" pitchFamily="18" charset="0"/>
              </a:rPr>
              <a:t>[Ω/km]</a:t>
            </a:r>
            <a:endParaRPr lang="en-US" sz="2000" dirty="0">
              <a:latin typeface="Times New Roman" pitchFamily="18" charset="0"/>
              <a:cs typeface="Times New Roman" pitchFamily="18" charset="0"/>
            </a:endParaRPr>
          </a:p>
        </p:txBody>
      </p:sp>
      <p:sp>
        <p:nvSpPr>
          <p:cNvPr id="12" name="Rectangle 11"/>
          <p:cNvSpPr/>
          <p:nvPr/>
        </p:nvSpPr>
        <p:spPr>
          <a:xfrm>
            <a:off x="7086600" y="1200090"/>
            <a:ext cx="482824" cy="40011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[4]</a:t>
            </a:r>
          </a:p>
        </p:txBody>
      </p:sp>
      <p:sp>
        <p:nvSpPr>
          <p:cNvPr id="183299" name="Rectangle 3"/>
          <p:cNvSpPr>
            <a:spLocks noChangeArrowheads="1"/>
          </p:cNvSpPr>
          <p:nvPr/>
        </p:nvSpPr>
        <p:spPr bwMode="auto">
          <a:xfrm>
            <a:off x="76200" y="1662499"/>
            <a:ext cx="8991600" cy="2308324"/>
          </a:xfrm>
          <a:prstGeom prst="rect">
            <a:avLst/>
          </a:prstGeom>
          <a:noFill/>
          <a:ln w="19050" cap="flat" cmpd="sng">
            <a:noFill/>
            <a:prstDash val="solid"/>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685800" algn="l"/>
              </a:tabLst>
            </a:pP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în</a:t>
            </a:r>
            <a:r>
              <a:rPr kumimoji="0" lang="ro-RO" b="0" i="0" u="none" strike="noStrike" cap="none" normalizeH="0" dirty="0">
                <a:ln>
                  <a:noFill/>
                </a:ln>
                <a:solidFill>
                  <a:schemeClr val="tx1"/>
                </a:solidFill>
                <a:effectLst/>
                <a:latin typeface="Times New Roman" pitchFamily="18" charset="0"/>
                <a:ea typeface="Times New Roman" pitchFamily="18" charset="0"/>
                <a:cs typeface="Times New Roman" pitchFamily="18" charset="0"/>
              </a:rPr>
              <a:t> care</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endParaRPr kumimoji="0" lang="en-US"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pPr>
            <a:r>
              <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S</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a:t>
            </a:r>
            <a:r>
              <a:rPr kumimoji="0" lang="ro-RO" b="0" i="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secţiunea reală a conductorului</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în mm</a:t>
            </a:r>
            <a:r>
              <a:rPr kumimoji="0" lang="ro-RO" b="0" i="0"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2</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t>
            </a:r>
            <a:endParaRPr kumimoji="0" lang="en-US" b="0" i="0" u="none" strike="noStrike" cap="none" normalizeH="0" baseline="0" dirty="0">
              <a:ln>
                <a:noFill/>
              </a:ln>
              <a:solidFill>
                <a:schemeClr val="tx1"/>
              </a:solidFill>
              <a:effectLst/>
              <a:latin typeface="Times New Roman" pitchFamily="18" charset="0"/>
              <a:cs typeface="Times New Roman" pitchFamily="18" charset="0"/>
            </a:endParaRPr>
          </a:p>
          <a:p>
            <a:pPr marL="630238" marR="0" lvl="0" indent="-630238" algn="just" defTabSz="914400" rtl="0" eaLnBrk="0" fontAlgn="base" latinLnBrk="0" hangingPunct="0">
              <a:lnSpc>
                <a:spcPct val="100000"/>
              </a:lnSpc>
              <a:spcBef>
                <a:spcPct val="0"/>
              </a:spcBef>
              <a:spcAft>
                <a:spcPct val="0"/>
              </a:spcAft>
              <a:buClrTx/>
              <a:buSzTx/>
              <a:buFontTx/>
              <a:buNone/>
            </a:pPr>
            <a:r>
              <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K</a:t>
            </a:r>
            <a:r>
              <a:rPr kumimoji="0" lang="ro-RO" b="0" i="1"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1</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a:t>
            </a:r>
            <a:r>
              <a:rPr kumimoji="0" lang="ro-RO" b="0" i="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coeficient de corecţie </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ce depinde de natura materialului conductor, de transformările fizice din procesul de fabricaţie a conductorului şi de prezenţa </a:t>
            </a:r>
            <a:r>
              <a:rPr kumimoji="0" lang="ro-RO"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ujnor</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straturi de protecţie;</a:t>
            </a:r>
          </a:p>
          <a:p>
            <a:pPr marL="630238" marR="0" lvl="0" indent="-630238" algn="just" defTabSz="914400" rtl="0" eaLnBrk="0" fontAlgn="base" latinLnBrk="0" hangingPunct="0">
              <a:lnSpc>
                <a:spcPct val="100000"/>
              </a:lnSpc>
              <a:spcBef>
                <a:spcPct val="0"/>
              </a:spcBef>
              <a:spcAft>
                <a:spcPct val="0"/>
              </a:spcAft>
              <a:buClrTx/>
              <a:buSzTx/>
              <a:buFontTx/>
              <a:buNone/>
            </a:pPr>
            <a:r>
              <a:rPr lang="ro-RO" dirty="0">
                <a:latin typeface="Times New Roman" pitchFamily="18" charset="0"/>
                <a:ea typeface="Times New Roman" pitchFamily="18" charset="0"/>
                <a:cs typeface="Times New Roman" pitchFamily="18" charset="0"/>
              </a:rPr>
              <a:t>   </a:t>
            </a:r>
            <a:r>
              <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K</a:t>
            </a:r>
            <a:r>
              <a:rPr kumimoji="0" lang="ro-RO" b="0" i="1"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2</a:t>
            </a:r>
            <a:r>
              <a:rPr kumimoji="0" lang="ro-RO" b="0" i="0"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 </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a:t>
            </a:r>
            <a:r>
              <a:rPr kumimoji="0" lang="ro-RO" b="0" i="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coeficient de corecţie </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care ţine seama de majorarea lungimii conductorului datorită răsucirii firelor componente în cazul conductoarelor multifilare;</a:t>
            </a:r>
          </a:p>
          <a:p>
            <a:pPr marL="630238" marR="0" lvl="0" indent="-630238" algn="just" defTabSz="914400" rtl="0" eaLnBrk="0" fontAlgn="base" latinLnBrk="0" hangingPunct="0">
              <a:lnSpc>
                <a:spcPct val="100000"/>
              </a:lnSpc>
              <a:spcBef>
                <a:spcPct val="0"/>
              </a:spcBef>
              <a:spcAft>
                <a:spcPct val="0"/>
              </a:spcAft>
              <a:buClrTx/>
              <a:buSzTx/>
              <a:buFontTx/>
              <a:buNone/>
            </a:pPr>
            <a:r>
              <a:rPr kumimoji="0" lang="ro-RO"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K</a:t>
            </a:r>
            <a:r>
              <a:rPr kumimoji="0" lang="ro-RO" b="0" i="1"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3</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a:t>
            </a:r>
            <a:r>
              <a:rPr kumimoji="0" lang="ro-RO" b="0" i="0" u="none" strike="noStrike" cap="none" normalizeH="0" baseline="0" dirty="0" err="1">
                <a:ln>
                  <a:noFill/>
                </a:ln>
                <a:solidFill>
                  <a:srgbClr val="002060"/>
                </a:solidFill>
                <a:effectLst/>
                <a:latin typeface="Times New Roman" pitchFamily="18" charset="0"/>
                <a:ea typeface="Times New Roman" pitchFamily="18" charset="0"/>
                <a:cs typeface="Times New Roman" pitchFamily="18" charset="0"/>
              </a:rPr>
              <a:t>coef</a:t>
            </a:r>
            <a:r>
              <a:rPr kumimoji="0" lang="ro-RO" b="0" i="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 de corecţie </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ce ţine seama de majorarea lungimii datorită asamblării conductoarelor;</a:t>
            </a:r>
            <a:endParaRPr lang="ro-RO" dirty="0">
              <a:latin typeface="Times New Roman" pitchFamily="18" charset="0"/>
              <a:cs typeface="Times New Roman" pitchFamily="18" charset="0"/>
            </a:endParaRPr>
          </a:p>
          <a:p>
            <a:pPr marL="630238" marR="0" lvl="0" indent="-630238" algn="just" defTabSz="914400" rtl="0" eaLnBrk="0" fontAlgn="base" latinLnBrk="0" hangingPunct="0">
              <a:lnSpc>
                <a:spcPct val="100000"/>
              </a:lnSpc>
              <a:spcBef>
                <a:spcPct val="0"/>
              </a:spcBef>
              <a:spcAft>
                <a:spcPct val="0"/>
              </a:spcAft>
              <a:buClrTx/>
              <a:buSzTx/>
              <a:buFontTx/>
              <a:buNone/>
            </a:pPr>
            <a:r>
              <a:rPr kumimoji="0" lang="ro-RO" b="0" i="1" u="none" strike="noStrike" cap="none" normalizeH="0" dirty="0">
                <a:ln>
                  <a:noFill/>
                </a:ln>
                <a:solidFill>
                  <a:schemeClr val="tx1"/>
                </a:solidFill>
                <a:effectLst/>
                <a:latin typeface="Times New Roman" pitchFamily="18" charset="0"/>
                <a:ea typeface="Times New Roman" pitchFamily="18" charset="0"/>
                <a:cs typeface="Times New Roman" pitchFamily="18" charset="0"/>
              </a:rPr>
              <a:t>   </a:t>
            </a:r>
            <a:r>
              <a:rPr kumimoji="0" lang="ro-RO" b="0" i="1"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ρ</a:t>
            </a:r>
            <a:r>
              <a:rPr kumimoji="0" lang="ro-RO" b="0" i="1" u="none" strike="noStrike" cap="none" normalizeH="0" baseline="-30000" dirty="0" err="1">
                <a:ln>
                  <a:noFill/>
                </a:ln>
                <a:solidFill>
                  <a:schemeClr val="tx1"/>
                </a:solidFill>
                <a:effectLst/>
                <a:latin typeface="Times New Roman" pitchFamily="18" charset="0"/>
                <a:ea typeface="Times New Roman" pitchFamily="18" charset="0"/>
                <a:cs typeface="Times New Roman" pitchFamily="18" charset="0"/>
              </a:rPr>
              <a:t>θ</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a:t>
            </a:r>
            <a:r>
              <a:rPr kumimoji="0" lang="ro-RO" b="0" i="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rezistivitatea materialului conductor </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la θ (°C), în Ω·mm</a:t>
            </a:r>
            <a:r>
              <a:rPr kumimoji="0" lang="ro-RO" b="0" i="0"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2</a:t>
            </a:r>
            <a:r>
              <a:rPr kumimoji="0" lang="ro-RO"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/km, variabilă cu temperatura:</a:t>
            </a:r>
            <a:endParaRPr kumimoji="0" lang="ro-RO" b="0" i="0" u="none" strike="noStrike" cap="none" normalizeH="0" baseline="0" dirty="0">
              <a:ln>
                <a:noFill/>
              </a:ln>
              <a:solidFill>
                <a:schemeClr val="tx1"/>
              </a:solidFill>
              <a:effectLst/>
              <a:latin typeface="Times New Roman" pitchFamily="18" charset="0"/>
              <a:cs typeface="Times New Roman" pitchFamily="18" charset="0"/>
            </a:endParaRPr>
          </a:p>
        </p:txBody>
      </p:sp>
      <p:sp>
        <p:nvSpPr>
          <p:cNvPr id="183301"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3300" name="Object 4"/>
          <p:cNvGraphicFramePr>
            <a:graphicFrameLocks noChangeAspect="1"/>
          </p:cNvGraphicFramePr>
          <p:nvPr/>
        </p:nvGraphicFramePr>
        <p:xfrm>
          <a:off x="2667000" y="4114800"/>
          <a:ext cx="3781425" cy="409575"/>
        </p:xfrm>
        <a:graphic>
          <a:graphicData uri="http://schemas.openxmlformats.org/presentationml/2006/ole">
            <mc:AlternateContent xmlns:mc="http://schemas.openxmlformats.org/markup-compatibility/2006">
              <mc:Choice xmlns:v="urn:schemas-microsoft-com:vml" Requires="v">
                <p:oleObj spid="_x0000_s183312" name="Equation" r:id="rId5" imgW="2374560" imgH="253800" progId="Equation.3">
                  <p:embed/>
                </p:oleObj>
              </mc:Choice>
              <mc:Fallback>
                <p:oleObj name="Equation" r:id="rId5" imgW="2374560" imgH="253800" progId="Equation.3">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4114800"/>
                        <a:ext cx="3781425" cy="409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Rectangle 15"/>
          <p:cNvSpPr/>
          <p:nvPr/>
        </p:nvSpPr>
        <p:spPr>
          <a:xfrm>
            <a:off x="7010400" y="4038600"/>
            <a:ext cx="482824" cy="40011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[5]</a:t>
            </a:r>
          </a:p>
        </p:txBody>
      </p:sp>
      <p:pic>
        <p:nvPicPr>
          <p:cNvPr id="183329" name="Picture 33"/>
          <p:cNvPicPr>
            <a:picLocks noChangeAspect="1" noChangeArrowheads="1"/>
          </p:cNvPicPr>
          <p:nvPr/>
        </p:nvPicPr>
        <p:blipFill>
          <a:blip r:embed="rId7" cstate="print"/>
          <a:srcRect/>
          <a:stretch>
            <a:fillRect/>
          </a:stretch>
        </p:blipFill>
        <p:spPr bwMode="auto">
          <a:xfrm>
            <a:off x="152399" y="4800600"/>
            <a:ext cx="8839201" cy="1447800"/>
          </a:xfrm>
          <a:prstGeom prst="rect">
            <a:avLst/>
          </a:prstGeom>
          <a:noFill/>
          <a:ln w="19050" cap="flat" cmpd="sng">
            <a:noFill/>
            <a:prstDash val="solid"/>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
          <p:cNvSpPr>
            <a:spLocks noChangeShapeType="1"/>
          </p:cNvSpPr>
          <p:nvPr/>
        </p:nvSpPr>
        <p:spPr bwMode="auto">
          <a:xfrm>
            <a:off x="0" y="6096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9" name="Line 2"/>
          <p:cNvSpPr>
            <a:spLocks noChangeShapeType="1"/>
          </p:cNvSpPr>
          <p:nvPr/>
        </p:nvSpPr>
        <p:spPr bwMode="auto">
          <a:xfrm>
            <a:off x="0" y="6629400"/>
            <a:ext cx="9144000" cy="0"/>
          </a:xfrm>
          <a:prstGeom prst="line">
            <a:avLst/>
          </a:prstGeom>
          <a:ln w="76200">
            <a:headEnd/>
            <a:tailEnd/>
          </a:ln>
        </p:spPr>
        <p:style>
          <a:lnRef idx="3">
            <a:schemeClr val="accent2"/>
          </a:lnRef>
          <a:fillRef idx="0">
            <a:schemeClr val="accent2"/>
          </a:fillRef>
          <a:effectRef idx="2">
            <a:schemeClr val="accent2"/>
          </a:effectRef>
          <a:fontRef idx="minor">
            <a:schemeClr val="tx1"/>
          </a:fontRef>
        </p:style>
        <p:txBody>
          <a:bodyPr/>
          <a:lstStyle/>
          <a:p>
            <a:endParaRPr lang="en-US"/>
          </a:p>
        </p:txBody>
      </p:sp>
      <p:sp>
        <p:nvSpPr>
          <p:cNvPr id="10" name="Text Box 334"/>
          <p:cNvSpPr txBox="1">
            <a:spLocks noChangeArrowheads="1"/>
          </p:cNvSpPr>
          <p:nvPr/>
        </p:nvSpPr>
        <p:spPr bwMode="auto">
          <a:xfrm>
            <a:off x="0" y="0"/>
            <a:ext cx="9144000" cy="523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o-RO" sz="2800" b="1" dirty="0"/>
              <a:t>REZISTENŢA LINIILOR ELECTRICE ÎN CABLU</a:t>
            </a:r>
            <a:endPar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endParaRPr>
          </a:p>
        </p:txBody>
      </p:sp>
      <p:sp>
        <p:nvSpPr>
          <p:cNvPr id="1003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76200" y="685800"/>
            <a:ext cx="8915400" cy="1631216"/>
          </a:xfrm>
          <a:prstGeom prst="rect">
            <a:avLst/>
          </a:prstGeom>
        </p:spPr>
        <p:txBody>
          <a:bodyPr wrap="square">
            <a:spAutoFit/>
          </a:bodyPr>
          <a:lstStyle/>
          <a:p>
            <a:pPr algn="just">
              <a:spcAft>
                <a:spcPts val="1200"/>
              </a:spcAft>
            </a:pPr>
            <a:r>
              <a:rPr lang="ro-RO" sz="2000" dirty="0">
                <a:latin typeface="Times New Roman" pitchFamily="18" charset="0"/>
                <a:cs typeface="Times New Roman" pitchFamily="18" charset="0"/>
              </a:rPr>
              <a:t>       </a:t>
            </a:r>
            <a:r>
              <a:rPr lang="vi-VN" sz="2000" dirty="0">
                <a:latin typeface="Times New Roman" pitchFamily="18" charset="0"/>
                <a:cs typeface="Times New Roman" pitchFamily="18" charset="0"/>
              </a:rPr>
              <a:t>În </a:t>
            </a:r>
            <a:r>
              <a:rPr lang="ro-RO" sz="2000" dirty="0" err="1">
                <a:latin typeface="Times New Roman" pitchFamily="18" charset="0"/>
                <a:cs typeface="Times New Roman" pitchFamily="18" charset="0"/>
              </a:rPr>
              <a:t>c.a</a:t>
            </a:r>
            <a:r>
              <a:rPr lang="ro-RO" sz="2000" dirty="0">
                <a:latin typeface="Times New Roman" pitchFamily="18" charset="0"/>
                <a:cs typeface="Times New Roman" pitchFamily="18" charset="0"/>
              </a:rPr>
              <a:t>.</a:t>
            </a:r>
            <a:r>
              <a:rPr lang="vi-VN" sz="2000" dirty="0">
                <a:latin typeface="Times New Roman" pitchFamily="18" charset="0"/>
                <a:cs typeface="Times New Roman" pitchFamily="18" charset="0"/>
              </a:rPr>
              <a:t>, rezistenţa conductoarelor </a:t>
            </a:r>
            <a:r>
              <a:rPr lang="ro-RO" sz="2000" dirty="0">
                <a:latin typeface="Times New Roman" pitchFamily="18" charset="0"/>
                <a:cs typeface="Times New Roman" pitchFamily="18" charset="0"/>
              </a:rPr>
              <a:t>LEC </a:t>
            </a:r>
            <a:r>
              <a:rPr lang="vi-VN" sz="2000" dirty="0">
                <a:latin typeface="Times New Roman" pitchFamily="18" charset="0"/>
                <a:cs typeface="Times New Roman" pitchFamily="18" charset="0"/>
              </a:rPr>
              <a:t>este mai mare decât în </a:t>
            </a:r>
            <a:r>
              <a:rPr lang="ro-RO" sz="2000" dirty="0" err="1">
                <a:latin typeface="Times New Roman" pitchFamily="18" charset="0"/>
                <a:cs typeface="Times New Roman" pitchFamily="18" charset="0"/>
              </a:rPr>
              <a:t>c.c</a:t>
            </a:r>
            <a:r>
              <a:rPr lang="ro-RO" sz="2000" dirty="0">
                <a:latin typeface="Times New Roman" pitchFamily="18" charset="0"/>
                <a:cs typeface="Times New Roman" pitchFamily="18" charset="0"/>
              </a:rPr>
              <a:t>. </a:t>
            </a:r>
            <a:r>
              <a:rPr lang="vi-VN" sz="2000" b="1" dirty="0">
                <a:solidFill>
                  <a:srgbClr val="002060"/>
                </a:solidFill>
                <a:latin typeface="Times New Roman" pitchFamily="18" charset="0"/>
                <a:cs typeface="Times New Roman" pitchFamily="18" charset="0"/>
              </a:rPr>
              <a:t>datorită</a:t>
            </a:r>
            <a:r>
              <a:rPr lang="vi-VN" sz="2000" dirty="0">
                <a:latin typeface="Times New Roman" pitchFamily="18" charset="0"/>
                <a:cs typeface="Times New Roman" pitchFamily="18" charset="0"/>
              </a:rPr>
              <a:t> </a:t>
            </a:r>
            <a:r>
              <a:rPr lang="vi-VN" sz="2000" dirty="0">
                <a:solidFill>
                  <a:srgbClr val="002060"/>
                </a:solidFill>
                <a:latin typeface="Times New Roman" pitchFamily="18" charset="0"/>
                <a:cs typeface="Times New Roman" pitchFamily="18" charset="0"/>
              </a:rPr>
              <a:t>efectelor pelicular </a:t>
            </a:r>
            <a:r>
              <a:rPr lang="vi-VN" sz="2000" dirty="0">
                <a:latin typeface="Times New Roman" pitchFamily="18" charset="0"/>
                <a:cs typeface="Times New Roman" pitchFamily="18" charset="0"/>
              </a:rPr>
              <a:t>şi </a:t>
            </a:r>
            <a:r>
              <a:rPr lang="vi-VN" sz="2000" dirty="0">
                <a:solidFill>
                  <a:srgbClr val="002060"/>
                </a:solidFill>
                <a:latin typeface="Times New Roman" pitchFamily="18" charset="0"/>
                <a:cs typeface="Times New Roman" pitchFamily="18" charset="0"/>
              </a:rPr>
              <a:t>de apropiere </a:t>
            </a:r>
            <a:r>
              <a:rPr lang="vi-VN" sz="2000" dirty="0">
                <a:latin typeface="Times New Roman" pitchFamily="18" charset="0"/>
                <a:cs typeface="Times New Roman" pitchFamily="18" charset="0"/>
              </a:rPr>
              <a:t>(proximitate) şi </a:t>
            </a:r>
            <a:r>
              <a:rPr lang="vi-VN" sz="2000" b="1" dirty="0">
                <a:solidFill>
                  <a:srgbClr val="002060"/>
                </a:solidFill>
                <a:latin typeface="Times New Roman" pitchFamily="18" charset="0"/>
                <a:cs typeface="Times New Roman" pitchFamily="18" charset="0"/>
              </a:rPr>
              <a:t>din cauza </a:t>
            </a:r>
            <a:r>
              <a:rPr lang="vi-VN" sz="2000" dirty="0">
                <a:solidFill>
                  <a:srgbClr val="002060"/>
                </a:solidFill>
                <a:latin typeface="Times New Roman" pitchFamily="18" charset="0"/>
                <a:cs typeface="Times New Roman" pitchFamily="18" charset="0"/>
              </a:rPr>
              <a:t>pierderilor de putere </a:t>
            </a:r>
            <a:r>
              <a:rPr lang="vi-VN" sz="2000" dirty="0">
                <a:latin typeface="Times New Roman" pitchFamily="18" charset="0"/>
                <a:cs typeface="Times New Roman" pitchFamily="18" charset="0"/>
              </a:rPr>
              <a:t>determinate de curenţii induşi în ecrane, mantaua metalică şi armătura cablului.</a:t>
            </a:r>
            <a:r>
              <a:rPr lang="ro-RO" sz="2000" dirty="0">
                <a:latin typeface="Times New Roman" pitchFamily="18" charset="0"/>
                <a:cs typeface="Times New Roman" pitchFamily="18" charset="0"/>
              </a:rPr>
              <a:t> </a:t>
            </a:r>
            <a:r>
              <a:rPr lang="vi-VN" sz="2000" dirty="0">
                <a:latin typeface="Times New Roman" pitchFamily="18" charset="0"/>
                <a:cs typeface="Times New Roman" pitchFamily="18" charset="0"/>
              </a:rPr>
              <a:t>În calculele practice, pentru a evidenţia creşterea rezistenţei în curent alternativ, datorită efectului pelicular şi de apropiere, se utilizează relaţii de tipul:</a:t>
            </a:r>
          </a:p>
        </p:txBody>
      </p:sp>
      <p:sp>
        <p:nvSpPr>
          <p:cNvPr id="175106"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75109"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2274" name="Rectangle 2"/>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2273" name="Object 1"/>
          <p:cNvGraphicFramePr>
            <a:graphicFrameLocks noChangeAspect="1"/>
          </p:cNvGraphicFramePr>
          <p:nvPr/>
        </p:nvGraphicFramePr>
        <p:xfrm>
          <a:off x="3107267" y="2514600"/>
          <a:ext cx="2455333" cy="457200"/>
        </p:xfrm>
        <a:graphic>
          <a:graphicData uri="http://schemas.openxmlformats.org/presentationml/2006/ole">
            <mc:AlternateContent xmlns:mc="http://schemas.openxmlformats.org/markup-compatibility/2006">
              <mc:Choice xmlns:v="urn:schemas-microsoft-com:vml" Requires="v">
                <p:oleObj spid="_x0000_s182287" name="Equation" r:id="rId3" imgW="1384300" imgH="254000" progId="Equation.3">
                  <p:embed/>
                </p:oleObj>
              </mc:Choice>
              <mc:Fallback>
                <p:oleObj name="Equation" r:id="rId3" imgW="1384300" imgH="2540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07267" y="2514600"/>
                        <a:ext cx="2455333"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0"/>
          <p:cNvSpPr/>
          <p:nvPr/>
        </p:nvSpPr>
        <p:spPr>
          <a:xfrm>
            <a:off x="6248400" y="2495490"/>
            <a:ext cx="482824" cy="40011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[6]</a:t>
            </a:r>
          </a:p>
        </p:txBody>
      </p:sp>
      <p:sp>
        <p:nvSpPr>
          <p:cNvPr id="182275" name="Rectangle 3"/>
          <p:cNvSpPr>
            <a:spLocks noChangeArrowheads="1"/>
          </p:cNvSpPr>
          <p:nvPr/>
        </p:nvSpPr>
        <p:spPr bwMode="auto">
          <a:xfrm>
            <a:off x="152400" y="3048000"/>
            <a:ext cx="8839200" cy="707886"/>
          </a:xfrm>
          <a:prstGeom prst="rect">
            <a:avLst/>
          </a:prstGeom>
          <a:noFill/>
          <a:ln w="19050" cap="flat" cmpd="sng">
            <a:noFill/>
            <a:prstDash val="solid"/>
            <a:miter lim="800000"/>
            <a:headEnd/>
            <a:tailEnd/>
          </a:ln>
          <a:effectLst/>
        </p:spPr>
        <p:txBody>
          <a:bodyPr vert="horz" wrap="square" lIns="91440" tIns="45720" rIns="91440" bIns="45720" numCol="1" anchor="ctr" anchorCtr="0" compatLnSpc="1">
            <a:prstTxWarp prst="textNoShape">
              <a:avLst/>
            </a:prstTxWarp>
            <a:spAutoFit/>
          </a:bodyPr>
          <a:lstStyle/>
          <a:p>
            <a:pPr algn="just" eaLnBrk="1" hangingPunct="1"/>
            <a:r>
              <a:rPr kumimoji="0" lang="ro-RO" sz="2000" b="0" i="1"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Y</a:t>
            </a:r>
            <a:r>
              <a:rPr kumimoji="0" lang="ro-RO" sz="2000" b="0" i="1" u="none" strike="noStrike" cap="none" normalizeH="0" baseline="-30000" dirty="0" err="1">
                <a:ln>
                  <a:noFill/>
                </a:ln>
                <a:solidFill>
                  <a:schemeClr val="tx1"/>
                </a:solidFill>
                <a:effectLst/>
                <a:latin typeface="Times New Roman" pitchFamily="18" charset="0"/>
                <a:ea typeface="Times New Roman" pitchFamily="18" charset="0"/>
                <a:cs typeface="Times New Roman" pitchFamily="18" charset="0"/>
              </a:rPr>
              <a:t>p</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şi </a:t>
            </a:r>
            <a:r>
              <a:rPr kumimoji="0" lang="ro-RO" sz="2000" b="0" i="1"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Y</a:t>
            </a:r>
            <a:r>
              <a:rPr kumimoji="0" lang="ro-RO" sz="2000" b="0" i="1" u="none" strike="noStrike" cap="none" normalizeH="0" baseline="-30000" dirty="0" err="1">
                <a:ln>
                  <a:noFill/>
                </a:ln>
                <a:solidFill>
                  <a:schemeClr val="tx1"/>
                </a:solidFill>
                <a:effectLst/>
                <a:latin typeface="Times New Roman" pitchFamily="18" charset="0"/>
                <a:ea typeface="Times New Roman" pitchFamily="18" charset="0"/>
                <a:cs typeface="Times New Roman" pitchFamily="18" charset="0"/>
              </a:rPr>
              <a:t>a</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a:t>
            </a:r>
            <a:r>
              <a:rPr kumimoji="0" lang="ro-RO" sz="2000" b="0" i="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coeficienţi de creştere a rezistenţei </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în </a:t>
            </a:r>
            <a:r>
              <a:rPr kumimoji="0" lang="ro-RO" sz="20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c.a</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datorită efectului pelicular şi de apropiere a căror</a:t>
            </a:r>
            <a:r>
              <a:rPr kumimoji="0" lang="ro-RO" sz="2000" b="0" i="0" u="none" strike="noStrike" cap="none" normalizeH="0" dirty="0">
                <a:ln>
                  <a:noFill/>
                </a:ln>
                <a:solidFill>
                  <a:schemeClr val="tx1"/>
                </a:solidFill>
                <a:effectLst/>
                <a:latin typeface="Times New Roman" pitchFamily="18" charset="0"/>
                <a:ea typeface="Times New Roman" pitchFamily="18" charset="0"/>
                <a:cs typeface="Times New Roman" pitchFamily="18" charset="0"/>
              </a:rPr>
              <a:t> v</a:t>
            </a:r>
            <a:r>
              <a:rPr lang="vi-VN" sz="2000" dirty="0">
                <a:latin typeface="Times New Roman" pitchFamily="18" charset="0"/>
                <a:ea typeface="Times New Roman" pitchFamily="18" charset="0"/>
                <a:cs typeface="Times New Roman" pitchFamily="18" charset="0"/>
              </a:rPr>
              <a:t>alori</a:t>
            </a:r>
            <a:r>
              <a:rPr lang="ro-RO" sz="2000" dirty="0">
                <a:latin typeface="Times New Roman" pitchFamily="18" charset="0"/>
                <a:ea typeface="Times New Roman" pitchFamily="18" charset="0"/>
                <a:cs typeface="Times New Roman" pitchFamily="18" charset="0"/>
              </a:rPr>
              <a:t> </a:t>
            </a:r>
            <a:r>
              <a:rPr lang="vi-VN" sz="2000" dirty="0">
                <a:latin typeface="Times New Roman" pitchFamily="18" charset="0"/>
                <a:ea typeface="Times New Roman" pitchFamily="18" charset="0"/>
                <a:cs typeface="Times New Roman" pitchFamily="18" charset="0"/>
              </a:rPr>
              <a:t>pot fi determinate cu următoarele relaţii</a:t>
            </a:r>
            <a:r>
              <a:rPr lang="ro-RO" sz="2000" dirty="0">
                <a:latin typeface="Times New Roman" pitchFamily="18" charset="0"/>
                <a:ea typeface="Times New Roman" pitchFamily="18" charset="0"/>
                <a:cs typeface="Times New Roman" pitchFamily="18" charset="0"/>
              </a:rPr>
              <a:t>:</a:t>
            </a:r>
            <a:endParaRPr lang="vi-VN" sz="2000" dirty="0">
              <a:latin typeface="Times New Roman" pitchFamily="18" charset="0"/>
              <a:ea typeface="Times New Roman" pitchFamily="18" charset="0"/>
              <a:cs typeface="Times New Roman" pitchFamily="18" charset="0"/>
            </a:endParaRPr>
          </a:p>
        </p:txBody>
      </p:sp>
      <p:sp>
        <p:nvSpPr>
          <p:cNvPr id="13" name="Rectangle 12"/>
          <p:cNvSpPr/>
          <p:nvPr/>
        </p:nvSpPr>
        <p:spPr>
          <a:xfrm>
            <a:off x="6248400" y="4419600"/>
            <a:ext cx="482824" cy="400110"/>
          </a:xfrm>
          <a:prstGeom prst="rect">
            <a:avLst/>
          </a:prstGeom>
        </p:spPr>
        <p:txBody>
          <a:bodyPr wrap="none">
            <a:spAutoFit/>
          </a:bodyPr>
          <a:lstStyle/>
          <a:p>
            <a:pPr marL="282575" lvl="0" indent="-282575" algn="just" eaLnBrk="1" hangingPunct="1">
              <a:spcAft>
                <a:spcPts val="600"/>
              </a:spcAft>
              <a:buClr>
                <a:srgbClr val="000099"/>
              </a:buClr>
              <a:tabLst>
                <a:tab pos="360363" algn="l"/>
              </a:tabLst>
            </a:pPr>
            <a:r>
              <a:rPr lang="ro-RO" sz="2000" dirty="0">
                <a:latin typeface="Times New Roman" pitchFamily="18" charset="0"/>
                <a:ea typeface="Times New Roman" pitchFamily="18" charset="0"/>
                <a:cs typeface="Times New Roman" pitchFamily="18" charset="0"/>
              </a:rPr>
              <a:t>[7]</a:t>
            </a:r>
          </a:p>
        </p:txBody>
      </p:sp>
      <p:sp>
        <p:nvSpPr>
          <p:cNvPr id="182277" name="Rectangle 5"/>
          <p:cNvSpPr>
            <a:spLocks noChangeArrowheads="1"/>
          </p:cNvSpPr>
          <p:nvPr/>
        </p:nvSpPr>
        <p:spPr bwMode="auto">
          <a:xfrm>
            <a:off x="0" y="0"/>
            <a:ext cx="9144000" cy="0"/>
          </a:xfrm>
          <a:prstGeom prst="rect">
            <a:avLst/>
          </a:prstGeom>
          <a:noFill/>
          <a:ln w="19050" cap="flat" cmpd="sng">
            <a:no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2276" name="Object 4"/>
          <p:cNvGraphicFramePr>
            <a:graphicFrameLocks noChangeAspect="1"/>
          </p:cNvGraphicFramePr>
          <p:nvPr/>
        </p:nvGraphicFramePr>
        <p:xfrm>
          <a:off x="3200400" y="3970734"/>
          <a:ext cx="2362200" cy="1439466"/>
        </p:xfrm>
        <a:graphic>
          <a:graphicData uri="http://schemas.openxmlformats.org/presentationml/2006/ole">
            <mc:AlternateContent xmlns:mc="http://schemas.openxmlformats.org/markup-compatibility/2006">
              <mc:Choice xmlns:v="urn:schemas-microsoft-com:vml" Requires="v">
                <p:oleObj spid="_x0000_s182288" name="Equation" r:id="rId5" imgW="1625400" imgH="990360" progId="Equation.3">
                  <p:embed/>
                </p:oleObj>
              </mc:Choice>
              <mc:Fallback>
                <p:oleObj name="Equation" r:id="rId5" imgW="1625400" imgH="990360" progId="Equation.3">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0400" y="3970734"/>
                        <a:ext cx="2362200" cy="143946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2278" name="Rectangle 6"/>
          <p:cNvSpPr>
            <a:spLocks noChangeArrowheads="1"/>
          </p:cNvSpPr>
          <p:nvPr/>
        </p:nvSpPr>
        <p:spPr bwMode="auto">
          <a:xfrm>
            <a:off x="228600" y="5334000"/>
            <a:ext cx="8763000" cy="1015663"/>
          </a:xfrm>
          <a:prstGeom prst="rect">
            <a:avLst/>
          </a:prstGeom>
          <a:noFill/>
          <a:ln w="19050" cap="flat" cmpd="sng">
            <a:noFill/>
            <a:prstDash val="solid"/>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în care: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o-RO" sz="2000"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f</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a:t>
            </a:r>
            <a:r>
              <a:rPr kumimoji="0" lang="ro-RO" sz="2000" b="0" i="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frecvenţa</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în Hz;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o-RO" sz="2000"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ro-RO" sz="2000" b="0" i="1"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K</a:t>
            </a:r>
            <a:r>
              <a:rPr kumimoji="0" lang="ro-RO" sz="2000" b="0" i="1" u="none" strike="noStrike" cap="none" normalizeH="0" baseline="-30000" dirty="0" err="1">
                <a:ln>
                  <a:noFill/>
                </a:ln>
                <a:solidFill>
                  <a:schemeClr val="tx1"/>
                </a:solidFill>
                <a:effectLst/>
                <a:latin typeface="Times New Roman" pitchFamily="18" charset="0"/>
                <a:ea typeface="Times New Roman" pitchFamily="18" charset="0"/>
                <a:cs typeface="Times New Roman" pitchFamily="18" charset="0"/>
              </a:rPr>
              <a:t>p</a:t>
            </a:r>
            <a:r>
              <a:rPr kumimoji="0" lang="ro-RO" sz="2000" b="0" i="1"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 </a:t>
            </a:r>
            <a:r>
              <a:rPr kumimoji="0" lang="ro-RO" sz="2000"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ro-RO" sz="2000" b="0" i="1"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K</a:t>
            </a:r>
            <a:r>
              <a:rPr kumimoji="0" lang="ro-RO" sz="2000" b="0" i="1" u="none" strike="noStrike" cap="none" normalizeH="0" baseline="-30000" dirty="0" err="1">
                <a:ln>
                  <a:noFill/>
                </a:ln>
                <a:solidFill>
                  <a:schemeClr val="tx1"/>
                </a:solidFill>
                <a:effectLst/>
                <a:latin typeface="Times New Roman" pitchFamily="18" charset="0"/>
                <a:ea typeface="Times New Roman" pitchFamily="18" charset="0"/>
                <a:cs typeface="Times New Roman" pitchFamily="18" charset="0"/>
              </a:rPr>
              <a:t>a</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 </a:t>
            </a:r>
            <a:r>
              <a:rPr kumimoji="0" lang="ro-RO" sz="2000" b="0" i="0" u="none" strike="noStrike" cap="none" normalizeH="0" baseline="0" dirty="0">
                <a:ln>
                  <a:noFill/>
                </a:ln>
                <a:solidFill>
                  <a:srgbClr val="002060"/>
                </a:solidFill>
                <a:effectLst/>
                <a:latin typeface="Times New Roman" pitchFamily="18" charset="0"/>
                <a:ea typeface="Times New Roman" pitchFamily="18" charset="0"/>
                <a:cs typeface="Times New Roman" pitchFamily="18" charset="0"/>
              </a:rPr>
              <a:t>coeficienţi</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ce depind de tipul conductorului, dacă este sau nu impregnat.</a:t>
            </a:r>
            <a:endParaRPr kumimoji="0" lang="ro-RO" sz="3600" b="0" i="0" u="none" strike="noStrike" cap="none" normalizeH="0" baseline="0" dirty="0">
              <a:ln>
                <a:noFill/>
              </a:ln>
              <a:solidFill>
                <a:schemeClr val="tx1"/>
              </a:solidFill>
              <a:effectLst/>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4236</TotalTime>
  <Words>3575</Words>
  <Application>Microsoft Office PowerPoint</Application>
  <PresentationFormat>On-screen Show (4:3)</PresentationFormat>
  <Paragraphs>498</Paragraphs>
  <Slides>35</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35</vt:i4>
      </vt:variant>
    </vt:vector>
  </HeadingPairs>
  <TitlesOfParts>
    <vt:vector size="45" baseType="lpstr">
      <vt:lpstr>Algerian</vt:lpstr>
      <vt:lpstr>Arial</vt:lpstr>
      <vt:lpstr>Arial Black</vt:lpstr>
      <vt:lpstr>Calibri</vt:lpstr>
      <vt:lpstr>Symbol</vt:lpstr>
      <vt:lpstr>Times New Roman</vt:lpstr>
      <vt:lpstr>Wingdings</vt:lpstr>
      <vt:lpstr>Default Design</vt:lpstr>
      <vt:lpstr>Picture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elena</dc:creator>
  <cp:lastModifiedBy>ZenBird</cp:lastModifiedBy>
  <cp:revision>531</cp:revision>
  <cp:lastPrinted>1601-01-01T00:00:00Z</cp:lastPrinted>
  <dcterms:created xsi:type="dcterms:W3CDTF">1601-01-01T00:00:00Z</dcterms:created>
  <dcterms:modified xsi:type="dcterms:W3CDTF">2019-03-10T14:34:19Z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