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52"/>
  </p:notesMasterIdLst>
  <p:sldIdLst>
    <p:sldId id="256" r:id="rId2"/>
    <p:sldId id="358" r:id="rId3"/>
    <p:sldId id="373" r:id="rId4"/>
    <p:sldId id="374" r:id="rId5"/>
    <p:sldId id="376" r:id="rId6"/>
    <p:sldId id="377" r:id="rId7"/>
    <p:sldId id="378" r:id="rId8"/>
    <p:sldId id="379" r:id="rId9"/>
    <p:sldId id="380" r:id="rId10"/>
    <p:sldId id="381" r:id="rId11"/>
    <p:sldId id="382" r:id="rId12"/>
    <p:sldId id="384" r:id="rId13"/>
    <p:sldId id="387" r:id="rId14"/>
    <p:sldId id="394" r:id="rId15"/>
    <p:sldId id="395" r:id="rId16"/>
    <p:sldId id="396" r:id="rId17"/>
    <p:sldId id="397" r:id="rId18"/>
    <p:sldId id="403" r:id="rId19"/>
    <p:sldId id="407" r:id="rId20"/>
    <p:sldId id="408" r:id="rId21"/>
    <p:sldId id="409" r:id="rId22"/>
    <p:sldId id="410" r:id="rId23"/>
    <p:sldId id="411" r:id="rId24"/>
    <p:sldId id="412" r:id="rId25"/>
    <p:sldId id="413" r:id="rId26"/>
    <p:sldId id="415" r:id="rId27"/>
    <p:sldId id="416" r:id="rId28"/>
    <p:sldId id="417" r:id="rId29"/>
    <p:sldId id="418" r:id="rId30"/>
    <p:sldId id="419" r:id="rId31"/>
    <p:sldId id="421" r:id="rId32"/>
    <p:sldId id="420" r:id="rId33"/>
    <p:sldId id="422" r:id="rId34"/>
    <p:sldId id="423" r:id="rId35"/>
    <p:sldId id="424" r:id="rId36"/>
    <p:sldId id="425" r:id="rId37"/>
    <p:sldId id="426" r:id="rId38"/>
    <p:sldId id="427" r:id="rId39"/>
    <p:sldId id="428" r:id="rId40"/>
    <p:sldId id="429" r:id="rId41"/>
    <p:sldId id="431" r:id="rId42"/>
    <p:sldId id="430" r:id="rId43"/>
    <p:sldId id="433" r:id="rId44"/>
    <p:sldId id="434" r:id="rId45"/>
    <p:sldId id="435" r:id="rId46"/>
    <p:sldId id="436" r:id="rId47"/>
    <p:sldId id="437" r:id="rId48"/>
    <p:sldId id="438" r:id="rId49"/>
    <p:sldId id="439" r:id="rId50"/>
    <p:sldId id="440" r:id="rId51"/>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FF66"/>
    <a:srgbClr val="66FFFF"/>
    <a:srgbClr val="CC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95" autoAdjust="0"/>
    <p:restoredTop sz="96437" autoAdjust="0"/>
  </p:normalViewPr>
  <p:slideViewPr>
    <p:cSldViewPr>
      <p:cViewPr varScale="1">
        <p:scale>
          <a:sx n="109" d="100"/>
          <a:sy n="109" d="100"/>
        </p:scale>
        <p:origin x="1962" y="96"/>
      </p:cViewPr>
      <p:guideLst>
        <p:guide orient="horz" pos="2160"/>
        <p:guide pos="2880"/>
      </p:guideLst>
    </p:cSldViewPr>
  </p:slideViewPr>
  <p:outlineViewPr>
    <p:cViewPr>
      <p:scale>
        <a:sx n="33" d="100"/>
        <a:sy n="33" d="100"/>
      </p:scale>
      <p:origin x="0" y="-37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5" Type="http://schemas.openxmlformats.org/officeDocument/2006/relationships/image" Target="../media/image45.wmf"/><Relationship Id="rId4"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eaLnBrk="0" hangingPunct="0">
              <a:defRPr sz="1200">
                <a:cs typeface="+mn-cs"/>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eaLnBrk="0" hangingPunct="0">
              <a:defRPr sz="1200" smtClean="0">
                <a:cs typeface="+mn-cs"/>
              </a:defRPr>
            </a:lvl1pPr>
          </a:lstStyle>
          <a:p>
            <a:pPr>
              <a:defRPr/>
            </a:pPr>
            <a:fld id="{73B39D67-487B-4EE8-A8C1-646349991AF4}" type="datetimeFigureOut">
              <a:rPr lang="en-US"/>
              <a:pPr>
                <a:defRPr/>
              </a:pPr>
              <a:t>5/30/2019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eaLnBrk="0" hangingPunct="0">
              <a:defRPr sz="1200">
                <a:cs typeface="+mn-cs"/>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eaLnBrk="0" hangingPunct="0">
              <a:defRPr sz="1200" smtClean="0">
                <a:cs typeface="+mn-cs"/>
              </a:defRPr>
            </a:lvl1pPr>
          </a:lstStyle>
          <a:p>
            <a:pPr>
              <a:defRPr/>
            </a:pPr>
            <a:fld id="{90A1D09B-CCCF-4C50-BCD2-EE3E5775F0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27</a:t>
            </a:fld>
            <a:endParaRPr lang="en-US"/>
          </a:p>
        </p:txBody>
      </p:sp>
    </p:spTree>
    <p:extLst>
      <p:ext uri="{BB962C8B-B14F-4D97-AF65-F5344CB8AC3E}">
        <p14:creationId xmlns:p14="http://schemas.microsoft.com/office/powerpoint/2010/main" val="36810785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28</a:t>
            </a:fld>
            <a:endParaRPr lang="en-US"/>
          </a:p>
        </p:txBody>
      </p:sp>
    </p:spTree>
    <p:extLst>
      <p:ext uri="{BB962C8B-B14F-4D97-AF65-F5344CB8AC3E}">
        <p14:creationId xmlns:p14="http://schemas.microsoft.com/office/powerpoint/2010/main" val="18670900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29</a:t>
            </a:fld>
            <a:endParaRPr lang="en-US"/>
          </a:p>
        </p:txBody>
      </p:sp>
    </p:spTree>
    <p:extLst>
      <p:ext uri="{BB962C8B-B14F-4D97-AF65-F5344CB8AC3E}">
        <p14:creationId xmlns:p14="http://schemas.microsoft.com/office/powerpoint/2010/main" val="40376400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30</a:t>
            </a:fld>
            <a:endParaRPr lang="en-US"/>
          </a:p>
        </p:txBody>
      </p:sp>
    </p:spTree>
    <p:extLst>
      <p:ext uri="{BB962C8B-B14F-4D97-AF65-F5344CB8AC3E}">
        <p14:creationId xmlns:p14="http://schemas.microsoft.com/office/powerpoint/2010/main" val="2679129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31</a:t>
            </a:fld>
            <a:endParaRPr lang="en-US"/>
          </a:p>
        </p:txBody>
      </p:sp>
    </p:spTree>
    <p:extLst>
      <p:ext uri="{BB962C8B-B14F-4D97-AF65-F5344CB8AC3E}">
        <p14:creationId xmlns:p14="http://schemas.microsoft.com/office/powerpoint/2010/main" val="23365503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32</a:t>
            </a:fld>
            <a:endParaRPr lang="en-US"/>
          </a:p>
        </p:txBody>
      </p:sp>
    </p:spTree>
    <p:extLst>
      <p:ext uri="{BB962C8B-B14F-4D97-AF65-F5344CB8AC3E}">
        <p14:creationId xmlns:p14="http://schemas.microsoft.com/office/powerpoint/2010/main" val="18478503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33</a:t>
            </a:fld>
            <a:endParaRPr lang="en-US"/>
          </a:p>
        </p:txBody>
      </p:sp>
    </p:spTree>
    <p:extLst>
      <p:ext uri="{BB962C8B-B14F-4D97-AF65-F5344CB8AC3E}">
        <p14:creationId xmlns:p14="http://schemas.microsoft.com/office/powerpoint/2010/main" val="3812300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34</a:t>
            </a:fld>
            <a:endParaRPr lang="en-US"/>
          </a:p>
        </p:txBody>
      </p:sp>
    </p:spTree>
    <p:extLst>
      <p:ext uri="{BB962C8B-B14F-4D97-AF65-F5344CB8AC3E}">
        <p14:creationId xmlns:p14="http://schemas.microsoft.com/office/powerpoint/2010/main" val="30248313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35</a:t>
            </a:fld>
            <a:endParaRPr lang="en-US"/>
          </a:p>
        </p:txBody>
      </p:sp>
    </p:spTree>
    <p:extLst>
      <p:ext uri="{BB962C8B-B14F-4D97-AF65-F5344CB8AC3E}">
        <p14:creationId xmlns:p14="http://schemas.microsoft.com/office/powerpoint/2010/main" val="33311502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36</a:t>
            </a:fld>
            <a:endParaRPr lang="en-US"/>
          </a:p>
        </p:txBody>
      </p:sp>
    </p:spTree>
    <p:extLst>
      <p:ext uri="{BB962C8B-B14F-4D97-AF65-F5344CB8AC3E}">
        <p14:creationId xmlns:p14="http://schemas.microsoft.com/office/powerpoint/2010/main" val="16657205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37</a:t>
            </a:fld>
            <a:endParaRPr lang="en-US"/>
          </a:p>
        </p:txBody>
      </p:sp>
    </p:spTree>
    <p:extLst>
      <p:ext uri="{BB962C8B-B14F-4D97-AF65-F5344CB8AC3E}">
        <p14:creationId xmlns:p14="http://schemas.microsoft.com/office/powerpoint/2010/main" val="2446669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38</a:t>
            </a:fld>
            <a:endParaRPr lang="en-US"/>
          </a:p>
        </p:txBody>
      </p:sp>
    </p:spTree>
    <p:extLst>
      <p:ext uri="{BB962C8B-B14F-4D97-AF65-F5344CB8AC3E}">
        <p14:creationId xmlns:p14="http://schemas.microsoft.com/office/powerpoint/2010/main" val="23020672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39</a:t>
            </a:fld>
            <a:endParaRPr lang="en-US"/>
          </a:p>
        </p:txBody>
      </p:sp>
    </p:spTree>
    <p:extLst>
      <p:ext uri="{BB962C8B-B14F-4D97-AF65-F5344CB8AC3E}">
        <p14:creationId xmlns:p14="http://schemas.microsoft.com/office/powerpoint/2010/main" val="22403508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40</a:t>
            </a:fld>
            <a:endParaRPr lang="en-US"/>
          </a:p>
        </p:txBody>
      </p:sp>
    </p:spTree>
    <p:extLst>
      <p:ext uri="{BB962C8B-B14F-4D97-AF65-F5344CB8AC3E}">
        <p14:creationId xmlns:p14="http://schemas.microsoft.com/office/powerpoint/2010/main" val="1460222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41</a:t>
            </a:fld>
            <a:endParaRPr lang="en-US"/>
          </a:p>
        </p:txBody>
      </p:sp>
    </p:spTree>
    <p:extLst>
      <p:ext uri="{BB962C8B-B14F-4D97-AF65-F5344CB8AC3E}">
        <p14:creationId xmlns:p14="http://schemas.microsoft.com/office/powerpoint/2010/main" val="25457449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42</a:t>
            </a:fld>
            <a:endParaRPr lang="en-US"/>
          </a:p>
        </p:txBody>
      </p:sp>
    </p:spTree>
    <p:extLst>
      <p:ext uri="{BB962C8B-B14F-4D97-AF65-F5344CB8AC3E}">
        <p14:creationId xmlns:p14="http://schemas.microsoft.com/office/powerpoint/2010/main" val="30976231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43</a:t>
            </a:fld>
            <a:endParaRPr lang="en-US"/>
          </a:p>
        </p:txBody>
      </p:sp>
    </p:spTree>
    <p:extLst>
      <p:ext uri="{BB962C8B-B14F-4D97-AF65-F5344CB8AC3E}">
        <p14:creationId xmlns:p14="http://schemas.microsoft.com/office/powerpoint/2010/main" val="8738717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44</a:t>
            </a:fld>
            <a:endParaRPr lang="en-US"/>
          </a:p>
        </p:txBody>
      </p:sp>
    </p:spTree>
    <p:extLst>
      <p:ext uri="{BB962C8B-B14F-4D97-AF65-F5344CB8AC3E}">
        <p14:creationId xmlns:p14="http://schemas.microsoft.com/office/powerpoint/2010/main" val="17081693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45</a:t>
            </a:fld>
            <a:endParaRPr lang="en-US"/>
          </a:p>
        </p:txBody>
      </p:sp>
    </p:spTree>
    <p:extLst>
      <p:ext uri="{BB962C8B-B14F-4D97-AF65-F5344CB8AC3E}">
        <p14:creationId xmlns:p14="http://schemas.microsoft.com/office/powerpoint/2010/main" val="12262043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46</a:t>
            </a:fld>
            <a:endParaRPr lang="en-US"/>
          </a:p>
        </p:txBody>
      </p:sp>
    </p:spTree>
    <p:extLst>
      <p:ext uri="{BB962C8B-B14F-4D97-AF65-F5344CB8AC3E}">
        <p14:creationId xmlns:p14="http://schemas.microsoft.com/office/powerpoint/2010/main" val="15408862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47</a:t>
            </a:fld>
            <a:endParaRPr lang="en-US"/>
          </a:p>
        </p:txBody>
      </p:sp>
    </p:spTree>
    <p:extLst>
      <p:ext uri="{BB962C8B-B14F-4D97-AF65-F5344CB8AC3E}">
        <p14:creationId xmlns:p14="http://schemas.microsoft.com/office/powerpoint/2010/main" val="404117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48</a:t>
            </a:fld>
            <a:endParaRPr lang="en-US"/>
          </a:p>
        </p:txBody>
      </p:sp>
    </p:spTree>
    <p:extLst>
      <p:ext uri="{BB962C8B-B14F-4D97-AF65-F5344CB8AC3E}">
        <p14:creationId xmlns:p14="http://schemas.microsoft.com/office/powerpoint/2010/main" val="4375286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49</a:t>
            </a:fld>
            <a:endParaRPr lang="en-US"/>
          </a:p>
        </p:txBody>
      </p:sp>
    </p:spTree>
    <p:extLst>
      <p:ext uri="{BB962C8B-B14F-4D97-AF65-F5344CB8AC3E}">
        <p14:creationId xmlns:p14="http://schemas.microsoft.com/office/powerpoint/2010/main" val="390561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BF171-5BFB-445C-A888-2EB0CA14F165}"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7DD48F3-B02E-444C-BA27-C63CA0EF6E9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02AF6B-DB89-4121-8CC7-05D8088A5C5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79C473-E36F-4302-AF3F-3034CA3CFDC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928F17-4380-4A76-8CAB-41CC106C01E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5C6C14-1C20-4820-AB89-0CF2F3C5543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AAB7126-E70C-4140-890A-0408BC045C0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E56B7A0-A8ED-4158-9159-28E3A7FF298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E981EC5-A449-46BF-BB1A-622FF922248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B38E588-C9EC-4D14-AD7D-BB2617C1E5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A2818B-6867-489C-800C-035EF3BBC09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4FC678A-933E-488B-A947-AA396916C42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cs typeface="+mn-cs"/>
              </a:defRPr>
            </a:lvl1pPr>
          </a:lstStyle>
          <a:p>
            <a:pPr>
              <a:defRPr/>
            </a:pPr>
            <a:fld id="{7577A5C3-6C88-4DD3-ABA7-A7E93694913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1.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notesSlide" Target="../notesSlides/notesSlide15.xml"/><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9.bin"/><Relationship Id="rId10" Type="http://schemas.openxmlformats.org/officeDocument/2006/relationships/image" Target="../media/image14.wmf"/><Relationship Id="rId4" Type="http://schemas.openxmlformats.org/officeDocument/2006/relationships/image" Target="../media/image15.png"/><Relationship Id="rId9" Type="http://schemas.openxmlformats.org/officeDocument/2006/relationships/oleObject" Target="../embeddings/oleObject11.bin"/></Relationships>
</file>

<file path=ppt/slides/_rels/slide1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19.xml"/><Relationship Id="rId7" Type="http://schemas.openxmlformats.org/officeDocument/2006/relationships/image" Target="../media/image17.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13.bin"/><Relationship Id="rId5" Type="http://schemas.openxmlformats.org/officeDocument/2006/relationships/image" Target="../media/image16.wmf"/><Relationship Id="rId4" Type="http://schemas.openxmlformats.org/officeDocument/2006/relationships/oleObject" Target="../embeddings/oleObject12.bin"/></Relationships>
</file>

<file path=ppt/slides/_rels/slide21.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20.xml"/><Relationship Id="rId7"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9.wmf"/><Relationship Id="rId5" Type="http://schemas.openxmlformats.org/officeDocument/2006/relationships/oleObject" Target="../embeddings/oleObject14.bin"/><Relationship Id="rId10" Type="http://schemas.openxmlformats.org/officeDocument/2006/relationships/image" Target="../media/image21.wmf"/><Relationship Id="rId4" Type="http://schemas.openxmlformats.org/officeDocument/2006/relationships/image" Target="../media/image1.gif"/><Relationship Id="rId9" Type="http://schemas.openxmlformats.org/officeDocument/2006/relationships/oleObject" Target="../embeddings/oleObject16.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oleObject" Target="../embeddings/oleObject17.bin"/></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24.xml"/><Relationship Id="rId7" Type="http://schemas.openxmlformats.org/officeDocument/2006/relationships/image" Target="../media/image27.wmf"/><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image" Target="../media/image26.wmf"/><Relationship Id="rId4"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7.wmf"/><Relationship Id="rId5" Type="http://schemas.openxmlformats.org/officeDocument/2006/relationships/oleObject" Target="../embeddings/oleObject5.bin"/><Relationship Id="rId4" Type="http://schemas.openxmlformats.org/officeDocument/2006/relationships/image" Target="../media/image1.gif"/></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notesSlide" Target="../notesSlides/notesSlide27.xml"/><Relationship Id="rId7" Type="http://schemas.openxmlformats.org/officeDocument/2006/relationships/oleObject" Target="../embeddings/oleObject21.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33.png"/><Relationship Id="rId5" Type="http://schemas.openxmlformats.org/officeDocument/2006/relationships/image" Target="../media/image30.wmf"/><Relationship Id="rId10" Type="http://schemas.openxmlformats.org/officeDocument/2006/relationships/image" Target="../media/image32.wmf"/><Relationship Id="rId4" Type="http://schemas.openxmlformats.org/officeDocument/2006/relationships/oleObject" Target="../embeddings/oleObject20.bin"/><Relationship Id="rId9" Type="http://schemas.openxmlformats.org/officeDocument/2006/relationships/oleObject" Target="../embeddings/oleObject2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vmlDrawing" Target="../drawings/vmlDrawing11.vml"/><Relationship Id="rId5" Type="http://schemas.openxmlformats.org/officeDocument/2006/relationships/image" Target="../media/image34.wmf"/><Relationship Id="rId4" Type="http://schemas.openxmlformats.org/officeDocument/2006/relationships/oleObject" Target="../embeddings/oleObject23.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vmlDrawing" Target="../drawings/vmlDrawing12.vml"/><Relationship Id="rId5" Type="http://schemas.openxmlformats.org/officeDocument/2006/relationships/image" Target="../media/image35.wmf"/><Relationship Id="rId4" Type="http://schemas.openxmlformats.org/officeDocument/2006/relationships/oleObject" Target="../embeddings/oleObject24.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xml"/><Relationship Id="rId1" Type="http://schemas.openxmlformats.org/officeDocument/2006/relationships/vmlDrawing" Target="../drawings/vmlDrawing13.vml"/><Relationship Id="rId5" Type="http://schemas.openxmlformats.org/officeDocument/2006/relationships/image" Target="../media/image35.wmf"/><Relationship Id="rId4" Type="http://schemas.openxmlformats.org/officeDocument/2006/relationships/oleObject" Target="../embeddings/oleObject25.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xml"/><Relationship Id="rId1" Type="http://schemas.openxmlformats.org/officeDocument/2006/relationships/vmlDrawing" Target="../drawings/vmlDrawing14.vml"/><Relationship Id="rId5" Type="http://schemas.openxmlformats.org/officeDocument/2006/relationships/image" Target="../media/image36.wmf"/><Relationship Id="rId4" Type="http://schemas.openxmlformats.org/officeDocument/2006/relationships/oleObject" Target="../embeddings/oleObject26.bin"/></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29.bin"/><Relationship Id="rId3" Type="http://schemas.openxmlformats.org/officeDocument/2006/relationships/notesSlide" Target="../notesSlides/notesSlide41.xml"/><Relationship Id="rId7" Type="http://schemas.openxmlformats.org/officeDocument/2006/relationships/image" Target="../media/image38.wmf"/><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oleObject" Target="../embeddings/oleObject28.bin"/><Relationship Id="rId5" Type="http://schemas.openxmlformats.org/officeDocument/2006/relationships/image" Target="../media/image37.wmf"/><Relationship Id="rId10" Type="http://schemas.openxmlformats.org/officeDocument/2006/relationships/image" Target="../media/image40.jpeg"/><Relationship Id="rId4" Type="http://schemas.openxmlformats.org/officeDocument/2006/relationships/oleObject" Target="../embeddings/oleObject27.bin"/><Relationship Id="rId9" Type="http://schemas.openxmlformats.org/officeDocument/2006/relationships/image" Target="../media/image39.wmf"/></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32.bin"/><Relationship Id="rId13" Type="http://schemas.openxmlformats.org/officeDocument/2006/relationships/image" Target="../media/image45.wmf"/><Relationship Id="rId3" Type="http://schemas.openxmlformats.org/officeDocument/2006/relationships/notesSlide" Target="../notesSlides/notesSlide42.xml"/><Relationship Id="rId7" Type="http://schemas.openxmlformats.org/officeDocument/2006/relationships/image" Target="../media/image42.wmf"/><Relationship Id="rId12"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oleObject" Target="../embeddings/oleObject31.bin"/><Relationship Id="rId11" Type="http://schemas.openxmlformats.org/officeDocument/2006/relationships/image" Target="../media/image44.wmf"/><Relationship Id="rId5" Type="http://schemas.openxmlformats.org/officeDocument/2006/relationships/image" Target="../media/image41.wmf"/><Relationship Id="rId10" Type="http://schemas.openxmlformats.org/officeDocument/2006/relationships/oleObject" Target="../embeddings/oleObject33.bin"/><Relationship Id="rId4" Type="http://schemas.openxmlformats.org/officeDocument/2006/relationships/oleObject" Target="../embeddings/oleObject30.bin"/><Relationship Id="rId9" Type="http://schemas.openxmlformats.org/officeDocument/2006/relationships/image" Target="../media/image43.w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xml"/><Relationship Id="rId1" Type="http://schemas.openxmlformats.org/officeDocument/2006/relationships/vmlDrawing" Target="../drawings/vmlDrawing17.vml"/><Relationship Id="rId5" Type="http://schemas.openxmlformats.org/officeDocument/2006/relationships/image" Target="../media/image46.wmf"/><Relationship Id="rId4" Type="http://schemas.openxmlformats.org/officeDocument/2006/relationships/oleObject" Target="../embeddings/oleObject35.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xml"/><Relationship Id="rId1" Type="http://schemas.openxmlformats.org/officeDocument/2006/relationships/vmlDrawing" Target="../drawings/vmlDrawing18.vml"/><Relationship Id="rId5" Type="http://schemas.openxmlformats.org/officeDocument/2006/relationships/image" Target="../media/image47.wmf"/><Relationship Id="rId4" Type="http://schemas.openxmlformats.org/officeDocument/2006/relationships/oleObject" Target="../embeddings/oleObject36.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xml"/><Relationship Id="rId1" Type="http://schemas.openxmlformats.org/officeDocument/2006/relationships/vmlDrawing" Target="../drawings/vmlDrawing19.vml"/><Relationship Id="rId5" Type="http://schemas.openxmlformats.org/officeDocument/2006/relationships/image" Target="../media/image48.wmf"/><Relationship Id="rId4" Type="http://schemas.openxmlformats.org/officeDocument/2006/relationships/oleObject" Target="../embeddings/oleObject37.bin"/></Relationships>
</file>

<file path=ppt/slides/_rels/slide5.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notesSlide" Target="../notesSlides/notesSlide4.xml"/><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wmf"/><Relationship Id="rId5" Type="http://schemas.openxmlformats.org/officeDocument/2006/relationships/oleObject" Target="../embeddings/oleObject1.bin"/><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5.xml"/><Relationship Id="rId7" Type="http://schemas.openxmlformats.org/officeDocument/2006/relationships/image" Target="../media/image6.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8.wmf"/><Relationship Id="rId5" Type="http://schemas.openxmlformats.org/officeDocument/2006/relationships/image" Target="../media/image5.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7.wmf"/></Relationships>
</file>

<file path=ppt/slides/_rels/slide7.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0.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image" Target="../media/image9.wmf"/><Relationship Id="rId4"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15240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dirty="0"/>
          </a:p>
        </p:txBody>
      </p:sp>
      <p:sp>
        <p:nvSpPr>
          <p:cNvPr id="3078" name="Rectangle 6"/>
          <p:cNvSpPr>
            <a:spLocks noChangeArrowheads="1"/>
          </p:cNvSpPr>
          <p:nvPr/>
        </p:nvSpPr>
        <p:spPr bwMode="auto">
          <a:xfrm>
            <a:off x="0" y="1844924"/>
            <a:ext cx="9144000" cy="1569660"/>
          </a:xfrm>
          <a:prstGeom prst="rect">
            <a:avLst/>
          </a:prstGeom>
          <a:noFill/>
          <a:ln w="9525">
            <a:noFill/>
            <a:miter lim="800000"/>
            <a:headEnd/>
            <a:tailEnd/>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Transportul </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S</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 distribu</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ia energiei electrice</a:t>
            </a:r>
          </a:p>
        </p:txBody>
      </p:sp>
      <p:sp>
        <p:nvSpPr>
          <p:cNvPr id="9" name="Line 2"/>
          <p:cNvSpPr>
            <a:spLocks noChangeShapeType="1"/>
          </p:cNvSpPr>
          <p:nvPr/>
        </p:nvSpPr>
        <p:spPr bwMode="auto">
          <a:xfrm>
            <a:off x="152400" y="3657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1" name="Rectangle 9"/>
          <p:cNvSpPr>
            <a:spLocks noChangeArrowheads="1"/>
          </p:cNvSpPr>
          <p:nvPr/>
        </p:nvSpPr>
        <p:spPr bwMode="auto">
          <a:xfrm>
            <a:off x="76200" y="3929103"/>
            <a:ext cx="9143999" cy="461665"/>
          </a:xfrm>
          <a:prstGeom prst="rect">
            <a:avLst/>
          </a:prstGeom>
          <a:noFill/>
          <a:ln w="9525">
            <a:noFill/>
            <a:miter lim="800000"/>
            <a:headEnd/>
            <a:tailEnd/>
          </a:ln>
          <a:effectLst/>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o-RO" sz="2400" b="1" kern="0" dirty="0">
                <a:solidFill>
                  <a:schemeClr val="accent4"/>
                </a:solidFill>
                <a:latin typeface="Arial Black" pitchFamily="34" charset="0"/>
              </a:rPr>
              <a:t>CURS 11-14</a:t>
            </a:r>
            <a:endParaRPr lang="pt-BR" sz="2400" b="1" kern="0" dirty="0">
              <a:solidFill>
                <a:schemeClr val="accent4"/>
              </a:solidFill>
              <a:latin typeface="Arial Black" pitchFamily="34" charset="0"/>
            </a:endParaRPr>
          </a:p>
        </p:txBody>
      </p:sp>
      <p:sp>
        <p:nvSpPr>
          <p:cNvPr id="45" name="Rectangle 44"/>
          <p:cNvSpPr/>
          <p:nvPr/>
        </p:nvSpPr>
        <p:spPr>
          <a:xfrm>
            <a:off x="0" y="6248400"/>
            <a:ext cx="9144000" cy="369332"/>
          </a:xfrm>
          <a:prstGeom prst="rect">
            <a:avLst/>
          </a:prstGeom>
        </p:spPr>
        <p:txBody>
          <a:bodyPr wrap="square">
            <a:spAutoFit/>
          </a:bodyPr>
          <a:lstStyle/>
          <a:p>
            <a:pPr algn="ctr"/>
            <a:r>
              <a:rPr lang="ro-RO" b="1" spc="50" dirty="0">
                <a:ln w="11430"/>
                <a:effectLst>
                  <a:outerShdw blurRad="76200" dist="50800" dir="5400000" algn="tl" rotWithShape="0">
                    <a:srgbClr val="000000">
                      <a:alpha val="65000"/>
                    </a:srgbClr>
                  </a:outerShdw>
                </a:effectLst>
                <a:latin typeface="Algerian" pitchFamily="82" charset="0"/>
              </a:rPr>
              <a:t>IAŞI - 2019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81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52400" y="609600"/>
            <a:ext cx="8839200" cy="6172200"/>
          </a:xfrm>
          <a:prstGeom prst="rect">
            <a:avLst/>
          </a:prstGeom>
          <a:noFill/>
          <a:ln w="9525">
            <a:noFill/>
            <a:miter lim="800000"/>
            <a:headEnd/>
            <a:tailEnd/>
          </a:ln>
        </p:spPr>
        <p:txBody>
          <a:bodyPr lIns="0" tIns="0" rIns="0" bIns="0"/>
          <a:lstStyle/>
          <a:p>
            <a:pPr algn="just"/>
            <a:r>
              <a:rPr lang="ro-RO" sz="2000" dirty="0">
                <a:latin typeface="Times New Roman" pitchFamily="18" charset="0"/>
                <a:cs typeface="Times New Roman" pitchFamily="18" charset="0"/>
              </a:rPr>
              <a:t>     </a:t>
            </a:r>
            <a:r>
              <a:rPr lang="ro-RO" sz="1600" dirty="0">
                <a:latin typeface="+mn-lt"/>
                <a:cs typeface="Times New Roman" pitchFamily="18" charset="0"/>
              </a:rPr>
              <a:t>Din punct de vedere al modului de producere a perturbaţiilor ce apar în reţelele electrice (perturbaţii de lungă sau scurtă durată) şi de aspectul modificării în timp, </a:t>
            </a:r>
            <a:r>
              <a:rPr lang="ro-RO" sz="1600" b="1" dirty="0">
                <a:latin typeface="+mn-lt"/>
                <a:cs typeface="Times New Roman" pitchFamily="18" charset="0"/>
              </a:rPr>
              <a:t>variaţiile de tensiune se pot clasifica </a:t>
            </a:r>
            <a:r>
              <a:rPr lang="ro-RO" sz="1600" dirty="0">
                <a:latin typeface="+mn-lt"/>
                <a:cs typeface="Times New Roman" pitchFamily="18" charset="0"/>
              </a:rPr>
              <a:t>astfel:</a:t>
            </a:r>
          </a:p>
          <a:p>
            <a:pPr algn="just"/>
            <a:endParaRPr lang="en-US" sz="1600" dirty="0">
              <a:latin typeface="+mn-lt"/>
              <a:cs typeface="Times New Roman" pitchFamily="18" charset="0"/>
            </a:endParaRPr>
          </a:p>
          <a:p>
            <a:pPr marL="403225" lvl="1" indent="-228600" algn="just">
              <a:buBlip>
                <a:blip r:embed="rId3"/>
              </a:buBlip>
            </a:pPr>
            <a:r>
              <a:rPr lang="ro-RO" sz="1600" b="1" i="1" dirty="0">
                <a:latin typeface="+mn-lt"/>
                <a:cs typeface="Times New Roman" pitchFamily="18" charset="0"/>
              </a:rPr>
              <a:t>Variaţii lente de tensiune</a:t>
            </a:r>
            <a:r>
              <a:rPr lang="ro-RO" sz="1600" b="1" dirty="0">
                <a:latin typeface="+mn-lt"/>
                <a:cs typeface="Times New Roman" pitchFamily="18" charset="0"/>
              </a:rPr>
              <a:t> </a:t>
            </a:r>
            <a:r>
              <a:rPr lang="ro-RO" sz="1600" dirty="0">
                <a:latin typeface="+mn-lt"/>
                <a:cs typeface="Times New Roman" pitchFamily="18" charset="0"/>
              </a:rPr>
              <a:t>- suprapunerea unor variaţii </a:t>
            </a:r>
            <a:r>
              <a:rPr lang="ro-RO" sz="1600" b="1" i="1" dirty="0">
                <a:solidFill>
                  <a:srgbClr val="002060"/>
                </a:solidFill>
                <a:latin typeface="+mn-lt"/>
                <a:cs typeface="Times New Roman" pitchFamily="18" charset="0"/>
              </a:rPr>
              <a:t>periodice</a:t>
            </a:r>
            <a:r>
              <a:rPr lang="ro-RO" sz="1600" dirty="0">
                <a:latin typeface="+mn-lt"/>
                <a:cs typeface="Times New Roman" pitchFamily="18" charset="0"/>
              </a:rPr>
              <a:t> datorate modificării structurii şi puterilor cerute de consumatori, între orele de vârf /gol de sarcină sau între zilele lucrătoare/repaus şi a unor variaţii </a:t>
            </a:r>
            <a:r>
              <a:rPr lang="ro-RO" sz="1600" b="1" i="1" dirty="0">
                <a:solidFill>
                  <a:srgbClr val="002060"/>
                </a:solidFill>
                <a:latin typeface="+mn-lt"/>
                <a:cs typeface="Times New Roman" pitchFamily="18" charset="0"/>
              </a:rPr>
              <a:t>aleatoare</a:t>
            </a:r>
            <a:r>
              <a:rPr lang="ro-RO" sz="1600" i="1" dirty="0">
                <a:latin typeface="+mn-lt"/>
                <a:cs typeface="Times New Roman" pitchFamily="18" charset="0"/>
              </a:rPr>
              <a:t> </a:t>
            </a:r>
            <a:r>
              <a:rPr lang="ro-RO" sz="1600" dirty="0">
                <a:latin typeface="+mn-lt"/>
                <a:cs typeface="Times New Roman" pitchFamily="18" charset="0"/>
              </a:rPr>
              <a:t>apărute în urma conectării sau deconectării  de la reţea a unor consumatori.</a:t>
            </a:r>
          </a:p>
          <a:p>
            <a:pPr marL="174625" lvl="1" algn="just"/>
            <a:endParaRPr lang="en-US" sz="1600" dirty="0">
              <a:latin typeface="+mn-lt"/>
              <a:cs typeface="Times New Roman" pitchFamily="18" charset="0"/>
            </a:endParaRPr>
          </a:p>
          <a:p>
            <a:pPr marL="403225" lvl="1" indent="-228600" algn="just">
              <a:buBlip>
                <a:blip r:embed="rId3"/>
              </a:buBlip>
            </a:pPr>
            <a:r>
              <a:rPr lang="ro-RO" sz="1600" b="1" i="1" dirty="0">
                <a:latin typeface="+mn-lt"/>
                <a:cs typeface="Times New Roman" pitchFamily="18" charset="0"/>
              </a:rPr>
              <a:t>Variaţii bruşte de tensiune </a:t>
            </a:r>
            <a:r>
              <a:rPr lang="ro-RO" sz="1600" i="1" dirty="0">
                <a:latin typeface="+mn-lt"/>
                <a:cs typeface="Times New Roman" pitchFamily="18" charset="0"/>
              </a:rPr>
              <a:t>- </a:t>
            </a:r>
            <a:r>
              <a:rPr lang="ro-RO" sz="1600" dirty="0">
                <a:latin typeface="+mn-lt"/>
                <a:cs typeface="Times New Roman" pitchFamily="18" charset="0"/>
              </a:rPr>
              <a:t>variaţii de tensiune cu caracter repetitiv, </a:t>
            </a:r>
            <a:r>
              <a:rPr lang="ro-RO" sz="1600" i="1" dirty="0">
                <a:latin typeface="+mn-lt"/>
                <a:cs typeface="Times New Roman" pitchFamily="18" charset="0"/>
              </a:rPr>
              <a:t>ciclice</a:t>
            </a:r>
            <a:r>
              <a:rPr lang="ro-RO" sz="1600" dirty="0">
                <a:latin typeface="+mn-lt"/>
                <a:cs typeface="Times New Roman" pitchFamily="18" charset="0"/>
              </a:rPr>
              <a:t> sau </a:t>
            </a:r>
            <a:r>
              <a:rPr lang="ro-RO" sz="1600" i="1" dirty="0">
                <a:latin typeface="+mn-lt"/>
                <a:cs typeface="Times New Roman" pitchFamily="18" charset="0"/>
              </a:rPr>
              <a:t>aleatoare</a:t>
            </a:r>
            <a:r>
              <a:rPr lang="ro-RO" sz="1600" dirty="0">
                <a:latin typeface="+mn-lt"/>
                <a:cs typeface="Times New Roman" pitchFamily="18" charset="0"/>
              </a:rPr>
              <a:t>, cu un gradient </a:t>
            </a:r>
            <a:r>
              <a:rPr lang="en-US" sz="1600" i="1" dirty="0">
                <a:latin typeface="+mn-lt"/>
                <a:cs typeface="Times New Roman" pitchFamily="18" charset="0"/>
              </a:rPr>
              <a:t>Δ</a:t>
            </a:r>
            <a:r>
              <a:rPr lang="ro-RO" sz="1600" i="1" dirty="0">
                <a:latin typeface="+mn-lt"/>
                <a:cs typeface="Times New Roman" pitchFamily="18" charset="0"/>
              </a:rPr>
              <a:t>U/</a:t>
            </a:r>
            <a:r>
              <a:rPr lang="en-US" sz="1600" i="1" dirty="0">
                <a:latin typeface="+mn-lt"/>
                <a:cs typeface="Times New Roman" pitchFamily="18" charset="0"/>
              </a:rPr>
              <a:t>Δ</a:t>
            </a:r>
            <a:r>
              <a:rPr lang="ro-RO" sz="1600" i="1" dirty="0">
                <a:latin typeface="+mn-lt"/>
                <a:cs typeface="Times New Roman" pitchFamily="18" charset="0"/>
              </a:rPr>
              <a:t>t</a:t>
            </a:r>
            <a:r>
              <a:rPr lang="ro-RO" sz="1600" dirty="0">
                <a:latin typeface="+mn-lt"/>
                <a:cs typeface="Times New Roman" pitchFamily="18" charset="0"/>
              </a:rPr>
              <a:t> mai mare de 1%, provocate de:</a:t>
            </a:r>
          </a:p>
          <a:p>
            <a:pPr marL="860425" lvl="2" indent="-228600" algn="just">
              <a:buBlip>
                <a:blip r:embed="rId4"/>
              </a:buBlip>
            </a:pPr>
            <a:r>
              <a:rPr lang="ro-RO" sz="1600" dirty="0">
                <a:latin typeface="+mn-lt"/>
                <a:cs typeface="Times New Roman" pitchFamily="18" charset="0"/>
              </a:rPr>
              <a:t>funcţionarea intermitentă a unor receptoare care produc şocuri de putere cu caracter pasager în reţea (la JT– aparatele de sudură; la MT – pompele sau laminoarele; la IT – cuptoarele cu arc etc.);</a:t>
            </a:r>
          </a:p>
          <a:p>
            <a:pPr marL="860425" lvl="2" indent="-228600" algn="just">
              <a:buBlip>
                <a:blip r:embed="rId4"/>
              </a:buBlip>
            </a:pPr>
            <a:r>
              <a:rPr lang="ro-RO" sz="1600" dirty="0">
                <a:latin typeface="+mn-lt"/>
                <a:cs typeface="Times New Roman" pitchFamily="18" charset="0"/>
              </a:rPr>
              <a:t>modificarea schemelor de funcţionare ale reţelelor electrice;</a:t>
            </a:r>
          </a:p>
          <a:p>
            <a:pPr marL="860425" lvl="2" indent="-228600" algn="just">
              <a:buBlip>
                <a:blip r:embed="rId4"/>
              </a:buBlip>
            </a:pPr>
            <a:r>
              <a:rPr lang="ro-RO" sz="1600" dirty="0">
                <a:latin typeface="+mn-lt"/>
                <a:cs typeface="Times New Roman" pitchFamily="18" charset="0"/>
              </a:rPr>
              <a:t>dispariţii scurte ale tensiunii ca urmare a funcţionării automatizărilor de sistem, cum ar fi instalaţiile de anclanşare automată a rezervei (AAR) sau a celor de reanclanşare automată rapidă (RAR).</a:t>
            </a:r>
          </a:p>
          <a:p>
            <a:pPr marL="631825" lvl="2" algn="just"/>
            <a:endParaRPr lang="en-US" sz="1600" dirty="0">
              <a:latin typeface="+mn-lt"/>
              <a:cs typeface="Times New Roman" pitchFamily="18" charset="0"/>
            </a:endParaRPr>
          </a:p>
          <a:p>
            <a:pPr marL="403225" lvl="1" indent="-228600" algn="just">
              <a:buBlip>
                <a:blip r:embed="rId3"/>
              </a:buBlip>
            </a:pPr>
            <a:r>
              <a:rPr lang="ro-RO" sz="1600" b="1" i="1" dirty="0">
                <a:latin typeface="+mn-lt"/>
                <a:cs typeface="Times New Roman" pitchFamily="18" charset="0"/>
              </a:rPr>
              <a:t>Goluri de tensiune</a:t>
            </a:r>
            <a:r>
              <a:rPr lang="ro-RO" sz="1600" dirty="0">
                <a:latin typeface="+mn-lt"/>
                <a:cs typeface="Times New Roman" pitchFamily="18" charset="0"/>
              </a:rPr>
              <a:t> - scăderi rapide ale tensiunii cu o durată foarte scurtă (cel mult 3 sec.), datorate unor perturbaţii trecătoare din reţelele electrice, cum ar fi: scurtcircuite simetrice şi nesimetrice, conectarea unor motoare electrice care absorb curenţi mari la pornire etc.</a:t>
            </a:r>
            <a:endParaRPr lang="en-US" sz="1600" dirty="0">
              <a:latin typeface="+mn-lt"/>
              <a:cs typeface="Times New Roman" pitchFamily="18" charset="0"/>
            </a:endParaRPr>
          </a:p>
          <a:p>
            <a:pPr marL="0" marR="0" algn="just">
              <a:spcBef>
                <a:spcPts val="0"/>
              </a:spcBef>
              <a:spcAft>
                <a:spcPts val="0"/>
              </a:spcAft>
            </a:pPr>
            <a:endParaRPr lang="ro-RO" sz="2400" dirty="0">
              <a:latin typeface="Times New Roman" pitchFamily="18" charset="0"/>
              <a:ea typeface="Times New Roman"/>
              <a:cs typeface="Times New Roman" pitchFamily="18" charset="0"/>
            </a:endParaRPr>
          </a:p>
          <a:p>
            <a:pPr marL="0" marR="0" algn="just">
              <a:spcBef>
                <a:spcPts val="0"/>
              </a:spcBef>
              <a:spcAft>
                <a:spcPts val="0"/>
              </a:spcAft>
            </a:pPr>
            <a:endParaRPr lang="en-US" sz="2400" dirty="0">
              <a:latin typeface="Times New Roman" pitchFamily="18" charset="0"/>
              <a:ea typeface="Times New Roman"/>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52400" y="1371600"/>
            <a:ext cx="8839200" cy="5562600"/>
          </a:xfrm>
          <a:prstGeom prst="rect">
            <a:avLst/>
          </a:prstGeom>
          <a:noFill/>
          <a:ln w="9525">
            <a:noFill/>
            <a:miter lim="800000"/>
            <a:headEnd/>
            <a:tailEnd/>
          </a:ln>
        </p:spPr>
        <p:txBody>
          <a:bodyPr lIns="0" tIns="0" rIns="0" bIns="0"/>
          <a:lstStyle/>
          <a:p>
            <a:pPr marL="0" marR="0" indent="342900" algn="just">
              <a:spcBef>
                <a:spcPts val="0"/>
              </a:spcBef>
              <a:spcAft>
                <a:spcPts val="0"/>
              </a:spcAft>
            </a:pPr>
            <a:r>
              <a:rPr lang="ro-RO" sz="2000" dirty="0">
                <a:latin typeface="+mn-lt"/>
                <a:ea typeface="Times New Roman"/>
              </a:rPr>
              <a:t>In cazul apariţiei unor </a:t>
            </a:r>
            <a:r>
              <a:rPr lang="ro-RO" sz="2000" b="1" dirty="0">
                <a:solidFill>
                  <a:srgbClr val="002060"/>
                </a:solidFill>
                <a:latin typeface="+mn-lt"/>
                <a:ea typeface="Times New Roman"/>
              </a:rPr>
              <a:t>perturbaţii de scurtă durată</a:t>
            </a:r>
            <a:r>
              <a:rPr lang="ro-RO" sz="2000" dirty="0">
                <a:latin typeface="+mn-lt"/>
                <a:ea typeface="Times New Roman"/>
              </a:rPr>
              <a:t>, care conduc la producerea unor </a:t>
            </a:r>
            <a:r>
              <a:rPr lang="ro-RO" sz="2000" b="1" dirty="0">
                <a:latin typeface="+mn-lt"/>
                <a:ea typeface="Times New Roman"/>
              </a:rPr>
              <a:t>variaţii bruşte de tensiune</a:t>
            </a:r>
            <a:r>
              <a:rPr lang="ro-RO" sz="2000" dirty="0">
                <a:latin typeface="+mn-lt"/>
                <a:ea typeface="Times New Roman"/>
              </a:rPr>
              <a:t> în reţea sau a </a:t>
            </a:r>
            <a:r>
              <a:rPr lang="ro-RO" sz="2000" b="1" dirty="0">
                <a:latin typeface="+mn-lt"/>
                <a:ea typeface="Times New Roman"/>
              </a:rPr>
              <a:t>golurilor de tensiune</a:t>
            </a:r>
            <a:r>
              <a:rPr lang="ro-RO" sz="2000" dirty="0">
                <a:latin typeface="+mn-lt"/>
                <a:ea typeface="Times New Roman"/>
              </a:rPr>
              <a:t>, revenirea la valorile iniţiale ale tensiunilor în nodurile reţelelor sau la valori apropiate de acestea </a:t>
            </a:r>
            <a:r>
              <a:rPr lang="ro-RO" sz="2000" b="1" dirty="0">
                <a:solidFill>
                  <a:srgbClr val="002060"/>
                </a:solidFill>
                <a:latin typeface="+mn-lt"/>
                <a:ea typeface="Times New Roman"/>
              </a:rPr>
              <a:t>se realizează practic </a:t>
            </a:r>
            <a:r>
              <a:rPr lang="ro-RO" sz="2000" dirty="0">
                <a:latin typeface="+mn-lt"/>
                <a:ea typeface="Times New Roman"/>
              </a:rPr>
              <a:t>prin dispariţia cauzei perturbatoare, fie de la sine, fie cu ajutorul automatizărilor de sistem.</a:t>
            </a:r>
          </a:p>
          <a:p>
            <a:pPr marL="0" marR="0" indent="342900" algn="just">
              <a:spcBef>
                <a:spcPts val="0"/>
              </a:spcBef>
              <a:spcAft>
                <a:spcPts val="0"/>
              </a:spcAft>
            </a:pPr>
            <a:endParaRPr lang="en-US" sz="1600" dirty="0">
              <a:latin typeface="+mn-lt"/>
              <a:ea typeface="Times New Roman"/>
            </a:endParaRPr>
          </a:p>
          <a:p>
            <a:pPr marL="0" marR="0" algn="just">
              <a:spcBef>
                <a:spcPts val="0"/>
              </a:spcBef>
              <a:spcAft>
                <a:spcPts val="0"/>
              </a:spcAft>
            </a:pPr>
            <a:r>
              <a:rPr lang="ro-RO" sz="2000" dirty="0">
                <a:latin typeface="+mn-lt"/>
                <a:ea typeface="Times New Roman"/>
              </a:rPr>
              <a:t>       Limita de timp care desparte </a:t>
            </a:r>
            <a:r>
              <a:rPr lang="ro-RO" sz="2000" b="1" dirty="0">
                <a:solidFill>
                  <a:srgbClr val="002060"/>
                </a:solidFill>
                <a:latin typeface="+mn-lt"/>
                <a:ea typeface="Times New Roman"/>
              </a:rPr>
              <a:t>perturbaţiile de scurtă durată </a:t>
            </a:r>
            <a:r>
              <a:rPr lang="ro-RO" sz="2000" dirty="0">
                <a:latin typeface="+mn-lt"/>
                <a:ea typeface="Times New Roman"/>
              </a:rPr>
              <a:t>(variaţii bruşte sau goluri de tensiune) de cele </a:t>
            </a:r>
            <a:r>
              <a:rPr lang="ro-RO" sz="2000" b="1" dirty="0">
                <a:solidFill>
                  <a:srgbClr val="002060"/>
                </a:solidFill>
                <a:latin typeface="+mn-lt"/>
                <a:ea typeface="Times New Roman"/>
              </a:rPr>
              <a:t>de lungă durată </a:t>
            </a:r>
            <a:r>
              <a:rPr lang="ro-RO" sz="2000" dirty="0">
                <a:latin typeface="+mn-lt"/>
                <a:ea typeface="Times New Roman"/>
              </a:rPr>
              <a:t>(variaţii lente de tensiune) este timpul necesar protecţiilor, automatizărilor şi echipamentelor de comutaţie pentru a restabili tensiunea normală în reţelele electrice, dacă acest lucru este posibil. </a:t>
            </a:r>
          </a:p>
          <a:p>
            <a:pPr marL="0" marR="0" algn="just">
              <a:spcBef>
                <a:spcPts val="0"/>
              </a:spcBef>
              <a:spcAft>
                <a:spcPts val="0"/>
              </a:spcAft>
            </a:pPr>
            <a:r>
              <a:rPr lang="ro-RO" sz="2000" dirty="0">
                <a:latin typeface="+mn-lt"/>
                <a:ea typeface="Times New Roman"/>
              </a:rPr>
              <a:t>      </a:t>
            </a:r>
          </a:p>
          <a:p>
            <a:pPr marL="0" marR="0" algn="just">
              <a:spcBef>
                <a:spcPts val="0"/>
              </a:spcBef>
              <a:spcAft>
                <a:spcPts val="0"/>
              </a:spcAft>
            </a:pPr>
            <a:r>
              <a:rPr lang="ro-RO" sz="2000" dirty="0">
                <a:latin typeface="+mn-lt"/>
                <a:ea typeface="Times New Roman"/>
              </a:rPr>
              <a:t>       In condiţiile existente în ţara noastră, se consideră ca </a:t>
            </a:r>
            <a:r>
              <a:rPr lang="ro-RO" sz="2000" b="1" dirty="0">
                <a:latin typeface="+mn-lt"/>
                <a:ea typeface="Times New Roman"/>
              </a:rPr>
              <a:t>limită de separare </a:t>
            </a:r>
            <a:r>
              <a:rPr lang="ro-RO" sz="2000" dirty="0">
                <a:latin typeface="+mn-lt"/>
                <a:ea typeface="Times New Roman"/>
              </a:rPr>
              <a:t>durata de </a:t>
            </a:r>
            <a:r>
              <a:rPr lang="ro-RO" sz="2000" b="1" dirty="0">
                <a:solidFill>
                  <a:srgbClr val="002060"/>
                </a:solidFill>
                <a:latin typeface="+mn-lt"/>
                <a:ea typeface="Times New Roman"/>
              </a:rPr>
              <a:t>trei secunde</a:t>
            </a:r>
            <a:r>
              <a:rPr lang="ro-RO" sz="2000" dirty="0">
                <a:latin typeface="+mn-lt"/>
                <a:ea typeface="Times New Roman"/>
              </a:rPr>
              <a:t>.</a:t>
            </a:r>
            <a:endParaRPr lang="en-US" sz="2800" dirty="0">
              <a:latin typeface="+mn-lt"/>
              <a:ea typeface="Times New Roman"/>
            </a:endParaRPr>
          </a:p>
          <a:p>
            <a:pPr algn="just">
              <a:spcBef>
                <a:spcPts val="0"/>
              </a:spcBef>
              <a:spcAft>
                <a:spcPts val="0"/>
              </a:spcAft>
            </a:pPr>
            <a:endParaRPr lang="en-US" sz="2400" dirty="0">
              <a:latin typeface="Times New Roman"/>
              <a:ea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553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ro-RO" sz="2800" b="1" dirty="0">
                <a:latin typeface="+mj-lt"/>
                <a:ea typeface="Times New Roman"/>
              </a:rPr>
              <a:t>Efectele variaţiilor de tensiune</a:t>
            </a:r>
            <a:endParaRPr lang="en-US" sz="2800" b="1" dirty="0">
              <a:latin typeface="+mj-lt"/>
              <a:ea typeface="Times New Roman"/>
            </a:endParaRPr>
          </a:p>
        </p:txBody>
      </p:sp>
      <p:sp>
        <p:nvSpPr>
          <p:cNvPr id="30" name="Content Placeholder 2"/>
          <p:cNvSpPr txBox="1">
            <a:spLocks/>
          </p:cNvSpPr>
          <p:nvPr/>
        </p:nvSpPr>
        <p:spPr bwMode="auto">
          <a:xfrm>
            <a:off x="152400" y="1305370"/>
            <a:ext cx="8839200" cy="5562600"/>
          </a:xfrm>
          <a:prstGeom prst="rect">
            <a:avLst/>
          </a:prstGeom>
          <a:noFill/>
          <a:ln w="9525">
            <a:noFill/>
            <a:miter lim="800000"/>
            <a:headEnd/>
            <a:tailEnd/>
          </a:ln>
        </p:spPr>
        <p:txBody>
          <a:bodyPr lIns="0" tIns="0" rIns="0" bIns="0"/>
          <a:lstStyle/>
          <a:p>
            <a:pPr marL="0" marR="0" indent="360045" algn="just">
              <a:spcBef>
                <a:spcPts val="0"/>
              </a:spcBef>
              <a:spcAft>
                <a:spcPts val="0"/>
              </a:spcAft>
            </a:pPr>
            <a:r>
              <a:rPr lang="ro-RO" sz="2000" b="1" dirty="0">
                <a:solidFill>
                  <a:srgbClr val="002060"/>
                </a:solidFill>
                <a:latin typeface="+mj-lt"/>
                <a:ea typeface="Times New Roman"/>
              </a:rPr>
              <a:t>Tensiunea optimă de alimentare</a:t>
            </a:r>
            <a:r>
              <a:rPr lang="ro-RO" sz="2000" dirty="0">
                <a:latin typeface="+mj-lt"/>
                <a:ea typeface="Times New Roman"/>
              </a:rPr>
              <a:t>, pentru orice receptor de energie electrică corespunde, de fapt, cu </a:t>
            </a:r>
            <a:r>
              <a:rPr lang="ro-RO" sz="2000" b="1" dirty="0">
                <a:solidFill>
                  <a:srgbClr val="002060"/>
                </a:solidFill>
                <a:latin typeface="+mj-lt"/>
                <a:ea typeface="Times New Roman"/>
              </a:rPr>
              <a:t>tensiunea nominală a acestuia</a:t>
            </a:r>
            <a:r>
              <a:rPr lang="ro-RO" sz="2000" dirty="0">
                <a:latin typeface="+mj-lt"/>
                <a:ea typeface="Times New Roman"/>
              </a:rPr>
              <a:t>.</a:t>
            </a:r>
            <a:endParaRPr lang="en-US" sz="2000" dirty="0">
              <a:latin typeface="+mj-lt"/>
              <a:ea typeface="Times New Roman"/>
            </a:endParaRPr>
          </a:p>
          <a:p>
            <a:pPr marL="0" marR="0" indent="360045" algn="just">
              <a:spcBef>
                <a:spcPts val="0"/>
              </a:spcBef>
              <a:spcAft>
                <a:spcPts val="0"/>
              </a:spcAft>
            </a:pPr>
            <a:endParaRPr lang="ro-RO" sz="2000" b="1" dirty="0">
              <a:latin typeface="+mj-lt"/>
              <a:ea typeface="Times New Roman"/>
            </a:endParaRPr>
          </a:p>
          <a:p>
            <a:pPr marL="0" marR="0" indent="360045" algn="just">
              <a:spcBef>
                <a:spcPts val="0"/>
              </a:spcBef>
              <a:spcAft>
                <a:spcPts val="0"/>
              </a:spcAft>
            </a:pPr>
            <a:r>
              <a:rPr lang="ro-RO" sz="2000" b="1" dirty="0" err="1">
                <a:latin typeface="+mj-lt"/>
                <a:ea typeface="Times New Roman"/>
              </a:rPr>
              <a:t>Variaţiile</a:t>
            </a:r>
            <a:r>
              <a:rPr lang="ro-RO" sz="2000" b="1" dirty="0">
                <a:latin typeface="+mj-lt"/>
                <a:ea typeface="Times New Roman"/>
              </a:rPr>
              <a:t> de tensiune </a:t>
            </a:r>
            <a:r>
              <a:rPr lang="ro-RO" sz="2000" dirty="0">
                <a:latin typeface="+mj-lt"/>
                <a:ea typeface="Times New Roman"/>
              </a:rPr>
              <a:t>în RED care alimentează direct consumatori de energie electrică  la MT sau JT determină modificarea cantitativă şi calitativă a </a:t>
            </a:r>
            <a:r>
              <a:rPr lang="ro-RO" sz="2000" b="1" dirty="0">
                <a:solidFill>
                  <a:srgbClr val="002060"/>
                </a:solidFill>
                <a:latin typeface="+mj-lt"/>
                <a:ea typeface="Times New Roman"/>
              </a:rPr>
              <a:t>producţiei</a:t>
            </a:r>
            <a:r>
              <a:rPr lang="ro-RO" sz="2000" dirty="0">
                <a:latin typeface="+mj-lt"/>
                <a:ea typeface="Times New Roman"/>
              </a:rPr>
              <a:t>, a </a:t>
            </a:r>
            <a:r>
              <a:rPr lang="ro-RO" sz="2000" b="1" dirty="0">
                <a:solidFill>
                  <a:srgbClr val="002060"/>
                </a:solidFill>
                <a:latin typeface="+mj-lt"/>
                <a:ea typeface="Times New Roman"/>
              </a:rPr>
              <a:t>randamentului instalaţiilor</a:t>
            </a:r>
            <a:r>
              <a:rPr lang="ro-RO" sz="2000" dirty="0">
                <a:latin typeface="+mj-lt"/>
                <a:ea typeface="Times New Roman"/>
              </a:rPr>
              <a:t>, a </a:t>
            </a:r>
            <a:r>
              <a:rPr lang="ro-RO" sz="2000" b="1" dirty="0">
                <a:solidFill>
                  <a:srgbClr val="002060"/>
                </a:solidFill>
                <a:latin typeface="+mj-lt"/>
                <a:ea typeface="Times New Roman"/>
              </a:rPr>
              <a:t>uzurii echipamentului</a:t>
            </a:r>
            <a:r>
              <a:rPr lang="ro-RO" sz="2000" dirty="0">
                <a:latin typeface="+mj-lt"/>
                <a:ea typeface="Times New Roman"/>
              </a:rPr>
              <a:t> şi </a:t>
            </a:r>
            <a:r>
              <a:rPr lang="ro-RO" sz="2000" b="1" dirty="0">
                <a:solidFill>
                  <a:srgbClr val="002060"/>
                </a:solidFill>
                <a:latin typeface="+mj-lt"/>
                <a:ea typeface="Times New Roman"/>
              </a:rPr>
              <a:t>dereglarea proceselor tehnologice</a:t>
            </a:r>
            <a:r>
              <a:rPr lang="ro-RO" sz="2000" dirty="0">
                <a:latin typeface="+mj-lt"/>
                <a:ea typeface="Times New Roman"/>
              </a:rPr>
              <a:t>. </a:t>
            </a:r>
            <a:endParaRPr lang="en-US" sz="2000" dirty="0">
              <a:latin typeface="+mj-lt"/>
              <a:ea typeface="Times New Roman"/>
            </a:endParaRPr>
          </a:p>
          <a:p>
            <a:pPr algn="just">
              <a:spcBef>
                <a:spcPts val="0"/>
              </a:spcBef>
              <a:spcAft>
                <a:spcPts val="0"/>
              </a:spcAft>
            </a:pPr>
            <a:endParaRPr lang="en-US" sz="2400" dirty="0">
              <a:latin typeface="Times New Roman"/>
              <a:ea typeface="Times New Roman"/>
            </a:endParaRPr>
          </a:p>
        </p:txBody>
      </p:sp>
      <p:sp>
        <p:nvSpPr>
          <p:cNvPr id="6" name="Rectangle 5"/>
          <p:cNvSpPr/>
          <p:nvPr/>
        </p:nvSpPr>
        <p:spPr>
          <a:xfrm>
            <a:off x="0" y="6519446"/>
            <a:ext cx="9144000" cy="338554"/>
          </a:xfrm>
          <a:prstGeom prst="rect">
            <a:avLst/>
          </a:prstGeom>
        </p:spPr>
        <p:txBody>
          <a:bodyPr wrap="square">
            <a:spAutoFit/>
          </a:bodyPr>
          <a:lstStyle/>
          <a:p>
            <a:r>
              <a:rPr lang="ro-RO" sz="1600" b="1" dirty="0">
                <a:solidFill>
                  <a:srgbClr val="C00000"/>
                </a:solidFill>
                <a:latin typeface="Times New Roman"/>
                <a:ea typeface="Times New Roman"/>
              </a:rPr>
              <a:t>*** toate caracteristicile acestor receptoare au fost studiate la UEE sau în cartea de TDEE.</a:t>
            </a:r>
            <a:endParaRPr lang="en-US" sz="1200" dirty="0">
              <a:solidFill>
                <a:srgbClr val="C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800" b="1" dirty="0">
                <a:latin typeface="+mj-lt"/>
                <a:ea typeface="Times New Roman"/>
              </a:rPr>
              <a:t>Criterii de </a:t>
            </a:r>
            <a:r>
              <a:rPr lang="ro-RO" sz="2800" b="1" dirty="0">
                <a:latin typeface="+mj-lt"/>
                <a:ea typeface="Times New Roman"/>
                <a:cs typeface="Arial" panose="020B0604020202020204" pitchFamily="34" charset="0"/>
              </a:rPr>
              <a:t>calitate</a:t>
            </a:r>
            <a:r>
              <a:rPr lang="ro-RO" sz="2800" b="1" dirty="0">
                <a:latin typeface="+mj-lt"/>
                <a:ea typeface="Times New Roman"/>
              </a:rPr>
              <a:t> a tensiunii</a:t>
            </a:r>
            <a:endParaRPr lang="en-US" sz="2000" dirty="0">
              <a:latin typeface="+mj-lt"/>
              <a:ea typeface="Times New Roman"/>
            </a:endParaRPr>
          </a:p>
        </p:txBody>
      </p:sp>
      <p:sp>
        <p:nvSpPr>
          <p:cNvPr id="30" name="Content Placeholder 2"/>
          <p:cNvSpPr txBox="1">
            <a:spLocks/>
          </p:cNvSpPr>
          <p:nvPr/>
        </p:nvSpPr>
        <p:spPr bwMode="auto">
          <a:xfrm>
            <a:off x="152400" y="990600"/>
            <a:ext cx="8839200" cy="5562600"/>
          </a:xfrm>
          <a:prstGeom prst="rect">
            <a:avLst/>
          </a:prstGeom>
          <a:noFill/>
          <a:ln w="9525">
            <a:noFill/>
            <a:miter lim="800000"/>
            <a:headEnd/>
            <a:tailEnd/>
          </a:ln>
        </p:spPr>
        <p:txBody>
          <a:bodyPr lIns="0" tIns="0" rIns="0" bIns="0"/>
          <a:lstStyle/>
          <a:p>
            <a:pPr algn="just">
              <a:spcAft>
                <a:spcPts val="1200"/>
              </a:spcAft>
            </a:pPr>
            <a:r>
              <a:rPr lang="en-US" sz="2000" dirty="0">
                <a:latin typeface="+mn-lt"/>
                <a:ea typeface="Times New Roman"/>
                <a:cs typeface="Times New Roman" pitchFamily="18" charset="0"/>
              </a:rPr>
              <a:t>     </a:t>
            </a:r>
            <a:r>
              <a:rPr lang="ro-RO" sz="2000" dirty="0">
                <a:latin typeface="+mn-lt"/>
                <a:cs typeface="Times New Roman" pitchFamily="18" charset="0"/>
              </a:rPr>
              <a:t>O reţea electrică trifazată în curent alternativ poate fi considerată că funcţionează în condiţii ideale dacă, în orice punct şi în orice moment:</a:t>
            </a:r>
          </a:p>
          <a:p>
            <a:pPr marL="739775" lvl="1" indent="-282575" algn="just">
              <a:spcAft>
                <a:spcPts val="1200"/>
              </a:spcAft>
              <a:buBlip>
                <a:blip r:embed="rId3"/>
              </a:buBlip>
            </a:pPr>
            <a:r>
              <a:rPr lang="ro-RO" sz="2000" b="1" dirty="0">
                <a:solidFill>
                  <a:srgbClr val="002060"/>
                </a:solidFill>
                <a:latin typeface="+mn-lt"/>
                <a:cs typeface="Times New Roman" pitchFamily="18" charset="0"/>
              </a:rPr>
              <a:t>tensiunea pe fază are forma unei sinusoide continue</a:t>
            </a:r>
            <a:r>
              <a:rPr lang="ro-RO" sz="2000" dirty="0">
                <a:latin typeface="+mn-lt"/>
                <a:cs typeface="Times New Roman" pitchFamily="18" charset="0"/>
              </a:rPr>
              <a:t>, cu frecvenţa şi valoarea eficace având valorile nominale;</a:t>
            </a:r>
          </a:p>
          <a:p>
            <a:pPr marL="739775" lvl="1" indent="-282575" algn="just">
              <a:spcAft>
                <a:spcPts val="1200"/>
              </a:spcAft>
              <a:buBlip>
                <a:blip r:embed="rId3"/>
              </a:buBlip>
            </a:pPr>
            <a:r>
              <a:rPr lang="ro-RO" sz="2000" b="1" dirty="0">
                <a:solidFill>
                  <a:srgbClr val="002060"/>
                </a:solidFill>
                <a:latin typeface="+mn-lt"/>
                <a:cs typeface="Times New Roman" pitchFamily="18" charset="0"/>
              </a:rPr>
              <a:t>tensiunile pe cele trei faze sunt egale între ele </a:t>
            </a:r>
            <a:r>
              <a:rPr lang="ro-RO" sz="2000" dirty="0">
                <a:latin typeface="+mn-lt"/>
                <a:cs typeface="Times New Roman" pitchFamily="18" charset="0"/>
              </a:rPr>
              <a:t>ca amplitudine şi defazate cu 2π/3. </a:t>
            </a:r>
          </a:p>
          <a:p>
            <a:pPr algn="just">
              <a:spcAft>
                <a:spcPts val="1200"/>
              </a:spcAft>
            </a:pPr>
            <a:r>
              <a:rPr lang="ro-RO" sz="2000" dirty="0">
                <a:latin typeface="+mn-lt"/>
                <a:cs typeface="Times New Roman" pitchFamily="18" charset="0"/>
              </a:rPr>
              <a:t>       În realitate, nici o reţea electrică nu poate satisface însă, în mod riguros, toate aceste condiţii. </a:t>
            </a:r>
          </a:p>
          <a:p>
            <a:pPr algn="just">
              <a:spcAft>
                <a:spcPts val="1200"/>
              </a:spcAft>
            </a:pPr>
            <a:r>
              <a:rPr lang="ro-RO" sz="2000" dirty="0">
                <a:latin typeface="+mn-lt"/>
                <a:cs typeface="Times New Roman" pitchFamily="18" charset="0"/>
              </a:rPr>
              <a:t>       Din acest motiv, s-a impus necesitatea normării unor abateri maxime admisibile pentru indicatorii de calitate a energiei electrice, astfel încât </a:t>
            </a:r>
            <a:r>
              <a:rPr lang="ro-RO" sz="2000" b="1" dirty="0">
                <a:solidFill>
                  <a:srgbClr val="002060"/>
                </a:solidFill>
                <a:latin typeface="+mn-lt"/>
                <a:cs typeface="Times New Roman" pitchFamily="18" charset="0"/>
              </a:rPr>
              <a:t>daunele produse consumatorilor </a:t>
            </a:r>
            <a:r>
              <a:rPr lang="ro-RO" sz="2000" dirty="0">
                <a:latin typeface="+mn-lt"/>
                <a:cs typeface="Times New Roman" pitchFamily="18" charset="0"/>
              </a:rPr>
              <a:t>de calitatea a energiei livrate necorespunzătoare </a:t>
            </a:r>
            <a:r>
              <a:rPr lang="ro-RO" sz="2000" b="1" dirty="0">
                <a:latin typeface="+mn-lt"/>
                <a:cs typeface="Times New Roman" pitchFamily="18" charset="0"/>
              </a:rPr>
              <a:t>să se situeze în limite acceptabile</a:t>
            </a:r>
            <a:r>
              <a:rPr lang="ro-RO" sz="2000" dirty="0">
                <a:latin typeface="+mn-lt"/>
                <a:cs typeface="Times New Roman" pitchFamily="18" charset="0"/>
              </a:rPr>
              <a:t>.</a:t>
            </a:r>
            <a:endParaRPr lang="en-US" sz="2000" dirty="0">
              <a:latin typeface="+mn-lt"/>
              <a:cs typeface="Times New Roman" pitchFamily="18" charset="0"/>
            </a:endParaRPr>
          </a:p>
          <a:p>
            <a:pPr marL="0" marR="0" algn="just">
              <a:spcBef>
                <a:spcPts val="0"/>
              </a:spcBef>
              <a:spcAft>
                <a:spcPts val="0"/>
              </a:spcAft>
            </a:pPr>
            <a:r>
              <a:rPr lang="ro-RO" sz="2400" dirty="0">
                <a:latin typeface="Times New Roman" pitchFamily="18" charset="0"/>
                <a:ea typeface="Times New Roman"/>
                <a:cs typeface="Times New Roman" pitchFamily="18" charset="0"/>
              </a:rPr>
              <a:t> </a:t>
            </a:r>
          </a:p>
          <a:p>
            <a:pPr marL="0" marR="0" algn="just">
              <a:spcBef>
                <a:spcPts val="0"/>
              </a:spcBef>
              <a:spcAft>
                <a:spcPts val="0"/>
              </a:spcAft>
            </a:pPr>
            <a:endParaRPr lang="en-US" sz="2400" dirty="0">
              <a:latin typeface="Times New Roman" pitchFamily="18" charset="0"/>
              <a:ea typeface="Times New Roman"/>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762000"/>
            <a:ext cx="8839200" cy="5867400"/>
          </a:xfrm>
          <a:prstGeom prst="rect">
            <a:avLst/>
          </a:prstGeom>
          <a:noFill/>
          <a:ln w="9525">
            <a:noFill/>
            <a:miter lim="800000"/>
            <a:headEnd/>
            <a:tailEnd/>
          </a:ln>
        </p:spPr>
        <p:txBody>
          <a:bodyPr lIns="0" tIns="0" rIns="0" bIns="0"/>
          <a:lstStyle/>
          <a:p>
            <a:pPr marL="0" marR="0" algn="just">
              <a:spcBef>
                <a:spcPts val="0"/>
              </a:spcBef>
              <a:spcAft>
                <a:spcPts val="0"/>
              </a:spcAft>
            </a:pPr>
            <a:r>
              <a:rPr lang="ro-RO" sz="2200" dirty="0">
                <a:latin typeface="Times New Roman"/>
                <a:ea typeface="Times New Roman"/>
              </a:rPr>
              <a:t>      </a:t>
            </a:r>
            <a:r>
              <a:rPr lang="ro-RO" sz="2000" dirty="0">
                <a:latin typeface="+mn-lt"/>
                <a:ea typeface="Times New Roman"/>
              </a:rPr>
              <a:t>Analiza </a:t>
            </a:r>
            <a:r>
              <a:rPr lang="ro-RO" sz="2000" b="1" dirty="0">
                <a:solidFill>
                  <a:srgbClr val="002060"/>
                </a:solidFill>
                <a:latin typeface="+mn-lt"/>
                <a:ea typeface="Times New Roman"/>
              </a:rPr>
              <a:t>indicatorilor de calitate a energiei electrice</a:t>
            </a:r>
            <a:r>
              <a:rPr lang="ro-RO" sz="2000" dirty="0">
                <a:latin typeface="+mn-lt"/>
                <a:ea typeface="Times New Roman"/>
              </a:rPr>
              <a:t>, ca obligaţie a furnizorului, trebuie realizată în corelaţie cu perturbaţiile pe care funcţionarea consumatorilor le poate introduce în reţeaua electrică de alimentare. </a:t>
            </a:r>
            <a:r>
              <a:rPr lang="ro-RO" sz="2000" b="1" dirty="0">
                <a:solidFill>
                  <a:srgbClr val="002060"/>
                </a:solidFill>
                <a:latin typeface="+mn-lt"/>
                <a:ea typeface="Times New Roman"/>
              </a:rPr>
              <a:t>Indicatorii de calitate </a:t>
            </a:r>
            <a:r>
              <a:rPr lang="ro-RO" sz="2000" dirty="0">
                <a:latin typeface="+mn-lt"/>
                <a:ea typeface="Times New Roman"/>
              </a:rPr>
              <a:t>a energiei electrice pot fi împărţiţi în două categorii:</a:t>
            </a:r>
            <a:endParaRPr lang="en-US" sz="2000" dirty="0">
              <a:latin typeface="+mn-lt"/>
              <a:ea typeface="Times New Roman"/>
            </a:endParaRPr>
          </a:p>
          <a:p>
            <a:pPr marL="0" marR="0" algn="just">
              <a:spcBef>
                <a:spcPts val="0"/>
              </a:spcBef>
              <a:spcAft>
                <a:spcPts val="0"/>
              </a:spcAft>
            </a:pPr>
            <a:endParaRPr lang="ro-RO" sz="2000" dirty="0">
              <a:latin typeface="+mn-lt"/>
              <a:ea typeface="Times New Roman"/>
            </a:endParaRPr>
          </a:p>
          <a:p>
            <a:pPr marL="342900" marR="0" lvl="0" indent="-342900" algn="just">
              <a:spcBef>
                <a:spcPts val="0"/>
              </a:spcBef>
              <a:spcAft>
                <a:spcPts val="0"/>
              </a:spcAft>
              <a:buFont typeface="Wingdings"/>
              <a:buChar char=""/>
              <a:tabLst>
                <a:tab pos="817245" algn="l"/>
              </a:tabLst>
            </a:pPr>
            <a:r>
              <a:rPr lang="ro-RO" sz="2000" b="1" i="1" dirty="0">
                <a:solidFill>
                  <a:srgbClr val="002060"/>
                </a:solidFill>
                <a:latin typeface="+mn-lt"/>
                <a:ea typeface="Times New Roman"/>
              </a:rPr>
              <a:t>Indicatori primari</a:t>
            </a:r>
            <a:r>
              <a:rPr lang="ro-RO" sz="2000" dirty="0">
                <a:latin typeface="+mn-lt"/>
                <a:ea typeface="Times New Roman"/>
              </a:rPr>
              <a:t>, care depind de furnizorul de energie electrică:</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r>
              <a:rPr lang="ro-RO" sz="2000" dirty="0">
                <a:latin typeface="+mn-lt"/>
                <a:ea typeface="Times New Roman"/>
              </a:rPr>
              <a:t>frecvenţa;</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r>
              <a:rPr lang="ro-RO" sz="2000" dirty="0">
                <a:latin typeface="+mn-lt"/>
                <a:ea typeface="Times New Roman"/>
              </a:rPr>
              <a:t>valoarea eficace a tensiunii;</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r>
              <a:rPr lang="ro-RO" sz="2000" dirty="0">
                <a:latin typeface="+mn-lt"/>
                <a:ea typeface="Times New Roman"/>
              </a:rPr>
              <a:t>supratensiunile temporare şi tranzitorii;</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r>
              <a:rPr lang="ro-RO" sz="2000" dirty="0">
                <a:latin typeface="+mn-lt"/>
                <a:ea typeface="Times New Roman"/>
              </a:rPr>
              <a:t>întreruperile în alimentarea cu energie electrică;</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r>
              <a:rPr lang="ro-RO" sz="2000" dirty="0">
                <a:latin typeface="+mn-lt"/>
                <a:ea typeface="Times New Roman"/>
              </a:rPr>
              <a:t>golurile de tensiune.</a:t>
            </a:r>
            <a:endParaRPr lang="en-US" sz="2000" dirty="0">
              <a:latin typeface="+mn-lt"/>
              <a:ea typeface="Times New Roman"/>
            </a:endParaRPr>
          </a:p>
          <a:p>
            <a:pPr marL="742950" marR="0" lvl="1" indent="-285750" algn="just">
              <a:spcBef>
                <a:spcPts val="0"/>
              </a:spcBef>
              <a:spcAft>
                <a:spcPts val="0"/>
              </a:spcAft>
              <a:buBlip>
                <a:blip r:embed="rId3"/>
              </a:buBlip>
              <a:tabLst>
                <a:tab pos="1079500" algn="l"/>
              </a:tabLst>
            </a:pPr>
            <a:endParaRPr lang="en-US" sz="2000" dirty="0">
              <a:latin typeface="+mn-lt"/>
              <a:ea typeface="Times New Roman"/>
            </a:endParaRPr>
          </a:p>
          <a:p>
            <a:pPr marL="342900" marR="0" lvl="0" indent="-342900" algn="just">
              <a:spcBef>
                <a:spcPts val="0"/>
              </a:spcBef>
              <a:spcAft>
                <a:spcPts val="0"/>
              </a:spcAft>
              <a:buFont typeface="Wingdings"/>
              <a:buChar char=""/>
              <a:tabLst>
                <a:tab pos="817245" algn="l"/>
              </a:tabLst>
            </a:pPr>
            <a:r>
              <a:rPr lang="ro-RO" sz="2000" b="1" i="1" dirty="0">
                <a:solidFill>
                  <a:srgbClr val="002060"/>
                </a:solidFill>
                <a:latin typeface="+mn-lt"/>
                <a:ea typeface="Times New Roman"/>
              </a:rPr>
              <a:t>Indicatori secundari</a:t>
            </a:r>
            <a:r>
              <a:rPr lang="ro-RO" sz="2000" dirty="0">
                <a:latin typeface="+mn-lt"/>
                <a:ea typeface="Times New Roman"/>
              </a:rPr>
              <a:t>, determinaţi de funcţionarea consumatorilor de energie electrică perturbatori:</a:t>
            </a:r>
            <a:endParaRPr lang="en-US" sz="2000" dirty="0">
              <a:latin typeface="+mn-lt"/>
              <a:ea typeface="Times New Roman"/>
            </a:endParaRPr>
          </a:p>
          <a:p>
            <a:pPr marL="800100" lvl="1" indent="-342900" algn="just">
              <a:spcBef>
                <a:spcPts val="0"/>
              </a:spcBef>
              <a:spcAft>
                <a:spcPts val="0"/>
              </a:spcAft>
              <a:buBlip>
                <a:blip r:embed="rId3"/>
              </a:buBlip>
              <a:tabLst>
                <a:tab pos="1079500" algn="l"/>
              </a:tabLst>
            </a:pPr>
            <a:r>
              <a:rPr lang="ro-RO" sz="2000" dirty="0">
                <a:latin typeface="+mn-lt"/>
                <a:ea typeface="Times New Roman"/>
              </a:rPr>
              <a:t>efectul de </a:t>
            </a:r>
            <a:r>
              <a:rPr lang="ro-RO" sz="2000" dirty="0" err="1">
                <a:latin typeface="+mn-lt"/>
                <a:ea typeface="Times New Roman"/>
              </a:rPr>
              <a:t>flicker</a:t>
            </a:r>
            <a:r>
              <a:rPr lang="ro-RO" sz="2000" dirty="0">
                <a:latin typeface="+mn-lt"/>
                <a:ea typeface="Times New Roman"/>
              </a:rPr>
              <a:t>;</a:t>
            </a:r>
            <a:endParaRPr lang="en-US" sz="2000" dirty="0">
              <a:latin typeface="+mn-lt"/>
              <a:ea typeface="Times New Roman"/>
            </a:endParaRPr>
          </a:p>
          <a:p>
            <a:pPr marL="800100" lvl="1" indent="-342900" algn="just">
              <a:spcBef>
                <a:spcPts val="0"/>
              </a:spcBef>
              <a:spcAft>
                <a:spcPts val="0"/>
              </a:spcAft>
              <a:buBlip>
                <a:blip r:embed="rId3"/>
              </a:buBlip>
              <a:tabLst>
                <a:tab pos="1079500" algn="l"/>
              </a:tabLst>
            </a:pPr>
            <a:r>
              <a:rPr lang="ro-RO" sz="2000" dirty="0">
                <a:latin typeface="+mn-lt"/>
                <a:ea typeface="Times New Roman"/>
              </a:rPr>
              <a:t>fluctuaţii rapide de tensiune provocate de evenimentele care pot apărea în instalaţiile consumatorilor de energie electrică;</a:t>
            </a:r>
            <a:endParaRPr lang="en-US" sz="2000" dirty="0">
              <a:latin typeface="+mn-lt"/>
              <a:ea typeface="Times New Roman"/>
            </a:endParaRPr>
          </a:p>
          <a:p>
            <a:pPr marL="800100" lvl="1" indent="-342900" algn="just">
              <a:spcBef>
                <a:spcPts val="0"/>
              </a:spcBef>
              <a:spcAft>
                <a:spcPts val="0"/>
              </a:spcAft>
              <a:buBlip>
                <a:blip r:embed="rId3"/>
              </a:buBlip>
              <a:tabLst>
                <a:tab pos="1079500" algn="l"/>
              </a:tabLst>
            </a:pPr>
            <a:r>
              <a:rPr lang="ro-RO" sz="2000" dirty="0">
                <a:latin typeface="+mn-lt"/>
                <a:ea typeface="Times New Roman"/>
              </a:rPr>
              <a:t>regimurile nesimetrice.</a:t>
            </a:r>
            <a:endParaRPr lang="en-US" sz="2000" dirty="0">
              <a:latin typeface="+mn-lt"/>
              <a:ea typeface="Times New Roman"/>
            </a:endParaRPr>
          </a:p>
          <a:p>
            <a:pPr marL="800100" lvl="1" indent="-342900" algn="just">
              <a:spcBef>
                <a:spcPts val="0"/>
              </a:spcBef>
              <a:spcAft>
                <a:spcPts val="0"/>
              </a:spcAft>
              <a:buBlip>
                <a:blip r:embed="rId3"/>
              </a:buBlip>
              <a:tabLst>
                <a:tab pos="1079500" algn="l"/>
              </a:tabLst>
            </a:pPr>
            <a:r>
              <a:rPr lang="en-US" sz="2000" dirty="0" err="1">
                <a:latin typeface="+mn-lt"/>
                <a:ea typeface="Times New Roman"/>
              </a:rPr>
              <a:t>nesimetriile</a:t>
            </a:r>
            <a:endParaRPr lang="en-US" sz="2000" dirty="0">
              <a:latin typeface="+mn-lt"/>
              <a:ea typeface="Times New Roman"/>
            </a:endParaRPr>
          </a:p>
          <a:p>
            <a:pPr algn="just">
              <a:spcBef>
                <a:spcPts val="0"/>
              </a:spcBef>
              <a:spcAft>
                <a:spcPts val="0"/>
              </a:spcAft>
            </a:pPr>
            <a:r>
              <a:rPr lang="ro-RO" sz="2200" dirty="0">
                <a:latin typeface="Times New Roman"/>
                <a:ea typeface="Times New Roman"/>
              </a:rPr>
              <a:t> </a:t>
            </a:r>
          </a:p>
          <a:p>
            <a:pPr marL="0" marR="0" algn="just">
              <a:spcBef>
                <a:spcPts val="0"/>
              </a:spcBef>
              <a:spcAft>
                <a:spcPts val="0"/>
              </a:spcAft>
            </a:pPr>
            <a:endParaRPr lang="en-US" sz="2200" dirty="0">
              <a:latin typeface="Times New Roman"/>
              <a:ea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762000"/>
            <a:ext cx="8839200" cy="5562600"/>
          </a:xfrm>
          <a:prstGeom prst="rect">
            <a:avLst/>
          </a:prstGeom>
          <a:noFill/>
          <a:ln w="9525">
            <a:noFill/>
            <a:miter lim="800000"/>
            <a:headEnd/>
            <a:tailEnd/>
          </a:ln>
        </p:spPr>
        <p:txBody>
          <a:bodyPr lIns="0" tIns="0" rIns="0" bIns="0"/>
          <a:lstStyle/>
          <a:p>
            <a:pPr marL="0" marR="0" indent="457200" algn="just">
              <a:spcBef>
                <a:spcPts val="0"/>
              </a:spcBef>
              <a:spcAft>
                <a:spcPts val="1200"/>
              </a:spcAft>
            </a:pPr>
            <a:endParaRPr lang="en-US" sz="2000" dirty="0">
              <a:latin typeface="+mn-lt"/>
              <a:ea typeface="Times New Roman"/>
            </a:endParaRPr>
          </a:p>
          <a:p>
            <a:pPr marL="0" marR="0" indent="457200" algn="just">
              <a:spcBef>
                <a:spcPts val="0"/>
              </a:spcBef>
              <a:spcAft>
                <a:spcPts val="1200"/>
              </a:spcAft>
            </a:pPr>
            <a:r>
              <a:rPr lang="ro-RO" sz="2000" dirty="0">
                <a:latin typeface="+mn-lt"/>
                <a:ea typeface="Times New Roman"/>
              </a:rPr>
              <a:t>În ţara noastră, cea mai mare parte a valorilor maxime admisibile sunt normate prin diferite acte normative (STAS, PE, regulamente). </a:t>
            </a:r>
          </a:p>
          <a:p>
            <a:pPr marL="0" marR="0" indent="457200" algn="just">
              <a:spcBef>
                <a:spcPts val="0"/>
              </a:spcBef>
              <a:spcAft>
                <a:spcPts val="1200"/>
              </a:spcAft>
            </a:pPr>
            <a:r>
              <a:rPr lang="ro-RO" sz="2000" dirty="0">
                <a:latin typeface="+mn-lt"/>
                <a:ea typeface="Times New Roman"/>
              </a:rPr>
              <a:t>Se prevede obligaţia furnizorului de energie electrică de a asigura o frecvenţă de 50 Hz, cu variaţii de ± 0,5 Hz, ceea ce corespunde unei abateri  maxime de ± 1%. </a:t>
            </a:r>
          </a:p>
          <a:p>
            <a:pPr marL="0" marR="0" indent="457200" algn="just">
              <a:spcBef>
                <a:spcPts val="0"/>
              </a:spcBef>
              <a:spcAft>
                <a:spcPts val="1200"/>
              </a:spcAft>
            </a:pPr>
            <a:r>
              <a:rPr lang="ro-RO" sz="2000" dirty="0">
                <a:latin typeface="+mn-lt"/>
                <a:ea typeface="Times New Roman"/>
              </a:rPr>
              <a:t>Pentru aprecierea calităţii tensiunii în etapele de proiectare şi exploatare ale reţelelor electrice, pot fi utilizate fie:</a:t>
            </a:r>
          </a:p>
          <a:p>
            <a:pPr lvl="2" indent="457200" algn="just">
              <a:spcBef>
                <a:spcPts val="0"/>
              </a:spcBef>
              <a:spcAft>
                <a:spcPts val="1200"/>
              </a:spcAft>
              <a:buBlip>
                <a:blip r:embed="rId3"/>
              </a:buBlip>
            </a:pPr>
            <a:r>
              <a:rPr lang="ro-RO" sz="2000" i="1" dirty="0">
                <a:latin typeface="+mn-lt"/>
                <a:ea typeface="Times New Roman"/>
              </a:rPr>
              <a:t>criteriul abaterilor maxime admise</a:t>
            </a:r>
            <a:r>
              <a:rPr lang="ro-RO" sz="2000" dirty="0">
                <a:latin typeface="+mn-lt"/>
                <a:ea typeface="Times New Roman"/>
              </a:rPr>
              <a:t>;</a:t>
            </a:r>
          </a:p>
          <a:p>
            <a:pPr lvl="2" indent="457200" algn="just">
              <a:spcBef>
                <a:spcPts val="0"/>
              </a:spcBef>
              <a:spcAft>
                <a:spcPts val="1200"/>
              </a:spcAft>
              <a:buBlip>
                <a:blip r:embed="rId3"/>
              </a:buBlip>
            </a:pPr>
            <a:r>
              <a:rPr lang="ro-RO" sz="2000" i="1" dirty="0">
                <a:latin typeface="+mn-lt"/>
                <a:ea typeface="Times New Roman"/>
              </a:rPr>
              <a:t>criteriile</a:t>
            </a:r>
            <a:r>
              <a:rPr lang="ro-RO" sz="2000" dirty="0">
                <a:latin typeface="+mn-lt"/>
                <a:ea typeface="Times New Roman"/>
              </a:rPr>
              <a:t> </a:t>
            </a:r>
            <a:r>
              <a:rPr lang="ro-RO" sz="2000" i="1" dirty="0">
                <a:latin typeface="+mn-lt"/>
                <a:ea typeface="Times New Roman"/>
              </a:rPr>
              <a:t>statistice</a:t>
            </a:r>
            <a:r>
              <a:rPr lang="ro-RO" sz="2000" dirty="0">
                <a:latin typeface="+mn-lt"/>
                <a:ea typeface="Times New Roman"/>
              </a:rPr>
              <a:t> sau </a:t>
            </a:r>
            <a:r>
              <a:rPr lang="ro-RO" sz="2000" i="1" dirty="0">
                <a:latin typeface="+mn-lt"/>
                <a:ea typeface="Times New Roman"/>
              </a:rPr>
              <a:t>integrale</a:t>
            </a:r>
            <a:r>
              <a:rPr lang="ro-RO" sz="2000" dirty="0">
                <a:latin typeface="+mn-lt"/>
                <a:ea typeface="Times New Roman"/>
              </a:rPr>
              <a:t>.</a:t>
            </a:r>
            <a:endParaRPr lang="en-US" sz="2000" dirty="0">
              <a:latin typeface="+mn-lt"/>
              <a:ea typeface="Times New Roman"/>
            </a:endParaRPr>
          </a:p>
          <a:p>
            <a:pPr algn="just">
              <a:spcBef>
                <a:spcPts val="0"/>
              </a:spcBef>
              <a:spcAft>
                <a:spcPts val="0"/>
              </a:spcAft>
            </a:pPr>
            <a:endParaRPr lang="en-US" sz="2400" dirty="0">
              <a:latin typeface="Times New Roman"/>
              <a:ea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p:cNvPicPr>
            <a:picLocks noChangeAspect="1" noChangeArrowheads="1"/>
          </p:cNvPicPr>
          <p:nvPr/>
        </p:nvPicPr>
        <p:blipFill>
          <a:blip r:embed="rId4" cstate="print">
            <a:lum bright="-6000" contrast="13000"/>
          </a:blip>
          <a:srcRect/>
          <a:stretch>
            <a:fillRect/>
          </a:stretch>
        </p:blipFill>
        <p:spPr bwMode="auto">
          <a:xfrm>
            <a:off x="1752600" y="1239676"/>
            <a:ext cx="5332801" cy="2379824"/>
          </a:xfrm>
          <a:prstGeom prst="rect">
            <a:avLst/>
          </a:prstGeom>
          <a:noFill/>
          <a:ln w="9525">
            <a:noFill/>
            <a:miter lim="800000"/>
            <a:headEnd/>
            <a:tailEnd/>
          </a:ln>
        </p:spPr>
      </p:pic>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Criteriul abaterilor maxime admise</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762000"/>
            <a:ext cx="8839200" cy="5562600"/>
          </a:xfrm>
          <a:prstGeom prst="rect">
            <a:avLst/>
          </a:prstGeom>
          <a:noFill/>
          <a:ln w="9525">
            <a:noFill/>
            <a:miter lim="800000"/>
            <a:headEnd/>
            <a:tailEnd/>
          </a:ln>
        </p:spPr>
        <p:txBody>
          <a:bodyPr lIns="0" tIns="0" rIns="0" bIns="0"/>
          <a:lstStyle/>
          <a:p>
            <a:pPr marL="0" marR="0" algn="just">
              <a:spcBef>
                <a:spcPts val="0"/>
              </a:spcBef>
              <a:spcAft>
                <a:spcPts val="0"/>
              </a:spcAft>
            </a:pPr>
            <a:r>
              <a:rPr lang="en-US" sz="2000" dirty="0">
                <a:latin typeface="+mn-lt"/>
                <a:ea typeface="Times New Roman"/>
              </a:rPr>
              <a:t>     </a:t>
            </a:r>
            <a:r>
              <a:rPr lang="ro-RO" sz="2000" b="1" dirty="0">
                <a:solidFill>
                  <a:srgbClr val="002060"/>
                </a:solidFill>
                <a:latin typeface="+mn-lt"/>
                <a:ea typeface="Times New Roman"/>
              </a:rPr>
              <a:t>Abaterile maxime admise </a:t>
            </a:r>
            <a:r>
              <a:rPr lang="ro-RO" sz="2000" dirty="0">
                <a:latin typeface="+mn-lt"/>
                <a:ea typeface="Times New Roman"/>
              </a:rPr>
              <a:t>faţă de tensiunea nominală sunt definite de următoarele relaţii:</a:t>
            </a:r>
          </a:p>
          <a:p>
            <a:pPr marL="0" marR="0" algn="just">
              <a:spcBef>
                <a:spcPts val="0"/>
              </a:spcBef>
              <a:spcAft>
                <a:spcPts val="0"/>
              </a:spcAft>
            </a:pPr>
            <a:endParaRPr lang="ro-RO" sz="2400" dirty="0">
              <a:latin typeface="Times New Roman"/>
              <a:ea typeface="Times New Roman"/>
            </a:endParaRPr>
          </a:p>
          <a:p>
            <a:pPr marL="0" marR="0" algn="just">
              <a:spcBef>
                <a:spcPts val="0"/>
              </a:spcBef>
              <a:spcAft>
                <a:spcPts val="0"/>
              </a:spcAft>
            </a:pPr>
            <a:endParaRPr lang="ro-RO" sz="2400" dirty="0">
              <a:latin typeface="Times New Roman"/>
              <a:ea typeface="Times New Roman"/>
            </a:endParaRPr>
          </a:p>
          <a:p>
            <a:pPr marL="0" marR="0" algn="just">
              <a:spcBef>
                <a:spcPts val="0"/>
              </a:spcBef>
              <a:spcAft>
                <a:spcPts val="0"/>
              </a:spcAft>
            </a:pPr>
            <a:endParaRPr lang="ro-RO" sz="2400" dirty="0">
              <a:latin typeface="Times New Roman"/>
              <a:ea typeface="Times New Roman"/>
            </a:endParaRPr>
          </a:p>
          <a:p>
            <a:pPr marL="0" marR="0" algn="just">
              <a:spcBef>
                <a:spcPts val="0"/>
              </a:spcBef>
              <a:spcAft>
                <a:spcPts val="0"/>
              </a:spcAft>
            </a:pPr>
            <a:endParaRPr lang="ro-RO" sz="2400" dirty="0">
              <a:latin typeface="Times New Roman"/>
              <a:ea typeface="Times New Roman"/>
            </a:endParaRPr>
          </a:p>
          <a:p>
            <a:pPr marL="0" marR="0" algn="just">
              <a:spcBef>
                <a:spcPts val="0"/>
              </a:spcBef>
              <a:spcAft>
                <a:spcPts val="0"/>
              </a:spcAft>
            </a:pPr>
            <a:endParaRPr lang="ro-RO" sz="1400" dirty="0">
              <a:latin typeface="Times New Roman"/>
              <a:ea typeface="Times New Roman"/>
            </a:endParaRPr>
          </a:p>
          <a:p>
            <a:pPr marL="0" marR="0" algn="just">
              <a:spcBef>
                <a:spcPts val="0"/>
              </a:spcBef>
              <a:spcAft>
                <a:spcPts val="0"/>
              </a:spcAft>
            </a:pPr>
            <a:endParaRPr lang="ro-RO" sz="1200" dirty="0">
              <a:latin typeface="Times New Roman"/>
              <a:ea typeface="Times New Roman"/>
            </a:endParaRPr>
          </a:p>
          <a:p>
            <a:pPr marL="0" marR="0" algn="just">
              <a:spcBef>
                <a:spcPts val="0"/>
              </a:spcBef>
              <a:spcAft>
                <a:spcPts val="600"/>
              </a:spcAft>
            </a:pPr>
            <a:endParaRPr lang="ro-RO" sz="2400" b="1" i="1" dirty="0">
              <a:latin typeface="Times New Roman"/>
              <a:ea typeface="Times New Roman"/>
            </a:endParaRPr>
          </a:p>
          <a:p>
            <a:pPr marL="0" marR="0" algn="just">
              <a:spcBef>
                <a:spcPts val="0"/>
              </a:spcBef>
              <a:spcAft>
                <a:spcPts val="600"/>
              </a:spcAft>
            </a:pPr>
            <a:r>
              <a:rPr lang="ro-RO" sz="2400" b="1" i="1" dirty="0" err="1">
                <a:latin typeface="Times New Roman"/>
                <a:ea typeface="Times New Roman"/>
              </a:rPr>
              <a:t>U</a:t>
            </a:r>
            <a:r>
              <a:rPr lang="ro-RO" sz="2400" b="1" i="1" baseline="-25000" dirty="0" err="1">
                <a:latin typeface="Times New Roman"/>
                <a:ea typeface="Times New Roman"/>
              </a:rPr>
              <a:t>max.adm</a:t>
            </a:r>
            <a:r>
              <a:rPr lang="ro-RO" sz="2400" dirty="0">
                <a:latin typeface="Times New Roman"/>
                <a:ea typeface="Times New Roman"/>
              </a:rPr>
              <a:t> şi </a:t>
            </a:r>
            <a:r>
              <a:rPr lang="ro-RO" sz="2400" b="1" i="1" dirty="0" err="1">
                <a:latin typeface="Times New Roman"/>
                <a:ea typeface="Times New Roman"/>
              </a:rPr>
              <a:t>U</a:t>
            </a:r>
            <a:r>
              <a:rPr lang="ro-RO" sz="2400" b="1" i="1" baseline="-25000" dirty="0" err="1">
                <a:latin typeface="Times New Roman"/>
                <a:ea typeface="Times New Roman"/>
              </a:rPr>
              <a:t>min.adm</a:t>
            </a:r>
            <a:r>
              <a:rPr lang="ro-RO" sz="2400" dirty="0">
                <a:latin typeface="Times New Roman"/>
                <a:ea typeface="Times New Roman"/>
              </a:rPr>
              <a:t> - </a:t>
            </a:r>
            <a:r>
              <a:rPr lang="ro-RO" sz="2000" dirty="0">
                <a:latin typeface="+mn-lt"/>
                <a:ea typeface="Times New Roman"/>
              </a:rPr>
              <a:t>valoarea maximă și minimă a tensiunii admise.</a:t>
            </a:r>
          </a:p>
          <a:p>
            <a:pPr marL="0" marR="0" algn="just">
              <a:spcBef>
                <a:spcPts val="0"/>
              </a:spcBef>
              <a:spcAft>
                <a:spcPts val="0"/>
              </a:spcAft>
            </a:pPr>
            <a:endParaRPr lang="en-US" sz="700" dirty="0">
              <a:latin typeface="+mn-lt"/>
              <a:ea typeface="Times New Roman"/>
            </a:endParaRPr>
          </a:p>
          <a:p>
            <a:pPr marL="0" marR="0" algn="just">
              <a:spcBef>
                <a:spcPts val="0"/>
              </a:spcBef>
              <a:spcAft>
                <a:spcPts val="0"/>
              </a:spcAft>
            </a:pPr>
            <a:r>
              <a:rPr lang="ro-RO" sz="2000" dirty="0">
                <a:latin typeface="+mn-lt"/>
                <a:ea typeface="Times New Roman"/>
              </a:rPr>
              <a:t>      În ceea ce priveşte </a:t>
            </a:r>
            <a:r>
              <a:rPr lang="ro-RO" sz="2000" b="1" dirty="0">
                <a:solidFill>
                  <a:srgbClr val="002060"/>
                </a:solidFill>
                <a:latin typeface="+mn-lt"/>
                <a:ea typeface="Times New Roman"/>
              </a:rPr>
              <a:t>variaţia de tensiune admisă</a:t>
            </a:r>
            <a:r>
              <a:rPr lang="ro-RO" sz="2000" dirty="0">
                <a:latin typeface="+mn-lt"/>
                <a:ea typeface="Times New Roman"/>
              </a:rPr>
              <a:t>, aceasta este :</a:t>
            </a:r>
            <a:endParaRPr lang="en-US" sz="2000" dirty="0">
              <a:latin typeface="+mn-lt"/>
              <a:ea typeface="Times New Roman"/>
            </a:endParaRPr>
          </a:p>
          <a:p>
            <a:pPr marL="0" marR="0" algn="just">
              <a:spcBef>
                <a:spcPts val="0"/>
              </a:spcBef>
              <a:spcAft>
                <a:spcPts val="0"/>
              </a:spcAft>
            </a:pPr>
            <a:endParaRPr lang="en-US" sz="2000" dirty="0">
              <a:latin typeface="+mn-lt"/>
              <a:ea typeface="Times New Roman"/>
            </a:endParaRPr>
          </a:p>
          <a:p>
            <a:pPr algn="just">
              <a:spcBef>
                <a:spcPts val="0"/>
              </a:spcBef>
              <a:spcAft>
                <a:spcPts val="0"/>
              </a:spcAft>
            </a:pPr>
            <a:endParaRPr lang="en-US" sz="2400" dirty="0">
              <a:latin typeface="Times New Roman"/>
              <a:ea typeface="Times New Roman"/>
            </a:endParaRPr>
          </a:p>
        </p:txBody>
      </p:sp>
      <p:sp>
        <p:nvSpPr>
          <p:cNvPr id="7" name="Rectangle 6"/>
          <p:cNvSpPr/>
          <p:nvPr/>
        </p:nvSpPr>
        <p:spPr>
          <a:xfrm>
            <a:off x="7543800" y="2362200"/>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[9]</a:t>
            </a:r>
          </a:p>
        </p:txBody>
      </p:sp>
      <p:sp>
        <p:nvSpPr>
          <p:cNvPr id="155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5651" name="Object 3"/>
          <p:cNvGraphicFramePr>
            <a:graphicFrameLocks noChangeAspect="1"/>
          </p:cNvGraphicFramePr>
          <p:nvPr/>
        </p:nvGraphicFramePr>
        <p:xfrm>
          <a:off x="2286000" y="4800600"/>
          <a:ext cx="4389120" cy="609600"/>
        </p:xfrm>
        <a:graphic>
          <a:graphicData uri="http://schemas.openxmlformats.org/presentationml/2006/ole">
            <mc:AlternateContent xmlns:mc="http://schemas.openxmlformats.org/markup-compatibility/2006">
              <mc:Choice xmlns:v="urn:schemas-microsoft-com:vml" Requires="v">
                <p:oleObj spid="_x0000_s155737" name="Equation" r:id="rId5" imgW="1714500" imgH="241300" progId="Equation.3">
                  <p:embed/>
                </p:oleObj>
              </mc:Choice>
              <mc:Fallback>
                <p:oleObj name="Equation" r:id="rId5" imgW="1714500" imgH="2413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4800600"/>
                        <a:ext cx="438912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7467600" y="4876800"/>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[10]</a:t>
            </a:r>
          </a:p>
        </p:txBody>
      </p:sp>
      <p:sp>
        <p:nvSpPr>
          <p:cNvPr id="155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5653" name="Object 5"/>
          <p:cNvGraphicFramePr>
            <a:graphicFrameLocks noChangeAspect="1"/>
          </p:cNvGraphicFramePr>
          <p:nvPr/>
        </p:nvGraphicFramePr>
        <p:xfrm>
          <a:off x="2362200" y="5638800"/>
          <a:ext cx="1755648" cy="609600"/>
        </p:xfrm>
        <a:graphic>
          <a:graphicData uri="http://schemas.openxmlformats.org/presentationml/2006/ole">
            <mc:AlternateContent xmlns:mc="http://schemas.openxmlformats.org/markup-compatibility/2006">
              <mc:Choice xmlns:v="urn:schemas-microsoft-com:vml" Requires="v">
                <p:oleObj spid="_x0000_s155738" name="Equation" r:id="rId7" imgW="685800" imgH="241300" progId="Equation.3">
                  <p:embed/>
                </p:oleObj>
              </mc:Choice>
              <mc:Fallback>
                <p:oleObj name="Equation" r:id="rId7" imgW="685800" imgH="2413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5638800"/>
                        <a:ext cx="1755648"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56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5655" name="Object 7"/>
          <p:cNvGraphicFramePr>
            <a:graphicFrameLocks noChangeAspect="1"/>
          </p:cNvGraphicFramePr>
          <p:nvPr/>
        </p:nvGraphicFramePr>
        <p:xfrm>
          <a:off x="4953000" y="5612282"/>
          <a:ext cx="1752601" cy="609924"/>
        </p:xfrm>
        <a:graphic>
          <a:graphicData uri="http://schemas.openxmlformats.org/presentationml/2006/ole">
            <mc:AlternateContent xmlns:mc="http://schemas.openxmlformats.org/markup-compatibility/2006">
              <mc:Choice xmlns:v="urn:schemas-microsoft-com:vml" Requires="v">
                <p:oleObj spid="_x0000_s155739" name="Equation" r:id="rId9" imgW="672808" imgH="241195" progId="Equation.3">
                  <p:embed/>
                </p:oleObj>
              </mc:Choice>
              <mc:Fallback>
                <p:oleObj name="Equation" r:id="rId9" imgW="672808" imgH="241195"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53000" y="5612282"/>
                        <a:ext cx="1752601" cy="6099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14"/>
          <p:cNvSpPr/>
          <p:nvPr/>
        </p:nvSpPr>
        <p:spPr>
          <a:xfrm>
            <a:off x="4343400" y="5715000"/>
            <a:ext cx="389850" cy="461665"/>
          </a:xfrm>
          <a:prstGeom prst="rect">
            <a:avLst/>
          </a:prstGeom>
        </p:spPr>
        <p:txBody>
          <a:bodyPr wrap="none">
            <a:spAutoFit/>
          </a:bodyPr>
          <a:lstStyle/>
          <a:p>
            <a:r>
              <a:rPr lang="ro-RO" sz="2400" b="1" dirty="0">
                <a:solidFill>
                  <a:srgbClr val="002060"/>
                </a:solidFill>
                <a:latin typeface="Times New Roman"/>
                <a:ea typeface="Times New Roman"/>
              </a:rPr>
              <a:t>și</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Criteriul abaterilor maxime admise</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838200"/>
            <a:ext cx="8839200" cy="5562600"/>
          </a:xfrm>
          <a:prstGeom prst="rect">
            <a:avLst/>
          </a:prstGeom>
          <a:noFill/>
          <a:ln w="9525">
            <a:noFill/>
            <a:miter lim="800000"/>
            <a:headEnd/>
            <a:tailEnd/>
          </a:ln>
        </p:spPr>
        <p:txBody>
          <a:bodyPr lIns="0" tIns="0" rIns="0" bIns="0"/>
          <a:lstStyle/>
          <a:p>
            <a:pPr marL="0" marR="0" algn="just">
              <a:spcBef>
                <a:spcPts val="0"/>
              </a:spcBef>
              <a:spcAft>
                <a:spcPts val="0"/>
              </a:spcAft>
            </a:pPr>
            <a:r>
              <a:rPr lang="ro-RO" sz="2400" i="1" dirty="0">
                <a:latin typeface="Times New Roman"/>
                <a:ea typeface="Times New Roman"/>
              </a:rPr>
              <a:t>     </a:t>
            </a:r>
          </a:p>
          <a:p>
            <a:pPr marL="0" marR="0" algn="just">
              <a:spcBef>
                <a:spcPts val="0"/>
              </a:spcBef>
              <a:spcAft>
                <a:spcPts val="0"/>
              </a:spcAft>
            </a:pPr>
            <a:r>
              <a:rPr lang="ro-RO" sz="2000" b="1" i="1" dirty="0">
                <a:solidFill>
                  <a:srgbClr val="002060"/>
                </a:solidFill>
                <a:latin typeface="+mn-lt"/>
                <a:ea typeface="Times New Roman"/>
              </a:rPr>
              <a:t>Conform criteriului abaterilor maxime admise</a:t>
            </a:r>
            <a:r>
              <a:rPr lang="ro-RO" sz="2000" dirty="0">
                <a:latin typeface="+mn-lt"/>
                <a:ea typeface="Times New Roman"/>
              </a:rPr>
              <a:t>, se consideră că valoarea calităţii energiei electrice livrate unui consumator este aceeaşi pentru orice valoare a tensiunii, cuprinsă între limitele admisibile. </a:t>
            </a:r>
          </a:p>
          <a:p>
            <a:pPr marL="0" marR="0" algn="just">
              <a:spcBef>
                <a:spcPts val="0"/>
              </a:spcBef>
              <a:spcAft>
                <a:spcPts val="0"/>
              </a:spcAft>
            </a:pPr>
            <a:r>
              <a:rPr lang="ro-RO" sz="2000" dirty="0">
                <a:latin typeface="+mn-lt"/>
                <a:ea typeface="Times New Roman"/>
              </a:rPr>
              <a:t>      </a:t>
            </a:r>
          </a:p>
          <a:p>
            <a:pPr marL="0" marR="0" algn="just">
              <a:spcBef>
                <a:spcPts val="0"/>
              </a:spcBef>
              <a:spcAft>
                <a:spcPts val="0"/>
              </a:spcAft>
            </a:pPr>
            <a:endParaRPr lang="en-US" sz="2000" dirty="0">
              <a:latin typeface="+mn-lt"/>
              <a:ea typeface="Times New Roman"/>
            </a:endParaRPr>
          </a:p>
          <a:p>
            <a:pPr marL="0" marR="0" algn="just">
              <a:spcBef>
                <a:spcPts val="0"/>
              </a:spcBef>
              <a:spcAft>
                <a:spcPts val="0"/>
              </a:spcAft>
            </a:pPr>
            <a:r>
              <a:rPr lang="en-US" sz="2000" dirty="0">
                <a:solidFill>
                  <a:srgbClr val="0070C0"/>
                </a:solidFill>
                <a:latin typeface="+mn-lt"/>
                <a:ea typeface="Times New Roman"/>
              </a:rPr>
              <a:t>Problem</a:t>
            </a:r>
            <a:r>
              <a:rPr lang="ro-RO" sz="2000" dirty="0">
                <a:solidFill>
                  <a:srgbClr val="0070C0"/>
                </a:solidFill>
                <a:latin typeface="+mn-lt"/>
                <a:ea typeface="Times New Roman"/>
              </a:rPr>
              <a:t>ă:</a:t>
            </a:r>
          </a:p>
          <a:p>
            <a:pPr marL="0" marR="0" algn="just">
              <a:spcBef>
                <a:spcPts val="0"/>
              </a:spcBef>
              <a:spcAft>
                <a:spcPts val="0"/>
              </a:spcAft>
            </a:pPr>
            <a:r>
              <a:rPr lang="ro-RO" sz="2000" dirty="0">
                <a:latin typeface="+mn-lt"/>
                <a:ea typeface="Times New Roman"/>
              </a:rPr>
              <a:t>      Dacă există două soluţii tehnice pentru ameliorarea tensiunii într-o reţea electrică, dintre care:</a:t>
            </a:r>
          </a:p>
          <a:p>
            <a:pPr marL="860425" lvl="1" indent="-403225" algn="just">
              <a:spcBef>
                <a:spcPts val="0"/>
              </a:spcBef>
              <a:spcAft>
                <a:spcPts val="0"/>
              </a:spcAft>
              <a:buBlip>
                <a:blip r:embed="rId3"/>
              </a:buBlip>
            </a:pPr>
            <a:r>
              <a:rPr lang="ro-RO" sz="2000" dirty="0">
                <a:latin typeface="+mn-lt"/>
                <a:ea typeface="Times New Roman"/>
              </a:rPr>
              <a:t>una dintre soluţii permite îmbunătăţirea, într-o oarecare măsură, a tensiunii la toţi consumatorii alimentaţi cu energie electrică; </a:t>
            </a:r>
          </a:p>
          <a:p>
            <a:pPr marL="860425" lvl="1" indent="-403225" algn="just">
              <a:spcBef>
                <a:spcPts val="0"/>
              </a:spcBef>
              <a:spcAft>
                <a:spcPts val="0"/>
              </a:spcAft>
              <a:buBlip>
                <a:blip r:embed="rId3"/>
              </a:buBlip>
            </a:pPr>
            <a:r>
              <a:rPr lang="ro-RO" sz="2000" dirty="0">
                <a:latin typeface="+mn-lt"/>
                <a:ea typeface="Times New Roman"/>
              </a:rPr>
              <a:t>cea de-a doua soluţie ameliorează, în condiţii foarte bune, tensiunea la majoritatea consumatorilor şi mai puţin bine la o parte din aceştia. </a:t>
            </a:r>
          </a:p>
          <a:p>
            <a:pPr marL="0" marR="0" algn="just">
              <a:spcBef>
                <a:spcPts val="0"/>
              </a:spcBef>
              <a:spcAft>
                <a:spcPts val="0"/>
              </a:spcAft>
            </a:pPr>
            <a:r>
              <a:rPr lang="ro-RO" sz="2000" b="1" dirty="0">
                <a:solidFill>
                  <a:srgbClr val="002060"/>
                </a:solidFill>
                <a:latin typeface="+mn-lt"/>
                <a:ea typeface="Times New Roman"/>
              </a:rPr>
              <a:t> ... criteriul abaterilor maxime admise nu permite </a:t>
            </a:r>
            <a:r>
              <a:rPr lang="ro-RO" sz="2000" dirty="0">
                <a:latin typeface="+mn-lt"/>
                <a:ea typeface="Times New Roman"/>
              </a:rPr>
              <a:t>compararea acestor variante, din punct de vedere tehnic şi economic.</a:t>
            </a:r>
            <a:endParaRPr lang="en-US" sz="2000" dirty="0">
              <a:latin typeface="+mn-lt"/>
              <a:ea typeface="Times New Roman"/>
            </a:endParaRPr>
          </a:p>
          <a:p>
            <a:pPr algn="just">
              <a:spcBef>
                <a:spcPts val="0"/>
              </a:spcBef>
              <a:spcAft>
                <a:spcPts val="0"/>
              </a:spcAft>
            </a:pPr>
            <a:endParaRPr lang="en-US" sz="2400" dirty="0">
              <a:latin typeface="Times New Roman"/>
              <a:ea typeface="Times New Roman"/>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Criteriul abaterilor maxime admise</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762000"/>
            <a:ext cx="8839200" cy="1143000"/>
          </a:xfrm>
          <a:prstGeom prst="rect">
            <a:avLst/>
          </a:prstGeom>
          <a:noFill/>
          <a:ln w="9525">
            <a:noFill/>
            <a:miter lim="800000"/>
            <a:headEnd/>
            <a:tailEnd/>
          </a:ln>
        </p:spPr>
        <p:txBody>
          <a:bodyPr lIns="0" tIns="0" rIns="0" bIns="0"/>
          <a:lstStyle/>
          <a:p>
            <a:pPr marL="0" marR="0" algn="just">
              <a:spcBef>
                <a:spcPts val="0"/>
              </a:spcBef>
              <a:spcAft>
                <a:spcPts val="0"/>
              </a:spcAft>
            </a:pPr>
            <a:r>
              <a:rPr lang="ro-RO" sz="2000" dirty="0">
                <a:solidFill>
                  <a:srgbClr val="0070C0"/>
                </a:solidFill>
                <a:latin typeface="+mn-lt"/>
                <a:ea typeface="Times New Roman"/>
              </a:rPr>
              <a:t>În plus:</a:t>
            </a:r>
            <a:r>
              <a:rPr lang="en-US" sz="2000" dirty="0">
                <a:solidFill>
                  <a:srgbClr val="0070C0"/>
                </a:solidFill>
                <a:latin typeface="+mn-lt"/>
                <a:ea typeface="Times New Roman"/>
              </a:rPr>
              <a:t>     </a:t>
            </a:r>
            <a:endParaRPr lang="ro-RO" sz="2000" dirty="0">
              <a:solidFill>
                <a:srgbClr val="0070C0"/>
              </a:solidFill>
              <a:latin typeface="+mn-lt"/>
              <a:ea typeface="Times New Roman"/>
            </a:endParaRPr>
          </a:p>
          <a:p>
            <a:pPr marL="0" marR="0" algn="just">
              <a:spcBef>
                <a:spcPts val="0"/>
              </a:spcBef>
              <a:spcAft>
                <a:spcPts val="0"/>
              </a:spcAft>
            </a:pPr>
            <a:r>
              <a:rPr lang="ro-RO" sz="2000" dirty="0">
                <a:latin typeface="+mn-lt"/>
                <a:ea typeface="Times New Roman"/>
              </a:rPr>
              <a:t>Se consideră două noduri dintr-o reţea electrică de distribuţie, în care tensiunea, pe parcursul unei zile, variază conform celor două curbe reprezentate în Figura 2. </a:t>
            </a:r>
          </a:p>
          <a:p>
            <a:pPr marL="0" marR="0" algn="just">
              <a:spcBef>
                <a:spcPts val="0"/>
              </a:spcBef>
              <a:spcAft>
                <a:spcPts val="0"/>
              </a:spcAft>
            </a:pPr>
            <a:endParaRPr lang="en-US" sz="2400" dirty="0">
              <a:latin typeface="Times New Roman"/>
              <a:ea typeface="Times New Roman"/>
            </a:endParaRPr>
          </a:p>
        </p:txBody>
      </p:sp>
      <p:sp>
        <p:nvSpPr>
          <p:cNvPr id="183318"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3297" name="Group 1"/>
          <p:cNvGrpSpPr>
            <a:grpSpLocks/>
          </p:cNvGrpSpPr>
          <p:nvPr/>
        </p:nvGrpSpPr>
        <p:grpSpPr bwMode="auto">
          <a:xfrm>
            <a:off x="762000" y="2057400"/>
            <a:ext cx="6553200" cy="3048000"/>
            <a:chOff x="3404" y="9964"/>
            <a:chExt cx="5630" cy="2780"/>
          </a:xfrm>
        </p:grpSpPr>
        <p:sp>
          <p:nvSpPr>
            <p:cNvPr id="183317" name="Line 21"/>
            <p:cNvSpPr>
              <a:spLocks noChangeShapeType="1"/>
            </p:cNvSpPr>
            <p:nvPr/>
          </p:nvSpPr>
          <p:spPr bwMode="auto">
            <a:xfrm flipV="1">
              <a:off x="3904" y="9964"/>
              <a:ext cx="0" cy="244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16" name="Line 20"/>
            <p:cNvSpPr>
              <a:spLocks noChangeShapeType="1"/>
            </p:cNvSpPr>
            <p:nvPr/>
          </p:nvSpPr>
          <p:spPr bwMode="auto">
            <a:xfrm>
              <a:off x="3934" y="12412"/>
              <a:ext cx="491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15" name="Line 19"/>
            <p:cNvSpPr>
              <a:spLocks noChangeShapeType="1"/>
            </p:cNvSpPr>
            <p:nvPr/>
          </p:nvSpPr>
          <p:spPr bwMode="auto">
            <a:xfrm>
              <a:off x="3947" y="10714"/>
              <a:ext cx="427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14" name="Line 18"/>
            <p:cNvSpPr>
              <a:spLocks noChangeShapeType="1"/>
            </p:cNvSpPr>
            <p:nvPr/>
          </p:nvSpPr>
          <p:spPr bwMode="auto">
            <a:xfrm>
              <a:off x="3944" y="11424"/>
              <a:ext cx="42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13" name="Line 17"/>
            <p:cNvSpPr>
              <a:spLocks noChangeShapeType="1"/>
            </p:cNvSpPr>
            <p:nvPr/>
          </p:nvSpPr>
          <p:spPr bwMode="auto">
            <a:xfrm>
              <a:off x="3934" y="12124"/>
              <a:ext cx="4270" cy="0"/>
            </a:xfrm>
            <a:prstGeom prst="line">
              <a:avLst/>
            </a:prstGeom>
            <a:noFill/>
            <a:ln w="9525">
              <a:solidFill>
                <a:srgbClr val="000000"/>
              </a:solidFill>
              <a:prstDash val="lgDashDot"/>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12" name="Text Box 16"/>
            <p:cNvSpPr txBox="1">
              <a:spLocks noChangeArrowheads="1"/>
            </p:cNvSpPr>
            <p:nvPr/>
          </p:nvSpPr>
          <p:spPr bwMode="auto">
            <a:xfrm>
              <a:off x="8534" y="12574"/>
              <a:ext cx="5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t(ore)</a:t>
              </a:r>
              <a:endParaRPr kumimoji="0" lang="en-GB"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83311" name="Text Box 15"/>
            <p:cNvSpPr txBox="1">
              <a:spLocks noChangeArrowheads="1"/>
            </p:cNvSpPr>
            <p:nvPr/>
          </p:nvSpPr>
          <p:spPr bwMode="auto">
            <a:xfrm>
              <a:off x="3680" y="9984"/>
              <a:ext cx="164" cy="2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a:t>
              </a:r>
              <a:endParaRPr kumimoji="0" lang="ro-RO"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83310" name="Text Box 14"/>
            <p:cNvSpPr txBox="1">
              <a:spLocks noChangeArrowheads="1"/>
            </p:cNvSpPr>
            <p:nvPr/>
          </p:nvSpPr>
          <p:spPr bwMode="auto">
            <a:xfrm>
              <a:off x="3404" y="10584"/>
              <a:ext cx="490" cy="2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a:t>
              </a:r>
              <a:r>
                <a:rPr kumimoji="0" lang="ro-RO" sz="1600" b="1" i="0"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max.adm</a:t>
              </a:r>
              <a:endParaRPr kumimoji="0" lang="ro-RO"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83309" name="Text Box 13"/>
            <p:cNvSpPr txBox="1">
              <a:spLocks noChangeArrowheads="1"/>
            </p:cNvSpPr>
            <p:nvPr/>
          </p:nvSpPr>
          <p:spPr bwMode="auto">
            <a:xfrm>
              <a:off x="3404" y="11984"/>
              <a:ext cx="490" cy="2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a:t>
              </a:r>
              <a:r>
                <a:rPr kumimoji="0" lang="ro-RO" sz="1600" b="1" i="0"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min.adm</a:t>
              </a:r>
              <a:endParaRPr kumimoji="0" lang="ro-RO" sz="1600" b="1"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83308" name="Text Box 12"/>
            <p:cNvSpPr txBox="1">
              <a:spLocks noChangeArrowheads="1"/>
            </p:cNvSpPr>
            <p:nvPr/>
          </p:nvSpPr>
          <p:spPr bwMode="auto">
            <a:xfrm>
              <a:off x="3724" y="11324"/>
              <a:ext cx="170" cy="21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U</a:t>
              </a:r>
              <a:r>
                <a:rPr kumimoji="0" lang="ro-RO" sz="1600" b="1"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n</a:t>
              </a:r>
              <a:endParaRPr kumimoji="0" lang="ro-RO"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307" name="Freeform 11"/>
            <p:cNvSpPr>
              <a:spLocks/>
            </p:cNvSpPr>
            <p:nvPr/>
          </p:nvSpPr>
          <p:spPr bwMode="auto">
            <a:xfrm>
              <a:off x="3944" y="10654"/>
              <a:ext cx="4090" cy="1442"/>
            </a:xfrm>
            <a:custGeom>
              <a:avLst/>
              <a:gdLst/>
              <a:ahLst/>
              <a:cxnLst>
                <a:cxn ang="0">
                  <a:pos x="0" y="990"/>
                </a:cxn>
                <a:cxn ang="0">
                  <a:pos x="80" y="990"/>
                </a:cxn>
                <a:cxn ang="0">
                  <a:pos x="260" y="950"/>
                </a:cxn>
                <a:cxn ang="0">
                  <a:pos x="400" y="780"/>
                </a:cxn>
                <a:cxn ang="0">
                  <a:pos x="520" y="320"/>
                </a:cxn>
                <a:cxn ang="0">
                  <a:pos x="660" y="110"/>
                </a:cxn>
                <a:cxn ang="0">
                  <a:pos x="800" y="140"/>
                </a:cxn>
                <a:cxn ang="0">
                  <a:pos x="910" y="90"/>
                </a:cxn>
                <a:cxn ang="0">
                  <a:pos x="1020" y="140"/>
                </a:cxn>
                <a:cxn ang="0">
                  <a:pos x="1140" y="90"/>
                </a:cxn>
                <a:cxn ang="0">
                  <a:pos x="1240" y="140"/>
                </a:cxn>
                <a:cxn ang="0">
                  <a:pos x="1330" y="90"/>
                </a:cxn>
                <a:cxn ang="0">
                  <a:pos x="1420" y="140"/>
                </a:cxn>
                <a:cxn ang="0">
                  <a:pos x="1510" y="80"/>
                </a:cxn>
                <a:cxn ang="0">
                  <a:pos x="1590" y="140"/>
                </a:cxn>
                <a:cxn ang="0">
                  <a:pos x="1670" y="90"/>
                </a:cxn>
                <a:cxn ang="0">
                  <a:pos x="1770" y="130"/>
                </a:cxn>
                <a:cxn ang="0">
                  <a:pos x="2000" y="870"/>
                </a:cxn>
                <a:cxn ang="0">
                  <a:pos x="2160" y="1180"/>
                </a:cxn>
                <a:cxn ang="0">
                  <a:pos x="2440" y="1380"/>
                </a:cxn>
                <a:cxn ang="0">
                  <a:pos x="2670" y="1440"/>
                </a:cxn>
                <a:cxn ang="0">
                  <a:pos x="2780" y="1370"/>
                </a:cxn>
                <a:cxn ang="0">
                  <a:pos x="2890" y="1440"/>
                </a:cxn>
                <a:cxn ang="0">
                  <a:pos x="2980" y="1360"/>
                </a:cxn>
                <a:cxn ang="0">
                  <a:pos x="3080" y="1440"/>
                </a:cxn>
                <a:cxn ang="0">
                  <a:pos x="3160" y="1360"/>
                </a:cxn>
                <a:cxn ang="0">
                  <a:pos x="3260" y="1440"/>
                </a:cxn>
                <a:cxn ang="0">
                  <a:pos x="3340" y="1360"/>
                </a:cxn>
                <a:cxn ang="0">
                  <a:pos x="3440" y="1440"/>
                </a:cxn>
                <a:cxn ang="0">
                  <a:pos x="3510" y="1350"/>
                </a:cxn>
                <a:cxn ang="0">
                  <a:pos x="3620" y="1440"/>
                </a:cxn>
                <a:cxn ang="0">
                  <a:pos x="3690" y="1340"/>
                </a:cxn>
                <a:cxn ang="0">
                  <a:pos x="3810" y="1430"/>
                </a:cxn>
                <a:cxn ang="0">
                  <a:pos x="3900" y="1360"/>
                </a:cxn>
                <a:cxn ang="0">
                  <a:pos x="4000" y="1430"/>
                </a:cxn>
                <a:cxn ang="0">
                  <a:pos x="4100" y="1360"/>
                </a:cxn>
              </a:cxnLst>
              <a:rect l="0" t="0" r="r" b="b"/>
              <a:pathLst>
                <a:path w="4100" h="1442">
                  <a:moveTo>
                    <a:pt x="0" y="990"/>
                  </a:moveTo>
                  <a:cubicBezTo>
                    <a:pt x="18" y="993"/>
                    <a:pt x="37" y="997"/>
                    <a:pt x="80" y="990"/>
                  </a:cubicBezTo>
                  <a:cubicBezTo>
                    <a:pt x="123" y="983"/>
                    <a:pt x="207" y="985"/>
                    <a:pt x="260" y="950"/>
                  </a:cubicBezTo>
                  <a:cubicBezTo>
                    <a:pt x="313" y="915"/>
                    <a:pt x="357" y="885"/>
                    <a:pt x="400" y="780"/>
                  </a:cubicBezTo>
                  <a:cubicBezTo>
                    <a:pt x="443" y="675"/>
                    <a:pt x="477" y="432"/>
                    <a:pt x="520" y="320"/>
                  </a:cubicBezTo>
                  <a:cubicBezTo>
                    <a:pt x="563" y="208"/>
                    <a:pt x="613" y="140"/>
                    <a:pt x="660" y="110"/>
                  </a:cubicBezTo>
                  <a:cubicBezTo>
                    <a:pt x="707" y="80"/>
                    <a:pt x="758" y="143"/>
                    <a:pt x="800" y="140"/>
                  </a:cubicBezTo>
                  <a:cubicBezTo>
                    <a:pt x="842" y="137"/>
                    <a:pt x="873" y="90"/>
                    <a:pt x="910" y="90"/>
                  </a:cubicBezTo>
                  <a:cubicBezTo>
                    <a:pt x="947" y="90"/>
                    <a:pt x="982" y="140"/>
                    <a:pt x="1020" y="140"/>
                  </a:cubicBezTo>
                  <a:cubicBezTo>
                    <a:pt x="1058" y="140"/>
                    <a:pt x="1103" y="90"/>
                    <a:pt x="1140" y="90"/>
                  </a:cubicBezTo>
                  <a:cubicBezTo>
                    <a:pt x="1177" y="90"/>
                    <a:pt x="1208" y="140"/>
                    <a:pt x="1240" y="140"/>
                  </a:cubicBezTo>
                  <a:cubicBezTo>
                    <a:pt x="1272" y="140"/>
                    <a:pt x="1300" y="90"/>
                    <a:pt x="1330" y="90"/>
                  </a:cubicBezTo>
                  <a:cubicBezTo>
                    <a:pt x="1360" y="90"/>
                    <a:pt x="1390" y="142"/>
                    <a:pt x="1420" y="140"/>
                  </a:cubicBezTo>
                  <a:cubicBezTo>
                    <a:pt x="1450" y="138"/>
                    <a:pt x="1482" y="80"/>
                    <a:pt x="1510" y="80"/>
                  </a:cubicBezTo>
                  <a:cubicBezTo>
                    <a:pt x="1538" y="80"/>
                    <a:pt x="1563" y="138"/>
                    <a:pt x="1590" y="140"/>
                  </a:cubicBezTo>
                  <a:cubicBezTo>
                    <a:pt x="1617" y="142"/>
                    <a:pt x="1640" y="92"/>
                    <a:pt x="1670" y="90"/>
                  </a:cubicBezTo>
                  <a:cubicBezTo>
                    <a:pt x="1700" y="88"/>
                    <a:pt x="1715" y="0"/>
                    <a:pt x="1770" y="130"/>
                  </a:cubicBezTo>
                  <a:cubicBezTo>
                    <a:pt x="1825" y="260"/>
                    <a:pt x="1935" y="695"/>
                    <a:pt x="2000" y="870"/>
                  </a:cubicBezTo>
                  <a:cubicBezTo>
                    <a:pt x="2065" y="1045"/>
                    <a:pt x="2087" y="1095"/>
                    <a:pt x="2160" y="1180"/>
                  </a:cubicBezTo>
                  <a:cubicBezTo>
                    <a:pt x="2233" y="1265"/>
                    <a:pt x="2355" y="1337"/>
                    <a:pt x="2440" y="1380"/>
                  </a:cubicBezTo>
                  <a:cubicBezTo>
                    <a:pt x="2525" y="1423"/>
                    <a:pt x="2613" y="1442"/>
                    <a:pt x="2670" y="1440"/>
                  </a:cubicBezTo>
                  <a:cubicBezTo>
                    <a:pt x="2727" y="1438"/>
                    <a:pt x="2743" y="1370"/>
                    <a:pt x="2780" y="1370"/>
                  </a:cubicBezTo>
                  <a:cubicBezTo>
                    <a:pt x="2817" y="1370"/>
                    <a:pt x="2857" y="1442"/>
                    <a:pt x="2890" y="1440"/>
                  </a:cubicBezTo>
                  <a:cubicBezTo>
                    <a:pt x="2923" y="1438"/>
                    <a:pt x="2948" y="1360"/>
                    <a:pt x="2980" y="1360"/>
                  </a:cubicBezTo>
                  <a:cubicBezTo>
                    <a:pt x="3012" y="1360"/>
                    <a:pt x="3050" y="1440"/>
                    <a:pt x="3080" y="1440"/>
                  </a:cubicBezTo>
                  <a:cubicBezTo>
                    <a:pt x="3110" y="1440"/>
                    <a:pt x="3130" y="1360"/>
                    <a:pt x="3160" y="1360"/>
                  </a:cubicBezTo>
                  <a:cubicBezTo>
                    <a:pt x="3190" y="1360"/>
                    <a:pt x="3230" y="1440"/>
                    <a:pt x="3260" y="1440"/>
                  </a:cubicBezTo>
                  <a:cubicBezTo>
                    <a:pt x="3290" y="1440"/>
                    <a:pt x="3310" y="1360"/>
                    <a:pt x="3340" y="1360"/>
                  </a:cubicBezTo>
                  <a:cubicBezTo>
                    <a:pt x="3370" y="1360"/>
                    <a:pt x="3412" y="1442"/>
                    <a:pt x="3440" y="1440"/>
                  </a:cubicBezTo>
                  <a:cubicBezTo>
                    <a:pt x="3468" y="1438"/>
                    <a:pt x="3480" y="1350"/>
                    <a:pt x="3510" y="1350"/>
                  </a:cubicBezTo>
                  <a:cubicBezTo>
                    <a:pt x="3540" y="1350"/>
                    <a:pt x="3590" y="1442"/>
                    <a:pt x="3620" y="1440"/>
                  </a:cubicBezTo>
                  <a:cubicBezTo>
                    <a:pt x="3650" y="1438"/>
                    <a:pt x="3658" y="1342"/>
                    <a:pt x="3690" y="1340"/>
                  </a:cubicBezTo>
                  <a:cubicBezTo>
                    <a:pt x="3722" y="1338"/>
                    <a:pt x="3775" y="1427"/>
                    <a:pt x="3810" y="1430"/>
                  </a:cubicBezTo>
                  <a:cubicBezTo>
                    <a:pt x="3845" y="1433"/>
                    <a:pt x="3868" y="1360"/>
                    <a:pt x="3900" y="1360"/>
                  </a:cubicBezTo>
                  <a:cubicBezTo>
                    <a:pt x="3932" y="1360"/>
                    <a:pt x="3967" y="1430"/>
                    <a:pt x="4000" y="1430"/>
                  </a:cubicBezTo>
                  <a:cubicBezTo>
                    <a:pt x="4033" y="1430"/>
                    <a:pt x="4066" y="1395"/>
                    <a:pt x="4100" y="136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06" name="Freeform 10"/>
            <p:cNvSpPr>
              <a:spLocks/>
            </p:cNvSpPr>
            <p:nvPr/>
          </p:nvSpPr>
          <p:spPr bwMode="auto">
            <a:xfrm>
              <a:off x="3934" y="11137"/>
              <a:ext cx="4040" cy="872"/>
            </a:xfrm>
            <a:custGeom>
              <a:avLst/>
              <a:gdLst/>
              <a:ahLst/>
              <a:cxnLst>
                <a:cxn ang="0">
                  <a:pos x="0" y="397"/>
                </a:cxn>
                <a:cxn ang="0">
                  <a:pos x="130" y="397"/>
                </a:cxn>
                <a:cxn ang="0">
                  <a:pos x="350" y="457"/>
                </a:cxn>
                <a:cxn ang="0">
                  <a:pos x="570" y="647"/>
                </a:cxn>
                <a:cxn ang="0">
                  <a:pos x="774" y="864"/>
                </a:cxn>
                <a:cxn ang="0">
                  <a:pos x="900" y="697"/>
                </a:cxn>
                <a:cxn ang="0">
                  <a:pos x="1010" y="467"/>
                </a:cxn>
                <a:cxn ang="0">
                  <a:pos x="1112" y="366"/>
                </a:cxn>
                <a:cxn ang="0">
                  <a:pos x="1242" y="351"/>
                </a:cxn>
                <a:cxn ang="0">
                  <a:pos x="1310" y="358"/>
                </a:cxn>
                <a:cxn ang="0">
                  <a:pos x="1385" y="351"/>
                </a:cxn>
                <a:cxn ang="0">
                  <a:pos x="1445" y="343"/>
                </a:cxn>
                <a:cxn ang="0">
                  <a:pos x="1488" y="338"/>
                </a:cxn>
                <a:cxn ang="0">
                  <a:pos x="1560" y="307"/>
                </a:cxn>
                <a:cxn ang="0">
                  <a:pos x="1651" y="300"/>
                </a:cxn>
                <a:cxn ang="0">
                  <a:pos x="1730" y="307"/>
                </a:cxn>
                <a:cxn ang="0">
                  <a:pos x="1820" y="336"/>
                </a:cxn>
                <a:cxn ang="0">
                  <a:pos x="2000" y="351"/>
                </a:cxn>
                <a:cxn ang="0">
                  <a:pos x="1940" y="343"/>
                </a:cxn>
                <a:cxn ang="0">
                  <a:pos x="2105" y="336"/>
                </a:cxn>
                <a:cxn ang="0">
                  <a:pos x="2045" y="351"/>
                </a:cxn>
                <a:cxn ang="0">
                  <a:pos x="2130" y="317"/>
                </a:cxn>
                <a:cxn ang="0">
                  <a:pos x="2205" y="315"/>
                </a:cxn>
                <a:cxn ang="0">
                  <a:pos x="2260" y="307"/>
                </a:cxn>
                <a:cxn ang="0">
                  <a:pos x="2330" y="328"/>
                </a:cxn>
                <a:cxn ang="0">
                  <a:pos x="2412" y="343"/>
                </a:cxn>
                <a:cxn ang="0">
                  <a:pos x="2480" y="343"/>
                </a:cxn>
                <a:cxn ang="0">
                  <a:pos x="2527" y="316"/>
                </a:cxn>
                <a:cxn ang="0">
                  <a:pos x="2590" y="303"/>
                </a:cxn>
                <a:cxn ang="0">
                  <a:pos x="2645" y="298"/>
                </a:cxn>
                <a:cxn ang="0">
                  <a:pos x="2712" y="313"/>
                </a:cxn>
                <a:cxn ang="0">
                  <a:pos x="2770" y="307"/>
                </a:cxn>
                <a:cxn ang="0">
                  <a:pos x="2810" y="328"/>
                </a:cxn>
                <a:cxn ang="0">
                  <a:pos x="2847" y="343"/>
                </a:cxn>
                <a:cxn ang="0">
                  <a:pos x="2900" y="343"/>
                </a:cxn>
                <a:cxn ang="0">
                  <a:pos x="3012" y="343"/>
                </a:cxn>
                <a:cxn ang="0">
                  <a:pos x="3090" y="307"/>
                </a:cxn>
                <a:cxn ang="0">
                  <a:pos x="3232" y="140"/>
                </a:cxn>
                <a:cxn ang="0">
                  <a:pos x="3344" y="39"/>
                </a:cxn>
                <a:cxn ang="0">
                  <a:pos x="3495" y="2"/>
                </a:cxn>
                <a:cxn ang="0">
                  <a:pos x="3595" y="52"/>
                </a:cxn>
                <a:cxn ang="0">
                  <a:pos x="3695" y="165"/>
                </a:cxn>
                <a:cxn ang="0">
                  <a:pos x="3820" y="237"/>
                </a:cxn>
                <a:cxn ang="0">
                  <a:pos x="4040" y="267"/>
                </a:cxn>
              </a:cxnLst>
              <a:rect l="0" t="0" r="r" b="b"/>
              <a:pathLst>
                <a:path w="4040" h="872">
                  <a:moveTo>
                    <a:pt x="0" y="397"/>
                  </a:moveTo>
                  <a:cubicBezTo>
                    <a:pt x="36" y="392"/>
                    <a:pt x="72" y="387"/>
                    <a:pt x="130" y="397"/>
                  </a:cubicBezTo>
                  <a:cubicBezTo>
                    <a:pt x="188" y="407"/>
                    <a:pt x="277" y="415"/>
                    <a:pt x="350" y="457"/>
                  </a:cubicBezTo>
                  <a:cubicBezTo>
                    <a:pt x="423" y="499"/>
                    <a:pt x="499" y="579"/>
                    <a:pt x="570" y="647"/>
                  </a:cubicBezTo>
                  <a:cubicBezTo>
                    <a:pt x="641" y="715"/>
                    <a:pt x="719" y="856"/>
                    <a:pt x="774" y="864"/>
                  </a:cubicBezTo>
                  <a:cubicBezTo>
                    <a:pt x="829" y="872"/>
                    <a:pt x="861" y="763"/>
                    <a:pt x="900" y="697"/>
                  </a:cubicBezTo>
                  <a:cubicBezTo>
                    <a:pt x="939" y="631"/>
                    <a:pt x="975" y="522"/>
                    <a:pt x="1010" y="467"/>
                  </a:cubicBezTo>
                  <a:cubicBezTo>
                    <a:pt x="1045" y="412"/>
                    <a:pt x="1073" y="385"/>
                    <a:pt x="1112" y="366"/>
                  </a:cubicBezTo>
                  <a:cubicBezTo>
                    <a:pt x="1140" y="353"/>
                    <a:pt x="1209" y="352"/>
                    <a:pt x="1242" y="351"/>
                  </a:cubicBezTo>
                  <a:cubicBezTo>
                    <a:pt x="1275" y="350"/>
                    <a:pt x="1286" y="358"/>
                    <a:pt x="1310" y="358"/>
                  </a:cubicBezTo>
                  <a:cubicBezTo>
                    <a:pt x="1334" y="358"/>
                    <a:pt x="1362" y="354"/>
                    <a:pt x="1385" y="351"/>
                  </a:cubicBezTo>
                  <a:cubicBezTo>
                    <a:pt x="1408" y="348"/>
                    <a:pt x="1428" y="345"/>
                    <a:pt x="1445" y="343"/>
                  </a:cubicBezTo>
                  <a:cubicBezTo>
                    <a:pt x="1462" y="341"/>
                    <a:pt x="1469" y="344"/>
                    <a:pt x="1488" y="338"/>
                  </a:cubicBezTo>
                  <a:cubicBezTo>
                    <a:pt x="1507" y="332"/>
                    <a:pt x="1533" y="313"/>
                    <a:pt x="1560" y="307"/>
                  </a:cubicBezTo>
                  <a:cubicBezTo>
                    <a:pt x="1587" y="301"/>
                    <a:pt x="1623" y="300"/>
                    <a:pt x="1651" y="300"/>
                  </a:cubicBezTo>
                  <a:cubicBezTo>
                    <a:pt x="1679" y="300"/>
                    <a:pt x="1702" y="301"/>
                    <a:pt x="1730" y="307"/>
                  </a:cubicBezTo>
                  <a:cubicBezTo>
                    <a:pt x="1758" y="313"/>
                    <a:pt x="1775" y="329"/>
                    <a:pt x="1820" y="336"/>
                  </a:cubicBezTo>
                  <a:cubicBezTo>
                    <a:pt x="1865" y="343"/>
                    <a:pt x="1980" y="350"/>
                    <a:pt x="2000" y="351"/>
                  </a:cubicBezTo>
                  <a:cubicBezTo>
                    <a:pt x="2024" y="341"/>
                    <a:pt x="1932" y="341"/>
                    <a:pt x="1940" y="343"/>
                  </a:cubicBezTo>
                  <a:cubicBezTo>
                    <a:pt x="1957" y="341"/>
                    <a:pt x="2088" y="335"/>
                    <a:pt x="2105" y="336"/>
                  </a:cubicBezTo>
                  <a:cubicBezTo>
                    <a:pt x="2122" y="337"/>
                    <a:pt x="2041" y="354"/>
                    <a:pt x="2045" y="351"/>
                  </a:cubicBezTo>
                  <a:cubicBezTo>
                    <a:pt x="2049" y="348"/>
                    <a:pt x="2103" y="323"/>
                    <a:pt x="2130" y="317"/>
                  </a:cubicBezTo>
                  <a:cubicBezTo>
                    <a:pt x="2157" y="311"/>
                    <a:pt x="2183" y="317"/>
                    <a:pt x="2205" y="315"/>
                  </a:cubicBezTo>
                  <a:cubicBezTo>
                    <a:pt x="2227" y="313"/>
                    <a:pt x="2239" y="305"/>
                    <a:pt x="2260" y="307"/>
                  </a:cubicBezTo>
                  <a:cubicBezTo>
                    <a:pt x="2281" y="309"/>
                    <a:pt x="2305" y="322"/>
                    <a:pt x="2330" y="328"/>
                  </a:cubicBezTo>
                  <a:cubicBezTo>
                    <a:pt x="2355" y="334"/>
                    <a:pt x="2387" y="341"/>
                    <a:pt x="2412" y="343"/>
                  </a:cubicBezTo>
                  <a:cubicBezTo>
                    <a:pt x="2437" y="345"/>
                    <a:pt x="2461" y="347"/>
                    <a:pt x="2480" y="343"/>
                  </a:cubicBezTo>
                  <a:cubicBezTo>
                    <a:pt x="2499" y="339"/>
                    <a:pt x="2509" y="323"/>
                    <a:pt x="2527" y="316"/>
                  </a:cubicBezTo>
                  <a:cubicBezTo>
                    <a:pt x="2545" y="309"/>
                    <a:pt x="2570" y="306"/>
                    <a:pt x="2590" y="303"/>
                  </a:cubicBezTo>
                  <a:cubicBezTo>
                    <a:pt x="2610" y="300"/>
                    <a:pt x="2625" y="296"/>
                    <a:pt x="2645" y="298"/>
                  </a:cubicBezTo>
                  <a:cubicBezTo>
                    <a:pt x="2665" y="300"/>
                    <a:pt x="2691" y="312"/>
                    <a:pt x="2712" y="313"/>
                  </a:cubicBezTo>
                  <a:cubicBezTo>
                    <a:pt x="2733" y="314"/>
                    <a:pt x="2754" y="305"/>
                    <a:pt x="2770" y="307"/>
                  </a:cubicBezTo>
                  <a:cubicBezTo>
                    <a:pt x="2786" y="309"/>
                    <a:pt x="2797" y="322"/>
                    <a:pt x="2810" y="328"/>
                  </a:cubicBezTo>
                  <a:cubicBezTo>
                    <a:pt x="2823" y="334"/>
                    <a:pt x="2832" y="341"/>
                    <a:pt x="2847" y="343"/>
                  </a:cubicBezTo>
                  <a:cubicBezTo>
                    <a:pt x="2862" y="345"/>
                    <a:pt x="2873" y="343"/>
                    <a:pt x="2900" y="343"/>
                  </a:cubicBezTo>
                  <a:cubicBezTo>
                    <a:pt x="2927" y="343"/>
                    <a:pt x="2980" y="349"/>
                    <a:pt x="3012" y="343"/>
                  </a:cubicBezTo>
                  <a:cubicBezTo>
                    <a:pt x="3044" y="337"/>
                    <a:pt x="3053" y="341"/>
                    <a:pt x="3090" y="307"/>
                  </a:cubicBezTo>
                  <a:cubicBezTo>
                    <a:pt x="3127" y="273"/>
                    <a:pt x="3190" y="185"/>
                    <a:pt x="3232" y="140"/>
                  </a:cubicBezTo>
                  <a:cubicBezTo>
                    <a:pt x="3274" y="95"/>
                    <a:pt x="3300" y="62"/>
                    <a:pt x="3344" y="39"/>
                  </a:cubicBezTo>
                  <a:cubicBezTo>
                    <a:pt x="3388" y="16"/>
                    <a:pt x="3453" y="0"/>
                    <a:pt x="3495" y="2"/>
                  </a:cubicBezTo>
                  <a:cubicBezTo>
                    <a:pt x="3537" y="4"/>
                    <a:pt x="3562" y="25"/>
                    <a:pt x="3595" y="52"/>
                  </a:cubicBezTo>
                  <a:cubicBezTo>
                    <a:pt x="3628" y="79"/>
                    <a:pt x="3658" y="134"/>
                    <a:pt x="3695" y="165"/>
                  </a:cubicBezTo>
                  <a:cubicBezTo>
                    <a:pt x="3732" y="196"/>
                    <a:pt x="3763" y="220"/>
                    <a:pt x="3820" y="237"/>
                  </a:cubicBezTo>
                  <a:cubicBezTo>
                    <a:pt x="3877" y="254"/>
                    <a:pt x="3961" y="271"/>
                    <a:pt x="4040" y="267"/>
                  </a:cubicBezTo>
                </a:path>
              </a:pathLst>
            </a:cu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05" name="Text Box 9"/>
            <p:cNvSpPr txBox="1">
              <a:spLocks noChangeArrowheads="1"/>
            </p:cNvSpPr>
            <p:nvPr/>
          </p:nvSpPr>
          <p:spPr bwMode="auto">
            <a:xfrm>
              <a:off x="5804" y="12484"/>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12</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304" name="Text Box 8"/>
            <p:cNvSpPr txBox="1">
              <a:spLocks noChangeArrowheads="1"/>
            </p:cNvSpPr>
            <p:nvPr/>
          </p:nvSpPr>
          <p:spPr bwMode="auto">
            <a:xfrm>
              <a:off x="4804" y="12484"/>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6</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303" name="Text Box 7"/>
            <p:cNvSpPr txBox="1">
              <a:spLocks noChangeArrowheads="1"/>
            </p:cNvSpPr>
            <p:nvPr/>
          </p:nvSpPr>
          <p:spPr bwMode="auto">
            <a:xfrm>
              <a:off x="8004" y="12484"/>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24</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302" name="Text Box 6"/>
            <p:cNvSpPr txBox="1">
              <a:spLocks noChangeArrowheads="1"/>
            </p:cNvSpPr>
            <p:nvPr/>
          </p:nvSpPr>
          <p:spPr bwMode="auto">
            <a:xfrm>
              <a:off x="6904" y="12484"/>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18</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301" name="Freeform 5"/>
            <p:cNvSpPr>
              <a:spLocks/>
            </p:cNvSpPr>
            <p:nvPr/>
          </p:nvSpPr>
          <p:spPr bwMode="auto">
            <a:xfrm>
              <a:off x="5799" y="11008"/>
              <a:ext cx="262" cy="52"/>
            </a:xfrm>
            <a:custGeom>
              <a:avLst/>
              <a:gdLst/>
              <a:ahLst/>
              <a:cxnLst>
                <a:cxn ang="0">
                  <a:pos x="0" y="52"/>
                </a:cxn>
                <a:cxn ang="0">
                  <a:pos x="262" y="0"/>
                </a:cxn>
              </a:cxnLst>
              <a:rect l="0" t="0" r="r" b="b"/>
              <a:pathLst>
                <a:path w="262" h="52">
                  <a:moveTo>
                    <a:pt x="0" y="52"/>
                  </a:moveTo>
                  <a:lnTo>
                    <a:pt x="262" y="0"/>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300" name="Freeform 4"/>
            <p:cNvSpPr>
              <a:spLocks/>
            </p:cNvSpPr>
            <p:nvPr/>
          </p:nvSpPr>
          <p:spPr bwMode="auto">
            <a:xfrm>
              <a:off x="4899" y="11758"/>
              <a:ext cx="187" cy="127"/>
            </a:xfrm>
            <a:custGeom>
              <a:avLst/>
              <a:gdLst/>
              <a:ahLst/>
              <a:cxnLst>
                <a:cxn ang="0">
                  <a:pos x="0" y="0"/>
                </a:cxn>
                <a:cxn ang="0">
                  <a:pos x="187" y="127"/>
                </a:cxn>
              </a:cxnLst>
              <a:rect l="0" t="0" r="r" b="b"/>
              <a:pathLst>
                <a:path w="187" h="127">
                  <a:moveTo>
                    <a:pt x="0" y="0"/>
                  </a:moveTo>
                  <a:lnTo>
                    <a:pt x="187" y="127"/>
                  </a:ln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b="1">
                <a:latin typeface="Times New Roman" pitchFamily="18" charset="0"/>
                <a:cs typeface="Times New Roman" pitchFamily="18" charset="0"/>
              </a:endParaRPr>
            </a:p>
          </p:txBody>
        </p:sp>
        <p:sp>
          <p:nvSpPr>
            <p:cNvPr id="183299" name="Text Box 3"/>
            <p:cNvSpPr txBox="1">
              <a:spLocks noChangeArrowheads="1"/>
            </p:cNvSpPr>
            <p:nvPr/>
          </p:nvSpPr>
          <p:spPr bwMode="auto">
            <a:xfrm>
              <a:off x="6034" y="10916"/>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sp>
          <p:nvSpPr>
            <p:cNvPr id="183298" name="Text Box 2"/>
            <p:cNvSpPr txBox="1">
              <a:spLocks noChangeArrowheads="1"/>
            </p:cNvSpPr>
            <p:nvPr/>
          </p:nvSpPr>
          <p:spPr bwMode="auto">
            <a:xfrm>
              <a:off x="5134" y="11868"/>
              <a:ext cx="20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600" b="1"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29" name="Content Placeholder 2"/>
          <p:cNvSpPr txBox="1">
            <a:spLocks/>
          </p:cNvSpPr>
          <p:nvPr/>
        </p:nvSpPr>
        <p:spPr bwMode="auto">
          <a:xfrm>
            <a:off x="152400" y="5607856"/>
            <a:ext cx="8839200" cy="914400"/>
          </a:xfrm>
          <a:prstGeom prst="rect">
            <a:avLst/>
          </a:prstGeom>
          <a:noFill/>
          <a:ln w="9525">
            <a:noFill/>
            <a:miter lim="800000"/>
            <a:headEnd/>
            <a:tailEnd/>
          </a:ln>
        </p:spPr>
        <p:txBody>
          <a:bodyPr lIns="0" tIns="0" rIns="0" bIns="0"/>
          <a:lstStyle/>
          <a:p>
            <a:pPr algn="just">
              <a:spcBef>
                <a:spcPts val="0"/>
              </a:spcBef>
              <a:spcAft>
                <a:spcPts val="1800"/>
              </a:spcAft>
            </a:pPr>
            <a:r>
              <a:rPr lang="ro-RO" dirty="0">
                <a:latin typeface="+mn-lt"/>
                <a:ea typeface="Times New Roman"/>
              </a:rPr>
              <a:t>Tensiunea nu prezintă aceeaşi calitate în cele două cazuri, deoarece efectele sau daunele economice depind atât de valoarea abaterilor de tensiune, cât şi de durata acestor abateri.</a:t>
            </a:r>
            <a:endParaRPr lang="en-US" dirty="0">
              <a:latin typeface="+mn-lt"/>
              <a:ea typeface="Times New Roman"/>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990600"/>
            <a:ext cx="8839200" cy="5334000"/>
          </a:xfrm>
          <a:prstGeom prst="rect">
            <a:avLst/>
          </a:prstGeom>
          <a:noFill/>
          <a:ln w="9525">
            <a:noFill/>
            <a:miter lim="800000"/>
            <a:headEnd/>
            <a:tailEnd/>
          </a:ln>
        </p:spPr>
        <p:txBody>
          <a:bodyPr lIns="0" tIns="0" rIns="0" bIns="0"/>
          <a:lstStyle/>
          <a:p>
            <a:pPr marL="0" marR="0" algn="just">
              <a:spcBef>
                <a:spcPts val="0"/>
              </a:spcBef>
              <a:spcAft>
                <a:spcPts val="1200"/>
              </a:spcAft>
            </a:pPr>
            <a:r>
              <a:rPr lang="ro-RO" sz="2400" dirty="0">
                <a:latin typeface="Times New Roman"/>
                <a:ea typeface="Times New Roman"/>
              </a:rPr>
              <a:t>      </a:t>
            </a:r>
            <a:r>
              <a:rPr lang="ro-RO" sz="2000" dirty="0">
                <a:latin typeface="Arial" panose="020B0604020202020204" pitchFamily="34" charset="0"/>
                <a:ea typeface="Times New Roman"/>
                <a:cs typeface="Arial" panose="020B0604020202020204" pitchFamily="34" charset="0"/>
              </a:rPr>
              <a:t>În RED care alimentează un număr mare de consumatori, datorită modificărilor permanente ale sarcinilor absorbite de consumatori, a conectării şi deconectării acestora etc., </a:t>
            </a:r>
            <a:r>
              <a:rPr lang="ro-RO" sz="2000" b="1" dirty="0">
                <a:latin typeface="Arial" panose="020B0604020202020204" pitchFamily="34" charset="0"/>
                <a:ea typeface="Times New Roman"/>
                <a:cs typeface="Arial" panose="020B0604020202020204" pitchFamily="34" charset="0"/>
              </a:rPr>
              <a:t>tensiunea</a:t>
            </a:r>
            <a:r>
              <a:rPr lang="ro-RO" sz="2000" dirty="0">
                <a:latin typeface="Arial" panose="020B0604020202020204" pitchFamily="34" charset="0"/>
                <a:ea typeface="Times New Roman"/>
                <a:cs typeface="Arial" panose="020B0604020202020204" pitchFamily="34" charset="0"/>
              </a:rPr>
              <a:t> în diverse puncte ale acestor reţele </a:t>
            </a:r>
            <a:r>
              <a:rPr lang="ro-RO" sz="2000" b="1" dirty="0">
                <a:latin typeface="Arial" panose="020B0604020202020204" pitchFamily="34" charset="0"/>
                <a:ea typeface="Times New Roman"/>
                <a:cs typeface="Arial" panose="020B0604020202020204" pitchFamily="34" charset="0"/>
              </a:rPr>
              <a:t>variază </a:t>
            </a:r>
            <a:r>
              <a:rPr lang="ro-RO" sz="2000" b="1" dirty="0" err="1">
                <a:latin typeface="Arial" panose="020B0604020202020204" pitchFamily="34" charset="0"/>
                <a:ea typeface="Times New Roman"/>
                <a:cs typeface="Arial" panose="020B0604020202020204" pitchFamily="34" charset="0"/>
              </a:rPr>
              <a:t>aleatori</a:t>
            </a:r>
            <a:r>
              <a:rPr lang="en-US" sz="2000" b="1" dirty="0">
                <a:latin typeface="Arial" panose="020B0604020202020204" pitchFamily="34" charset="0"/>
                <a:ea typeface="Times New Roman"/>
                <a:cs typeface="Arial" panose="020B0604020202020204" pitchFamily="34" charset="0"/>
              </a:rPr>
              <a:t>u</a:t>
            </a:r>
            <a:r>
              <a:rPr lang="ro-RO" sz="2000" dirty="0">
                <a:latin typeface="Arial" panose="020B0604020202020204" pitchFamily="34" charset="0"/>
                <a:ea typeface="Times New Roman"/>
                <a:cs typeface="Arial" panose="020B0604020202020204" pitchFamily="34" charset="0"/>
              </a:rPr>
              <a:t>. </a:t>
            </a:r>
          </a:p>
          <a:p>
            <a:pPr marL="0" marR="0" algn="just">
              <a:spcBef>
                <a:spcPts val="0"/>
              </a:spcBef>
              <a:spcAft>
                <a:spcPts val="1200"/>
              </a:spcAft>
            </a:pPr>
            <a:r>
              <a:rPr lang="ro-RO" sz="2000" dirty="0">
                <a:latin typeface="Arial" panose="020B0604020202020204" pitchFamily="34" charset="0"/>
                <a:ea typeface="Times New Roman"/>
                <a:cs typeface="Arial" panose="020B0604020202020204" pitchFamily="34" charset="0"/>
              </a:rPr>
              <a:t>       Din acest motiv, </a:t>
            </a:r>
            <a:r>
              <a:rPr lang="ro-RO" sz="2000" b="1" dirty="0">
                <a:latin typeface="Arial" panose="020B0604020202020204" pitchFamily="34" charset="0"/>
                <a:ea typeface="Times New Roman"/>
                <a:cs typeface="Arial" panose="020B0604020202020204" pitchFamily="34" charset="0"/>
              </a:rPr>
              <a:t>pentru aprecierea calităţii tensiunii </a:t>
            </a:r>
            <a:r>
              <a:rPr lang="ro-RO" sz="2000" dirty="0">
                <a:latin typeface="Arial" panose="020B0604020202020204" pitchFamily="34" charset="0"/>
                <a:ea typeface="Times New Roman"/>
                <a:cs typeface="Arial" panose="020B0604020202020204" pitchFamily="34" charset="0"/>
              </a:rPr>
              <a:t>şi </a:t>
            </a:r>
            <a:r>
              <a:rPr lang="ro-RO" sz="2000" b="1" dirty="0">
                <a:latin typeface="Arial" panose="020B0604020202020204" pitchFamily="34" charset="0"/>
                <a:ea typeface="Times New Roman"/>
                <a:cs typeface="Arial" panose="020B0604020202020204" pitchFamily="34" charset="0"/>
              </a:rPr>
              <a:t>evaluarea daunelor produse consumatorilor de calitatea necorespunzătoare a tensiunii de alimentare</a:t>
            </a:r>
            <a:r>
              <a:rPr lang="ro-RO" sz="2000" dirty="0">
                <a:latin typeface="Arial" panose="020B0604020202020204" pitchFamily="34" charset="0"/>
                <a:ea typeface="Times New Roman"/>
                <a:cs typeface="Arial" panose="020B0604020202020204" pitchFamily="34" charset="0"/>
              </a:rPr>
              <a:t>, este avantajos să se utilizeze metodele statisticii matematice şi calculul probabilităţilor.</a:t>
            </a:r>
            <a:endParaRPr lang="ro-RO" sz="2800" dirty="0">
              <a:latin typeface="Arial" panose="020B0604020202020204" pitchFamily="34" charset="0"/>
              <a:ea typeface="Times New Roman"/>
              <a:cs typeface="Arial" panose="020B0604020202020204" pitchFamily="34" charset="0"/>
            </a:endParaRPr>
          </a:p>
          <a:p>
            <a:pPr marL="0" marR="0" algn="just">
              <a:spcBef>
                <a:spcPts val="0"/>
              </a:spcBef>
              <a:spcAft>
                <a:spcPts val="1200"/>
              </a:spcAft>
            </a:pPr>
            <a:r>
              <a:rPr lang="ro-RO" sz="2000" dirty="0">
                <a:latin typeface="Arial" panose="020B0604020202020204" pitchFamily="34" charset="0"/>
                <a:ea typeface="Times New Roman"/>
                <a:cs typeface="Arial" panose="020B0604020202020204" pitchFamily="34" charset="0"/>
              </a:rPr>
              <a:t>      Verificările experimentale au stabilit că variabila aleatoare </a:t>
            </a:r>
            <a:r>
              <a:rPr lang="ro-RO" sz="2000" b="1" i="1" dirty="0">
                <a:latin typeface="Arial" panose="020B0604020202020204" pitchFamily="34" charset="0"/>
                <a:ea typeface="Times New Roman"/>
                <a:cs typeface="Arial" panose="020B0604020202020204" pitchFamily="34" charset="0"/>
              </a:rPr>
              <a:t>abaterea tensiunii faţă de tensiunea nominală </a:t>
            </a:r>
            <a:r>
              <a:rPr lang="en-US" sz="2000" b="1" i="1" dirty="0">
                <a:latin typeface="Arial" panose="020B0604020202020204" pitchFamily="34" charset="0"/>
                <a:ea typeface="Times New Roman"/>
                <a:cs typeface="Arial" panose="020B0604020202020204" pitchFamily="34" charset="0"/>
              </a:rPr>
              <a:t>Δ</a:t>
            </a:r>
            <a:r>
              <a:rPr lang="ro-RO" sz="2000" b="1" i="1" dirty="0">
                <a:latin typeface="Arial" panose="020B0604020202020204" pitchFamily="34" charset="0"/>
                <a:ea typeface="Times New Roman"/>
                <a:cs typeface="Arial" panose="020B0604020202020204" pitchFamily="34" charset="0"/>
              </a:rPr>
              <a:t>U(t)</a:t>
            </a:r>
            <a:r>
              <a:rPr lang="ro-RO" sz="2000" i="1" dirty="0">
                <a:latin typeface="Arial" panose="020B0604020202020204" pitchFamily="34" charset="0"/>
                <a:ea typeface="Times New Roman"/>
                <a:cs typeface="Arial" panose="020B0604020202020204" pitchFamily="34" charset="0"/>
              </a:rPr>
              <a:t>,</a:t>
            </a:r>
            <a:r>
              <a:rPr lang="ro-RO" sz="2000" dirty="0">
                <a:latin typeface="Arial" panose="020B0604020202020204" pitchFamily="34" charset="0"/>
                <a:ea typeface="Times New Roman"/>
                <a:cs typeface="Arial" panose="020B0604020202020204" pitchFamily="34" charset="0"/>
              </a:rPr>
              <a:t> într-un nod al </a:t>
            </a:r>
            <a:r>
              <a:rPr lang="ro-RO" sz="2000" dirty="0" err="1">
                <a:latin typeface="Arial" panose="020B0604020202020204" pitchFamily="34" charset="0"/>
                <a:ea typeface="Times New Roman"/>
                <a:cs typeface="Arial" panose="020B0604020202020204" pitchFamily="34" charset="0"/>
              </a:rPr>
              <a:t>reţelelor</a:t>
            </a:r>
            <a:r>
              <a:rPr lang="ro-RO" sz="2000" dirty="0">
                <a:latin typeface="Arial" panose="020B0604020202020204" pitchFamily="34" charset="0"/>
                <a:ea typeface="Times New Roman"/>
                <a:cs typeface="Arial" panose="020B0604020202020204" pitchFamily="34" charset="0"/>
              </a:rPr>
              <a:t> de </a:t>
            </a:r>
            <a:r>
              <a:rPr lang="ro-RO" sz="2000" dirty="0" err="1">
                <a:latin typeface="Arial" panose="020B0604020202020204" pitchFamily="34" charset="0"/>
                <a:ea typeface="Times New Roman"/>
                <a:cs typeface="Arial" panose="020B0604020202020204" pitchFamily="34" charset="0"/>
              </a:rPr>
              <a:t>distribuţie</a:t>
            </a:r>
            <a:r>
              <a:rPr lang="ro-RO" sz="2000" dirty="0">
                <a:latin typeface="Arial" panose="020B0604020202020204" pitchFamily="34" charset="0"/>
                <a:ea typeface="Times New Roman"/>
                <a:cs typeface="Arial" panose="020B0604020202020204" pitchFamily="34" charset="0"/>
              </a:rPr>
              <a:t>, urmează o lege de distribuţie normală. </a:t>
            </a:r>
          </a:p>
          <a:p>
            <a:pPr marL="0" marR="0" algn="just">
              <a:spcBef>
                <a:spcPts val="0"/>
              </a:spcBef>
              <a:spcAft>
                <a:spcPts val="1200"/>
              </a:spcAft>
            </a:pPr>
            <a:r>
              <a:rPr lang="ro-RO" sz="2000" dirty="0">
                <a:latin typeface="Arial" panose="020B0604020202020204" pitchFamily="34" charset="0"/>
                <a:ea typeface="Times New Roman"/>
                <a:cs typeface="Arial" panose="020B0604020202020204" pitchFamily="34" charset="0"/>
              </a:rPr>
              <a:t>       În Fig. 3 este reprezentată </a:t>
            </a:r>
            <a:r>
              <a:rPr lang="ro-RO" sz="2000" b="1" dirty="0">
                <a:latin typeface="Arial" panose="020B0604020202020204" pitchFamily="34" charset="0"/>
                <a:ea typeface="Times New Roman"/>
                <a:cs typeface="Arial" panose="020B0604020202020204" pitchFamily="34" charset="0"/>
              </a:rPr>
              <a:t>seria statistică a distribuţiei variabilei aleatoare </a:t>
            </a:r>
            <a:r>
              <a:rPr lang="en-US" sz="2000" b="1" i="1" dirty="0">
                <a:latin typeface="Arial" panose="020B0604020202020204" pitchFamily="34" charset="0"/>
                <a:ea typeface="Times New Roman"/>
                <a:cs typeface="Arial" panose="020B0604020202020204" pitchFamily="34" charset="0"/>
              </a:rPr>
              <a:t>Δ</a:t>
            </a:r>
            <a:r>
              <a:rPr lang="ro-RO" sz="2000" b="1" i="1" dirty="0">
                <a:latin typeface="Arial" panose="020B0604020202020204" pitchFamily="34" charset="0"/>
                <a:ea typeface="Times New Roman"/>
                <a:cs typeface="Arial" panose="020B0604020202020204" pitchFamily="34" charset="0"/>
              </a:rPr>
              <a:t>U</a:t>
            </a:r>
            <a:r>
              <a:rPr lang="ro-RO" sz="2000" dirty="0">
                <a:latin typeface="Arial" panose="020B0604020202020204" pitchFamily="34" charset="0"/>
                <a:ea typeface="Times New Roman"/>
                <a:cs typeface="Arial" panose="020B0604020202020204" pitchFamily="34" charset="0"/>
              </a:rPr>
              <a:t> şi </a:t>
            </a:r>
            <a:r>
              <a:rPr lang="ro-RO" sz="2000" b="1" dirty="0">
                <a:latin typeface="Arial" panose="020B0604020202020204" pitchFamily="34" charset="0"/>
                <a:ea typeface="Times New Roman"/>
                <a:cs typeface="Arial" panose="020B0604020202020204" pitchFamily="34" charset="0"/>
              </a:rPr>
              <a:t>curba densităţii distribuţiei normale</a:t>
            </a:r>
            <a:r>
              <a:rPr lang="ro-RO" sz="2000" dirty="0">
                <a:latin typeface="Arial" panose="020B0604020202020204" pitchFamily="34" charset="0"/>
                <a:ea typeface="Times New Roman"/>
                <a:cs typeface="Arial" panose="020B0604020202020204" pitchFamily="34" charset="0"/>
              </a:rPr>
              <a:t>. </a:t>
            </a: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3200" b="1" dirty="0">
                <a:ea typeface="Times New Roman"/>
              </a:rPr>
              <a:t>CALITATEA ENERGIEI ELECTRICE</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0" name="Content Placeholder 2"/>
          <p:cNvSpPr txBox="1">
            <a:spLocks/>
          </p:cNvSpPr>
          <p:nvPr/>
        </p:nvSpPr>
        <p:spPr bwMode="auto">
          <a:xfrm>
            <a:off x="152400" y="990600"/>
            <a:ext cx="8839200" cy="5562600"/>
          </a:xfrm>
          <a:prstGeom prst="rect">
            <a:avLst/>
          </a:prstGeom>
          <a:noFill/>
          <a:ln w="9525">
            <a:noFill/>
            <a:miter lim="800000"/>
            <a:headEnd/>
            <a:tailEnd/>
          </a:ln>
        </p:spPr>
        <p:txBody>
          <a:bodyPr lIns="0" tIns="0" rIns="0" bIns="0"/>
          <a:lstStyle/>
          <a:p>
            <a:pPr marL="0" marR="0" indent="360045" algn="just">
              <a:spcBef>
                <a:spcPts val="0"/>
              </a:spcBef>
              <a:spcAft>
                <a:spcPts val="0"/>
              </a:spcAft>
            </a:pPr>
            <a:r>
              <a:rPr lang="ro-RO" sz="2400" dirty="0">
                <a:latin typeface="Times New Roman"/>
                <a:ea typeface="Times New Roman"/>
              </a:rPr>
              <a:t>Energia electrică livrată într-un punct al unei reţele electrice trifazate de </a:t>
            </a:r>
            <a:r>
              <a:rPr lang="en-US" sz="2400" dirty="0">
                <a:latin typeface="Times New Roman"/>
                <a:ea typeface="Times New Roman"/>
              </a:rPr>
              <a:t>c.a. </a:t>
            </a:r>
            <a:r>
              <a:rPr lang="ro-RO" sz="2400" dirty="0">
                <a:latin typeface="Times New Roman"/>
                <a:ea typeface="Times New Roman"/>
              </a:rPr>
              <a:t>este caracterizată de următorii </a:t>
            </a:r>
            <a:r>
              <a:rPr lang="ro-RO" sz="2400" b="1" dirty="0">
                <a:solidFill>
                  <a:srgbClr val="002060"/>
                </a:solidFill>
                <a:latin typeface="Times New Roman"/>
                <a:ea typeface="Times New Roman"/>
              </a:rPr>
              <a:t>parametri de calitate</a:t>
            </a:r>
            <a:r>
              <a:rPr lang="ro-RO" sz="2400" dirty="0">
                <a:latin typeface="Times New Roman"/>
                <a:ea typeface="Times New Roman"/>
              </a:rPr>
              <a:t>: </a:t>
            </a:r>
            <a:endParaRPr lang="en-US" sz="2400"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tensiunea de alimentare</a:t>
            </a:r>
            <a:r>
              <a:rPr lang="en-US" sz="2400" i="1" dirty="0">
                <a:latin typeface="Times New Roman"/>
                <a:ea typeface="Times New Roman"/>
              </a:rPr>
              <a:t>;</a:t>
            </a:r>
            <a:r>
              <a:rPr lang="ro-RO" sz="2400" i="1" dirty="0">
                <a:latin typeface="Times New Roman"/>
                <a:ea typeface="Times New Roman"/>
              </a:rPr>
              <a:t> </a:t>
            </a:r>
            <a:endParaRPr lang="en-US" sz="2400" i="1" dirty="0">
              <a:latin typeface="Times New Roman"/>
              <a:ea typeface="Times New Roman"/>
            </a:endParaRPr>
          </a:p>
          <a:p>
            <a:pPr lvl="1" indent="360045" algn="just">
              <a:spcBef>
                <a:spcPts val="0"/>
              </a:spcBef>
              <a:spcAft>
                <a:spcPts val="0"/>
              </a:spcAft>
              <a:buBlip>
                <a:blip r:embed="rId3"/>
              </a:buBlip>
            </a:pPr>
            <a:r>
              <a:rPr lang="en-US" sz="2400" i="1" dirty="0">
                <a:latin typeface="Times New Roman"/>
                <a:ea typeface="Times New Roman"/>
              </a:rPr>
              <a:t>f</a:t>
            </a:r>
            <a:r>
              <a:rPr lang="ro-RO" sz="2400" i="1" dirty="0" err="1">
                <a:latin typeface="Times New Roman"/>
                <a:ea typeface="Times New Roman"/>
              </a:rPr>
              <a:t>recvenţa</a:t>
            </a:r>
            <a:r>
              <a:rPr lang="en-US" sz="2400" i="1" dirty="0">
                <a:latin typeface="Times New Roman"/>
                <a:ea typeface="Times New Roman"/>
              </a:rPr>
              <a:t>;</a:t>
            </a:r>
            <a:r>
              <a:rPr lang="ro-RO" sz="2400" i="1" dirty="0">
                <a:latin typeface="Times New Roman"/>
                <a:ea typeface="Times New Roman"/>
              </a:rPr>
              <a:t> </a:t>
            </a:r>
            <a:endParaRPr lang="en-US" sz="2400" i="1"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gradul de nesimetrie a sistemului trifazat de tensiuni</a:t>
            </a:r>
            <a:r>
              <a:rPr lang="en-US" sz="2400" i="1" dirty="0">
                <a:latin typeface="Times New Roman"/>
                <a:ea typeface="Times New Roman"/>
              </a:rPr>
              <a:t>;</a:t>
            </a:r>
            <a:r>
              <a:rPr lang="ro-RO" sz="2400" i="1" dirty="0">
                <a:latin typeface="Times New Roman"/>
                <a:ea typeface="Times New Roman"/>
              </a:rPr>
              <a:t> </a:t>
            </a:r>
            <a:endParaRPr lang="en-US" sz="2400" i="1"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gradul de deformare a undei de tensiune</a:t>
            </a:r>
            <a:r>
              <a:rPr lang="en-US" sz="2400" i="1" dirty="0">
                <a:latin typeface="Times New Roman"/>
                <a:ea typeface="Times New Roman"/>
              </a:rPr>
              <a:t>;</a:t>
            </a:r>
            <a:r>
              <a:rPr lang="ro-RO" sz="2400" i="1" dirty="0">
                <a:latin typeface="Times New Roman"/>
                <a:ea typeface="Times New Roman"/>
              </a:rPr>
              <a:t> </a:t>
            </a:r>
            <a:endParaRPr lang="en-US" sz="2400" i="1"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continuitatea în alimentare</a:t>
            </a:r>
            <a:r>
              <a:rPr lang="ro-RO" sz="2400" dirty="0">
                <a:latin typeface="Times New Roman"/>
                <a:ea typeface="Times New Roman"/>
              </a:rPr>
              <a:t>.</a:t>
            </a:r>
            <a:endParaRPr lang="en-US" sz="2400" dirty="0">
              <a:latin typeface="Times New Roman"/>
              <a:ea typeface="Times New Roman"/>
            </a:endParaRPr>
          </a:p>
          <a:p>
            <a:pPr marL="0" marR="0" indent="360045" algn="just">
              <a:spcBef>
                <a:spcPts val="0"/>
              </a:spcBef>
              <a:spcAft>
                <a:spcPts val="0"/>
              </a:spcAft>
            </a:pPr>
            <a:endParaRPr lang="en-US" sz="1600" dirty="0">
              <a:latin typeface="Times New Roman"/>
              <a:ea typeface="Times New Roman"/>
            </a:endParaRPr>
          </a:p>
          <a:p>
            <a:pPr marL="0" marR="0" indent="360045" algn="just">
              <a:spcBef>
                <a:spcPts val="0"/>
              </a:spcBef>
              <a:spcAft>
                <a:spcPts val="0"/>
              </a:spcAft>
            </a:pPr>
            <a:r>
              <a:rPr lang="ro-RO" sz="2400" dirty="0">
                <a:latin typeface="Times New Roman"/>
                <a:ea typeface="Times New Roman"/>
              </a:rPr>
              <a:t>Deoarece calitatea energiei electrice </a:t>
            </a:r>
            <a:r>
              <a:rPr lang="ro-RO" sz="2400" b="1" dirty="0">
                <a:solidFill>
                  <a:srgbClr val="002060"/>
                </a:solidFill>
                <a:latin typeface="Times New Roman"/>
                <a:ea typeface="Times New Roman"/>
              </a:rPr>
              <a:t>condiţionează</a:t>
            </a:r>
            <a:r>
              <a:rPr lang="ro-RO" sz="2400" dirty="0">
                <a:latin typeface="Times New Roman"/>
                <a:ea typeface="Times New Roman"/>
              </a:rPr>
              <a:t> funcţionarea corespunzătoare a sistemului electroenergetic şi a receptoarelor de energie electrică alimentate, în multe ţări dezvoltate, s-au introdus şi </a:t>
            </a:r>
            <a:r>
              <a:rPr lang="ro-RO" sz="2400" b="1" dirty="0">
                <a:solidFill>
                  <a:srgbClr val="002060"/>
                </a:solidFill>
                <a:latin typeface="Times New Roman"/>
                <a:ea typeface="Times New Roman"/>
              </a:rPr>
              <a:t>alţi indicatori de calitate</a:t>
            </a:r>
            <a:r>
              <a:rPr lang="ro-RO" sz="2400" dirty="0">
                <a:latin typeface="Times New Roman"/>
                <a:ea typeface="Times New Roman"/>
              </a:rPr>
              <a:t>, cum ar fi: </a:t>
            </a:r>
            <a:endParaRPr lang="en-US" sz="2400"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coeficientul de formă al undei de tensiune, </a:t>
            </a:r>
            <a:endParaRPr lang="en-US" sz="2400" i="1"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nivelul de influenţă telefonică, </a:t>
            </a:r>
            <a:endParaRPr lang="en-US" sz="2400" i="1" dirty="0">
              <a:latin typeface="Times New Roman"/>
              <a:ea typeface="Times New Roman"/>
            </a:endParaRPr>
          </a:p>
          <a:p>
            <a:pPr lvl="1" indent="360045" algn="just">
              <a:spcBef>
                <a:spcPts val="0"/>
              </a:spcBef>
              <a:spcAft>
                <a:spcPts val="0"/>
              </a:spcAft>
              <a:buBlip>
                <a:blip r:embed="rId3"/>
              </a:buBlip>
            </a:pPr>
            <a:r>
              <a:rPr lang="ro-RO" sz="2400" i="1" dirty="0">
                <a:latin typeface="Times New Roman"/>
                <a:ea typeface="Times New Roman"/>
              </a:rPr>
              <a:t>factorul de influenţă telefonică </a:t>
            </a:r>
            <a:r>
              <a:rPr lang="ro-RO" sz="2400" dirty="0">
                <a:latin typeface="Times New Roman"/>
                <a:ea typeface="Times New Roman"/>
              </a:rPr>
              <a:t>etc.</a:t>
            </a:r>
            <a:endParaRPr lang="en-US" sz="2400" dirty="0">
              <a:latin typeface="Times New Roman"/>
              <a:ea typeface="Times New Roman"/>
            </a:endParaRPr>
          </a:p>
          <a:p>
            <a:pPr indent="228600" algn="just" eaLnBrk="0" hangingPunct="0">
              <a:spcAft>
                <a:spcPts val="0"/>
              </a:spcAft>
              <a:defRPr/>
            </a:pPr>
            <a:endParaRPr lang="ro-RO" sz="2000" dirty="0">
              <a:latin typeface="Arial Narrow"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3962400"/>
            <a:ext cx="8839200" cy="1524000"/>
          </a:xfrm>
          <a:prstGeom prst="rect">
            <a:avLst/>
          </a:prstGeom>
          <a:noFill/>
          <a:ln w="9525">
            <a:noFill/>
            <a:miter lim="800000"/>
            <a:headEnd/>
            <a:tailEnd/>
          </a:ln>
        </p:spPr>
        <p:txBody>
          <a:bodyPr lIns="0" tIns="0" rIns="0" bIns="0"/>
          <a:lstStyle/>
          <a:p>
            <a:pPr algn="just">
              <a:spcBef>
                <a:spcPts val="0"/>
              </a:spcBef>
              <a:spcAft>
                <a:spcPts val="0"/>
              </a:spcAft>
            </a:pPr>
            <a:r>
              <a:rPr lang="ro-RO" sz="2400" dirty="0">
                <a:latin typeface="Times New Roman"/>
                <a:ea typeface="Times New Roman"/>
              </a:rPr>
              <a:t>      </a:t>
            </a:r>
            <a:r>
              <a:rPr lang="it-IT" sz="2400" dirty="0">
                <a:latin typeface="Times New Roman"/>
                <a:ea typeface="Times New Roman"/>
              </a:rPr>
              <a:t>Prin urmare, abaterea tensiunii </a:t>
            </a:r>
            <a:r>
              <a:rPr lang="en-US" sz="2400" i="1" dirty="0">
                <a:latin typeface="Times New Roman"/>
                <a:ea typeface="Times New Roman"/>
              </a:rPr>
              <a:t>Δ</a:t>
            </a:r>
            <a:r>
              <a:rPr lang="it-IT" sz="2400" i="1" dirty="0">
                <a:latin typeface="Times New Roman"/>
                <a:ea typeface="Times New Roman"/>
              </a:rPr>
              <a:t>U(t)</a:t>
            </a:r>
            <a:r>
              <a:rPr lang="it-IT" sz="2400" dirty="0">
                <a:latin typeface="Times New Roman"/>
                <a:ea typeface="Times New Roman"/>
              </a:rPr>
              <a:t>, într-un nod al reţelelor de distribuţie, este definită de următoarea densitate de probabilitate</a:t>
            </a:r>
            <a:r>
              <a:rPr lang="ro-RO" sz="2400" dirty="0">
                <a:latin typeface="Times New Roman"/>
                <a:ea typeface="Times New Roman"/>
              </a:rPr>
              <a:t>: </a:t>
            </a: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94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9441" name="Object 1"/>
          <p:cNvGraphicFramePr>
            <a:graphicFrameLocks noChangeAspect="1"/>
          </p:cNvGraphicFramePr>
          <p:nvPr/>
        </p:nvGraphicFramePr>
        <p:xfrm>
          <a:off x="3657600" y="838200"/>
          <a:ext cx="4798979" cy="3048000"/>
        </p:xfrm>
        <a:graphic>
          <a:graphicData uri="http://schemas.openxmlformats.org/presentationml/2006/ole">
            <mc:AlternateContent xmlns:mc="http://schemas.openxmlformats.org/markup-compatibility/2006">
              <mc:Choice xmlns:v="urn:schemas-microsoft-com:vml" Requires="v">
                <p:oleObj spid="_x0000_s189501" name="Picture" r:id="rId4" imgW="5483357" imgH="3494803" progId="Word.Picture.8">
                  <p:embed/>
                </p:oleObj>
              </mc:Choice>
              <mc:Fallback>
                <p:oleObj name="Picture" r:id="rId4" imgW="5483357" imgH="3494803" progId="Word.Picture.8">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838200"/>
                        <a:ext cx="4798979" cy="304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9443" name="Rectangle 3"/>
          <p:cNvSpPr>
            <a:spLocks noChangeArrowheads="1"/>
          </p:cNvSpPr>
          <p:nvPr/>
        </p:nvSpPr>
        <p:spPr bwMode="auto">
          <a:xfrm>
            <a:off x="304800" y="1828800"/>
            <a:ext cx="3429001"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600" b="1"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Fig. 3 </a:t>
            </a:r>
            <a:r>
              <a:rPr kumimoji="0" lang="ro-RO" sz="16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Seria statistică a distribuţiei variabilei aleatoare ΔU</a:t>
            </a:r>
            <a:endParaRPr kumimoji="0" lang="ro-RO" sz="28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1" name="Rectangle 10"/>
          <p:cNvSpPr/>
          <p:nvPr/>
        </p:nvSpPr>
        <p:spPr>
          <a:xfrm>
            <a:off x="7473307" y="5029200"/>
            <a:ext cx="686213"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[11]</a:t>
            </a:r>
          </a:p>
        </p:txBody>
      </p:sp>
      <p:sp>
        <p:nvSpPr>
          <p:cNvPr id="18944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9444" name="Object 4"/>
          <p:cNvGraphicFramePr>
            <a:graphicFrameLocks noChangeAspect="1"/>
          </p:cNvGraphicFramePr>
          <p:nvPr/>
        </p:nvGraphicFramePr>
        <p:xfrm>
          <a:off x="2590800" y="4724400"/>
          <a:ext cx="3429000" cy="1143000"/>
        </p:xfrm>
        <a:graphic>
          <a:graphicData uri="http://schemas.openxmlformats.org/presentationml/2006/ole">
            <mc:AlternateContent xmlns:mc="http://schemas.openxmlformats.org/markup-compatibility/2006">
              <mc:Choice xmlns:v="urn:schemas-microsoft-com:vml" Requires="v">
                <p:oleObj spid="_x0000_s189502" name="Equation" r:id="rId6" imgW="1485900" imgH="508000" progId="Equation.3">
                  <p:embed/>
                </p:oleObj>
              </mc:Choice>
              <mc:Fallback>
                <p:oleObj name="Equation" r:id="rId6" imgW="1485900" imgH="50800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90800" y="4724400"/>
                        <a:ext cx="342900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9446" name="Picture 6"/>
          <p:cNvPicPr>
            <a:picLocks noChangeAspect="1" noChangeArrowheads="1"/>
          </p:cNvPicPr>
          <p:nvPr/>
        </p:nvPicPr>
        <p:blipFill>
          <a:blip r:embed="rId8" cstate="print">
            <a:lum bright="-9000" contrast="12000"/>
          </a:blip>
          <a:srcRect l="7038"/>
          <a:stretch>
            <a:fillRect/>
          </a:stretch>
        </p:blipFill>
        <p:spPr bwMode="auto">
          <a:xfrm>
            <a:off x="85725" y="5867400"/>
            <a:ext cx="9058275" cy="71437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838200"/>
            <a:ext cx="8839200" cy="5410200"/>
          </a:xfrm>
          <a:prstGeom prst="rect">
            <a:avLst/>
          </a:prstGeom>
          <a:noFill/>
          <a:ln w="9525">
            <a:noFill/>
            <a:miter lim="800000"/>
            <a:headEnd/>
            <a:tailEnd/>
          </a:ln>
        </p:spPr>
        <p:txBody>
          <a:bodyPr lIns="0" tIns="0" rIns="0" bIns="0"/>
          <a:lstStyle/>
          <a:p>
            <a:pPr marL="0" marR="0" algn="just">
              <a:spcBef>
                <a:spcPts val="0"/>
              </a:spcBef>
              <a:spcAft>
                <a:spcPts val="0"/>
              </a:spcAft>
            </a:pPr>
            <a:r>
              <a:rPr lang="ro-RO" sz="2400" dirty="0">
                <a:latin typeface="Times New Roman"/>
                <a:ea typeface="Times New Roman"/>
              </a:rPr>
              <a:t>     </a:t>
            </a:r>
            <a:r>
              <a:rPr lang="ro-RO" dirty="0">
                <a:latin typeface="+mn-lt"/>
                <a:ea typeface="Times New Roman"/>
              </a:rPr>
              <a:t>P</a:t>
            </a:r>
            <a:r>
              <a:rPr lang="it-IT" dirty="0">
                <a:latin typeface="+mn-lt"/>
                <a:ea typeface="Times New Roman"/>
              </a:rPr>
              <a:t>entru </a:t>
            </a:r>
            <a:r>
              <a:rPr lang="it-IT" b="1" dirty="0">
                <a:solidFill>
                  <a:srgbClr val="002060"/>
                </a:solidFill>
                <a:latin typeface="+mn-lt"/>
                <a:ea typeface="Times New Roman"/>
              </a:rPr>
              <a:t>aprecierea calităţii tensiunii în reţelele de distribuţie</a:t>
            </a:r>
            <a:r>
              <a:rPr lang="it-IT" dirty="0">
                <a:latin typeface="+mn-lt"/>
                <a:ea typeface="Times New Roman"/>
              </a:rPr>
              <a:t>, se pot utiliza următorii </a:t>
            </a:r>
            <a:r>
              <a:rPr lang="it-IT" b="1" i="1" dirty="0">
                <a:solidFill>
                  <a:srgbClr val="002060"/>
                </a:solidFill>
                <a:latin typeface="+mn-lt"/>
                <a:ea typeface="Times New Roman"/>
              </a:rPr>
              <a:t>indici statistici </a:t>
            </a:r>
            <a:r>
              <a:rPr lang="it-IT" i="1" dirty="0">
                <a:latin typeface="+mn-lt"/>
                <a:ea typeface="Times New Roman"/>
              </a:rPr>
              <a:t>sau </a:t>
            </a:r>
            <a:r>
              <a:rPr lang="it-IT" b="1" i="1" dirty="0">
                <a:solidFill>
                  <a:srgbClr val="002060"/>
                </a:solidFill>
                <a:latin typeface="+mn-lt"/>
                <a:ea typeface="Times New Roman"/>
              </a:rPr>
              <a:t>integrali</a:t>
            </a:r>
            <a:r>
              <a:rPr lang="it-IT" dirty="0">
                <a:latin typeface="+mn-lt"/>
                <a:ea typeface="Times New Roman"/>
              </a:rPr>
              <a:t>: </a:t>
            </a:r>
            <a:endParaRPr lang="ro-RO" dirty="0">
              <a:latin typeface="+mn-lt"/>
              <a:ea typeface="Times New Roman"/>
            </a:endParaRPr>
          </a:p>
          <a:p>
            <a:pPr marL="685800" marR="0" indent="-336550" algn="just">
              <a:spcBef>
                <a:spcPts val="0"/>
              </a:spcBef>
              <a:spcAft>
                <a:spcPts val="0"/>
              </a:spcAft>
              <a:buBlip>
                <a:blip r:embed="rId4"/>
              </a:buBlip>
            </a:pPr>
            <a:r>
              <a:rPr lang="vi-VN" b="1" dirty="0">
                <a:latin typeface="+mn-lt"/>
                <a:ea typeface="Times New Roman"/>
              </a:rPr>
              <a:t>Valoarea medie a abaterii tensiunii </a:t>
            </a:r>
            <a:r>
              <a:rPr lang="vi-VN" dirty="0">
                <a:latin typeface="+mn-lt"/>
                <a:ea typeface="Times New Roman"/>
              </a:rPr>
              <a:t>în intervalul de analiză T:</a:t>
            </a:r>
            <a:endParaRPr lang="ro-RO" dirty="0">
              <a:latin typeface="+mn-lt"/>
              <a:ea typeface="Times New Roman"/>
            </a:endParaRPr>
          </a:p>
          <a:p>
            <a:pPr marL="685800" marR="0" indent="-336550" algn="just">
              <a:spcBef>
                <a:spcPts val="0"/>
              </a:spcBef>
              <a:spcAft>
                <a:spcPts val="0"/>
              </a:spcAft>
            </a:pPr>
            <a:endParaRPr lang="ro-RO" dirty="0">
              <a:latin typeface="+mn-lt"/>
              <a:ea typeface="Times New Roman"/>
            </a:endParaRPr>
          </a:p>
          <a:p>
            <a:pPr marL="685800" marR="0" indent="-336550" algn="just">
              <a:spcBef>
                <a:spcPts val="0"/>
              </a:spcBef>
              <a:spcAft>
                <a:spcPts val="0"/>
              </a:spcAft>
            </a:pPr>
            <a:endParaRPr lang="ro-RO" sz="1600" dirty="0">
              <a:latin typeface="+mn-lt"/>
              <a:ea typeface="Times New Roman"/>
            </a:endParaRPr>
          </a:p>
          <a:p>
            <a:pPr marL="685800" marR="0" indent="-336550" algn="just">
              <a:spcBef>
                <a:spcPts val="0"/>
              </a:spcBef>
              <a:spcAft>
                <a:spcPts val="0"/>
              </a:spcAft>
            </a:pPr>
            <a:endParaRPr lang="ro-RO" sz="1600" dirty="0">
              <a:latin typeface="+mn-lt"/>
              <a:ea typeface="Times New Roman"/>
            </a:endParaRPr>
          </a:p>
          <a:p>
            <a:pPr marL="685800" marR="0" indent="-336550" algn="just">
              <a:spcBef>
                <a:spcPts val="0"/>
              </a:spcBef>
              <a:spcAft>
                <a:spcPts val="0"/>
              </a:spcAft>
            </a:pPr>
            <a:endParaRPr lang="ro-RO" sz="1600" dirty="0">
              <a:latin typeface="+mn-lt"/>
              <a:ea typeface="Times New Roman"/>
            </a:endParaRPr>
          </a:p>
          <a:p>
            <a:pPr marL="685800" marR="0" indent="-336550" algn="just">
              <a:spcBef>
                <a:spcPts val="0"/>
              </a:spcBef>
              <a:spcAft>
                <a:spcPts val="0"/>
              </a:spcAft>
            </a:pPr>
            <a:endParaRPr lang="vi-VN" sz="1600" dirty="0">
              <a:latin typeface="+mn-lt"/>
              <a:ea typeface="Times New Roman"/>
            </a:endParaRPr>
          </a:p>
          <a:p>
            <a:pPr marL="685800" marR="0" indent="-336550" algn="just">
              <a:spcBef>
                <a:spcPts val="0"/>
              </a:spcBef>
              <a:spcAft>
                <a:spcPts val="0"/>
              </a:spcAft>
              <a:buBlip>
                <a:blip r:embed="rId4"/>
              </a:buBlip>
            </a:pPr>
            <a:r>
              <a:rPr lang="vi-VN" b="1" dirty="0">
                <a:latin typeface="+mn-lt"/>
                <a:ea typeface="Times New Roman"/>
              </a:rPr>
              <a:t>Abaterea medie pătratică </a:t>
            </a:r>
            <a:r>
              <a:rPr lang="vi-VN" dirty="0">
                <a:latin typeface="+mn-lt"/>
                <a:ea typeface="Times New Roman"/>
              </a:rPr>
              <a:t>sau </a:t>
            </a:r>
            <a:r>
              <a:rPr lang="vi-VN" b="1" dirty="0">
                <a:latin typeface="+mn-lt"/>
                <a:ea typeface="Times New Roman"/>
              </a:rPr>
              <a:t>iregularitatea abaterii tensiunii </a:t>
            </a:r>
            <a:r>
              <a:rPr lang="vi-VN" dirty="0">
                <a:latin typeface="+mn-lt"/>
                <a:ea typeface="Times New Roman"/>
              </a:rPr>
              <a:t>în intervalul de analiză T:</a:t>
            </a:r>
            <a:endParaRPr lang="ro-RO" dirty="0">
              <a:latin typeface="+mn-lt"/>
              <a:ea typeface="Times New Roman"/>
            </a:endParaRPr>
          </a:p>
          <a:p>
            <a:pPr marL="685800" marR="0" indent="-336550" algn="just">
              <a:spcBef>
                <a:spcPts val="0"/>
              </a:spcBef>
              <a:spcAft>
                <a:spcPts val="0"/>
              </a:spcAft>
            </a:pPr>
            <a:endParaRPr lang="ro-RO" sz="1600" dirty="0">
              <a:latin typeface="+mn-lt"/>
              <a:ea typeface="Times New Roman"/>
            </a:endParaRPr>
          </a:p>
          <a:p>
            <a:pPr marL="685800" marR="0" indent="-336550" algn="just">
              <a:spcBef>
                <a:spcPts val="0"/>
              </a:spcBef>
              <a:spcAft>
                <a:spcPts val="0"/>
              </a:spcAft>
            </a:pPr>
            <a:endParaRPr lang="ro-RO" sz="1600" dirty="0">
              <a:latin typeface="+mn-lt"/>
              <a:ea typeface="Times New Roman"/>
            </a:endParaRPr>
          </a:p>
          <a:p>
            <a:pPr marL="685800" marR="0" indent="-336550" algn="just">
              <a:spcBef>
                <a:spcPts val="0"/>
              </a:spcBef>
              <a:spcAft>
                <a:spcPts val="0"/>
              </a:spcAft>
            </a:pPr>
            <a:endParaRPr lang="vi-VN" sz="1600" dirty="0">
              <a:latin typeface="+mn-lt"/>
              <a:ea typeface="Times New Roman"/>
            </a:endParaRPr>
          </a:p>
          <a:p>
            <a:pPr marL="685800" marR="0" indent="-336550" algn="just">
              <a:spcBef>
                <a:spcPts val="0"/>
              </a:spcBef>
              <a:spcAft>
                <a:spcPts val="0"/>
              </a:spcAft>
              <a:buBlip>
                <a:blip r:embed="rId4"/>
              </a:buBlip>
            </a:pPr>
            <a:endParaRPr lang="ro-RO" b="1" dirty="0">
              <a:latin typeface="+mn-lt"/>
              <a:ea typeface="Times New Roman"/>
            </a:endParaRPr>
          </a:p>
          <a:p>
            <a:pPr marL="349250" marR="0" algn="just">
              <a:spcBef>
                <a:spcPts val="0"/>
              </a:spcBef>
              <a:spcAft>
                <a:spcPts val="0"/>
              </a:spcAft>
            </a:pPr>
            <a:endParaRPr lang="ro-RO" b="1" dirty="0">
              <a:latin typeface="+mn-lt"/>
              <a:ea typeface="Times New Roman"/>
            </a:endParaRPr>
          </a:p>
          <a:p>
            <a:pPr marL="685800" marR="0" indent="-336550" algn="just">
              <a:spcBef>
                <a:spcPts val="0"/>
              </a:spcBef>
              <a:spcAft>
                <a:spcPts val="0"/>
              </a:spcAft>
              <a:buBlip>
                <a:blip r:embed="rId4"/>
              </a:buBlip>
            </a:pPr>
            <a:r>
              <a:rPr lang="vi-VN" b="1" dirty="0">
                <a:latin typeface="+mn-lt"/>
                <a:ea typeface="Times New Roman"/>
              </a:rPr>
              <a:t>Dispersia faţă de valoarea medie a abaterii tensiunii </a:t>
            </a:r>
            <a:r>
              <a:rPr lang="vi-VN" dirty="0">
                <a:latin typeface="+mn-lt"/>
                <a:ea typeface="Times New Roman"/>
              </a:rPr>
              <a:t>în intervalul de analiză T:</a:t>
            </a:r>
            <a:endParaRPr lang="ro-RO" dirty="0">
              <a:latin typeface="+mn-lt"/>
              <a:ea typeface="Times New Roman"/>
            </a:endParaRPr>
          </a:p>
          <a:p>
            <a:pPr marL="0" marR="0" algn="just">
              <a:spcBef>
                <a:spcPts val="0"/>
              </a:spcBef>
              <a:spcAft>
                <a:spcPts val="0"/>
              </a:spcAft>
            </a:pPr>
            <a:endParaRPr lang="ro-RO" dirty="0">
              <a:latin typeface="+mn-lt"/>
              <a:ea typeface="Times New Roman"/>
            </a:endParaRPr>
          </a:p>
          <a:p>
            <a:pPr marL="0" marR="0" algn="just">
              <a:spcBef>
                <a:spcPts val="0"/>
              </a:spcBef>
              <a:spcAft>
                <a:spcPts val="0"/>
              </a:spcAft>
            </a:pPr>
            <a:endParaRPr lang="vi-VN" sz="2800" dirty="0">
              <a:latin typeface="+mn-lt"/>
              <a:ea typeface="Times New Roman"/>
            </a:endParaRPr>
          </a:p>
          <a:p>
            <a:pPr marL="0" marR="0" algn="just">
              <a:spcBef>
                <a:spcPts val="0"/>
              </a:spcBef>
              <a:spcAft>
                <a:spcPts val="0"/>
              </a:spcAft>
            </a:pPr>
            <a:endParaRPr lang="ro-RO" dirty="0">
              <a:latin typeface="+mn-lt"/>
              <a:ea typeface="Times New Roman"/>
            </a:endParaRPr>
          </a:p>
          <a:p>
            <a:pPr marL="0" marR="0" algn="just">
              <a:spcBef>
                <a:spcPts val="0"/>
              </a:spcBef>
              <a:spcAft>
                <a:spcPts val="0"/>
              </a:spcAft>
            </a:pPr>
            <a:r>
              <a:rPr lang="vi-VN" dirty="0">
                <a:latin typeface="+mn-lt"/>
                <a:ea typeface="Times New Roman"/>
              </a:rPr>
              <a:t>unde </a:t>
            </a:r>
            <a:r>
              <a:rPr lang="el-GR" b="1" i="1" dirty="0">
                <a:solidFill>
                  <a:srgbClr val="002060"/>
                </a:solidFill>
                <a:latin typeface="+mn-lt"/>
                <a:ea typeface="Times New Roman"/>
              </a:rPr>
              <a:t>σ (%) </a:t>
            </a:r>
            <a:r>
              <a:rPr lang="vi-VN" dirty="0">
                <a:latin typeface="+mn-lt"/>
                <a:ea typeface="Times New Roman"/>
              </a:rPr>
              <a:t>reprezintă </a:t>
            </a:r>
            <a:r>
              <a:rPr lang="vi-VN" b="1" i="1" dirty="0">
                <a:solidFill>
                  <a:srgbClr val="002060"/>
                </a:solidFill>
                <a:latin typeface="+mn-lt"/>
                <a:ea typeface="Times New Roman"/>
              </a:rPr>
              <a:t>abaterea standard a abaterii tensiunii</a:t>
            </a:r>
            <a:r>
              <a:rPr lang="vi-VN" dirty="0">
                <a:latin typeface="+mn-lt"/>
                <a:ea typeface="Times New Roman"/>
              </a:rPr>
              <a:t>.</a:t>
            </a:r>
          </a:p>
          <a:p>
            <a:pPr marL="0" marR="0" algn="just">
              <a:spcBef>
                <a:spcPts val="0"/>
              </a:spcBef>
              <a:spcAft>
                <a:spcPts val="0"/>
              </a:spcAft>
            </a:pPr>
            <a:endParaRPr lang="en-US" sz="3200" dirty="0">
              <a:latin typeface="Times New Roman"/>
              <a:ea typeface="Times New Roman"/>
            </a:endParaRPr>
          </a:p>
          <a:p>
            <a:pPr algn="just">
              <a:spcBef>
                <a:spcPts val="0"/>
              </a:spcBef>
              <a:spcAft>
                <a:spcPts val="1800"/>
              </a:spcAft>
            </a:pPr>
            <a:endParaRPr lang="ro-RO" sz="24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1731" name="Object 3"/>
          <p:cNvGraphicFramePr>
            <a:graphicFrameLocks noChangeAspect="1"/>
          </p:cNvGraphicFramePr>
          <p:nvPr/>
        </p:nvGraphicFramePr>
        <p:xfrm>
          <a:off x="2819400" y="1981200"/>
          <a:ext cx="2743200" cy="927012"/>
        </p:xfrm>
        <a:graphic>
          <a:graphicData uri="http://schemas.openxmlformats.org/presentationml/2006/ole">
            <mc:AlternateContent xmlns:mc="http://schemas.openxmlformats.org/markup-compatibility/2006">
              <mc:Choice xmlns:v="urn:schemas-microsoft-com:vml" Requires="v">
                <p:oleObj spid="_x0000_s201820" name="Equation" r:id="rId5" imgW="1384300" imgH="469900" progId="Equation.3">
                  <p:embed/>
                </p:oleObj>
              </mc:Choice>
              <mc:Fallback>
                <p:oleObj name="Equation" r:id="rId5" imgW="1384300" imgH="4699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1981200"/>
                        <a:ext cx="2743200" cy="927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477000" y="2209800"/>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[12]</a:t>
            </a:r>
          </a:p>
        </p:txBody>
      </p:sp>
      <p:sp>
        <p:nvSpPr>
          <p:cNvPr id="12" name="Rectangle 11"/>
          <p:cNvSpPr/>
          <p:nvPr/>
        </p:nvSpPr>
        <p:spPr>
          <a:xfrm>
            <a:off x="6553200" y="3810000"/>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[13]</a:t>
            </a:r>
          </a:p>
        </p:txBody>
      </p:sp>
      <p:sp>
        <p:nvSpPr>
          <p:cNvPr id="13" name="Rectangle 12"/>
          <p:cNvSpPr/>
          <p:nvPr/>
        </p:nvSpPr>
        <p:spPr>
          <a:xfrm>
            <a:off x="7162800" y="5486400"/>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[14]</a:t>
            </a:r>
          </a:p>
        </p:txBody>
      </p:sp>
      <p:sp>
        <p:nvSpPr>
          <p:cNvPr id="20173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1733" name="Object 5"/>
          <p:cNvGraphicFramePr>
            <a:graphicFrameLocks noChangeAspect="1"/>
          </p:cNvGraphicFramePr>
          <p:nvPr/>
        </p:nvGraphicFramePr>
        <p:xfrm>
          <a:off x="2743200" y="3581400"/>
          <a:ext cx="3429000" cy="990600"/>
        </p:xfrm>
        <a:graphic>
          <a:graphicData uri="http://schemas.openxmlformats.org/presentationml/2006/ole">
            <mc:AlternateContent xmlns:mc="http://schemas.openxmlformats.org/markup-compatibility/2006">
              <mc:Choice xmlns:v="urn:schemas-microsoft-com:vml" Requires="v">
                <p:oleObj spid="_x0000_s201821" name="Equation" r:id="rId7" imgW="1790700" imgH="469900" progId="Equation.3">
                  <p:embed/>
                </p:oleObj>
              </mc:Choice>
              <mc:Fallback>
                <p:oleObj name="Equation" r:id="rId7" imgW="1790700" imgH="4699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3581400"/>
                        <a:ext cx="34290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173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1735" name="Object 7"/>
          <p:cNvGraphicFramePr>
            <a:graphicFrameLocks noChangeAspect="1"/>
          </p:cNvGraphicFramePr>
          <p:nvPr/>
        </p:nvGraphicFramePr>
        <p:xfrm>
          <a:off x="2743200" y="5257800"/>
          <a:ext cx="3962400" cy="990600"/>
        </p:xfrm>
        <a:graphic>
          <a:graphicData uri="http://schemas.openxmlformats.org/presentationml/2006/ole">
            <mc:AlternateContent xmlns:mc="http://schemas.openxmlformats.org/markup-compatibility/2006">
              <mc:Choice xmlns:v="urn:schemas-microsoft-com:vml" Requires="v">
                <p:oleObj spid="_x0000_s201822" name="Equation" r:id="rId9" imgW="1866900" imgH="469900" progId="Equation.3">
                  <p:embed/>
                </p:oleObj>
              </mc:Choice>
              <mc:Fallback>
                <p:oleObj name="Equation" r:id="rId9" imgW="1866900" imgH="4699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5257800"/>
                        <a:ext cx="39624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685800"/>
            <a:ext cx="8839200" cy="5181600"/>
          </a:xfrm>
          <a:prstGeom prst="rect">
            <a:avLst/>
          </a:prstGeom>
          <a:noFill/>
          <a:ln w="9525">
            <a:noFill/>
            <a:miter lim="800000"/>
            <a:headEnd/>
            <a:tailEnd/>
          </a:ln>
        </p:spPr>
        <p:txBody>
          <a:bodyPr lIns="0" tIns="0" rIns="0" bIns="0"/>
          <a:lstStyle/>
          <a:p>
            <a:pPr marL="0" marR="0" algn="just">
              <a:spcBef>
                <a:spcPts val="0"/>
              </a:spcBef>
              <a:spcAft>
                <a:spcPts val="0"/>
              </a:spcAft>
            </a:pPr>
            <a:r>
              <a:rPr lang="ro-RO" sz="2400" dirty="0">
                <a:latin typeface="Times New Roman"/>
                <a:ea typeface="Times New Roman"/>
              </a:rPr>
              <a:t>     </a:t>
            </a:r>
            <a:r>
              <a:rPr lang="it-IT" sz="2000" dirty="0">
                <a:latin typeface="Arial" panose="020B0604020202020204" pitchFamily="34" charset="0"/>
                <a:ea typeface="Times New Roman"/>
                <a:cs typeface="Arial" panose="020B0604020202020204" pitchFamily="34" charset="0"/>
              </a:rPr>
              <a:t>Din analiza relaţiilor (</a:t>
            </a:r>
            <a:r>
              <a:rPr lang="ro-RO" sz="2000" dirty="0">
                <a:latin typeface="Arial" panose="020B0604020202020204" pitchFamily="34" charset="0"/>
                <a:ea typeface="Times New Roman"/>
                <a:cs typeface="Arial" panose="020B0604020202020204" pitchFamily="34" charset="0"/>
              </a:rPr>
              <a:t>12</a:t>
            </a:r>
            <a:r>
              <a:rPr lang="it-IT" sz="2000" dirty="0">
                <a:latin typeface="Arial" panose="020B0604020202020204" pitchFamily="34" charset="0"/>
                <a:ea typeface="Times New Roman"/>
                <a:cs typeface="Arial" panose="020B0604020202020204" pitchFamily="34" charset="0"/>
              </a:rPr>
              <a:t>)</a:t>
            </a:r>
            <a:r>
              <a:rPr lang="ro-RO" sz="2000" dirty="0">
                <a:latin typeface="Arial" panose="020B0604020202020204" pitchFamily="34" charset="0"/>
                <a:ea typeface="Times New Roman"/>
                <a:cs typeface="Arial" panose="020B0604020202020204" pitchFamily="34" charset="0"/>
              </a:rPr>
              <a:t> -</a:t>
            </a:r>
            <a:r>
              <a:rPr lang="it-IT" sz="2000" dirty="0">
                <a:latin typeface="Arial" panose="020B0604020202020204" pitchFamily="34" charset="0"/>
                <a:ea typeface="Times New Roman"/>
                <a:cs typeface="Arial" panose="020B0604020202020204" pitchFamily="34" charset="0"/>
              </a:rPr>
              <a:t> (</a:t>
            </a:r>
            <a:r>
              <a:rPr lang="ro-RO" sz="2000" dirty="0">
                <a:latin typeface="Arial" panose="020B0604020202020204" pitchFamily="34" charset="0"/>
                <a:ea typeface="Times New Roman"/>
                <a:cs typeface="Arial" panose="020B0604020202020204" pitchFamily="34" charset="0"/>
              </a:rPr>
              <a:t>14</a:t>
            </a:r>
            <a:r>
              <a:rPr lang="it-IT" sz="2000" dirty="0">
                <a:latin typeface="Arial" panose="020B0604020202020204" pitchFamily="34" charset="0"/>
                <a:ea typeface="Times New Roman"/>
                <a:cs typeface="Arial" panose="020B0604020202020204" pitchFamily="34" charset="0"/>
              </a:rPr>
              <a:t>) se constată că între indicii statistici sau integrali de analiză a calităţii tensiunii există o dependenţă, exprimată de următoarea relaţie:</a:t>
            </a:r>
            <a:endParaRPr lang="ro-RO" sz="2000" dirty="0">
              <a:latin typeface="Arial" panose="020B0604020202020204" pitchFamily="34" charset="0"/>
              <a:ea typeface="Times New Roman"/>
              <a:cs typeface="Arial" panose="020B0604020202020204" pitchFamily="34" charset="0"/>
            </a:endParaRPr>
          </a:p>
          <a:p>
            <a:pPr marL="0" marR="0" algn="just">
              <a:spcBef>
                <a:spcPts val="0"/>
              </a:spcBef>
              <a:spcAft>
                <a:spcPts val="0"/>
              </a:spcAft>
            </a:pPr>
            <a:endParaRPr lang="ro-RO" sz="2000" dirty="0">
              <a:latin typeface="Times New Roman"/>
              <a:ea typeface="Times New Roman"/>
            </a:endParaRPr>
          </a:p>
          <a:p>
            <a:pPr marL="0" marR="0" algn="just">
              <a:spcBef>
                <a:spcPts val="0"/>
              </a:spcBef>
              <a:spcAft>
                <a:spcPts val="0"/>
              </a:spcAft>
            </a:pPr>
            <a:endParaRPr lang="ro-RO" sz="2400" dirty="0">
              <a:latin typeface="Times New Roman"/>
              <a:ea typeface="Times New Roman"/>
            </a:endParaRPr>
          </a:p>
          <a:p>
            <a:pPr marL="0" marR="0" algn="just">
              <a:spcBef>
                <a:spcPts val="0"/>
              </a:spcBef>
              <a:spcAft>
                <a:spcPts val="0"/>
              </a:spcAft>
            </a:pPr>
            <a:endParaRPr lang="ro-RO" sz="1200" dirty="0">
              <a:latin typeface="Times New Roman"/>
              <a:ea typeface="Times New Roman"/>
            </a:endParaRPr>
          </a:p>
          <a:p>
            <a:pPr algn="just">
              <a:spcBef>
                <a:spcPts val="0"/>
              </a:spcBef>
              <a:spcAft>
                <a:spcPts val="0"/>
              </a:spcAft>
            </a:pPr>
            <a:r>
              <a:rPr lang="ro-RO" sz="2000" dirty="0">
                <a:latin typeface="+mn-lt"/>
                <a:ea typeface="Times New Roman"/>
              </a:rPr>
              <a:t>     </a:t>
            </a:r>
            <a:r>
              <a:rPr lang="it-IT" sz="2000" dirty="0">
                <a:latin typeface="+mn-lt"/>
                <a:ea typeface="Times New Roman"/>
              </a:rPr>
              <a:t>Fiecare din aceşti indici are o anumită semnificaţie, iar valorile lor furnizează informaţii utile asupra căilor de </a:t>
            </a:r>
            <a:r>
              <a:rPr lang="it-IT" sz="2000" b="1" dirty="0">
                <a:solidFill>
                  <a:srgbClr val="002060"/>
                </a:solidFill>
                <a:latin typeface="+mn-lt"/>
                <a:ea typeface="Times New Roman"/>
              </a:rPr>
              <a:t>ameliorare a regimului tensiunii în reţelele de distribuţie</a:t>
            </a:r>
            <a:r>
              <a:rPr lang="it-IT" sz="2000" dirty="0">
                <a:latin typeface="+mn-lt"/>
                <a:ea typeface="Times New Roman"/>
              </a:rPr>
              <a:t>, prin folosirea corespunzătoare a mijloacelor de reglare a tensiunii existente în aceste reţele electrice</a:t>
            </a:r>
            <a:r>
              <a:rPr lang="ro-RO" sz="2000" dirty="0">
                <a:latin typeface="+mn-lt"/>
                <a:ea typeface="Times New Roman"/>
              </a:rPr>
              <a:t>.</a:t>
            </a:r>
            <a:endParaRPr lang="en-US" sz="2000" dirty="0">
              <a:latin typeface="+mn-lt"/>
              <a:ea typeface="Times New Roman"/>
            </a:endParaRPr>
          </a:p>
          <a:p>
            <a:pPr algn="just">
              <a:spcBef>
                <a:spcPts val="0"/>
              </a:spcBef>
              <a:spcAft>
                <a:spcPts val="0"/>
              </a:spcAft>
            </a:pPr>
            <a:endParaRPr lang="ro-RO" sz="24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9681" name="Object 1"/>
          <p:cNvGraphicFramePr>
            <a:graphicFrameLocks noChangeAspect="1"/>
          </p:cNvGraphicFramePr>
          <p:nvPr>
            <p:extLst>
              <p:ext uri="{D42A27DB-BD31-4B8C-83A1-F6EECF244321}">
                <p14:modId xmlns:p14="http://schemas.microsoft.com/office/powerpoint/2010/main" val="445260285"/>
              </p:ext>
            </p:extLst>
          </p:nvPr>
        </p:nvGraphicFramePr>
        <p:xfrm>
          <a:off x="2774681" y="1777325"/>
          <a:ext cx="2321379" cy="643551"/>
        </p:xfrm>
        <a:graphic>
          <a:graphicData uri="http://schemas.openxmlformats.org/presentationml/2006/ole">
            <mc:AlternateContent xmlns:mc="http://schemas.openxmlformats.org/markup-compatibility/2006">
              <mc:Choice xmlns:v="urn:schemas-microsoft-com:vml" Requires="v">
                <p:oleObj spid="_x0000_s199711" name="Equation" r:id="rId4" imgW="964781" imgH="266584" progId="Equation.3">
                  <p:embed/>
                </p:oleObj>
              </mc:Choice>
              <mc:Fallback>
                <p:oleObj name="Equation" r:id="rId4" imgW="964781" imgH="266584"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4681" y="1777325"/>
                        <a:ext cx="2321379" cy="64355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099009" y="1905340"/>
            <a:ext cx="795222" cy="461665"/>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[15]</a:t>
            </a:r>
          </a:p>
        </p:txBody>
      </p:sp>
      <p:pic>
        <p:nvPicPr>
          <p:cNvPr id="199723" name="Picture 43"/>
          <p:cNvPicPr>
            <a:picLocks noChangeAspect="1" noChangeArrowheads="1"/>
          </p:cNvPicPr>
          <p:nvPr/>
        </p:nvPicPr>
        <p:blipFill>
          <a:blip r:embed="rId6" cstate="print"/>
          <a:srcRect/>
          <a:stretch>
            <a:fillRect/>
          </a:stretch>
        </p:blipFill>
        <p:spPr bwMode="auto">
          <a:xfrm>
            <a:off x="0" y="0"/>
            <a:ext cx="57150" cy="114300"/>
          </a:xfrm>
          <a:prstGeom prst="rect">
            <a:avLst/>
          </a:prstGeom>
          <a:noFill/>
        </p:spPr>
      </p:pic>
      <p:grpSp>
        <p:nvGrpSpPr>
          <p:cNvPr id="199683" name="Group 3"/>
          <p:cNvGrpSpPr>
            <a:grpSpLocks/>
          </p:cNvGrpSpPr>
          <p:nvPr/>
        </p:nvGrpSpPr>
        <p:grpSpPr bwMode="auto">
          <a:xfrm>
            <a:off x="76200" y="4191000"/>
            <a:ext cx="7162800" cy="2438400"/>
            <a:chOff x="4680" y="7360"/>
            <a:chExt cx="6482" cy="2220"/>
          </a:xfrm>
        </p:grpSpPr>
        <p:grpSp>
          <p:nvGrpSpPr>
            <p:cNvPr id="199750" name="Group 70"/>
            <p:cNvGrpSpPr>
              <a:grpSpLocks/>
            </p:cNvGrpSpPr>
            <p:nvPr/>
          </p:nvGrpSpPr>
          <p:grpSpPr bwMode="auto">
            <a:xfrm>
              <a:off x="4967" y="7423"/>
              <a:ext cx="1825" cy="1810"/>
              <a:chOff x="4967" y="7423"/>
              <a:chExt cx="1825" cy="1810"/>
            </a:xfrm>
          </p:grpSpPr>
          <p:sp>
            <p:nvSpPr>
              <p:cNvPr id="199752" name="Line 72"/>
              <p:cNvSpPr>
                <a:spLocks noChangeShapeType="1"/>
              </p:cNvSpPr>
              <p:nvPr/>
            </p:nvSpPr>
            <p:spPr bwMode="auto">
              <a:xfrm rot="10800000">
                <a:off x="4967" y="742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51" name="Line 71"/>
              <p:cNvSpPr>
                <a:spLocks noChangeShapeType="1"/>
              </p:cNvSpPr>
              <p:nvPr/>
            </p:nvSpPr>
            <p:spPr bwMode="auto">
              <a:xfrm rot="16200000">
                <a:off x="5887" y="750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9747" name="Group 67"/>
            <p:cNvGrpSpPr>
              <a:grpSpLocks/>
            </p:cNvGrpSpPr>
            <p:nvPr/>
          </p:nvGrpSpPr>
          <p:grpSpPr bwMode="auto">
            <a:xfrm>
              <a:off x="7107" y="7433"/>
              <a:ext cx="1825" cy="1810"/>
              <a:chOff x="4967" y="7423"/>
              <a:chExt cx="1825" cy="1810"/>
            </a:xfrm>
          </p:grpSpPr>
          <p:sp>
            <p:nvSpPr>
              <p:cNvPr id="199749" name="Line 69"/>
              <p:cNvSpPr>
                <a:spLocks noChangeShapeType="1"/>
              </p:cNvSpPr>
              <p:nvPr/>
            </p:nvSpPr>
            <p:spPr bwMode="auto">
              <a:xfrm rot="10800000">
                <a:off x="4967" y="742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48" name="Line 68"/>
              <p:cNvSpPr>
                <a:spLocks noChangeShapeType="1"/>
              </p:cNvSpPr>
              <p:nvPr/>
            </p:nvSpPr>
            <p:spPr bwMode="auto">
              <a:xfrm rot="16200000">
                <a:off x="5887" y="750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9744" name="Group 64"/>
            <p:cNvGrpSpPr>
              <a:grpSpLocks/>
            </p:cNvGrpSpPr>
            <p:nvPr/>
          </p:nvGrpSpPr>
          <p:grpSpPr bwMode="auto">
            <a:xfrm>
              <a:off x="9337" y="7433"/>
              <a:ext cx="1825" cy="1810"/>
              <a:chOff x="4967" y="7423"/>
              <a:chExt cx="1825" cy="1810"/>
            </a:xfrm>
          </p:grpSpPr>
          <p:sp>
            <p:nvSpPr>
              <p:cNvPr id="199746" name="Line 66"/>
              <p:cNvSpPr>
                <a:spLocks noChangeShapeType="1"/>
              </p:cNvSpPr>
              <p:nvPr/>
            </p:nvSpPr>
            <p:spPr bwMode="auto">
              <a:xfrm rot="10800000">
                <a:off x="4967" y="742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45" name="Line 65"/>
              <p:cNvSpPr>
                <a:spLocks noChangeShapeType="1"/>
              </p:cNvSpPr>
              <p:nvPr/>
            </p:nvSpPr>
            <p:spPr bwMode="auto">
              <a:xfrm rot="16200000">
                <a:off x="5887" y="7503"/>
                <a:ext cx="0" cy="181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9743" name="Line 63"/>
            <p:cNvSpPr>
              <a:spLocks noChangeShapeType="1"/>
            </p:cNvSpPr>
            <p:nvPr/>
          </p:nvSpPr>
          <p:spPr bwMode="auto">
            <a:xfrm>
              <a:off x="4930" y="860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42" name="Line 62"/>
            <p:cNvSpPr>
              <a:spLocks noChangeShapeType="1"/>
            </p:cNvSpPr>
            <p:nvPr/>
          </p:nvSpPr>
          <p:spPr bwMode="auto">
            <a:xfrm>
              <a:off x="4930" y="878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41" name="Line 61"/>
            <p:cNvSpPr>
              <a:spLocks noChangeShapeType="1"/>
            </p:cNvSpPr>
            <p:nvPr/>
          </p:nvSpPr>
          <p:spPr bwMode="auto">
            <a:xfrm>
              <a:off x="4940" y="805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40" name="Line 60"/>
            <p:cNvSpPr>
              <a:spLocks noChangeShapeType="1"/>
            </p:cNvSpPr>
            <p:nvPr/>
          </p:nvSpPr>
          <p:spPr bwMode="auto">
            <a:xfrm>
              <a:off x="4940" y="825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9" name="Line 59"/>
            <p:cNvSpPr>
              <a:spLocks noChangeShapeType="1"/>
            </p:cNvSpPr>
            <p:nvPr/>
          </p:nvSpPr>
          <p:spPr bwMode="auto">
            <a:xfrm>
              <a:off x="7070" y="822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8" name="Line 58"/>
            <p:cNvSpPr>
              <a:spLocks noChangeShapeType="1"/>
            </p:cNvSpPr>
            <p:nvPr/>
          </p:nvSpPr>
          <p:spPr bwMode="auto">
            <a:xfrm>
              <a:off x="7080" y="802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7" name="Line 57"/>
            <p:cNvSpPr>
              <a:spLocks noChangeShapeType="1"/>
            </p:cNvSpPr>
            <p:nvPr/>
          </p:nvSpPr>
          <p:spPr bwMode="auto">
            <a:xfrm>
              <a:off x="7070" y="861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6" name="Line 56"/>
            <p:cNvSpPr>
              <a:spLocks noChangeShapeType="1"/>
            </p:cNvSpPr>
            <p:nvPr/>
          </p:nvSpPr>
          <p:spPr bwMode="auto">
            <a:xfrm>
              <a:off x="7080" y="879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5" name="Line 55"/>
            <p:cNvSpPr>
              <a:spLocks noChangeShapeType="1"/>
            </p:cNvSpPr>
            <p:nvPr/>
          </p:nvSpPr>
          <p:spPr bwMode="auto">
            <a:xfrm>
              <a:off x="9300" y="807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4" name="Line 54"/>
            <p:cNvSpPr>
              <a:spLocks noChangeShapeType="1"/>
            </p:cNvSpPr>
            <p:nvPr/>
          </p:nvSpPr>
          <p:spPr bwMode="auto">
            <a:xfrm>
              <a:off x="9300" y="825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3" name="Line 53"/>
            <p:cNvSpPr>
              <a:spLocks noChangeShapeType="1"/>
            </p:cNvSpPr>
            <p:nvPr/>
          </p:nvSpPr>
          <p:spPr bwMode="auto">
            <a:xfrm>
              <a:off x="9310" y="911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2" name="Line 52"/>
            <p:cNvSpPr>
              <a:spLocks noChangeShapeType="1"/>
            </p:cNvSpPr>
            <p:nvPr/>
          </p:nvSpPr>
          <p:spPr bwMode="auto">
            <a:xfrm>
              <a:off x="9300" y="878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1" name="Line 51"/>
            <p:cNvSpPr>
              <a:spLocks noChangeShapeType="1"/>
            </p:cNvSpPr>
            <p:nvPr/>
          </p:nvSpPr>
          <p:spPr bwMode="auto">
            <a:xfrm>
              <a:off x="9300" y="894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30" name="Line 50"/>
            <p:cNvSpPr>
              <a:spLocks noChangeShapeType="1"/>
            </p:cNvSpPr>
            <p:nvPr/>
          </p:nvSpPr>
          <p:spPr bwMode="auto">
            <a:xfrm>
              <a:off x="9300" y="8610"/>
              <a:ext cx="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9" name="Line 49"/>
            <p:cNvSpPr>
              <a:spLocks noChangeShapeType="1"/>
            </p:cNvSpPr>
            <p:nvPr/>
          </p:nvSpPr>
          <p:spPr bwMode="auto">
            <a:xfrm>
              <a:off x="4977" y="8790"/>
              <a:ext cx="1450" cy="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8" name="Freeform 48"/>
            <p:cNvSpPr>
              <a:spLocks/>
            </p:cNvSpPr>
            <p:nvPr/>
          </p:nvSpPr>
          <p:spPr bwMode="auto">
            <a:xfrm>
              <a:off x="7110" y="7772"/>
              <a:ext cx="1430" cy="1163"/>
            </a:xfrm>
            <a:custGeom>
              <a:avLst/>
              <a:gdLst/>
              <a:ahLst/>
              <a:cxnLst>
                <a:cxn ang="0">
                  <a:pos x="0" y="658"/>
                </a:cxn>
                <a:cxn ang="0">
                  <a:pos x="80" y="688"/>
                </a:cxn>
                <a:cxn ang="0">
                  <a:pos x="160" y="858"/>
                </a:cxn>
                <a:cxn ang="0">
                  <a:pos x="260" y="1018"/>
                </a:cxn>
                <a:cxn ang="0">
                  <a:pos x="360" y="1158"/>
                </a:cxn>
                <a:cxn ang="0">
                  <a:pos x="470" y="988"/>
                </a:cxn>
                <a:cxn ang="0">
                  <a:pos x="570" y="758"/>
                </a:cxn>
                <a:cxn ang="0">
                  <a:pos x="820" y="178"/>
                </a:cxn>
                <a:cxn ang="0">
                  <a:pos x="950" y="28"/>
                </a:cxn>
                <a:cxn ang="0">
                  <a:pos x="1130" y="348"/>
                </a:cxn>
                <a:cxn ang="0">
                  <a:pos x="1240" y="518"/>
                </a:cxn>
                <a:cxn ang="0">
                  <a:pos x="1330" y="618"/>
                </a:cxn>
                <a:cxn ang="0">
                  <a:pos x="1430" y="658"/>
                </a:cxn>
              </a:cxnLst>
              <a:rect l="0" t="0" r="r" b="b"/>
              <a:pathLst>
                <a:path w="1430" h="1163">
                  <a:moveTo>
                    <a:pt x="0" y="658"/>
                  </a:moveTo>
                  <a:cubicBezTo>
                    <a:pt x="26" y="656"/>
                    <a:pt x="53" y="655"/>
                    <a:pt x="80" y="688"/>
                  </a:cubicBezTo>
                  <a:cubicBezTo>
                    <a:pt x="107" y="721"/>
                    <a:pt x="130" y="803"/>
                    <a:pt x="160" y="858"/>
                  </a:cubicBezTo>
                  <a:cubicBezTo>
                    <a:pt x="190" y="913"/>
                    <a:pt x="227" y="968"/>
                    <a:pt x="260" y="1018"/>
                  </a:cubicBezTo>
                  <a:cubicBezTo>
                    <a:pt x="293" y="1068"/>
                    <a:pt x="325" y="1163"/>
                    <a:pt x="360" y="1158"/>
                  </a:cubicBezTo>
                  <a:cubicBezTo>
                    <a:pt x="395" y="1153"/>
                    <a:pt x="435" y="1055"/>
                    <a:pt x="470" y="988"/>
                  </a:cubicBezTo>
                  <a:cubicBezTo>
                    <a:pt x="505" y="921"/>
                    <a:pt x="512" y="893"/>
                    <a:pt x="570" y="758"/>
                  </a:cubicBezTo>
                  <a:cubicBezTo>
                    <a:pt x="628" y="623"/>
                    <a:pt x="757" y="300"/>
                    <a:pt x="820" y="178"/>
                  </a:cubicBezTo>
                  <a:cubicBezTo>
                    <a:pt x="883" y="56"/>
                    <a:pt x="898" y="0"/>
                    <a:pt x="950" y="28"/>
                  </a:cubicBezTo>
                  <a:cubicBezTo>
                    <a:pt x="1002" y="56"/>
                    <a:pt x="1082" y="266"/>
                    <a:pt x="1130" y="348"/>
                  </a:cubicBezTo>
                  <a:cubicBezTo>
                    <a:pt x="1178" y="430"/>
                    <a:pt x="1207" y="473"/>
                    <a:pt x="1240" y="518"/>
                  </a:cubicBezTo>
                  <a:cubicBezTo>
                    <a:pt x="1273" y="563"/>
                    <a:pt x="1298" y="595"/>
                    <a:pt x="1330" y="618"/>
                  </a:cubicBezTo>
                  <a:cubicBezTo>
                    <a:pt x="1362" y="641"/>
                    <a:pt x="1396" y="649"/>
                    <a:pt x="1430" y="658"/>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7" name="Line 47"/>
            <p:cNvSpPr>
              <a:spLocks noChangeShapeType="1"/>
            </p:cNvSpPr>
            <p:nvPr/>
          </p:nvSpPr>
          <p:spPr bwMode="auto">
            <a:xfrm>
              <a:off x="9340" y="8780"/>
              <a:ext cx="151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6" name="Freeform 46"/>
            <p:cNvSpPr>
              <a:spLocks/>
            </p:cNvSpPr>
            <p:nvPr/>
          </p:nvSpPr>
          <p:spPr bwMode="auto">
            <a:xfrm>
              <a:off x="9340" y="8212"/>
              <a:ext cx="1580" cy="1013"/>
            </a:xfrm>
            <a:custGeom>
              <a:avLst/>
              <a:gdLst/>
              <a:ahLst/>
              <a:cxnLst>
                <a:cxn ang="0">
                  <a:pos x="0" y="658"/>
                </a:cxn>
                <a:cxn ang="0">
                  <a:pos x="80" y="688"/>
                </a:cxn>
                <a:cxn ang="0">
                  <a:pos x="160" y="858"/>
                </a:cxn>
                <a:cxn ang="0">
                  <a:pos x="260" y="1018"/>
                </a:cxn>
                <a:cxn ang="0">
                  <a:pos x="360" y="1158"/>
                </a:cxn>
                <a:cxn ang="0">
                  <a:pos x="470" y="988"/>
                </a:cxn>
                <a:cxn ang="0">
                  <a:pos x="570" y="758"/>
                </a:cxn>
                <a:cxn ang="0">
                  <a:pos x="820" y="178"/>
                </a:cxn>
                <a:cxn ang="0">
                  <a:pos x="950" y="28"/>
                </a:cxn>
                <a:cxn ang="0">
                  <a:pos x="1130" y="348"/>
                </a:cxn>
                <a:cxn ang="0">
                  <a:pos x="1240" y="518"/>
                </a:cxn>
                <a:cxn ang="0">
                  <a:pos x="1330" y="618"/>
                </a:cxn>
                <a:cxn ang="0">
                  <a:pos x="1430" y="658"/>
                </a:cxn>
              </a:cxnLst>
              <a:rect l="0" t="0" r="r" b="b"/>
              <a:pathLst>
                <a:path w="1430" h="1163">
                  <a:moveTo>
                    <a:pt x="0" y="658"/>
                  </a:moveTo>
                  <a:cubicBezTo>
                    <a:pt x="26" y="656"/>
                    <a:pt x="53" y="655"/>
                    <a:pt x="80" y="688"/>
                  </a:cubicBezTo>
                  <a:cubicBezTo>
                    <a:pt x="107" y="721"/>
                    <a:pt x="130" y="803"/>
                    <a:pt x="160" y="858"/>
                  </a:cubicBezTo>
                  <a:cubicBezTo>
                    <a:pt x="190" y="913"/>
                    <a:pt x="227" y="968"/>
                    <a:pt x="260" y="1018"/>
                  </a:cubicBezTo>
                  <a:cubicBezTo>
                    <a:pt x="293" y="1068"/>
                    <a:pt x="325" y="1163"/>
                    <a:pt x="360" y="1158"/>
                  </a:cubicBezTo>
                  <a:cubicBezTo>
                    <a:pt x="395" y="1153"/>
                    <a:pt x="435" y="1055"/>
                    <a:pt x="470" y="988"/>
                  </a:cubicBezTo>
                  <a:cubicBezTo>
                    <a:pt x="505" y="921"/>
                    <a:pt x="512" y="893"/>
                    <a:pt x="570" y="758"/>
                  </a:cubicBezTo>
                  <a:cubicBezTo>
                    <a:pt x="628" y="623"/>
                    <a:pt x="757" y="300"/>
                    <a:pt x="820" y="178"/>
                  </a:cubicBezTo>
                  <a:cubicBezTo>
                    <a:pt x="883" y="56"/>
                    <a:pt x="898" y="0"/>
                    <a:pt x="950" y="28"/>
                  </a:cubicBezTo>
                  <a:cubicBezTo>
                    <a:pt x="1002" y="56"/>
                    <a:pt x="1082" y="266"/>
                    <a:pt x="1130" y="348"/>
                  </a:cubicBezTo>
                  <a:cubicBezTo>
                    <a:pt x="1178" y="430"/>
                    <a:pt x="1207" y="473"/>
                    <a:pt x="1240" y="518"/>
                  </a:cubicBezTo>
                  <a:cubicBezTo>
                    <a:pt x="1273" y="563"/>
                    <a:pt x="1298" y="595"/>
                    <a:pt x="1330" y="618"/>
                  </a:cubicBezTo>
                  <a:cubicBezTo>
                    <a:pt x="1362" y="641"/>
                    <a:pt x="1396" y="649"/>
                    <a:pt x="1430" y="658"/>
                  </a:cubicBez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5" name="Text Box 45"/>
            <p:cNvSpPr txBox="1">
              <a:spLocks noChangeArrowheads="1"/>
            </p:cNvSpPr>
            <p:nvPr/>
          </p:nvSpPr>
          <p:spPr bwMode="auto">
            <a:xfrm>
              <a:off x="9190" y="815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24" name="Text Box 44"/>
            <p:cNvSpPr txBox="1">
              <a:spLocks noChangeArrowheads="1"/>
            </p:cNvSpPr>
            <p:nvPr/>
          </p:nvSpPr>
          <p:spPr bwMode="auto">
            <a:xfrm>
              <a:off x="6960" y="812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22" name="Text Box 42"/>
            <p:cNvSpPr txBox="1">
              <a:spLocks noChangeArrowheads="1"/>
            </p:cNvSpPr>
            <p:nvPr/>
          </p:nvSpPr>
          <p:spPr bwMode="auto">
            <a:xfrm>
              <a:off x="6130" y="8837"/>
              <a:ext cx="9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721" name="Text Box 41"/>
            <p:cNvSpPr txBox="1">
              <a:spLocks noChangeArrowheads="1"/>
            </p:cNvSpPr>
            <p:nvPr/>
          </p:nvSpPr>
          <p:spPr bwMode="auto">
            <a:xfrm>
              <a:off x="4830" y="815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20" name="Text Box 40"/>
            <p:cNvSpPr txBox="1">
              <a:spLocks noChangeArrowheads="1"/>
            </p:cNvSpPr>
            <p:nvPr/>
          </p:nvSpPr>
          <p:spPr bwMode="auto">
            <a:xfrm>
              <a:off x="9190" y="796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9" name="Text Box 39"/>
            <p:cNvSpPr txBox="1">
              <a:spLocks noChangeArrowheads="1"/>
            </p:cNvSpPr>
            <p:nvPr/>
          </p:nvSpPr>
          <p:spPr bwMode="auto">
            <a:xfrm>
              <a:off x="6970" y="791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8" name="Text Box 38"/>
            <p:cNvSpPr txBox="1">
              <a:spLocks noChangeArrowheads="1"/>
            </p:cNvSpPr>
            <p:nvPr/>
          </p:nvSpPr>
          <p:spPr bwMode="auto">
            <a:xfrm>
              <a:off x="4830" y="7957"/>
              <a:ext cx="9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7" name="Text Box 37"/>
            <p:cNvSpPr txBox="1">
              <a:spLocks noChangeArrowheads="1"/>
            </p:cNvSpPr>
            <p:nvPr/>
          </p:nvSpPr>
          <p:spPr bwMode="auto">
            <a:xfrm>
              <a:off x="6910" y="8517"/>
              <a:ext cx="14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6" name="Text Box 36"/>
            <p:cNvSpPr txBox="1">
              <a:spLocks noChangeArrowheads="1"/>
            </p:cNvSpPr>
            <p:nvPr/>
          </p:nvSpPr>
          <p:spPr bwMode="auto">
            <a:xfrm>
              <a:off x="9130" y="8517"/>
              <a:ext cx="15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5" name="Text Box 35"/>
            <p:cNvSpPr txBox="1">
              <a:spLocks noChangeArrowheads="1"/>
            </p:cNvSpPr>
            <p:nvPr/>
          </p:nvSpPr>
          <p:spPr bwMode="auto">
            <a:xfrm>
              <a:off x="4760" y="8497"/>
              <a:ext cx="15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4" name="Text Box 34"/>
            <p:cNvSpPr txBox="1">
              <a:spLocks noChangeArrowheads="1"/>
            </p:cNvSpPr>
            <p:nvPr/>
          </p:nvSpPr>
          <p:spPr bwMode="auto">
            <a:xfrm>
              <a:off x="9150" y="8697"/>
              <a:ext cx="14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3" name="Text Box 33"/>
            <p:cNvSpPr txBox="1">
              <a:spLocks noChangeArrowheads="1"/>
            </p:cNvSpPr>
            <p:nvPr/>
          </p:nvSpPr>
          <p:spPr bwMode="auto">
            <a:xfrm>
              <a:off x="6920" y="8697"/>
              <a:ext cx="14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2" name="Text Box 32"/>
            <p:cNvSpPr txBox="1">
              <a:spLocks noChangeArrowheads="1"/>
            </p:cNvSpPr>
            <p:nvPr/>
          </p:nvSpPr>
          <p:spPr bwMode="auto">
            <a:xfrm>
              <a:off x="4760" y="8697"/>
              <a:ext cx="15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1" name="Text Box 31"/>
            <p:cNvSpPr txBox="1">
              <a:spLocks noChangeArrowheads="1"/>
            </p:cNvSpPr>
            <p:nvPr/>
          </p:nvSpPr>
          <p:spPr bwMode="auto">
            <a:xfrm>
              <a:off x="9150" y="9037"/>
              <a:ext cx="14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-8</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10" name="Text Box 30"/>
            <p:cNvSpPr txBox="1">
              <a:spLocks noChangeArrowheads="1"/>
            </p:cNvSpPr>
            <p:nvPr/>
          </p:nvSpPr>
          <p:spPr bwMode="auto">
            <a:xfrm>
              <a:off x="9150" y="8857"/>
              <a:ext cx="14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-6</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9" name="Text Box 29"/>
            <p:cNvSpPr txBox="1">
              <a:spLocks noChangeArrowheads="1"/>
            </p:cNvSpPr>
            <p:nvPr/>
          </p:nvSpPr>
          <p:spPr bwMode="auto">
            <a:xfrm>
              <a:off x="5770" y="9360"/>
              <a:ext cx="170" cy="21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a:t>
              </a:r>
              <a:endParaRPr kumimoji="0" lang="en-GB" sz="1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99708" name="Text Box 28"/>
            <p:cNvSpPr txBox="1">
              <a:spLocks noChangeArrowheads="1"/>
            </p:cNvSpPr>
            <p:nvPr/>
          </p:nvSpPr>
          <p:spPr bwMode="auto">
            <a:xfrm>
              <a:off x="7840" y="9360"/>
              <a:ext cx="170" cy="21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b)</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7" name="Text Box 27"/>
            <p:cNvSpPr txBox="1">
              <a:spLocks noChangeArrowheads="1"/>
            </p:cNvSpPr>
            <p:nvPr/>
          </p:nvSpPr>
          <p:spPr bwMode="auto">
            <a:xfrm>
              <a:off x="10100" y="9370"/>
              <a:ext cx="170" cy="21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6" name="Text Box 26"/>
            <p:cNvSpPr txBox="1">
              <a:spLocks noChangeArrowheads="1"/>
            </p:cNvSpPr>
            <p:nvPr/>
          </p:nvSpPr>
          <p:spPr bwMode="auto">
            <a:xfrm>
              <a:off x="4680" y="7400"/>
              <a:ext cx="220" cy="1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5" name="Text Box 25"/>
            <p:cNvSpPr txBox="1">
              <a:spLocks noChangeArrowheads="1"/>
            </p:cNvSpPr>
            <p:nvPr/>
          </p:nvSpPr>
          <p:spPr bwMode="auto">
            <a:xfrm>
              <a:off x="6810" y="7390"/>
              <a:ext cx="230"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4" name="Text Box 24"/>
            <p:cNvSpPr txBox="1">
              <a:spLocks noChangeArrowheads="1"/>
            </p:cNvSpPr>
            <p:nvPr/>
          </p:nvSpPr>
          <p:spPr bwMode="auto">
            <a:xfrm>
              <a:off x="9050" y="7420"/>
              <a:ext cx="22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grpSp>
          <p:nvGrpSpPr>
            <p:cNvPr id="199701" name="Group 21"/>
            <p:cNvGrpSpPr>
              <a:grpSpLocks/>
            </p:cNvGrpSpPr>
            <p:nvPr/>
          </p:nvGrpSpPr>
          <p:grpSpPr bwMode="auto">
            <a:xfrm>
              <a:off x="7210" y="7360"/>
              <a:ext cx="620" cy="180"/>
              <a:chOff x="7210" y="7360"/>
              <a:chExt cx="620" cy="180"/>
            </a:xfrm>
          </p:grpSpPr>
          <p:sp>
            <p:nvSpPr>
              <p:cNvPr id="199703" name="Text Box 23"/>
              <p:cNvSpPr txBox="1">
                <a:spLocks noChangeArrowheads="1"/>
              </p:cNvSpPr>
              <p:nvPr/>
            </p:nvSpPr>
            <p:spPr bwMode="auto">
              <a:xfrm>
                <a:off x="7210" y="7370"/>
                <a:ext cx="62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 = 0%</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702" name="Line 22"/>
              <p:cNvSpPr>
                <a:spLocks noChangeShapeType="1"/>
              </p:cNvSpPr>
              <p:nvPr/>
            </p:nvSpPr>
            <p:spPr bwMode="auto">
              <a:xfrm>
                <a:off x="7250" y="7360"/>
                <a:ext cx="18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9698" name="Group 18"/>
            <p:cNvGrpSpPr>
              <a:grpSpLocks/>
            </p:cNvGrpSpPr>
            <p:nvPr/>
          </p:nvGrpSpPr>
          <p:grpSpPr bwMode="auto">
            <a:xfrm>
              <a:off x="9430" y="7390"/>
              <a:ext cx="720" cy="180"/>
              <a:chOff x="7210" y="7360"/>
              <a:chExt cx="620" cy="180"/>
            </a:xfrm>
          </p:grpSpPr>
          <p:sp>
            <p:nvSpPr>
              <p:cNvPr id="199700" name="Text Box 20"/>
              <p:cNvSpPr txBox="1">
                <a:spLocks noChangeArrowheads="1"/>
              </p:cNvSpPr>
              <p:nvPr/>
            </p:nvSpPr>
            <p:spPr bwMode="auto">
              <a:xfrm>
                <a:off x="7210" y="7370"/>
                <a:ext cx="620" cy="1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 = -4%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9" name="Line 19"/>
              <p:cNvSpPr>
                <a:spLocks noChangeShapeType="1"/>
              </p:cNvSpPr>
              <p:nvPr/>
            </p:nvSpPr>
            <p:spPr bwMode="auto">
              <a:xfrm>
                <a:off x="7250" y="7360"/>
                <a:ext cx="18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9697" name="Text Box 17"/>
            <p:cNvSpPr txBox="1">
              <a:spLocks noChangeArrowheads="1"/>
            </p:cNvSpPr>
            <p:nvPr/>
          </p:nvSpPr>
          <p:spPr bwMode="auto">
            <a:xfrm>
              <a:off x="5070" y="7380"/>
              <a:ext cx="70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ΔU = -4%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6" name="Line 16"/>
            <p:cNvSpPr>
              <a:spLocks noChangeShapeType="1"/>
            </p:cNvSpPr>
            <p:nvPr/>
          </p:nvSpPr>
          <p:spPr bwMode="auto">
            <a:xfrm>
              <a:off x="5120" y="7370"/>
              <a:ext cx="18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695" name="Text Box 15"/>
            <p:cNvSpPr txBox="1">
              <a:spLocks noChangeArrowheads="1"/>
            </p:cNvSpPr>
            <p:nvPr/>
          </p:nvSpPr>
          <p:spPr bwMode="auto">
            <a:xfrm>
              <a:off x="6640" y="8500"/>
              <a:ext cx="7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4" name="Text Box 14"/>
            <p:cNvSpPr txBox="1">
              <a:spLocks noChangeArrowheads="1"/>
            </p:cNvSpPr>
            <p:nvPr/>
          </p:nvSpPr>
          <p:spPr bwMode="auto">
            <a:xfrm>
              <a:off x="11010" y="8500"/>
              <a:ext cx="7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3" name="Text Box 13"/>
            <p:cNvSpPr txBox="1">
              <a:spLocks noChangeArrowheads="1"/>
            </p:cNvSpPr>
            <p:nvPr/>
          </p:nvSpPr>
          <p:spPr bwMode="auto">
            <a:xfrm>
              <a:off x="8800" y="8510"/>
              <a:ext cx="71" cy="2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2" name="Text Box 12"/>
            <p:cNvSpPr txBox="1">
              <a:spLocks noChangeArrowheads="1"/>
            </p:cNvSpPr>
            <p:nvPr/>
          </p:nvSpPr>
          <p:spPr bwMode="auto">
            <a:xfrm>
              <a:off x="9460" y="7570"/>
              <a:ext cx="1080" cy="2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 </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ΔU</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=32(%)</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endParaRPr kumimoji="0" lang="ro-RO"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1" name="Text Box 11"/>
            <p:cNvSpPr txBox="1">
              <a:spLocks noChangeArrowheads="1"/>
            </p:cNvSpPr>
            <p:nvPr/>
          </p:nvSpPr>
          <p:spPr bwMode="auto">
            <a:xfrm>
              <a:off x="7220" y="7540"/>
              <a:ext cx="1080" cy="2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 </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ΔU</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=16(%)</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endParaRPr kumimoji="0" lang="ro-RO"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90" name="Text Box 10"/>
            <p:cNvSpPr txBox="1">
              <a:spLocks noChangeArrowheads="1"/>
            </p:cNvSpPr>
            <p:nvPr/>
          </p:nvSpPr>
          <p:spPr bwMode="auto">
            <a:xfrm>
              <a:off x="5090" y="7570"/>
              <a:ext cx="1080" cy="2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 </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ΔU</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r>
                <a:rPr kumimoji="0" lang="ro-RO"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 =16(%)</a:t>
              </a:r>
              <a:r>
                <a:rPr kumimoji="0" lang="ro-RO"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endParaRPr kumimoji="0" lang="ro-RO"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89" name="Line 9"/>
            <p:cNvSpPr>
              <a:spLocks noChangeShapeType="1"/>
            </p:cNvSpPr>
            <p:nvPr/>
          </p:nvSpPr>
          <p:spPr bwMode="auto">
            <a:xfrm>
              <a:off x="5360" y="7570"/>
              <a:ext cx="17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688" name="Line 8"/>
            <p:cNvSpPr>
              <a:spLocks noChangeShapeType="1"/>
            </p:cNvSpPr>
            <p:nvPr/>
          </p:nvSpPr>
          <p:spPr bwMode="auto">
            <a:xfrm>
              <a:off x="7470" y="7540"/>
              <a:ext cx="21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687" name="Line 7"/>
            <p:cNvSpPr>
              <a:spLocks noChangeShapeType="1"/>
            </p:cNvSpPr>
            <p:nvPr/>
          </p:nvSpPr>
          <p:spPr bwMode="auto">
            <a:xfrm>
              <a:off x="9720" y="7580"/>
              <a:ext cx="19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9686" name="Text Box 6"/>
            <p:cNvSpPr txBox="1">
              <a:spLocks noChangeArrowheads="1"/>
            </p:cNvSpPr>
            <p:nvPr/>
          </p:nvSpPr>
          <p:spPr bwMode="auto">
            <a:xfrm>
              <a:off x="7220" y="7740"/>
              <a:ext cx="47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σ = 4%</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85" name="Text Box 5"/>
            <p:cNvSpPr txBox="1">
              <a:spLocks noChangeArrowheads="1"/>
            </p:cNvSpPr>
            <p:nvPr/>
          </p:nvSpPr>
          <p:spPr bwMode="auto">
            <a:xfrm>
              <a:off x="9450" y="7770"/>
              <a:ext cx="60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σ = 4,1%</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9684" name="Text Box 4"/>
            <p:cNvSpPr txBox="1">
              <a:spLocks noChangeArrowheads="1"/>
            </p:cNvSpPr>
            <p:nvPr/>
          </p:nvSpPr>
          <p:spPr bwMode="auto">
            <a:xfrm>
              <a:off x="5070" y="7770"/>
              <a:ext cx="350" cy="1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σ = 0</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199753" name="Rectangle 7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756" name="Rectangle 76"/>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199787" name="Rectangle 107"/>
          <p:cNvSpPr>
            <a:spLocks noChangeArrowheads="1"/>
          </p:cNvSpPr>
          <p:nvPr/>
        </p:nvSpPr>
        <p:spPr bwMode="auto">
          <a:xfrm>
            <a:off x="7086600" y="5613737"/>
            <a:ext cx="19812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200" b="1" i="0" u="none" strike="noStrike" cap="none" normalizeH="0" baseline="0" dirty="0">
                <a:ln>
                  <a:noFill/>
                </a:ln>
                <a:solidFill>
                  <a:srgbClr val="002060"/>
                </a:solidFill>
                <a:effectLst/>
                <a:latin typeface="Arial" pitchFamily="34" charset="0"/>
                <a:ea typeface="Times New Roman" pitchFamily="18" charset="0"/>
                <a:cs typeface="Arial" pitchFamily="34" charset="0"/>
              </a:rPr>
              <a:t>Fig. 4 </a:t>
            </a:r>
            <a:r>
              <a:rPr kumimoji="0" lang="ro-RO" sz="1200" b="1" i="1" u="none" strike="noStrike" cap="none" normalizeH="0" baseline="0" dirty="0">
                <a:ln>
                  <a:noFill/>
                </a:ln>
                <a:solidFill>
                  <a:schemeClr val="tx1"/>
                </a:solidFill>
                <a:effectLst/>
                <a:latin typeface="Arial" pitchFamily="34" charset="0"/>
                <a:ea typeface="Times New Roman" pitchFamily="18" charset="0"/>
                <a:cs typeface="Arial" pitchFamily="34" charset="0"/>
              </a:rPr>
              <a:t>Curbele abaterii în timp a tensiunii faţă de valoarea nominală şi valorile indicilor statistici corespunzători</a:t>
            </a:r>
            <a:endParaRPr kumimoji="0" lang="ro-R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7634" name="Picture 2"/>
          <p:cNvPicPr>
            <a:picLocks noChangeAspect="1" noChangeArrowheads="1"/>
          </p:cNvPicPr>
          <p:nvPr/>
        </p:nvPicPr>
        <p:blipFill>
          <a:blip r:embed="rId3" cstate="print">
            <a:lum bright="-8000" contrast="19000"/>
          </a:blip>
          <a:srcRect/>
          <a:stretch>
            <a:fillRect/>
          </a:stretch>
        </p:blipFill>
        <p:spPr bwMode="auto">
          <a:xfrm>
            <a:off x="457200" y="2057400"/>
            <a:ext cx="8562975" cy="26670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838200"/>
            <a:ext cx="8839200" cy="3048000"/>
          </a:xfrm>
          <a:prstGeom prst="rect">
            <a:avLst/>
          </a:prstGeom>
          <a:noFill/>
          <a:ln w="9525">
            <a:noFill/>
            <a:miter lim="800000"/>
            <a:headEnd/>
            <a:tailEnd/>
          </a:ln>
        </p:spPr>
        <p:txBody>
          <a:bodyPr lIns="0" tIns="0" rIns="0" bIns="0"/>
          <a:lstStyle/>
          <a:p>
            <a:pPr marL="0" marR="0" indent="450215" algn="just">
              <a:spcBef>
                <a:spcPts val="0"/>
              </a:spcBef>
              <a:spcAft>
                <a:spcPts val="0"/>
              </a:spcAft>
            </a:pPr>
            <a:r>
              <a:rPr lang="en-US" sz="2000" b="1" dirty="0" err="1">
                <a:latin typeface="Arial" panose="020B0604020202020204" pitchFamily="34" charset="0"/>
                <a:ea typeface="Times New Roman"/>
                <a:cs typeface="Arial" panose="020B0604020202020204" pitchFamily="34" charset="0"/>
              </a:rPr>
              <a:t>Abaterea</a:t>
            </a:r>
            <a:r>
              <a:rPr lang="en-US" sz="2000" b="1" dirty="0">
                <a:latin typeface="Arial" panose="020B0604020202020204" pitchFamily="34" charset="0"/>
                <a:ea typeface="Times New Roman"/>
                <a:cs typeface="Arial" panose="020B0604020202020204" pitchFamily="34" charset="0"/>
              </a:rPr>
              <a:t> standard</a:t>
            </a:r>
            <a:r>
              <a:rPr lang="en-US" sz="2000" dirty="0">
                <a:latin typeface="Arial" panose="020B0604020202020204" pitchFamily="34" charset="0"/>
                <a:ea typeface="Times New Roman"/>
                <a:cs typeface="Arial" panose="020B0604020202020204" pitchFamily="34" charset="0"/>
              </a:rPr>
              <a:t> </a:t>
            </a:r>
            <a:r>
              <a:rPr lang="en-US" sz="2000" i="1" dirty="0">
                <a:latin typeface="Arial" panose="020B0604020202020204" pitchFamily="34" charset="0"/>
                <a:ea typeface="Times New Roman"/>
                <a:cs typeface="Arial" panose="020B0604020202020204" pitchFamily="34" charset="0"/>
              </a:rPr>
              <a:t>σ</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şi</a:t>
            </a:r>
            <a:r>
              <a:rPr lang="en-US" sz="2000" dirty="0">
                <a:latin typeface="Arial" panose="020B0604020202020204" pitchFamily="34" charset="0"/>
                <a:ea typeface="Times New Roman"/>
                <a:cs typeface="Arial" panose="020B0604020202020204" pitchFamily="34" charset="0"/>
              </a:rPr>
              <a:t> </a:t>
            </a:r>
            <a:r>
              <a:rPr lang="en-US" sz="2000" b="1" dirty="0" err="1">
                <a:latin typeface="Arial" panose="020B0604020202020204" pitchFamily="34" charset="0"/>
                <a:ea typeface="Times New Roman"/>
                <a:cs typeface="Arial" panose="020B0604020202020204" pitchFamily="34" charset="0"/>
              </a:rPr>
              <a:t>dispersia</a:t>
            </a:r>
            <a:r>
              <a:rPr lang="en-US" sz="2000" dirty="0">
                <a:latin typeface="Arial" panose="020B0604020202020204" pitchFamily="34" charset="0"/>
                <a:ea typeface="Times New Roman"/>
                <a:cs typeface="Arial" panose="020B0604020202020204" pitchFamily="34" charset="0"/>
              </a:rPr>
              <a:t> </a:t>
            </a:r>
            <a:r>
              <a:rPr lang="en-US" sz="2000" i="1" dirty="0">
                <a:latin typeface="Arial" panose="020B0604020202020204" pitchFamily="34" charset="0"/>
                <a:ea typeface="Times New Roman"/>
                <a:cs typeface="Arial" panose="020B0604020202020204" pitchFamily="34" charset="0"/>
              </a:rPr>
              <a:t>σ</a:t>
            </a:r>
            <a:r>
              <a:rPr lang="en-US" sz="2000" i="1" baseline="30000" dirty="0">
                <a:latin typeface="Arial" panose="020B0604020202020204" pitchFamily="34" charset="0"/>
                <a:ea typeface="Times New Roman"/>
                <a:cs typeface="Arial" panose="020B0604020202020204" pitchFamily="34" charset="0"/>
              </a:rPr>
              <a:t>2</a:t>
            </a:r>
            <a:r>
              <a:rPr lang="en-US" sz="2000" i="1"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indică</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gradul</a:t>
            </a:r>
            <a:r>
              <a:rPr lang="en-US" sz="2000" dirty="0">
                <a:latin typeface="Arial" panose="020B0604020202020204" pitchFamily="34" charset="0"/>
                <a:ea typeface="Times New Roman"/>
                <a:cs typeface="Arial" panose="020B0604020202020204" pitchFamily="34" charset="0"/>
              </a:rPr>
              <a:t> de </a:t>
            </a:r>
            <a:r>
              <a:rPr lang="en-US" sz="2000" dirty="0" err="1">
                <a:latin typeface="Arial" panose="020B0604020202020204" pitchFamily="34" charset="0"/>
                <a:ea typeface="Times New Roman"/>
                <a:cs typeface="Arial" panose="020B0604020202020204" pitchFamily="34" charset="0"/>
              </a:rPr>
              <a:t>împrăştiere</a:t>
            </a:r>
            <a:r>
              <a:rPr lang="en-US" sz="2000" dirty="0">
                <a:latin typeface="Arial" panose="020B0604020202020204" pitchFamily="34" charset="0"/>
                <a:ea typeface="Times New Roman"/>
                <a:cs typeface="Arial" panose="020B0604020202020204" pitchFamily="34" charset="0"/>
              </a:rPr>
              <a:t> a </a:t>
            </a:r>
            <a:r>
              <a:rPr lang="en-US" sz="2000" dirty="0" err="1">
                <a:latin typeface="Arial" panose="020B0604020202020204" pitchFamily="34" charset="0"/>
                <a:ea typeface="Times New Roman"/>
                <a:cs typeface="Arial" panose="020B0604020202020204" pitchFamily="34" charset="0"/>
              </a:rPr>
              <a:t>abaterilor</a:t>
            </a:r>
            <a:r>
              <a:rPr lang="en-US" sz="2000" dirty="0">
                <a:latin typeface="Arial" panose="020B0604020202020204" pitchFamily="34" charset="0"/>
                <a:ea typeface="Times New Roman"/>
                <a:cs typeface="Arial" panose="020B0604020202020204" pitchFamily="34" charset="0"/>
              </a:rPr>
              <a:t> de </a:t>
            </a:r>
            <a:r>
              <a:rPr lang="en-US" sz="2000" dirty="0" err="1">
                <a:latin typeface="Arial" panose="020B0604020202020204" pitchFamily="34" charset="0"/>
                <a:ea typeface="Times New Roman"/>
                <a:cs typeface="Arial" panose="020B0604020202020204" pitchFamily="34" charset="0"/>
              </a:rPr>
              <a:t>tensiune</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în</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jurul</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abaterii</a:t>
            </a:r>
            <a:r>
              <a:rPr lang="en-US" sz="2000" dirty="0">
                <a:latin typeface="Arial" panose="020B0604020202020204" pitchFamily="34" charset="0"/>
                <a:ea typeface="Times New Roman"/>
                <a:cs typeface="Arial" panose="020B0604020202020204" pitchFamily="34" charset="0"/>
              </a:rPr>
              <a:t> </a:t>
            </a:r>
            <a:r>
              <a:rPr lang="en-US" sz="2000" dirty="0" err="1">
                <a:latin typeface="Arial" panose="020B0604020202020204" pitchFamily="34" charset="0"/>
                <a:ea typeface="Times New Roman"/>
                <a:cs typeface="Arial" panose="020B0604020202020204" pitchFamily="34" charset="0"/>
              </a:rPr>
              <a:t>medii</a:t>
            </a:r>
            <a:r>
              <a:rPr lang="en-US" sz="2000" dirty="0">
                <a:latin typeface="Arial" panose="020B0604020202020204" pitchFamily="34" charset="0"/>
                <a:ea typeface="Times New Roman"/>
                <a:cs typeface="Arial" panose="020B0604020202020204" pitchFamily="34" charset="0"/>
              </a:rPr>
              <a:t>. </a:t>
            </a:r>
            <a:r>
              <a:rPr lang="it-IT" sz="2000" dirty="0">
                <a:latin typeface="Arial" panose="020B0604020202020204" pitchFamily="34" charset="0"/>
                <a:ea typeface="Times New Roman"/>
                <a:cs typeface="Arial" panose="020B0604020202020204" pitchFamily="34" charset="0"/>
              </a:rPr>
              <a:t>Cu ajutorul lor se poate determina timpul probabil în care abaterea tensiunii într-un punct al reţelei se află între anumite limite.</a:t>
            </a:r>
            <a:endParaRPr lang="en-US" sz="2800" dirty="0">
              <a:latin typeface="Arial" panose="020B0604020202020204" pitchFamily="34" charset="0"/>
              <a:ea typeface="Times New Roman"/>
              <a:cs typeface="Arial" panose="020B0604020202020204" pitchFamily="34" charset="0"/>
            </a:endParaRPr>
          </a:p>
          <a:p>
            <a:pPr marL="0" marR="0" indent="450215" algn="just">
              <a:spcBef>
                <a:spcPts val="0"/>
              </a:spcBef>
              <a:spcAft>
                <a:spcPts val="0"/>
              </a:spcAft>
            </a:pPr>
            <a:r>
              <a:rPr lang="it-IT" sz="2000" dirty="0">
                <a:latin typeface="Arial" panose="020B0604020202020204" pitchFamily="34" charset="0"/>
                <a:ea typeface="Times New Roman"/>
                <a:cs typeface="Arial" panose="020B0604020202020204" pitchFamily="34" charset="0"/>
              </a:rPr>
              <a:t>În vederea înţelegerii conceptului de </a:t>
            </a:r>
            <a:r>
              <a:rPr lang="it-IT" sz="2000" b="1" dirty="0">
                <a:solidFill>
                  <a:srgbClr val="002060"/>
                </a:solidFill>
                <a:latin typeface="Arial" panose="020B0604020202020204" pitchFamily="34" charset="0"/>
                <a:ea typeface="Times New Roman"/>
                <a:cs typeface="Arial" panose="020B0604020202020204" pitchFamily="34" charset="0"/>
              </a:rPr>
              <a:t>abatere standard</a:t>
            </a:r>
            <a:r>
              <a:rPr lang="it-IT" sz="2000" dirty="0">
                <a:latin typeface="Arial" panose="020B0604020202020204" pitchFamily="34" charset="0"/>
                <a:ea typeface="Times New Roman"/>
                <a:cs typeface="Arial" panose="020B0604020202020204" pitchFamily="34" charset="0"/>
              </a:rPr>
              <a:t>, în Fig</a:t>
            </a:r>
            <a:r>
              <a:rPr lang="ro-RO" sz="2000" dirty="0">
                <a:latin typeface="Arial" panose="020B0604020202020204" pitchFamily="34" charset="0"/>
                <a:ea typeface="Times New Roman"/>
                <a:cs typeface="Arial" panose="020B0604020202020204" pitchFamily="34" charset="0"/>
              </a:rPr>
              <a:t>.</a:t>
            </a:r>
            <a:r>
              <a:rPr lang="it-IT" sz="2000" dirty="0">
                <a:latin typeface="Arial" panose="020B0604020202020204" pitchFamily="34" charset="0"/>
                <a:ea typeface="Times New Roman"/>
                <a:cs typeface="Arial" panose="020B0604020202020204" pitchFamily="34" charset="0"/>
              </a:rPr>
              <a:t> </a:t>
            </a:r>
            <a:r>
              <a:rPr lang="ro-RO" sz="2000" dirty="0">
                <a:latin typeface="Arial" panose="020B0604020202020204" pitchFamily="34" charset="0"/>
                <a:ea typeface="Times New Roman"/>
                <a:cs typeface="Arial" panose="020B0604020202020204" pitchFamily="34" charset="0"/>
              </a:rPr>
              <a:t>5</a:t>
            </a:r>
            <a:r>
              <a:rPr lang="it-IT" sz="2000" dirty="0">
                <a:latin typeface="Arial" panose="020B0604020202020204" pitchFamily="34" charset="0"/>
                <a:ea typeface="Times New Roman"/>
                <a:cs typeface="Arial" panose="020B0604020202020204" pitchFamily="34" charset="0"/>
              </a:rPr>
              <a:t> sunt reprezentate trei curbe de distribuţie normală a variabilei aleatoare (abaterile sau deviaţiile de tensiune), pentru diverse valori ale abaterii standard şi anume</a:t>
            </a:r>
            <a:r>
              <a:rPr lang="it-IT" sz="2400" dirty="0">
                <a:latin typeface="Times New Roman"/>
                <a:ea typeface="Times New Roman"/>
              </a:rPr>
              <a:t> : </a:t>
            </a:r>
            <a:r>
              <a:rPr lang="en-US" sz="2400" i="1" dirty="0">
                <a:latin typeface="Times New Roman"/>
                <a:ea typeface="Times New Roman"/>
              </a:rPr>
              <a:t>σ</a:t>
            </a:r>
            <a:r>
              <a:rPr lang="it-IT" sz="2400" i="1" dirty="0">
                <a:latin typeface="Times New Roman"/>
                <a:ea typeface="Times New Roman"/>
              </a:rPr>
              <a:t>= 1 (%), </a:t>
            </a:r>
            <a:r>
              <a:rPr lang="en-US" sz="2400" i="1" dirty="0">
                <a:latin typeface="Times New Roman"/>
                <a:ea typeface="Times New Roman"/>
              </a:rPr>
              <a:t>σ</a:t>
            </a:r>
            <a:r>
              <a:rPr lang="it-IT" sz="2400" i="1" dirty="0">
                <a:latin typeface="Times New Roman"/>
                <a:ea typeface="Times New Roman"/>
              </a:rPr>
              <a:t>=0,5 (%) </a:t>
            </a:r>
            <a:r>
              <a:rPr lang="it-IT" sz="2400" dirty="0">
                <a:latin typeface="Times New Roman"/>
                <a:ea typeface="Times New Roman"/>
              </a:rPr>
              <a:t>şi </a:t>
            </a:r>
            <a:r>
              <a:rPr lang="en-US" sz="2400" i="1" dirty="0">
                <a:latin typeface="Times New Roman"/>
                <a:ea typeface="Times New Roman"/>
              </a:rPr>
              <a:t>σ</a:t>
            </a:r>
            <a:r>
              <a:rPr lang="it-IT" sz="2400" i="1" dirty="0">
                <a:latin typeface="Times New Roman"/>
                <a:ea typeface="Times New Roman"/>
              </a:rPr>
              <a:t>=0,1 (%).</a:t>
            </a:r>
            <a:endParaRPr lang="ro-RO" sz="32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198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1989" name="Rectangle 21"/>
          <p:cNvSpPr>
            <a:spLocks noChangeArrowheads="1"/>
          </p:cNvSpPr>
          <p:nvPr/>
        </p:nvSpPr>
        <p:spPr bwMode="auto">
          <a:xfrm>
            <a:off x="0" y="0"/>
            <a:ext cx="0" cy="0"/>
          </a:xfrm>
          <a:prstGeom prst="rect">
            <a:avLst/>
          </a:prstGeom>
          <a:solidFill>
            <a:schemeClr val="accent1"/>
          </a:solidFill>
          <a:ln w="9525">
            <a:solidFill>
              <a:schemeClr val="tx1"/>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pic>
        <p:nvPicPr>
          <p:cNvPr id="211993" name="Picture 25"/>
          <p:cNvPicPr>
            <a:picLocks noChangeAspect="1" noChangeArrowheads="1"/>
          </p:cNvPicPr>
          <p:nvPr/>
        </p:nvPicPr>
        <p:blipFill>
          <a:blip r:embed="rId3" cstate="print">
            <a:lum bright="-5000" contrast="17000"/>
          </a:blip>
          <a:srcRect/>
          <a:stretch>
            <a:fillRect/>
          </a:stretch>
        </p:blipFill>
        <p:spPr bwMode="auto">
          <a:xfrm>
            <a:off x="228600" y="3962400"/>
            <a:ext cx="5181600" cy="2590800"/>
          </a:xfrm>
          <a:prstGeom prst="rect">
            <a:avLst/>
          </a:prstGeom>
          <a:noFill/>
          <a:ln w="9525">
            <a:noFill/>
            <a:miter lim="800000"/>
            <a:headEnd/>
            <a:tailEnd/>
          </a:ln>
        </p:spPr>
      </p:pic>
      <p:sp>
        <p:nvSpPr>
          <p:cNvPr id="211994" name="Rectangle 26"/>
          <p:cNvSpPr>
            <a:spLocks noChangeArrowheads="1"/>
          </p:cNvSpPr>
          <p:nvPr/>
        </p:nvSpPr>
        <p:spPr bwMode="auto">
          <a:xfrm>
            <a:off x="5486400" y="4832121"/>
            <a:ext cx="33528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Fig. </a:t>
            </a:r>
            <a:r>
              <a:rPr lang="ro-RO" sz="1400" b="1" dirty="0">
                <a:solidFill>
                  <a:srgbClr val="002060"/>
                </a:solidFill>
                <a:latin typeface="Arial" pitchFamily="34" charset="0"/>
                <a:ea typeface="Times New Roman" pitchFamily="18" charset="0"/>
                <a:cs typeface="Arial" pitchFamily="34" charset="0"/>
              </a:rPr>
              <a:t>5</a:t>
            </a: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ro-RO"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Curbele de distribuţie normală ale abaterilor de tensiune, pentru diferite valori ale abaterii standard</a:t>
            </a:r>
            <a:endParaRPr kumimoji="0" lang="ro-RO"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9261"/>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ts val="0"/>
              </a:spcBef>
              <a:spcAft>
                <a:spcPts val="0"/>
              </a:spcAft>
            </a:pPr>
            <a:r>
              <a:rPr lang="ro-RO" sz="2800" b="1" dirty="0">
                <a:latin typeface="Arial" panose="020B0604020202020204" pitchFamily="34" charset="0"/>
                <a:ea typeface="Times New Roman"/>
                <a:cs typeface="Arial" panose="020B0604020202020204" pitchFamily="34" charset="0"/>
              </a:rPr>
              <a:t>Criterii statistice de calitate a tensiunii</a:t>
            </a:r>
            <a:endParaRPr lang="en-US" sz="20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685800"/>
            <a:ext cx="8839200" cy="4267200"/>
          </a:xfrm>
          <a:prstGeom prst="rect">
            <a:avLst/>
          </a:prstGeom>
          <a:noFill/>
          <a:ln w="9525">
            <a:noFill/>
            <a:miter lim="800000"/>
            <a:headEnd/>
            <a:tailEnd/>
          </a:ln>
        </p:spPr>
        <p:txBody>
          <a:bodyPr lIns="0" tIns="0" rIns="0" bIns="0"/>
          <a:lstStyle/>
          <a:p>
            <a:pPr marL="0" marR="0" indent="457200" algn="just">
              <a:spcBef>
                <a:spcPts val="0"/>
              </a:spcBef>
              <a:spcAft>
                <a:spcPts val="0"/>
              </a:spcAft>
            </a:pPr>
            <a:r>
              <a:rPr lang="ro-RO" sz="2000" dirty="0">
                <a:latin typeface="Arial" panose="020B0604020202020204" pitchFamily="34" charset="0"/>
                <a:ea typeface="Times New Roman"/>
                <a:cs typeface="Arial" panose="020B0604020202020204" pitchFamily="34" charset="0"/>
              </a:rPr>
              <a:t> </a:t>
            </a:r>
            <a:r>
              <a:rPr lang="it-IT" sz="2000" dirty="0">
                <a:latin typeface="Arial" panose="020B0604020202020204" pitchFamily="34" charset="0"/>
                <a:ea typeface="Times New Roman"/>
                <a:cs typeface="Arial" panose="020B0604020202020204" pitchFamily="34" charset="0"/>
              </a:rPr>
              <a:t>Determinarea </a:t>
            </a:r>
            <a:r>
              <a:rPr lang="it-IT" sz="2000" b="1" dirty="0">
                <a:latin typeface="Arial" panose="020B0604020202020204" pitchFamily="34" charset="0"/>
                <a:ea typeface="Times New Roman"/>
                <a:cs typeface="Arial" panose="020B0604020202020204" pitchFamily="34" charset="0"/>
              </a:rPr>
              <a:t>indicilor statistici </a:t>
            </a:r>
            <a:r>
              <a:rPr lang="it-IT" sz="2000" dirty="0">
                <a:latin typeface="Arial" panose="020B0604020202020204" pitchFamily="34" charset="0"/>
                <a:ea typeface="Times New Roman"/>
                <a:cs typeface="Arial" panose="020B0604020202020204" pitchFamily="34" charset="0"/>
              </a:rPr>
              <a:t>sau </a:t>
            </a:r>
            <a:r>
              <a:rPr lang="it-IT" sz="2000" b="1" dirty="0">
                <a:latin typeface="Arial" panose="020B0604020202020204" pitchFamily="34" charset="0"/>
                <a:ea typeface="Times New Roman"/>
                <a:cs typeface="Arial" panose="020B0604020202020204" pitchFamily="34" charset="0"/>
              </a:rPr>
              <a:t>integrali</a:t>
            </a:r>
            <a:r>
              <a:rPr lang="it-IT" sz="2000" dirty="0">
                <a:latin typeface="Arial" panose="020B0604020202020204" pitchFamily="34" charset="0"/>
                <a:ea typeface="Times New Roman"/>
                <a:cs typeface="Arial" panose="020B0604020202020204" pitchFamily="34" charset="0"/>
              </a:rPr>
              <a:t> cu ajutorul relaţiilor (</a:t>
            </a:r>
            <a:r>
              <a:rPr lang="ro-RO" sz="2000" dirty="0">
                <a:latin typeface="Arial" panose="020B0604020202020204" pitchFamily="34" charset="0"/>
                <a:ea typeface="Times New Roman"/>
                <a:cs typeface="Arial" panose="020B0604020202020204" pitchFamily="34" charset="0"/>
              </a:rPr>
              <a:t>12</a:t>
            </a:r>
            <a:r>
              <a:rPr lang="it-IT" sz="2000" dirty="0">
                <a:latin typeface="Arial" panose="020B0604020202020204" pitchFamily="34" charset="0"/>
                <a:ea typeface="Times New Roman"/>
                <a:cs typeface="Arial" panose="020B0604020202020204" pitchFamily="34" charset="0"/>
              </a:rPr>
              <a:t>)</a:t>
            </a:r>
            <a:r>
              <a:rPr lang="ro-RO" sz="2000" dirty="0">
                <a:latin typeface="Arial" panose="020B0604020202020204" pitchFamily="34" charset="0"/>
                <a:ea typeface="Times New Roman"/>
                <a:cs typeface="Arial" panose="020B0604020202020204" pitchFamily="34" charset="0"/>
              </a:rPr>
              <a:t>-(14)</a:t>
            </a:r>
            <a:r>
              <a:rPr lang="it-IT" sz="2000" dirty="0">
                <a:latin typeface="Arial" panose="020B0604020202020204" pitchFamily="34" charset="0"/>
                <a:ea typeface="Times New Roman"/>
                <a:cs typeface="Arial" panose="020B0604020202020204" pitchFamily="34" charset="0"/>
              </a:rPr>
              <a:t> </a:t>
            </a:r>
            <a:r>
              <a:rPr lang="it-IT" sz="2000" b="1" dirty="0">
                <a:solidFill>
                  <a:srgbClr val="002060"/>
                </a:solidFill>
                <a:latin typeface="Arial" panose="020B0604020202020204" pitchFamily="34" charset="0"/>
                <a:ea typeface="Times New Roman"/>
                <a:cs typeface="Arial" panose="020B0604020202020204" pitchFamily="34" charset="0"/>
              </a:rPr>
              <a:t>nu conduce totdeauna </a:t>
            </a:r>
            <a:r>
              <a:rPr lang="it-IT" sz="2000" dirty="0">
                <a:latin typeface="Arial" panose="020B0604020202020204" pitchFamily="34" charset="0"/>
                <a:ea typeface="Times New Roman"/>
                <a:cs typeface="Arial" panose="020B0604020202020204" pitchFamily="34" charset="0"/>
              </a:rPr>
              <a:t>la rezultatele cele mai concludente, deoarece nu se ţine seama de variaţia puterii active absorbite în nodul de  sarcină, pe perioada analizată. </a:t>
            </a:r>
            <a:endParaRPr lang="ro-RO" sz="2000" dirty="0">
              <a:latin typeface="Arial" panose="020B0604020202020204" pitchFamily="34" charset="0"/>
              <a:ea typeface="Times New Roman"/>
              <a:cs typeface="Arial" panose="020B0604020202020204" pitchFamily="34" charset="0"/>
            </a:endParaRPr>
          </a:p>
          <a:p>
            <a:pPr marL="0" marR="0" indent="457200" algn="just">
              <a:spcBef>
                <a:spcPts val="0"/>
              </a:spcBef>
              <a:spcAft>
                <a:spcPts val="0"/>
              </a:spcAft>
            </a:pPr>
            <a:r>
              <a:rPr lang="it-IT" sz="2000" dirty="0">
                <a:latin typeface="Arial" panose="020B0604020202020204" pitchFamily="34" charset="0"/>
                <a:ea typeface="Times New Roman"/>
                <a:cs typeface="Arial" panose="020B0604020202020204" pitchFamily="34" charset="0"/>
              </a:rPr>
              <a:t>Din acest motiv, </a:t>
            </a:r>
            <a:r>
              <a:rPr lang="it-IT" sz="2000" b="1" dirty="0">
                <a:latin typeface="Arial" panose="020B0604020202020204" pitchFamily="34" charset="0"/>
                <a:ea typeface="Times New Roman"/>
                <a:cs typeface="Arial" panose="020B0604020202020204" pitchFamily="34" charset="0"/>
              </a:rPr>
              <a:t>pentru aprecierea mai corectă a calităţii tensiunii</a:t>
            </a:r>
            <a:r>
              <a:rPr lang="it-IT" sz="2000" dirty="0">
                <a:latin typeface="Arial" panose="020B0604020202020204" pitchFamily="34" charset="0"/>
                <a:ea typeface="Times New Roman"/>
                <a:cs typeface="Arial" panose="020B0604020202020204" pitchFamily="34" charset="0"/>
              </a:rPr>
              <a:t>, se recomandă ca la determinarea acestor indici de calitate a tensiunii să se ţină seama şi de curba de sarcină activă din nodul analizat</a:t>
            </a:r>
            <a:r>
              <a:rPr lang="ro-RO" sz="2000" dirty="0">
                <a:latin typeface="Arial" panose="020B0604020202020204" pitchFamily="34" charset="0"/>
                <a:ea typeface="Times New Roman"/>
                <a:cs typeface="Arial" panose="020B0604020202020204" pitchFamily="34" charset="0"/>
              </a:rPr>
              <a:t>, caz în care</a:t>
            </a:r>
            <a:r>
              <a:rPr lang="it-IT" sz="2000" dirty="0">
                <a:latin typeface="Arial" panose="020B0604020202020204" pitchFamily="34" charset="0"/>
                <a:ea typeface="Times New Roman"/>
                <a:cs typeface="Arial" panose="020B0604020202020204" pitchFamily="34" charset="0"/>
              </a:rPr>
              <a:t> </a:t>
            </a:r>
            <a:r>
              <a:rPr lang="it-IT" sz="2000" b="1" dirty="0">
                <a:solidFill>
                  <a:srgbClr val="002060"/>
                </a:solidFill>
                <a:latin typeface="Arial" panose="020B0604020202020204" pitchFamily="34" charset="0"/>
                <a:ea typeface="Times New Roman"/>
                <a:cs typeface="Arial" panose="020B0604020202020204" pitchFamily="34" charset="0"/>
              </a:rPr>
              <a:t>cei trei indici statistici vor fi ponderaţi</a:t>
            </a:r>
            <a:r>
              <a:rPr lang="it-IT" sz="2000" dirty="0">
                <a:latin typeface="Arial" panose="020B0604020202020204" pitchFamily="34" charset="0"/>
                <a:ea typeface="Times New Roman"/>
                <a:cs typeface="Arial" panose="020B0604020202020204" pitchFamily="34" charset="0"/>
              </a:rPr>
              <a:t>, în fiecare moment din perioada analizată, funcţie de puterea absorbită în nodul respectiv, iar pentru evaluarea acestora se vor putea utiliza expresii</a:t>
            </a:r>
            <a:r>
              <a:rPr lang="ro-RO" sz="2000" dirty="0">
                <a:latin typeface="Arial" panose="020B0604020202020204" pitchFamily="34" charset="0"/>
                <a:ea typeface="Times New Roman"/>
                <a:cs typeface="Arial" panose="020B0604020202020204" pitchFamily="34" charset="0"/>
              </a:rPr>
              <a:t>le</a:t>
            </a:r>
            <a:r>
              <a:rPr lang="it-IT" sz="2000" dirty="0">
                <a:latin typeface="Arial" panose="020B0604020202020204" pitchFamily="34" charset="0"/>
                <a:ea typeface="Times New Roman"/>
                <a:cs typeface="Arial" panose="020B0604020202020204" pitchFamily="34" charset="0"/>
              </a:rPr>
              <a:t> :</a:t>
            </a:r>
            <a:r>
              <a:rPr lang="ro-RO" sz="2000" dirty="0">
                <a:latin typeface="Arial" panose="020B0604020202020204" pitchFamily="34" charset="0"/>
                <a:ea typeface="Times New Roman"/>
                <a:cs typeface="Arial" panose="020B0604020202020204" pitchFamily="34" charset="0"/>
              </a:rPr>
              <a:t> </a:t>
            </a: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99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9921" name="Object 1"/>
          <p:cNvGraphicFramePr>
            <a:graphicFrameLocks noChangeAspect="1"/>
          </p:cNvGraphicFramePr>
          <p:nvPr>
            <p:extLst>
              <p:ext uri="{D42A27DB-BD31-4B8C-83A1-F6EECF244321}">
                <p14:modId xmlns:p14="http://schemas.microsoft.com/office/powerpoint/2010/main" val="1789052508"/>
              </p:ext>
            </p:extLst>
          </p:nvPr>
        </p:nvGraphicFramePr>
        <p:xfrm>
          <a:off x="369173" y="4069779"/>
          <a:ext cx="2743200" cy="1076178"/>
        </p:xfrm>
        <a:graphic>
          <a:graphicData uri="http://schemas.openxmlformats.org/presentationml/2006/ole">
            <mc:AlternateContent xmlns:mc="http://schemas.openxmlformats.org/markup-compatibility/2006">
              <mc:Choice xmlns:v="urn:schemas-microsoft-com:vml" Requires="v">
                <p:oleObj spid="_x0000_s209982" name="Equation" r:id="rId4" imgW="1231366" imgH="482391" progId="Equation.3">
                  <p:embed/>
                </p:oleObj>
              </mc:Choice>
              <mc:Fallback>
                <p:oleObj name="Equation" r:id="rId4" imgW="1231366" imgH="482391"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173" y="4069779"/>
                        <a:ext cx="2743200" cy="10761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99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9923" name="Object 3"/>
          <p:cNvGraphicFramePr>
            <a:graphicFrameLocks noChangeAspect="1"/>
          </p:cNvGraphicFramePr>
          <p:nvPr>
            <p:extLst>
              <p:ext uri="{D42A27DB-BD31-4B8C-83A1-F6EECF244321}">
                <p14:modId xmlns:p14="http://schemas.microsoft.com/office/powerpoint/2010/main" val="533980293"/>
              </p:ext>
            </p:extLst>
          </p:nvPr>
        </p:nvGraphicFramePr>
        <p:xfrm>
          <a:off x="4267200" y="3807544"/>
          <a:ext cx="3922059" cy="1143000"/>
        </p:xfrm>
        <a:graphic>
          <a:graphicData uri="http://schemas.openxmlformats.org/presentationml/2006/ole">
            <mc:AlternateContent xmlns:mc="http://schemas.openxmlformats.org/markup-compatibility/2006">
              <mc:Choice xmlns:v="urn:schemas-microsoft-com:vml" Requires="v">
                <p:oleObj spid="_x0000_s209983" name="Equation" r:id="rId6" imgW="1663700" imgH="482600" progId="Equation.3">
                  <p:embed/>
                </p:oleObj>
              </mc:Choice>
              <mc:Fallback>
                <p:oleObj name="Equation" r:id="rId6" imgW="1663700" imgH="4826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67200" y="3807544"/>
                        <a:ext cx="3922059"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3112373" y="4791222"/>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[16]</a:t>
            </a:r>
          </a:p>
        </p:txBody>
      </p:sp>
      <p:sp>
        <p:nvSpPr>
          <p:cNvPr id="12" name="Rectangle 11"/>
          <p:cNvSpPr/>
          <p:nvPr/>
        </p:nvSpPr>
        <p:spPr>
          <a:xfrm>
            <a:off x="8382000" y="4791222"/>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[17]</a:t>
            </a:r>
          </a:p>
        </p:txBody>
      </p:sp>
      <p:pic>
        <p:nvPicPr>
          <p:cNvPr id="209925" name="Picture 5"/>
          <p:cNvPicPr>
            <a:picLocks noChangeAspect="1" noChangeArrowheads="1"/>
          </p:cNvPicPr>
          <p:nvPr/>
        </p:nvPicPr>
        <p:blipFill>
          <a:blip r:embed="rId8" cstate="print">
            <a:lum bright="-9000" contrast="16000"/>
          </a:blip>
          <a:srcRect/>
          <a:stretch>
            <a:fillRect/>
          </a:stretch>
        </p:blipFill>
        <p:spPr bwMode="auto">
          <a:xfrm>
            <a:off x="152400" y="5638800"/>
            <a:ext cx="8915400" cy="8382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it-IT" sz="2400" b="1" dirty="0">
                <a:latin typeface="Arial" panose="020B0604020202020204" pitchFamily="34" charset="0"/>
                <a:ea typeface="Times New Roman"/>
                <a:cs typeface="Arial" panose="020B0604020202020204" pitchFamily="34" charset="0"/>
              </a:rPr>
              <a:t>Metode şi mijloace de reglare a tensiunii în reţelele electrice</a:t>
            </a:r>
            <a:endParaRPr lang="en-US" sz="32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609600"/>
            <a:ext cx="8839200" cy="6248400"/>
          </a:xfrm>
          <a:prstGeom prst="rect">
            <a:avLst/>
          </a:prstGeom>
          <a:noFill/>
          <a:ln w="9525">
            <a:noFill/>
            <a:miter lim="800000"/>
            <a:headEnd/>
            <a:tailEnd/>
          </a:ln>
        </p:spPr>
        <p:txBody>
          <a:bodyPr lIns="0" tIns="0" rIns="0" bIns="0"/>
          <a:lstStyle/>
          <a:p>
            <a:pPr marR="0" algn="just">
              <a:spcBef>
                <a:spcPts val="0"/>
              </a:spcBef>
              <a:spcAft>
                <a:spcPts val="0"/>
              </a:spcAft>
            </a:pPr>
            <a:r>
              <a:rPr lang="ro-RO" dirty="0">
                <a:latin typeface="+mn-lt"/>
                <a:ea typeface="Times New Roman"/>
              </a:rPr>
              <a:t>       </a:t>
            </a:r>
            <a:r>
              <a:rPr lang="it-IT" dirty="0">
                <a:latin typeface="+mn-lt"/>
                <a:ea typeface="Times New Roman"/>
              </a:rPr>
              <a:t>Metodele de reglare urmăresc menţinerea tensiunii, în toate nodurile reţelelor de </a:t>
            </a:r>
            <a:r>
              <a:rPr lang="ro-RO" dirty="0">
                <a:latin typeface="+mn-lt"/>
                <a:ea typeface="Times New Roman"/>
              </a:rPr>
              <a:t>TDEE</a:t>
            </a:r>
            <a:r>
              <a:rPr lang="it-IT" dirty="0">
                <a:latin typeface="+mn-lt"/>
                <a:ea typeface="Times New Roman"/>
              </a:rPr>
              <a:t>, la valori cât mai apropiate de valoarea nominală. </a:t>
            </a:r>
            <a:endParaRPr lang="ro-RO" dirty="0">
              <a:latin typeface="+mn-lt"/>
              <a:ea typeface="Times New Roman"/>
            </a:endParaRPr>
          </a:p>
          <a:p>
            <a:pPr marR="0" algn="just">
              <a:spcBef>
                <a:spcPts val="0"/>
              </a:spcBef>
              <a:spcAft>
                <a:spcPts val="0"/>
              </a:spcAft>
            </a:pPr>
            <a:r>
              <a:rPr lang="ro-RO" dirty="0">
                <a:latin typeface="+mn-lt"/>
                <a:ea typeface="Times New Roman"/>
              </a:rPr>
              <a:t>       </a:t>
            </a:r>
          </a:p>
          <a:p>
            <a:pPr marR="0" algn="just">
              <a:spcBef>
                <a:spcPts val="0"/>
              </a:spcBef>
              <a:spcAft>
                <a:spcPts val="0"/>
              </a:spcAft>
            </a:pPr>
            <a:r>
              <a:rPr lang="fr-FR" dirty="0" err="1">
                <a:latin typeface="+mn-lt"/>
                <a:ea typeface="Times New Roman"/>
              </a:rPr>
              <a:t>Problema</a:t>
            </a:r>
            <a:r>
              <a:rPr lang="fr-FR" dirty="0">
                <a:latin typeface="+mn-lt"/>
                <a:ea typeface="Times New Roman"/>
              </a:rPr>
              <a:t> </a:t>
            </a:r>
            <a:r>
              <a:rPr lang="fr-FR" dirty="0" err="1">
                <a:latin typeface="+mn-lt"/>
                <a:ea typeface="Times New Roman"/>
              </a:rPr>
              <a:t>reglării</a:t>
            </a:r>
            <a:r>
              <a:rPr lang="fr-FR" dirty="0">
                <a:latin typeface="+mn-lt"/>
                <a:ea typeface="Times New Roman"/>
              </a:rPr>
              <a:t> </a:t>
            </a:r>
            <a:r>
              <a:rPr lang="fr-FR" dirty="0" err="1">
                <a:latin typeface="+mn-lt"/>
                <a:ea typeface="Times New Roman"/>
              </a:rPr>
              <a:t>tensiunii</a:t>
            </a:r>
            <a:r>
              <a:rPr lang="fr-FR" dirty="0">
                <a:latin typeface="+mn-lt"/>
                <a:ea typeface="Times New Roman"/>
              </a:rPr>
              <a:t> se </a:t>
            </a:r>
            <a:r>
              <a:rPr lang="fr-FR" dirty="0" err="1">
                <a:latin typeface="+mn-lt"/>
                <a:ea typeface="Times New Roman"/>
              </a:rPr>
              <a:t>pune</a:t>
            </a:r>
            <a:r>
              <a:rPr lang="ro-RO" dirty="0">
                <a:latin typeface="+mn-lt"/>
                <a:ea typeface="Times New Roman"/>
              </a:rPr>
              <a:t> </a:t>
            </a:r>
            <a:r>
              <a:rPr lang="fr-FR" dirty="0" err="1">
                <a:latin typeface="+mn-lt"/>
                <a:ea typeface="Times New Roman"/>
              </a:rPr>
              <a:t>faţă</a:t>
            </a:r>
            <a:r>
              <a:rPr lang="fr-FR" dirty="0">
                <a:latin typeface="+mn-lt"/>
                <a:ea typeface="Times New Roman"/>
              </a:rPr>
              <a:t> de </a:t>
            </a:r>
            <a:r>
              <a:rPr lang="fr-FR" dirty="0" err="1">
                <a:latin typeface="+mn-lt"/>
                <a:ea typeface="Times New Roman"/>
              </a:rPr>
              <a:t>variaţiile</a:t>
            </a:r>
            <a:r>
              <a:rPr lang="fr-FR" dirty="0">
                <a:latin typeface="+mn-lt"/>
                <a:ea typeface="Times New Roman"/>
              </a:rPr>
              <a:t> lente de </a:t>
            </a:r>
            <a:r>
              <a:rPr lang="fr-FR" dirty="0" err="1">
                <a:latin typeface="+mn-lt"/>
                <a:ea typeface="Times New Roman"/>
              </a:rPr>
              <a:t>tensiune</a:t>
            </a:r>
            <a:r>
              <a:rPr lang="fr-FR" dirty="0">
                <a:latin typeface="+mn-lt"/>
                <a:ea typeface="Times New Roman"/>
              </a:rPr>
              <a:t>, </a:t>
            </a:r>
            <a:r>
              <a:rPr lang="fr-FR" dirty="0" err="1">
                <a:latin typeface="+mn-lt"/>
                <a:ea typeface="Times New Roman"/>
              </a:rPr>
              <a:t>obiectivele</a:t>
            </a:r>
            <a:r>
              <a:rPr lang="fr-FR" dirty="0">
                <a:latin typeface="+mn-lt"/>
                <a:ea typeface="Times New Roman"/>
              </a:rPr>
              <a:t> </a:t>
            </a:r>
            <a:r>
              <a:rPr lang="fr-FR" dirty="0" err="1">
                <a:latin typeface="+mn-lt"/>
                <a:ea typeface="Times New Roman"/>
              </a:rPr>
              <a:t>prioritare</a:t>
            </a:r>
            <a:r>
              <a:rPr lang="fr-FR" dirty="0">
                <a:latin typeface="+mn-lt"/>
                <a:ea typeface="Times New Roman"/>
              </a:rPr>
              <a:t> </a:t>
            </a:r>
            <a:r>
              <a:rPr lang="fr-FR" dirty="0" err="1">
                <a:latin typeface="+mn-lt"/>
                <a:ea typeface="Times New Roman"/>
              </a:rPr>
              <a:t>urmărite</a:t>
            </a:r>
            <a:r>
              <a:rPr lang="fr-FR" dirty="0">
                <a:latin typeface="+mn-lt"/>
                <a:ea typeface="Times New Roman"/>
              </a:rPr>
              <a:t> </a:t>
            </a:r>
            <a:r>
              <a:rPr lang="fr-FR" dirty="0" err="1">
                <a:latin typeface="+mn-lt"/>
                <a:ea typeface="Times New Roman"/>
              </a:rPr>
              <a:t>fiind</a:t>
            </a:r>
            <a:r>
              <a:rPr lang="fr-FR" dirty="0">
                <a:latin typeface="+mn-lt"/>
                <a:ea typeface="Times New Roman"/>
              </a:rPr>
              <a:t> </a:t>
            </a:r>
            <a:endParaRPr lang="ro-RO" dirty="0">
              <a:latin typeface="+mn-lt"/>
              <a:ea typeface="Times New Roman"/>
            </a:endParaRPr>
          </a:p>
          <a:p>
            <a:pPr marL="457200" marR="0" indent="-282575" algn="just">
              <a:spcBef>
                <a:spcPts val="0"/>
              </a:spcBef>
              <a:spcAft>
                <a:spcPts val="0"/>
              </a:spcAft>
              <a:buBlip>
                <a:blip r:embed="rId4"/>
              </a:buBlip>
            </a:pPr>
            <a:r>
              <a:rPr lang="fr-FR" b="1" dirty="0" err="1">
                <a:latin typeface="+mn-lt"/>
                <a:ea typeface="Times New Roman"/>
              </a:rPr>
              <a:t>menţinerea</a:t>
            </a:r>
            <a:r>
              <a:rPr lang="fr-FR" b="1" dirty="0">
                <a:latin typeface="+mn-lt"/>
                <a:ea typeface="Times New Roman"/>
              </a:rPr>
              <a:t> </a:t>
            </a:r>
            <a:r>
              <a:rPr lang="fr-FR" b="1" dirty="0" err="1">
                <a:latin typeface="+mn-lt"/>
                <a:ea typeface="Times New Roman"/>
              </a:rPr>
              <a:t>unor</a:t>
            </a:r>
            <a:r>
              <a:rPr lang="fr-FR" b="1" dirty="0">
                <a:latin typeface="+mn-lt"/>
                <a:ea typeface="Times New Roman"/>
              </a:rPr>
              <a:t> </a:t>
            </a:r>
            <a:r>
              <a:rPr lang="fr-FR" b="1" dirty="0" err="1">
                <a:latin typeface="+mn-lt"/>
                <a:ea typeface="Times New Roman"/>
              </a:rPr>
              <a:t>nivele</a:t>
            </a:r>
            <a:r>
              <a:rPr lang="fr-FR" b="1" dirty="0">
                <a:latin typeface="+mn-lt"/>
                <a:ea typeface="Times New Roman"/>
              </a:rPr>
              <a:t> de </a:t>
            </a:r>
            <a:r>
              <a:rPr lang="fr-FR" b="1" dirty="0" err="1">
                <a:latin typeface="+mn-lt"/>
                <a:ea typeface="Times New Roman"/>
              </a:rPr>
              <a:t>tensiune</a:t>
            </a:r>
            <a:r>
              <a:rPr lang="fr-FR" b="1" dirty="0">
                <a:latin typeface="+mn-lt"/>
                <a:ea typeface="Times New Roman"/>
              </a:rPr>
              <a:t> </a:t>
            </a:r>
            <a:r>
              <a:rPr lang="fr-FR" b="1" dirty="0" err="1">
                <a:latin typeface="+mn-lt"/>
                <a:ea typeface="Times New Roman"/>
              </a:rPr>
              <a:t>cât</a:t>
            </a:r>
            <a:r>
              <a:rPr lang="fr-FR" b="1" dirty="0">
                <a:latin typeface="+mn-lt"/>
                <a:ea typeface="Times New Roman"/>
              </a:rPr>
              <a:t> mai </a:t>
            </a:r>
            <a:r>
              <a:rPr lang="fr-FR" b="1" dirty="0" err="1">
                <a:latin typeface="+mn-lt"/>
                <a:ea typeface="Times New Roman"/>
              </a:rPr>
              <a:t>bun</a:t>
            </a:r>
            <a:r>
              <a:rPr lang="fr-FR" dirty="0" err="1">
                <a:latin typeface="+mn-lt"/>
                <a:ea typeface="Times New Roman"/>
              </a:rPr>
              <a:t>e</a:t>
            </a:r>
            <a:r>
              <a:rPr lang="fr-FR" dirty="0">
                <a:latin typeface="+mn-lt"/>
                <a:ea typeface="Times New Roman"/>
              </a:rPr>
              <a:t> la </a:t>
            </a:r>
            <a:r>
              <a:rPr lang="fr-FR" dirty="0" err="1">
                <a:latin typeface="+mn-lt"/>
                <a:ea typeface="Times New Roman"/>
              </a:rPr>
              <a:t>barele</a:t>
            </a:r>
            <a:r>
              <a:rPr lang="fr-FR" dirty="0">
                <a:latin typeface="+mn-lt"/>
                <a:ea typeface="Times New Roman"/>
              </a:rPr>
              <a:t> </a:t>
            </a:r>
            <a:r>
              <a:rPr lang="fr-FR" dirty="0" err="1">
                <a:latin typeface="+mn-lt"/>
                <a:ea typeface="Times New Roman"/>
              </a:rPr>
              <a:t>staţiilor</a:t>
            </a:r>
            <a:r>
              <a:rPr lang="fr-FR" dirty="0">
                <a:latin typeface="+mn-lt"/>
                <a:ea typeface="Times New Roman"/>
              </a:rPr>
              <a:t> de </a:t>
            </a:r>
            <a:r>
              <a:rPr lang="fr-FR" dirty="0" err="1">
                <a:latin typeface="+mn-lt"/>
                <a:ea typeface="Times New Roman"/>
              </a:rPr>
              <a:t>transformare</a:t>
            </a:r>
            <a:r>
              <a:rPr lang="fr-FR" dirty="0">
                <a:latin typeface="+mn-lt"/>
                <a:ea typeface="Times New Roman"/>
              </a:rPr>
              <a:t> </a:t>
            </a:r>
            <a:r>
              <a:rPr lang="fr-FR" dirty="0" err="1">
                <a:latin typeface="+mn-lt"/>
                <a:ea typeface="Times New Roman"/>
              </a:rPr>
              <a:t>şi</a:t>
            </a:r>
            <a:r>
              <a:rPr lang="fr-FR" dirty="0">
                <a:latin typeface="+mn-lt"/>
                <a:ea typeface="Times New Roman"/>
              </a:rPr>
              <a:t> la </a:t>
            </a:r>
            <a:r>
              <a:rPr lang="fr-FR" dirty="0" err="1">
                <a:latin typeface="+mn-lt"/>
                <a:ea typeface="Times New Roman"/>
              </a:rPr>
              <a:t>consumatori</a:t>
            </a:r>
            <a:r>
              <a:rPr lang="fr-FR" dirty="0">
                <a:latin typeface="+mn-lt"/>
                <a:ea typeface="Times New Roman"/>
              </a:rPr>
              <a:t>;</a:t>
            </a:r>
            <a:endParaRPr lang="en-US" dirty="0">
              <a:latin typeface="+mn-lt"/>
              <a:ea typeface="Times New Roman"/>
            </a:endParaRPr>
          </a:p>
          <a:p>
            <a:pPr marL="457200" marR="0" lvl="0" indent="-282575" algn="just">
              <a:spcBef>
                <a:spcPts val="0"/>
              </a:spcBef>
              <a:spcAft>
                <a:spcPts val="0"/>
              </a:spcAft>
              <a:buBlip>
                <a:blip r:embed="rId4"/>
              </a:buBlip>
            </a:pPr>
            <a:r>
              <a:rPr lang="it-IT" b="1" dirty="0">
                <a:latin typeface="+mn-lt"/>
                <a:ea typeface="Times New Roman"/>
              </a:rPr>
              <a:t>înregistrarea benzilor de variaţie a tensiunii şi încadrarea în zona favorabilă</a:t>
            </a:r>
            <a:r>
              <a:rPr lang="it-IT" dirty="0">
                <a:latin typeface="+mn-lt"/>
                <a:ea typeface="Times New Roman"/>
              </a:rPr>
              <a:t>;</a:t>
            </a:r>
            <a:endParaRPr lang="en-US" dirty="0">
              <a:latin typeface="+mn-lt"/>
              <a:ea typeface="Times New Roman"/>
            </a:endParaRPr>
          </a:p>
          <a:p>
            <a:pPr marL="457200" marR="0" lvl="0" indent="-282575" algn="just">
              <a:spcBef>
                <a:spcPts val="0"/>
              </a:spcBef>
              <a:spcAft>
                <a:spcPts val="0"/>
              </a:spcAft>
              <a:buBlip>
                <a:blip r:embed="rId4"/>
              </a:buBlip>
            </a:pPr>
            <a:r>
              <a:rPr lang="fr-FR" b="1" dirty="0" err="1">
                <a:latin typeface="+mn-lt"/>
                <a:ea typeface="Times New Roman"/>
              </a:rPr>
              <a:t>reducerea</a:t>
            </a:r>
            <a:r>
              <a:rPr lang="fr-FR" b="1" dirty="0">
                <a:latin typeface="+mn-lt"/>
                <a:ea typeface="Times New Roman"/>
              </a:rPr>
              <a:t> la </a:t>
            </a:r>
            <a:r>
              <a:rPr lang="fr-FR" b="1" dirty="0" err="1">
                <a:latin typeface="+mn-lt"/>
                <a:ea typeface="Times New Roman"/>
              </a:rPr>
              <a:t>minim</a:t>
            </a:r>
            <a:r>
              <a:rPr lang="fr-FR" b="1" dirty="0">
                <a:latin typeface="+mn-lt"/>
                <a:ea typeface="Times New Roman"/>
              </a:rPr>
              <a:t> a </a:t>
            </a:r>
            <a:r>
              <a:rPr lang="fr-FR" b="1" dirty="0" err="1">
                <a:latin typeface="+mn-lt"/>
                <a:ea typeface="Times New Roman"/>
              </a:rPr>
              <a:t>circulaţiilor</a:t>
            </a:r>
            <a:r>
              <a:rPr lang="fr-FR" b="1" dirty="0">
                <a:latin typeface="+mn-lt"/>
                <a:ea typeface="Times New Roman"/>
              </a:rPr>
              <a:t> de </a:t>
            </a:r>
            <a:r>
              <a:rPr lang="fr-FR" b="1" dirty="0" err="1">
                <a:latin typeface="+mn-lt"/>
                <a:ea typeface="Times New Roman"/>
              </a:rPr>
              <a:t>putere</a:t>
            </a:r>
            <a:r>
              <a:rPr lang="fr-FR" b="1" dirty="0">
                <a:latin typeface="+mn-lt"/>
                <a:ea typeface="Times New Roman"/>
              </a:rPr>
              <a:t> </a:t>
            </a:r>
            <a:r>
              <a:rPr lang="fr-FR" b="1" dirty="0" err="1">
                <a:latin typeface="+mn-lt"/>
                <a:ea typeface="Times New Roman"/>
              </a:rPr>
              <a:t>reactivă</a:t>
            </a:r>
            <a:r>
              <a:rPr lang="fr-FR" dirty="0">
                <a:latin typeface="+mn-lt"/>
                <a:ea typeface="Times New Roman"/>
              </a:rPr>
              <a:t>, </a:t>
            </a:r>
            <a:r>
              <a:rPr lang="fr-FR" dirty="0" err="1">
                <a:latin typeface="+mn-lt"/>
                <a:ea typeface="Times New Roman"/>
              </a:rPr>
              <a:t>în</a:t>
            </a:r>
            <a:r>
              <a:rPr lang="fr-FR" dirty="0">
                <a:latin typeface="+mn-lt"/>
                <a:ea typeface="Times New Roman"/>
              </a:rPr>
              <a:t> </a:t>
            </a:r>
            <a:r>
              <a:rPr lang="fr-FR" dirty="0" err="1">
                <a:latin typeface="+mn-lt"/>
                <a:ea typeface="Times New Roman"/>
              </a:rPr>
              <a:t>special</a:t>
            </a:r>
            <a:r>
              <a:rPr lang="fr-FR" dirty="0">
                <a:latin typeface="+mn-lt"/>
                <a:ea typeface="Times New Roman"/>
              </a:rPr>
              <a:t> </a:t>
            </a:r>
            <a:r>
              <a:rPr lang="fr-FR" dirty="0" err="1">
                <a:latin typeface="+mn-lt"/>
                <a:ea typeface="Times New Roman"/>
              </a:rPr>
              <a:t>pe</a:t>
            </a:r>
            <a:r>
              <a:rPr lang="fr-FR" dirty="0">
                <a:latin typeface="+mn-lt"/>
                <a:ea typeface="Times New Roman"/>
              </a:rPr>
              <a:t> </a:t>
            </a:r>
            <a:r>
              <a:rPr lang="fr-FR" dirty="0" err="1">
                <a:latin typeface="+mn-lt"/>
                <a:ea typeface="Times New Roman"/>
              </a:rPr>
              <a:t>liniile</a:t>
            </a:r>
            <a:r>
              <a:rPr lang="fr-FR" dirty="0">
                <a:latin typeface="+mn-lt"/>
                <a:ea typeface="Times New Roman"/>
              </a:rPr>
              <a:t> de transport de ÎT </a:t>
            </a:r>
            <a:r>
              <a:rPr lang="fr-FR" dirty="0" err="1">
                <a:latin typeface="+mn-lt"/>
                <a:ea typeface="Times New Roman"/>
              </a:rPr>
              <a:t>şi</a:t>
            </a:r>
            <a:r>
              <a:rPr lang="fr-FR" dirty="0">
                <a:latin typeface="+mn-lt"/>
                <a:ea typeface="Times New Roman"/>
              </a:rPr>
              <a:t> FÎT;</a:t>
            </a:r>
            <a:endParaRPr lang="en-US" dirty="0">
              <a:latin typeface="+mn-lt"/>
              <a:ea typeface="Times New Roman"/>
            </a:endParaRPr>
          </a:p>
          <a:p>
            <a:pPr marL="457200" marR="0" lvl="0" indent="-282575" algn="just">
              <a:spcBef>
                <a:spcPts val="0"/>
              </a:spcBef>
              <a:spcAft>
                <a:spcPts val="0"/>
              </a:spcAft>
              <a:buBlip>
                <a:blip r:embed="rId4"/>
              </a:buBlip>
            </a:pPr>
            <a:r>
              <a:rPr lang="en-US" b="1" dirty="0" err="1">
                <a:latin typeface="+mn-lt"/>
                <a:ea typeface="Times New Roman"/>
              </a:rPr>
              <a:t>minimizarea</a:t>
            </a:r>
            <a:r>
              <a:rPr lang="en-US" b="1" dirty="0">
                <a:latin typeface="+mn-lt"/>
                <a:ea typeface="Times New Roman"/>
              </a:rPr>
              <a:t> </a:t>
            </a:r>
            <a:r>
              <a:rPr lang="en-US" b="1" dirty="0" err="1">
                <a:latin typeface="+mn-lt"/>
                <a:ea typeface="Times New Roman"/>
              </a:rPr>
              <a:t>pierderilor</a:t>
            </a:r>
            <a:r>
              <a:rPr lang="en-US" b="1" dirty="0">
                <a:latin typeface="+mn-lt"/>
                <a:ea typeface="Times New Roman"/>
              </a:rPr>
              <a:t> de </a:t>
            </a:r>
            <a:r>
              <a:rPr lang="en-US" b="1" dirty="0" err="1">
                <a:latin typeface="+mn-lt"/>
                <a:ea typeface="Times New Roman"/>
              </a:rPr>
              <a:t>putere</a:t>
            </a:r>
            <a:r>
              <a:rPr lang="en-US" dirty="0">
                <a:latin typeface="+mn-lt"/>
                <a:ea typeface="Times New Roman"/>
              </a:rPr>
              <a:t> </a:t>
            </a:r>
            <a:r>
              <a:rPr lang="en-US" dirty="0" err="1">
                <a:latin typeface="+mn-lt"/>
                <a:ea typeface="Times New Roman"/>
              </a:rPr>
              <a:t>în</a:t>
            </a:r>
            <a:r>
              <a:rPr lang="en-US" dirty="0">
                <a:latin typeface="+mn-lt"/>
                <a:ea typeface="Times New Roman"/>
              </a:rPr>
              <a:t> </a:t>
            </a:r>
            <a:r>
              <a:rPr lang="en-US" dirty="0" err="1">
                <a:latin typeface="+mn-lt"/>
                <a:ea typeface="Times New Roman"/>
              </a:rPr>
              <a:t>reţelele</a:t>
            </a:r>
            <a:r>
              <a:rPr lang="en-US" dirty="0">
                <a:latin typeface="+mn-lt"/>
                <a:ea typeface="Times New Roman"/>
              </a:rPr>
              <a:t> de </a:t>
            </a:r>
            <a:r>
              <a:rPr lang="ro-RO" dirty="0">
                <a:latin typeface="+mn-lt"/>
                <a:ea typeface="Times New Roman"/>
              </a:rPr>
              <a:t>TDEE</a:t>
            </a:r>
            <a:r>
              <a:rPr lang="en-US" dirty="0">
                <a:latin typeface="+mn-lt"/>
                <a:ea typeface="Times New Roman"/>
              </a:rPr>
              <a:t>.</a:t>
            </a:r>
          </a:p>
          <a:p>
            <a:pPr marR="0" indent="450215" algn="just">
              <a:spcBef>
                <a:spcPts val="0"/>
              </a:spcBef>
              <a:spcAft>
                <a:spcPts val="0"/>
              </a:spcAft>
            </a:pPr>
            <a:r>
              <a:rPr lang="en-US" sz="800" dirty="0">
                <a:latin typeface="+mn-lt"/>
                <a:ea typeface="Times New Roman"/>
              </a:rPr>
              <a:t> </a:t>
            </a:r>
          </a:p>
          <a:p>
            <a:pPr marR="0" indent="450215" algn="just">
              <a:spcBef>
                <a:spcPts val="0"/>
              </a:spcBef>
              <a:spcAft>
                <a:spcPts val="0"/>
              </a:spcAft>
            </a:pPr>
            <a:endParaRPr lang="ro-RO" dirty="0">
              <a:latin typeface="+mn-lt"/>
              <a:ea typeface="Times New Roman"/>
            </a:endParaRPr>
          </a:p>
          <a:p>
            <a:pPr marR="0" indent="450215" algn="just">
              <a:spcBef>
                <a:spcPts val="0"/>
              </a:spcBef>
              <a:spcAft>
                <a:spcPts val="0"/>
              </a:spcAft>
            </a:pPr>
            <a:endParaRPr lang="ro-RO" dirty="0">
              <a:latin typeface="+mn-lt"/>
              <a:ea typeface="Times New Roman"/>
            </a:endParaRPr>
          </a:p>
          <a:p>
            <a:pPr marR="0" indent="450215" algn="just">
              <a:spcBef>
                <a:spcPts val="0"/>
              </a:spcBef>
              <a:spcAft>
                <a:spcPts val="0"/>
              </a:spcAft>
            </a:pPr>
            <a:r>
              <a:rPr lang="ro-RO" dirty="0">
                <a:latin typeface="+mn-lt"/>
                <a:ea typeface="Times New Roman"/>
              </a:rPr>
              <a:t>P</a:t>
            </a:r>
            <a:r>
              <a:rPr lang="en-US" dirty="0" err="1">
                <a:latin typeface="+mn-lt"/>
                <a:ea typeface="Times New Roman"/>
              </a:rPr>
              <a:t>rincipalele</a:t>
            </a:r>
            <a:r>
              <a:rPr lang="en-US" dirty="0">
                <a:latin typeface="+mn-lt"/>
                <a:ea typeface="Times New Roman"/>
              </a:rPr>
              <a:t> </a:t>
            </a:r>
            <a:r>
              <a:rPr lang="en-US" dirty="0" err="1">
                <a:latin typeface="+mn-lt"/>
                <a:ea typeface="Times New Roman"/>
              </a:rPr>
              <a:t>procedee</a:t>
            </a:r>
            <a:r>
              <a:rPr lang="en-US" dirty="0">
                <a:latin typeface="+mn-lt"/>
                <a:ea typeface="Times New Roman"/>
              </a:rPr>
              <a:t> practice </a:t>
            </a:r>
            <a:r>
              <a:rPr lang="en-US" dirty="0" err="1">
                <a:latin typeface="+mn-lt"/>
                <a:ea typeface="Times New Roman"/>
              </a:rPr>
              <a:t>folosite</a:t>
            </a:r>
            <a:r>
              <a:rPr lang="en-US" dirty="0">
                <a:latin typeface="+mn-lt"/>
                <a:ea typeface="Times New Roman"/>
              </a:rPr>
              <a:t> la </a:t>
            </a:r>
            <a:r>
              <a:rPr lang="en-US" dirty="0" err="1">
                <a:latin typeface="+mn-lt"/>
                <a:ea typeface="Times New Roman"/>
              </a:rPr>
              <a:t>modificarea</a:t>
            </a:r>
            <a:r>
              <a:rPr lang="en-US" dirty="0">
                <a:latin typeface="+mn-lt"/>
                <a:ea typeface="Times New Roman"/>
              </a:rPr>
              <a:t> </a:t>
            </a:r>
            <a:r>
              <a:rPr lang="en-US" dirty="0" err="1">
                <a:latin typeface="+mn-lt"/>
                <a:ea typeface="Times New Roman"/>
              </a:rPr>
              <a:t>sau</a:t>
            </a:r>
            <a:r>
              <a:rPr lang="en-US" dirty="0">
                <a:latin typeface="+mn-lt"/>
                <a:ea typeface="Times New Roman"/>
              </a:rPr>
              <a:t> </a:t>
            </a:r>
            <a:r>
              <a:rPr lang="en-US" dirty="0" err="1">
                <a:latin typeface="+mn-lt"/>
                <a:ea typeface="Times New Roman"/>
              </a:rPr>
              <a:t>compensarea</a:t>
            </a:r>
            <a:r>
              <a:rPr lang="en-US" dirty="0">
                <a:latin typeface="+mn-lt"/>
                <a:ea typeface="Times New Roman"/>
              </a:rPr>
              <a:t> </a:t>
            </a:r>
            <a:r>
              <a:rPr lang="en-US" dirty="0" err="1">
                <a:latin typeface="+mn-lt"/>
                <a:ea typeface="Times New Roman"/>
              </a:rPr>
              <a:t>căderilor</a:t>
            </a:r>
            <a:r>
              <a:rPr lang="en-US" dirty="0">
                <a:latin typeface="+mn-lt"/>
                <a:ea typeface="Times New Roman"/>
              </a:rPr>
              <a:t> de </a:t>
            </a:r>
            <a:r>
              <a:rPr lang="en-US" dirty="0" err="1">
                <a:latin typeface="+mn-lt"/>
                <a:ea typeface="Times New Roman"/>
              </a:rPr>
              <a:t>tensiune</a:t>
            </a:r>
            <a:r>
              <a:rPr lang="en-US" dirty="0">
                <a:latin typeface="+mn-lt"/>
                <a:ea typeface="Times New Roman"/>
              </a:rPr>
              <a:t> </a:t>
            </a:r>
            <a:r>
              <a:rPr lang="ro-RO" dirty="0">
                <a:latin typeface="+mn-lt"/>
                <a:ea typeface="Times New Roman"/>
              </a:rPr>
              <a:t> din RED</a:t>
            </a:r>
            <a:r>
              <a:rPr lang="en-US" dirty="0">
                <a:latin typeface="+mn-lt"/>
                <a:ea typeface="Times New Roman"/>
              </a:rPr>
              <a:t>:</a:t>
            </a:r>
          </a:p>
          <a:p>
            <a:pPr marL="457200" lvl="3" indent="-228600" algn="just">
              <a:spcBef>
                <a:spcPts val="0"/>
              </a:spcBef>
              <a:spcAft>
                <a:spcPts val="600"/>
              </a:spcAft>
              <a:buBlip>
                <a:blip r:embed="rId4"/>
              </a:buBlip>
              <a:tabLst>
                <a:tab pos="1371600" algn="l"/>
              </a:tabLst>
            </a:pPr>
            <a:r>
              <a:rPr lang="it-IT" b="1" dirty="0">
                <a:latin typeface="+mn-lt"/>
                <a:ea typeface="Times New Roman"/>
              </a:rPr>
              <a:t>Modificarea circulaţiei de putere reactivă </a:t>
            </a:r>
            <a:r>
              <a:rPr lang="it-IT" dirty="0">
                <a:latin typeface="+mn-lt"/>
                <a:ea typeface="Times New Roman"/>
              </a:rPr>
              <a:t>(</a:t>
            </a:r>
            <a:r>
              <a:rPr lang="it-IT" i="1" dirty="0">
                <a:latin typeface="+mn-lt"/>
                <a:ea typeface="Times New Roman"/>
              </a:rPr>
              <a:t>Q</a:t>
            </a:r>
            <a:r>
              <a:rPr lang="it-IT" dirty="0">
                <a:latin typeface="+mn-lt"/>
                <a:ea typeface="Times New Roman"/>
              </a:rPr>
              <a:t>).</a:t>
            </a:r>
            <a:endParaRPr lang="en-US" dirty="0">
              <a:latin typeface="+mn-lt"/>
              <a:ea typeface="Times New Roman"/>
            </a:endParaRPr>
          </a:p>
          <a:p>
            <a:pPr marL="457200" lvl="3" indent="-228600" algn="just">
              <a:spcBef>
                <a:spcPts val="0"/>
              </a:spcBef>
              <a:spcAft>
                <a:spcPts val="600"/>
              </a:spcAft>
              <a:buBlip>
                <a:blip r:embed="rId4"/>
              </a:buBlip>
              <a:tabLst>
                <a:tab pos="1371600" algn="l"/>
              </a:tabLst>
            </a:pPr>
            <a:r>
              <a:rPr lang="pt-BR" b="1" dirty="0">
                <a:latin typeface="+mn-lt"/>
                <a:ea typeface="Times New Roman"/>
              </a:rPr>
              <a:t>Modificarea parametrilor reţelei </a:t>
            </a:r>
            <a:r>
              <a:rPr lang="pt-BR" dirty="0">
                <a:latin typeface="+mn-lt"/>
                <a:ea typeface="Times New Roman"/>
              </a:rPr>
              <a:t>(</a:t>
            </a:r>
            <a:r>
              <a:rPr lang="pt-BR" i="1" dirty="0">
                <a:latin typeface="+mn-lt"/>
                <a:ea typeface="Times New Roman"/>
              </a:rPr>
              <a:t>R</a:t>
            </a:r>
            <a:r>
              <a:rPr lang="pt-BR" dirty="0">
                <a:latin typeface="+mn-lt"/>
                <a:ea typeface="Times New Roman"/>
              </a:rPr>
              <a:t>, </a:t>
            </a:r>
            <a:r>
              <a:rPr lang="pt-BR" i="1" dirty="0">
                <a:latin typeface="+mn-lt"/>
                <a:ea typeface="Times New Roman"/>
              </a:rPr>
              <a:t>X</a:t>
            </a:r>
            <a:r>
              <a:rPr lang="pt-BR" dirty="0">
                <a:latin typeface="+mn-lt"/>
                <a:ea typeface="Times New Roman"/>
              </a:rPr>
              <a:t>).</a:t>
            </a:r>
            <a:endParaRPr lang="en-US" dirty="0">
              <a:latin typeface="+mn-lt"/>
              <a:ea typeface="Times New Roman"/>
            </a:endParaRPr>
          </a:p>
          <a:p>
            <a:pPr marL="457200" lvl="3" indent="-228600" algn="just">
              <a:spcBef>
                <a:spcPts val="0"/>
              </a:spcBef>
              <a:spcAft>
                <a:spcPts val="600"/>
              </a:spcAft>
              <a:buBlip>
                <a:blip r:embed="rId4"/>
              </a:buBlip>
              <a:tabLst>
                <a:tab pos="1371600" algn="l"/>
              </a:tabLst>
            </a:pPr>
            <a:r>
              <a:rPr lang="en-US" b="1" dirty="0" err="1">
                <a:latin typeface="+mn-lt"/>
                <a:ea typeface="Times New Roman"/>
              </a:rPr>
              <a:t>Introducerea</a:t>
            </a:r>
            <a:r>
              <a:rPr lang="en-US" b="1" dirty="0">
                <a:latin typeface="+mn-lt"/>
                <a:ea typeface="Times New Roman"/>
              </a:rPr>
              <a:t> de </a:t>
            </a:r>
            <a:r>
              <a:rPr lang="en-US" b="1" dirty="0" err="1">
                <a:latin typeface="+mn-lt"/>
                <a:ea typeface="Times New Roman"/>
              </a:rPr>
              <a:t>tensiuni</a:t>
            </a:r>
            <a:r>
              <a:rPr lang="en-US" b="1" dirty="0">
                <a:latin typeface="+mn-lt"/>
                <a:ea typeface="Times New Roman"/>
              </a:rPr>
              <a:t> </a:t>
            </a:r>
            <a:r>
              <a:rPr lang="en-US" b="1" dirty="0" err="1">
                <a:latin typeface="+mn-lt"/>
                <a:ea typeface="Times New Roman"/>
              </a:rPr>
              <a:t>suplimentare</a:t>
            </a:r>
            <a:r>
              <a:rPr lang="en-US" dirty="0">
                <a:latin typeface="+mn-lt"/>
                <a:ea typeface="Times New Roman"/>
              </a:rPr>
              <a:t>.</a:t>
            </a:r>
          </a:p>
          <a:p>
            <a:pPr algn="just">
              <a:spcBef>
                <a:spcPts val="0"/>
              </a:spcBef>
              <a:spcAft>
                <a:spcPts val="0"/>
              </a:spcAft>
            </a:pPr>
            <a:endParaRPr lang="ro-RO" sz="22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1">
            <a:extLst>
              <a:ext uri="{FF2B5EF4-FFF2-40B4-BE49-F238E27FC236}">
                <a16:creationId xmlns:a16="http://schemas.microsoft.com/office/drawing/2014/main" id="{439475EF-38A0-4FB9-8440-768A5388E2ED}"/>
              </a:ext>
            </a:extLst>
          </p:cNvPr>
          <p:cNvGraphicFramePr>
            <a:graphicFrameLocks noChangeAspect="1"/>
          </p:cNvGraphicFramePr>
          <p:nvPr>
            <p:extLst>
              <p:ext uri="{D42A27DB-BD31-4B8C-83A1-F6EECF244321}">
                <p14:modId xmlns:p14="http://schemas.microsoft.com/office/powerpoint/2010/main" val="1729378159"/>
              </p:ext>
            </p:extLst>
          </p:nvPr>
        </p:nvGraphicFramePr>
        <p:xfrm>
          <a:off x="7010400" y="5167313"/>
          <a:ext cx="1600200" cy="1000125"/>
        </p:xfrm>
        <a:graphic>
          <a:graphicData uri="http://schemas.openxmlformats.org/presentationml/2006/ole">
            <mc:AlternateContent xmlns:mc="http://schemas.openxmlformats.org/markup-compatibility/2006">
              <mc:Choice xmlns:v="urn:schemas-microsoft-com:vml" Requires="v">
                <p:oleObj spid="_x0000_s210970" name="Equation" r:id="rId5" imgW="685800" imgH="431800" progId="Equation.3">
                  <p:embed/>
                </p:oleObj>
              </mc:Choice>
              <mc:Fallback>
                <p:oleObj name="Equation" r:id="rId5" imgW="685800" imgH="431800" progId="Equation.3">
                  <p:embed/>
                  <p:pic>
                    <p:nvPicPr>
                      <p:cNvPr id="13" name="Object 1">
                        <a:extLst>
                          <a:ext uri="{FF2B5EF4-FFF2-40B4-BE49-F238E27FC236}">
                            <a16:creationId xmlns:a16="http://schemas.microsoft.com/office/drawing/2014/main" id="{439475EF-38A0-4FB9-8440-768A5388E2E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0400" y="5167313"/>
                        <a:ext cx="1600200" cy="1000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modificarea circulațiilor de Q</a:t>
            </a:r>
            <a:endParaRPr lang="en-US" sz="3200" dirty="0">
              <a:latin typeface="Arial" panose="020B0604020202020204" pitchFamily="34" charset="0"/>
              <a:ea typeface="Times New Roman"/>
              <a:cs typeface="Arial" panose="020B0604020202020204" pitchFamily="34" charset="0"/>
            </a:endParaRPr>
          </a:p>
        </p:txBody>
      </p:sp>
      <p:sp>
        <p:nvSpPr>
          <p:cNvPr id="30" name="Content Placeholder 2"/>
          <p:cNvSpPr txBox="1">
            <a:spLocks/>
          </p:cNvSpPr>
          <p:nvPr/>
        </p:nvSpPr>
        <p:spPr bwMode="auto">
          <a:xfrm>
            <a:off x="152400" y="609600"/>
            <a:ext cx="8839200" cy="6248400"/>
          </a:xfrm>
          <a:prstGeom prst="rect">
            <a:avLst/>
          </a:prstGeom>
          <a:noFill/>
          <a:ln w="9525">
            <a:noFill/>
            <a:miter lim="800000"/>
            <a:headEnd/>
            <a:tailEnd/>
          </a:ln>
        </p:spPr>
        <p:txBody>
          <a:bodyPr lIns="0" tIns="0" rIns="0" bIns="0"/>
          <a:lstStyle/>
          <a:p>
            <a:endParaRPr lang="ro-RO" dirty="0"/>
          </a:p>
          <a:p>
            <a:pPr marL="285750" indent="-285750">
              <a:buFontTx/>
              <a:buChar char="-"/>
            </a:pPr>
            <a:r>
              <a:rPr lang="it-IT" dirty="0"/>
              <a:t>este o metodă eficientă de reglare a tensiunii, deoarece acţionează asupra cauzei variaţiilor de tensiune care apar în reţelele electrice şi anume circulaţiile de putere reactivă.</a:t>
            </a:r>
            <a:endParaRPr lang="ro-RO" dirty="0"/>
          </a:p>
          <a:p>
            <a:pPr marL="285750" indent="-285750">
              <a:buFontTx/>
              <a:buChar char="-"/>
            </a:pPr>
            <a:endParaRPr lang="ro-RO" dirty="0"/>
          </a:p>
          <a:p>
            <a:pPr marL="285750" indent="-285750">
              <a:buFontTx/>
              <a:buChar char="-"/>
            </a:pPr>
            <a:r>
              <a:rPr lang="it-IT" dirty="0"/>
              <a:t>Aplicarea acestei metode, necesită existenţa unor instalaţii de compensare amplasate în nodurile reţelelor, ce produc sau consumă putere reactivă.</a:t>
            </a:r>
            <a:endParaRPr lang="en-US" dirty="0"/>
          </a:p>
          <a:p>
            <a:endParaRPr lang="ro-RO" dirty="0"/>
          </a:p>
          <a:p>
            <a:endParaRPr lang="ro-RO" dirty="0"/>
          </a:p>
          <a:p>
            <a:r>
              <a:rPr lang="it-IT" dirty="0"/>
              <a:t>Pentru a ilustra principiul de reglare a tensiunii prin modificarea circulaţiei de putere reactivă, se consideră reţeaua simplă, a cărei schemă monofilară este reprezentată în Figura </a:t>
            </a:r>
            <a:r>
              <a:rPr lang="ro-RO" dirty="0"/>
              <a:t>6</a:t>
            </a:r>
            <a:r>
              <a:rPr lang="it-IT" dirty="0"/>
              <a:t> </a:t>
            </a:r>
            <a:endParaRPr lang="ro-RO" sz="22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 name="Picture 1"/>
          <p:cNvPicPr>
            <a:picLocks noChangeAspect="1"/>
          </p:cNvPicPr>
          <p:nvPr/>
        </p:nvPicPr>
        <p:blipFill>
          <a:blip r:embed="rId3"/>
          <a:stretch>
            <a:fillRect/>
          </a:stretch>
        </p:blipFill>
        <p:spPr>
          <a:xfrm>
            <a:off x="1447800" y="4504796"/>
            <a:ext cx="6362700" cy="1495425"/>
          </a:xfrm>
          <a:prstGeom prst="rect">
            <a:avLst/>
          </a:prstGeom>
        </p:spPr>
      </p:pic>
      <p:sp>
        <p:nvSpPr>
          <p:cNvPr id="11" name="Rectangle 26"/>
          <p:cNvSpPr>
            <a:spLocks noChangeArrowheads="1"/>
          </p:cNvSpPr>
          <p:nvPr/>
        </p:nvSpPr>
        <p:spPr bwMode="auto">
          <a:xfrm>
            <a:off x="5604933" y="5998459"/>
            <a:ext cx="33528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Fig. </a:t>
            </a:r>
            <a:r>
              <a:rPr lang="ro-RO" sz="1400" b="1" dirty="0">
                <a:solidFill>
                  <a:srgbClr val="002060"/>
                </a:solidFill>
                <a:latin typeface="Arial" pitchFamily="34" charset="0"/>
                <a:ea typeface="Times New Roman" pitchFamily="18" charset="0"/>
                <a:cs typeface="Arial" pitchFamily="34" charset="0"/>
              </a:rPr>
              <a:t>6</a:t>
            </a: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ro-RO"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Rețea simplă</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1" i="1" u="none" strike="noStrike" cap="none" normalizeH="0" dirty="0">
                <a:ln>
                  <a:noFill/>
                </a:ln>
                <a:solidFill>
                  <a:schemeClr val="tx1"/>
                </a:solidFill>
                <a:effectLst/>
                <a:latin typeface="Arial" pitchFamily="34" charset="0"/>
                <a:ea typeface="Times New Roman" pitchFamily="18" charset="0"/>
                <a:cs typeface="Arial" pitchFamily="34" charset="0"/>
              </a:rPr>
              <a:t>fără compensarea Q</a:t>
            </a:r>
            <a:endParaRPr kumimoji="0" lang="ro-RO" sz="24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92800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ea typeface="Times New Roman"/>
              </a:rPr>
              <a:t>Reglarea tensiunii prin modificarea circulațiilor de Q</a:t>
            </a:r>
            <a:endParaRPr lang="en-US" sz="3200" dirty="0">
              <a:ea typeface="Times New Roman"/>
            </a:endParaRPr>
          </a:p>
        </p:txBody>
      </p:sp>
      <p:sp>
        <p:nvSpPr>
          <p:cNvPr id="30" name="Content Placeholder 2"/>
          <p:cNvSpPr txBox="1">
            <a:spLocks/>
          </p:cNvSpPr>
          <p:nvPr/>
        </p:nvSpPr>
        <p:spPr bwMode="auto">
          <a:xfrm>
            <a:off x="152400" y="609600"/>
            <a:ext cx="8839200" cy="685800"/>
          </a:xfrm>
          <a:prstGeom prst="rect">
            <a:avLst/>
          </a:prstGeom>
          <a:noFill/>
          <a:ln w="9525">
            <a:noFill/>
            <a:miter lim="800000"/>
            <a:headEnd/>
            <a:tailEnd/>
          </a:ln>
        </p:spPr>
        <p:txBody>
          <a:bodyPr lIns="0" tIns="0" rIns="0" bIns="0"/>
          <a:lstStyle/>
          <a:p>
            <a:endParaRPr lang="ro-RO" dirty="0"/>
          </a:p>
          <a:p>
            <a:pPr marL="285750" indent="-285750">
              <a:buFontTx/>
              <a:buChar char="-"/>
            </a:pPr>
            <a:r>
              <a:rPr lang="ro-RO" dirty="0"/>
              <a:t>Dacă </a:t>
            </a:r>
            <a:r>
              <a:rPr lang="ro-RO" i="1" dirty="0">
                <a:latin typeface="Times New Roman" panose="02020603050405020304" pitchFamily="18" charset="0"/>
                <a:cs typeface="Times New Roman" panose="02020603050405020304" pitchFamily="18" charset="0"/>
              </a:rPr>
              <a:t>U</a:t>
            </a:r>
            <a:r>
              <a:rPr lang="ro-RO" i="1" baseline="-25000" dirty="0">
                <a:latin typeface="Times New Roman" panose="02020603050405020304" pitchFamily="18" charset="0"/>
                <a:cs typeface="Times New Roman" panose="02020603050405020304" pitchFamily="18" charset="0"/>
              </a:rPr>
              <a:t>1</a:t>
            </a:r>
            <a:r>
              <a:rPr lang="ro-RO" dirty="0"/>
              <a:t> = </a:t>
            </a:r>
            <a:r>
              <a:rPr lang="ro-RO" dirty="0" err="1"/>
              <a:t>const</a:t>
            </a:r>
            <a:r>
              <a:rPr lang="ro-RO" dirty="0"/>
              <a:t>,</a:t>
            </a:r>
            <a:endParaRPr lang="ro-RO" sz="2200" dirty="0">
              <a:latin typeface="Times New Roman"/>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965764760"/>
              </p:ext>
            </p:extLst>
          </p:nvPr>
        </p:nvGraphicFramePr>
        <p:xfrm>
          <a:off x="2971800" y="761646"/>
          <a:ext cx="3657600" cy="781396"/>
        </p:xfrm>
        <a:graphic>
          <a:graphicData uri="http://schemas.openxmlformats.org/presentationml/2006/ole">
            <mc:AlternateContent xmlns:mc="http://schemas.openxmlformats.org/markup-compatibility/2006">
              <mc:Choice xmlns:v="urn:schemas-microsoft-com:vml" Requires="v">
                <p:oleObj spid="_x0000_s212039" name="Equation" r:id="rId4" imgW="2094591" imgH="444307" progId="Equation.DSMT4">
                  <p:embed/>
                </p:oleObj>
              </mc:Choice>
              <mc:Fallback>
                <p:oleObj name="Equation" r:id="rId4" imgW="2094591" imgH="444307"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761646"/>
                        <a:ext cx="3657600" cy="781396"/>
                      </a:xfrm>
                      <a:prstGeom prst="rect">
                        <a:avLst/>
                      </a:prstGeom>
                      <a:noFill/>
                    </p:spPr>
                  </p:pic>
                </p:oleObj>
              </mc:Fallback>
            </mc:AlternateContent>
          </a:graphicData>
        </a:graphic>
      </p:graphicFrame>
      <p:pic>
        <p:nvPicPr>
          <p:cNvPr id="5" name="Picture 4"/>
          <p:cNvPicPr>
            <a:picLocks noChangeAspect="1"/>
          </p:cNvPicPr>
          <p:nvPr/>
        </p:nvPicPr>
        <p:blipFill>
          <a:blip r:embed="rId6"/>
          <a:stretch>
            <a:fillRect/>
          </a:stretch>
        </p:blipFill>
        <p:spPr>
          <a:xfrm>
            <a:off x="1447800" y="1648698"/>
            <a:ext cx="6019800" cy="1676400"/>
          </a:xfrm>
          <a:prstGeom prst="rect">
            <a:avLst/>
          </a:prstGeom>
        </p:spPr>
      </p:pic>
      <p:sp>
        <p:nvSpPr>
          <p:cNvPr id="11" name="Rectangle 26"/>
          <p:cNvSpPr>
            <a:spLocks noChangeArrowheads="1"/>
          </p:cNvSpPr>
          <p:nvPr/>
        </p:nvSpPr>
        <p:spPr bwMode="auto">
          <a:xfrm>
            <a:off x="5257800" y="3699268"/>
            <a:ext cx="33528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Fig. </a:t>
            </a:r>
            <a:r>
              <a:rPr lang="en-US" sz="1400" b="1" dirty="0">
                <a:solidFill>
                  <a:srgbClr val="002060"/>
                </a:solidFill>
                <a:latin typeface="Arial" pitchFamily="34" charset="0"/>
                <a:ea typeface="Times New Roman" pitchFamily="18" charset="0"/>
                <a:cs typeface="Arial" pitchFamily="34" charset="0"/>
              </a:rPr>
              <a:t>7</a:t>
            </a: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ro-RO"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Rețea simplă</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1" i="1" u="none" strike="noStrike" cap="none" normalizeH="0" dirty="0">
                <a:ln>
                  <a:noFill/>
                </a:ln>
                <a:solidFill>
                  <a:schemeClr val="tx1"/>
                </a:solidFill>
                <a:effectLst/>
                <a:latin typeface="Arial" pitchFamily="34" charset="0"/>
                <a:ea typeface="Times New Roman" pitchFamily="18" charset="0"/>
                <a:cs typeface="Arial" pitchFamily="34" charset="0"/>
              </a:rPr>
              <a:t>cu compensarea Q</a:t>
            </a:r>
            <a:endParaRPr kumimoji="0" lang="ro-RO" sz="24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169045951"/>
              </p:ext>
            </p:extLst>
          </p:nvPr>
        </p:nvGraphicFramePr>
        <p:xfrm>
          <a:off x="1736741" y="5547971"/>
          <a:ext cx="4221996" cy="729536"/>
        </p:xfrm>
        <a:graphic>
          <a:graphicData uri="http://schemas.openxmlformats.org/presentationml/2006/ole">
            <mc:AlternateContent xmlns:mc="http://schemas.openxmlformats.org/markup-compatibility/2006">
              <mc:Choice xmlns:v="urn:schemas-microsoft-com:vml" Requires="v">
                <p:oleObj spid="_x0000_s212040" name="Equation" r:id="rId7" imgW="2590800" imgH="444500" progId="Equation.DSMT4">
                  <p:embed/>
                </p:oleObj>
              </mc:Choice>
              <mc:Fallback>
                <p:oleObj name="Equation" r:id="rId7" imgW="2590800" imgH="444500" progId="Equation.DSMT4">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36741" y="5547971"/>
                        <a:ext cx="4221996" cy="729536"/>
                      </a:xfrm>
                      <a:prstGeom prst="rect">
                        <a:avLst/>
                      </a:prstGeom>
                      <a:noFill/>
                    </p:spPr>
                  </p:pic>
                </p:oleObj>
              </mc:Fallback>
            </mc:AlternateContent>
          </a:graphicData>
        </a:graphic>
      </p:graphicFrame>
      <p:sp>
        <p:nvSpPr>
          <p:cNvPr id="8" name="Rectangle 7"/>
          <p:cNvSpPr/>
          <p:nvPr/>
        </p:nvSpPr>
        <p:spPr>
          <a:xfrm>
            <a:off x="6038553" y="4542568"/>
            <a:ext cx="2228495" cy="369332"/>
          </a:xfrm>
          <a:prstGeom prst="rect">
            <a:avLst/>
          </a:prstGeom>
        </p:spPr>
        <p:txBody>
          <a:bodyPr wrap="none">
            <a:spAutoFit/>
          </a:bodyPr>
          <a:lstStyle/>
          <a:p>
            <a:r>
              <a:rPr lang="it-IT" dirty="0">
                <a:latin typeface="Times New Roman" panose="02020603050405020304" pitchFamily="18" charset="0"/>
                <a:ea typeface="Times New Roman" panose="02020603050405020304" pitchFamily="18" charset="0"/>
              </a:rPr>
              <a:t>(</a:t>
            </a:r>
            <a:r>
              <a:rPr lang="fr-FR" dirty="0">
                <a:latin typeface="Times New Roman" panose="02020603050405020304" pitchFamily="18" charset="0"/>
                <a:ea typeface="Times New Roman" panose="02020603050405020304" pitchFamily="18" charset="0"/>
              </a:rPr>
              <a:t>Δ</a:t>
            </a:r>
            <a:r>
              <a:rPr lang="it-IT" i="1" dirty="0">
                <a:latin typeface="Times New Roman" panose="02020603050405020304" pitchFamily="18" charset="0"/>
                <a:ea typeface="Times New Roman" panose="02020603050405020304" pitchFamily="18" charset="0"/>
              </a:rPr>
              <a:t>U</a:t>
            </a:r>
            <a:r>
              <a:rPr lang="it-IT" i="1" baseline="30000" dirty="0">
                <a:latin typeface="Times New Roman" panose="02020603050405020304" pitchFamily="18" charset="0"/>
                <a:ea typeface="Times New Roman" panose="02020603050405020304" pitchFamily="18" charset="0"/>
              </a:rPr>
              <a:t>’’</a:t>
            </a:r>
            <a:r>
              <a:rPr lang="it-IT" i="1" dirty="0">
                <a:latin typeface="Times New Roman" panose="02020603050405020304" pitchFamily="18" charset="0"/>
                <a:ea typeface="Times New Roman" panose="02020603050405020304" pitchFamily="18" charset="0"/>
              </a:rPr>
              <a:t>&gt;</a:t>
            </a:r>
            <a:r>
              <a:rPr lang="fr-FR" i="1" dirty="0">
                <a:latin typeface="Times New Roman" panose="02020603050405020304" pitchFamily="18" charset="0"/>
                <a:ea typeface="Times New Roman" panose="02020603050405020304" pitchFamily="18" charset="0"/>
              </a:rPr>
              <a:t>Δ</a:t>
            </a:r>
            <a:r>
              <a:rPr lang="it-IT" i="1" dirty="0">
                <a:latin typeface="Times New Roman" panose="02020603050405020304" pitchFamily="18" charset="0"/>
                <a:ea typeface="Times New Roman" panose="02020603050405020304" pitchFamily="18" charset="0"/>
              </a:rPr>
              <a:t>U</a:t>
            </a:r>
            <a:r>
              <a:rPr lang="it-IT" dirty="0">
                <a:latin typeface="Times New Roman" panose="02020603050405020304" pitchFamily="18" charset="0"/>
                <a:ea typeface="Times New Roman" panose="02020603050405020304" pitchFamily="18" charset="0"/>
              </a:rPr>
              <a:t>) – </a:t>
            </a:r>
            <a:r>
              <a:rPr lang="it-IT" i="1" dirty="0">
                <a:latin typeface="Times New Roman" panose="02020603050405020304" pitchFamily="18" charset="0"/>
                <a:ea typeface="Times New Roman" panose="02020603050405020304" pitchFamily="18" charset="0"/>
              </a:rPr>
              <a:t>U</a:t>
            </a:r>
            <a:r>
              <a:rPr lang="it-IT" dirty="0">
                <a:latin typeface="Times New Roman" panose="02020603050405020304" pitchFamily="18" charset="0"/>
                <a:ea typeface="Times New Roman" panose="02020603050405020304" pitchFamily="18" charset="0"/>
              </a:rPr>
              <a:t> scade </a:t>
            </a:r>
            <a:endParaRPr lang="en-US" dirty="0"/>
          </a:p>
        </p:txBody>
      </p:sp>
      <p:graphicFrame>
        <p:nvGraphicFramePr>
          <p:cNvPr id="13" name="Object 12"/>
          <p:cNvGraphicFramePr>
            <a:graphicFrameLocks noChangeAspect="1"/>
          </p:cNvGraphicFramePr>
          <p:nvPr>
            <p:extLst>
              <p:ext uri="{D42A27DB-BD31-4B8C-83A1-F6EECF244321}">
                <p14:modId xmlns:p14="http://schemas.microsoft.com/office/powerpoint/2010/main" val="1239055144"/>
              </p:ext>
            </p:extLst>
          </p:nvPr>
        </p:nvGraphicFramePr>
        <p:xfrm>
          <a:off x="1736741" y="4542568"/>
          <a:ext cx="3982654" cy="683156"/>
        </p:xfrm>
        <a:graphic>
          <a:graphicData uri="http://schemas.openxmlformats.org/presentationml/2006/ole">
            <mc:AlternateContent xmlns:mc="http://schemas.openxmlformats.org/markup-compatibility/2006">
              <mc:Choice xmlns:v="urn:schemas-microsoft-com:vml" Requires="v">
                <p:oleObj spid="_x0000_s212041" name="Equation" r:id="rId9" imgW="2603500" imgH="444500" progId="Equation.DSMT4">
                  <p:embed/>
                </p:oleObj>
              </mc:Choice>
              <mc:Fallback>
                <p:oleObj name="Equation" r:id="rId9" imgW="2603500" imgH="444500"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36741" y="4542568"/>
                        <a:ext cx="3982654" cy="683156"/>
                      </a:xfrm>
                      <a:prstGeom prst="rect">
                        <a:avLst/>
                      </a:prstGeom>
                      <a:noFill/>
                    </p:spPr>
                  </p:pic>
                </p:oleObj>
              </mc:Fallback>
            </mc:AlternateContent>
          </a:graphicData>
        </a:graphic>
      </p:graphicFrame>
      <p:sp>
        <p:nvSpPr>
          <p:cNvPr id="17" name="Rectangle 16"/>
          <p:cNvSpPr/>
          <p:nvPr/>
        </p:nvSpPr>
        <p:spPr>
          <a:xfrm>
            <a:off x="6050480" y="5687199"/>
            <a:ext cx="2215671" cy="369332"/>
          </a:xfrm>
          <a:prstGeom prst="rect">
            <a:avLst/>
          </a:prstGeom>
        </p:spPr>
        <p:txBody>
          <a:bodyPr wrap="none">
            <a:spAutoFit/>
          </a:bodyPr>
          <a:lstStyle/>
          <a:p>
            <a:r>
              <a:rPr lang="it-IT" dirty="0">
                <a:latin typeface="Times New Roman" panose="02020603050405020304" pitchFamily="18" charset="0"/>
                <a:ea typeface="Times New Roman" panose="02020603050405020304" pitchFamily="18" charset="0"/>
              </a:rPr>
              <a:t>(</a:t>
            </a:r>
            <a:r>
              <a:rPr lang="fr-FR" dirty="0">
                <a:latin typeface="Times New Roman" panose="02020603050405020304" pitchFamily="18" charset="0"/>
                <a:ea typeface="Times New Roman" panose="02020603050405020304" pitchFamily="18" charset="0"/>
              </a:rPr>
              <a:t>Δ</a:t>
            </a:r>
            <a:r>
              <a:rPr lang="it-IT" i="1" dirty="0">
                <a:latin typeface="Times New Roman" panose="02020603050405020304" pitchFamily="18" charset="0"/>
                <a:ea typeface="Times New Roman" panose="02020603050405020304" pitchFamily="18" charset="0"/>
              </a:rPr>
              <a:t>U</a:t>
            </a:r>
            <a:r>
              <a:rPr lang="it-IT" i="1" baseline="30000" dirty="0">
                <a:latin typeface="Times New Roman" panose="02020603050405020304" pitchFamily="18" charset="0"/>
                <a:ea typeface="Times New Roman" panose="02020603050405020304" pitchFamily="18" charset="0"/>
              </a:rPr>
              <a:t>’</a:t>
            </a:r>
            <a:r>
              <a:rPr lang="en-US" i="1" dirty="0">
                <a:latin typeface="Times New Roman" panose="02020603050405020304" pitchFamily="18" charset="0"/>
                <a:ea typeface="Times New Roman" panose="02020603050405020304" pitchFamily="18" charset="0"/>
              </a:rPr>
              <a:t>&lt;</a:t>
            </a:r>
            <a:r>
              <a:rPr lang="fr-FR" i="1" dirty="0">
                <a:latin typeface="Times New Roman" panose="02020603050405020304" pitchFamily="18" charset="0"/>
                <a:ea typeface="Times New Roman" panose="02020603050405020304" pitchFamily="18" charset="0"/>
              </a:rPr>
              <a:t>Δ</a:t>
            </a:r>
            <a:r>
              <a:rPr lang="it-IT" i="1" dirty="0">
                <a:latin typeface="Times New Roman" panose="02020603050405020304" pitchFamily="18" charset="0"/>
                <a:ea typeface="Times New Roman" panose="02020603050405020304" pitchFamily="18" charset="0"/>
              </a:rPr>
              <a:t>U</a:t>
            </a:r>
            <a:r>
              <a:rPr lang="it-IT" dirty="0">
                <a:latin typeface="Times New Roman" panose="02020603050405020304" pitchFamily="18" charset="0"/>
                <a:ea typeface="Times New Roman" panose="02020603050405020304" pitchFamily="18" charset="0"/>
              </a:rPr>
              <a:t>) – </a:t>
            </a:r>
            <a:r>
              <a:rPr lang="it-IT" i="1" dirty="0">
                <a:latin typeface="Times New Roman" panose="02020603050405020304" pitchFamily="18" charset="0"/>
                <a:ea typeface="Times New Roman" panose="02020603050405020304" pitchFamily="18" charset="0"/>
              </a:rPr>
              <a:t>U</a:t>
            </a:r>
            <a:r>
              <a:rPr lang="it-IT" dirty="0">
                <a:latin typeface="Times New Roman" panose="02020603050405020304" pitchFamily="18" charset="0"/>
                <a:ea typeface="Times New Roman" panose="02020603050405020304" pitchFamily="18" charset="0"/>
              </a:rPr>
              <a:t> cre</a:t>
            </a:r>
            <a:r>
              <a:rPr lang="ro-RO" dirty="0" err="1">
                <a:latin typeface="Times New Roman" panose="02020603050405020304" pitchFamily="18" charset="0"/>
                <a:ea typeface="Times New Roman" panose="02020603050405020304" pitchFamily="18" charset="0"/>
              </a:rPr>
              <a:t>ște</a:t>
            </a:r>
            <a:r>
              <a:rPr lang="it-IT" dirty="0">
                <a:latin typeface="Times New Roman" panose="02020603050405020304" pitchFamily="18" charset="0"/>
                <a:ea typeface="Times New Roman" panose="02020603050405020304" pitchFamily="18" charset="0"/>
              </a:rPr>
              <a:t> </a:t>
            </a:r>
            <a:endParaRPr lang="en-US" dirty="0"/>
          </a:p>
        </p:txBody>
      </p:sp>
      <p:sp>
        <p:nvSpPr>
          <p:cNvPr id="18" name="Rectangle 17"/>
          <p:cNvSpPr/>
          <p:nvPr/>
        </p:nvSpPr>
        <p:spPr>
          <a:xfrm>
            <a:off x="479011" y="5615683"/>
            <a:ext cx="883575" cy="369332"/>
          </a:xfrm>
          <a:prstGeom prst="rect">
            <a:avLst/>
          </a:prstGeom>
        </p:spPr>
        <p:txBody>
          <a:bodyPr wrap="none">
            <a:spAutoFit/>
          </a:bodyPr>
          <a:lstStyle/>
          <a:p>
            <a:r>
              <a:rPr lang="ro-RO" dirty="0">
                <a:latin typeface="Times New Roman" panose="02020603050405020304" pitchFamily="18" charset="0"/>
                <a:ea typeface="Times New Roman" panose="02020603050405020304" pitchFamily="18" charset="0"/>
              </a:rPr>
              <a:t>K – </a:t>
            </a:r>
            <a:r>
              <a:rPr lang="ro-RO" dirty="0" err="1">
                <a:latin typeface="Times New Roman" panose="02020603050405020304" pitchFamily="18" charset="0"/>
                <a:ea typeface="Times New Roman" panose="02020603050405020304" pitchFamily="18" charset="0"/>
              </a:rPr>
              <a:t>inj</a:t>
            </a:r>
            <a:r>
              <a:rPr lang="ro-RO" dirty="0">
                <a:latin typeface="Times New Roman" panose="02020603050405020304" pitchFamily="18" charset="0"/>
                <a:ea typeface="Times New Roman" panose="02020603050405020304" pitchFamily="18" charset="0"/>
              </a:rPr>
              <a:t>.</a:t>
            </a:r>
            <a:endParaRPr lang="en-US" dirty="0"/>
          </a:p>
        </p:txBody>
      </p:sp>
      <p:sp>
        <p:nvSpPr>
          <p:cNvPr id="19" name="Rectangle 18"/>
          <p:cNvSpPr/>
          <p:nvPr/>
        </p:nvSpPr>
        <p:spPr>
          <a:xfrm>
            <a:off x="414891" y="4646017"/>
            <a:ext cx="947695" cy="369332"/>
          </a:xfrm>
          <a:prstGeom prst="rect">
            <a:avLst/>
          </a:prstGeom>
        </p:spPr>
        <p:txBody>
          <a:bodyPr wrap="none">
            <a:spAutoFit/>
          </a:bodyPr>
          <a:lstStyle/>
          <a:p>
            <a:r>
              <a:rPr lang="ro-RO" dirty="0">
                <a:latin typeface="Times New Roman" panose="02020603050405020304" pitchFamily="18" charset="0"/>
                <a:ea typeface="Times New Roman" panose="02020603050405020304" pitchFamily="18" charset="0"/>
              </a:rPr>
              <a:t>K – </a:t>
            </a:r>
            <a:r>
              <a:rPr lang="ro-RO" dirty="0" err="1">
                <a:latin typeface="Times New Roman" panose="02020603050405020304" pitchFamily="18" charset="0"/>
                <a:ea typeface="Times New Roman" panose="02020603050405020304" pitchFamily="18" charset="0"/>
              </a:rPr>
              <a:t>abs</a:t>
            </a:r>
            <a:r>
              <a:rPr lang="ro-RO" dirty="0">
                <a:latin typeface="Times New Roman" panose="02020603050405020304" pitchFamily="18" charset="0"/>
                <a:ea typeface="Times New Roman" panose="02020603050405020304" pitchFamily="18" charset="0"/>
              </a:rPr>
              <a:t>.</a:t>
            </a:r>
            <a:endParaRPr lang="en-US" dirty="0"/>
          </a:p>
        </p:txBody>
      </p:sp>
      <p:sp>
        <p:nvSpPr>
          <p:cNvPr id="20" name="Rectangle 19"/>
          <p:cNvSpPr/>
          <p:nvPr/>
        </p:nvSpPr>
        <p:spPr>
          <a:xfrm>
            <a:off x="8261786" y="835968"/>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[18]</a:t>
            </a:r>
          </a:p>
        </p:txBody>
      </p:sp>
      <p:sp>
        <p:nvSpPr>
          <p:cNvPr id="21" name="Rectangle 20"/>
          <p:cNvSpPr/>
          <p:nvPr/>
        </p:nvSpPr>
        <p:spPr>
          <a:xfrm>
            <a:off x="8382000" y="4791222"/>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[19]</a:t>
            </a:r>
          </a:p>
        </p:txBody>
      </p:sp>
      <p:sp>
        <p:nvSpPr>
          <p:cNvPr id="22" name="Rectangle 21"/>
          <p:cNvSpPr/>
          <p:nvPr/>
        </p:nvSpPr>
        <p:spPr>
          <a:xfrm>
            <a:off x="8446373" y="5652810"/>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[20]</a:t>
            </a:r>
          </a:p>
        </p:txBody>
      </p:sp>
    </p:spTree>
    <p:extLst>
      <p:ext uri="{BB962C8B-B14F-4D97-AF65-F5344CB8AC3E}">
        <p14:creationId xmlns:p14="http://schemas.microsoft.com/office/powerpoint/2010/main" val="32474941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ea typeface="Times New Roman"/>
              </a:rPr>
              <a:t>Reglarea tensiunii prin modificarea circulațiilor de Q</a:t>
            </a:r>
            <a:endParaRPr lang="en-US" sz="3200" dirty="0">
              <a:ea typeface="Times New Roman"/>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2031325"/>
          </a:xfrm>
          <a:prstGeom prst="rect">
            <a:avLst/>
          </a:prstGeom>
        </p:spPr>
        <p:txBody>
          <a:bodyPr wrap="square">
            <a:spAutoFit/>
          </a:bodyPr>
          <a:lstStyle/>
          <a:p>
            <a:pPr algn="just">
              <a:spcAft>
                <a:spcPts val="0"/>
              </a:spcAft>
            </a:pPr>
            <a:r>
              <a:rPr lang="it-IT" dirty="0">
                <a:latin typeface="+mn-lt"/>
                <a:ea typeface="Times New Roman" panose="02020603050405020304" pitchFamily="18" charset="0"/>
              </a:rPr>
              <a:t>Pentru compensarea puterii reactive în nodurile reţelelor electrice, în vederea reglării tensiunii, se folosesc două categorii de mijloace:</a:t>
            </a:r>
            <a:endParaRPr lang="en-US" sz="2400" dirty="0">
              <a:latin typeface="+mn-lt"/>
              <a:ea typeface="Times New Roman" panose="02020603050405020304" pitchFamily="18" charset="0"/>
            </a:endParaRPr>
          </a:p>
          <a:p>
            <a:pPr marL="342900" lvl="0" indent="-342900" algn="just">
              <a:spcAft>
                <a:spcPts val="0"/>
              </a:spcAft>
              <a:buFont typeface="Wingdings" panose="05000000000000000000" pitchFamily="2" charset="2"/>
              <a:buChar char=""/>
              <a:tabLst>
                <a:tab pos="630555" algn="l"/>
              </a:tabLst>
            </a:pPr>
            <a:r>
              <a:rPr lang="it-IT" i="1" dirty="0">
                <a:latin typeface="+mn-lt"/>
                <a:ea typeface="Times New Roman" panose="02020603050405020304" pitchFamily="18" charset="0"/>
              </a:rPr>
              <a:t>Compensatoare rotative</a:t>
            </a:r>
            <a:r>
              <a:rPr lang="it-IT" dirty="0">
                <a:latin typeface="+mn-lt"/>
                <a:ea typeface="Times New Roman" panose="02020603050405020304" pitchFamily="18" charset="0"/>
              </a:rPr>
              <a:t>: generatoare sincrone, compensatoare sincrone şi asincrone.</a:t>
            </a:r>
            <a:endParaRPr lang="en-US" sz="2400" dirty="0">
              <a:latin typeface="+mn-lt"/>
              <a:ea typeface="Times New Roman" panose="02020603050405020304" pitchFamily="18" charset="0"/>
            </a:endParaRPr>
          </a:p>
          <a:p>
            <a:pPr marL="342900" lvl="0" indent="-342900" algn="just">
              <a:spcAft>
                <a:spcPts val="600"/>
              </a:spcAft>
              <a:buFont typeface="Wingdings" panose="05000000000000000000" pitchFamily="2" charset="2"/>
              <a:buChar char=""/>
              <a:tabLst>
                <a:tab pos="630555" algn="l"/>
              </a:tabLst>
            </a:pPr>
            <a:r>
              <a:rPr lang="en-US" i="1" dirty="0" err="1">
                <a:latin typeface="+mn-lt"/>
                <a:ea typeface="Times New Roman" panose="02020603050405020304" pitchFamily="18" charset="0"/>
              </a:rPr>
              <a:t>Compensatoare</a:t>
            </a:r>
            <a:r>
              <a:rPr lang="en-US" i="1" dirty="0">
                <a:latin typeface="+mn-lt"/>
                <a:ea typeface="Times New Roman" panose="02020603050405020304" pitchFamily="18" charset="0"/>
              </a:rPr>
              <a:t> </a:t>
            </a:r>
            <a:r>
              <a:rPr lang="en-US" i="1" dirty="0" err="1">
                <a:latin typeface="+mn-lt"/>
                <a:ea typeface="Times New Roman" panose="02020603050405020304" pitchFamily="18" charset="0"/>
              </a:rPr>
              <a:t>statice</a:t>
            </a:r>
            <a:r>
              <a:rPr lang="en-US" dirty="0">
                <a:latin typeface="+mn-lt"/>
                <a:ea typeface="Times New Roman" panose="02020603050405020304" pitchFamily="18" charset="0"/>
              </a:rPr>
              <a:t>: </a:t>
            </a:r>
            <a:r>
              <a:rPr lang="en-US" dirty="0" err="1">
                <a:latin typeface="+mn-lt"/>
                <a:ea typeface="Times New Roman" panose="02020603050405020304" pitchFamily="18" charset="0"/>
              </a:rPr>
              <a:t>baterii</a:t>
            </a:r>
            <a:r>
              <a:rPr lang="en-US" dirty="0">
                <a:latin typeface="+mn-lt"/>
                <a:ea typeface="Times New Roman" panose="02020603050405020304" pitchFamily="18" charset="0"/>
              </a:rPr>
              <a:t> de </a:t>
            </a:r>
            <a:r>
              <a:rPr lang="en-US" dirty="0" err="1">
                <a:latin typeface="+mn-lt"/>
                <a:ea typeface="Times New Roman" panose="02020603050405020304" pitchFamily="18" charset="0"/>
              </a:rPr>
              <a:t>condensatoare</a:t>
            </a:r>
            <a:r>
              <a:rPr lang="en-US" dirty="0">
                <a:latin typeface="+mn-lt"/>
                <a:ea typeface="Times New Roman" panose="02020603050405020304" pitchFamily="18" charset="0"/>
              </a:rPr>
              <a:t> </a:t>
            </a:r>
            <a:r>
              <a:rPr lang="en-US" dirty="0" err="1">
                <a:latin typeface="+mn-lt"/>
                <a:ea typeface="Times New Roman" panose="02020603050405020304" pitchFamily="18" charset="0"/>
              </a:rPr>
              <a:t>şi</a:t>
            </a:r>
            <a:r>
              <a:rPr lang="en-US" dirty="0">
                <a:latin typeface="+mn-lt"/>
                <a:ea typeface="Times New Roman" panose="02020603050405020304" pitchFamily="18" charset="0"/>
              </a:rPr>
              <a:t> </a:t>
            </a:r>
            <a:r>
              <a:rPr lang="en-US" dirty="0" err="1">
                <a:latin typeface="+mn-lt"/>
                <a:ea typeface="Times New Roman" panose="02020603050405020304" pitchFamily="18" charset="0"/>
              </a:rPr>
              <a:t>bobine</a:t>
            </a:r>
            <a:r>
              <a:rPr lang="en-US" dirty="0">
                <a:latin typeface="+mn-lt"/>
                <a:ea typeface="Times New Roman" panose="02020603050405020304" pitchFamily="18" charset="0"/>
              </a:rPr>
              <a:t> de </a:t>
            </a:r>
            <a:r>
              <a:rPr lang="en-US" dirty="0" err="1">
                <a:latin typeface="+mn-lt"/>
                <a:ea typeface="Times New Roman" panose="02020603050405020304" pitchFamily="18" charset="0"/>
              </a:rPr>
              <a:t>reactanţă</a:t>
            </a:r>
            <a:r>
              <a:rPr lang="en-US" dirty="0">
                <a:latin typeface="+mn-lt"/>
                <a:ea typeface="Times New Roman" panose="02020603050405020304" pitchFamily="18" charset="0"/>
              </a:rPr>
              <a:t>.</a:t>
            </a:r>
            <a:endParaRPr lang="en-US" sz="2400" dirty="0">
              <a:latin typeface="+mn-lt"/>
              <a:ea typeface="Times New Roman" panose="02020603050405020304" pitchFamily="18" charset="0"/>
            </a:endParaRPr>
          </a:p>
        </p:txBody>
      </p:sp>
    </p:spTree>
    <p:extLst>
      <p:ext uri="{BB962C8B-B14F-4D97-AF65-F5344CB8AC3E}">
        <p14:creationId xmlns:p14="http://schemas.microsoft.com/office/powerpoint/2010/main" val="4162743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3200" b="1" dirty="0" err="1">
                <a:latin typeface="+mj-lt"/>
                <a:ea typeface="Times New Roman"/>
              </a:rPr>
              <a:t>Reglarea</a:t>
            </a:r>
            <a:r>
              <a:rPr lang="en-US" sz="3200" b="1" dirty="0">
                <a:latin typeface="+mj-lt"/>
                <a:ea typeface="Times New Roman"/>
              </a:rPr>
              <a:t> </a:t>
            </a:r>
            <a:r>
              <a:rPr lang="en-US" sz="3200" b="1" dirty="0" err="1">
                <a:latin typeface="+mj-lt"/>
                <a:ea typeface="Times New Roman"/>
              </a:rPr>
              <a:t>tensiunii</a:t>
            </a:r>
            <a:r>
              <a:rPr lang="en-US" sz="3200" b="1" dirty="0">
                <a:latin typeface="+mj-lt"/>
                <a:ea typeface="Times New Roman"/>
              </a:rPr>
              <a:t> </a:t>
            </a:r>
            <a:r>
              <a:rPr lang="en-US" sz="3200" b="1" dirty="0" err="1">
                <a:latin typeface="+mj-lt"/>
                <a:ea typeface="Times New Roman"/>
              </a:rPr>
              <a:t>în</a:t>
            </a:r>
            <a:r>
              <a:rPr lang="en-US" sz="3200" b="1" dirty="0">
                <a:latin typeface="+mj-lt"/>
                <a:ea typeface="Times New Roman"/>
              </a:rPr>
              <a:t> </a:t>
            </a:r>
            <a:r>
              <a:rPr lang="en-US" sz="3200" b="1" dirty="0" err="1">
                <a:latin typeface="+mj-lt"/>
                <a:ea typeface="Times New Roman"/>
              </a:rPr>
              <a:t>reţelele</a:t>
            </a:r>
            <a:r>
              <a:rPr lang="en-US" sz="3200" b="1" dirty="0">
                <a:latin typeface="+mj-lt"/>
                <a:ea typeface="Times New Roman"/>
              </a:rPr>
              <a:t> </a:t>
            </a:r>
            <a:r>
              <a:rPr lang="en-US" sz="3200" b="1" dirty="0" err="1">
                <a:latin typeface="+mj-lt"/>
                <a:ea typeface="Times New Roman"/>
              </a:rPr>
              <a:t>electrice</a:t>
            </a:r>
            <a:endParaRPr lang="en-US" sz="3200" b="1" dirty="0">
              <a:latin typeface="+mj-lt"/>
              <a:ea typeface="Times New Roman"/>
            </a:endParaRPr>
          </a:p>
        </p:txBody>
      </p:sp>
      <p:sp>
        <p:nvSpPr>
          <p:cNvPr id="30" name="Content Placeholder 2"/>
          <p:cNvSpPr txBox="1">
            <a:spLocks/>
          </p:cNvSpPr>
          <p:nvPr/>
        </p:nvSpPr>
        <p:spPr bwMode="auto">
          <a:xfrm>
            <a:off x="152400" y="990600"/>
            <a:ext cx="8839200" cy="5562600"/>
          </a:xfrm>
          <a:prstGeom prst="rect">
            <a:avLst/>
          </a:prstGeom>
          <a:noFill/>
          <a:ln w="9525">
            <a:noFill/>
            <a:miter lim="800000"/>
            <a:headEnd/>
            <a:tailEnd/>
          </a:ln>
        </p:spPr>
        <p:txBody>
          <a:bodyPr lIns="0" tIns="0" rIns="0" bIns="0"/>
          <a:lstStyle/>
          <a:p>
            <a:pPr marL="0" marR="0" algn="just">
              <a:spcBef>
                <a:spcPts val="0"/>
              </a:spcBef>
              <a:spcAft>
                <a:spcPts val="0"/>
              </a:spcAft>
            </a:pPr>
            <a:r>
              <a:rPr lang="en-US" sz="2000" b="1" dirty="0">
                <a:solidFill>
                  <a:srgbClr val="002060"/>
                </a:solidFill>
                <a:latin typeface="+mn-lt"/>
                <a:ea typeface="Times New Roman"/>
              </a:rPr>
              <a:t>Ni</a:t>
            </a:r>
            <a:r>
              <a:rPr lang="ro-RO" sz="2000" b="1" dirty="0" err="1">
                <a:solidFill>
                  <a:srgbClr val="002060"/>
                </a:solidFill>
                <a:latin typeface="+mn-lt"/>
                <a:ea typeface="Times New Roman"/>
              </a:rPr>
              <a:t>velul</a:t>
            </a:r>
            <a:r>
              <a:rPr lang="ro-RO" sz="2000" b="1" dirty="0">
                <a:solidFill>
                  <a:srgbClr val="002060"/>
                </a:solidFill>
                <a:latin typeface="+mn-lt"/>
                <a:ea typeface="Times New Roman"/>
              </a:rPr>
              <a:t> de tensiune </a:t>
            </a:r>
            <a:r>
              <a:rPr lang="ro-RO" sz="2000" dirty="0">
                <a:latin typeface="+mn-lt"/>
                <a:ea typeface="Times New Roman"/>
              </a:rPr>
              <a:t>în diferite noduri ale reţelelor electrice </a:t>
            </a:r>
            <a:r>
              <a:rPr lang="ro-RO" sz="2000" b="1" dirty="0">
                <a:latin typeface="+mn-lt"/>
                <a:ea typeface="Times New Roman"/>
              </a:rPr>
              <a:t>depinde de</a:t>
            </a:r>
            <a:r>
              <a:rPr lang="en-US" sz="2000" dirty="0">
                <a:latin typeface="+mn-lt"/>
                <a:ea typeface="Times New Roman"/>
              </a:rPr>
              <a:t>:</a:t>
            </a:r>
          </a:p>
          <a:p>
            <a:pPr marL="577850" lvl="1" indent="-295275" algn="just">
              <a:spcBef>
                <a:spcPts val="0"/>
              </a:spcBef>
              <a:spcAft>
                <a:spcPts val="0"/>
              </a:spcAft>
              <a:buBlip>
                <a:blip r:embed="rId3"/>
              </a:buBlip>
            </a:pPr>
            <a:r>
              <a:rPr lang="ro-RO" sz="2000" dirty="0">
                <a:latin typeface="+mn-lt"/>
                <a:ea typeface="Times New Roman"/>
              </a:rPr>
              <a:t> condiţiile de funcţionare a centralelor electrice</a:t>
            </a:r>
            <a:r>
              <a:rPr lang="en-US" sz="2000" dirty="0">
                <a:latin typeface="+mn-lt"/>
                <a:ea typeface="Times New Roman"/>
              </a:rPr>
              <a:t>;</a:t>
            </a:r>
            <a:r>
              <a:rPr lang="ro-RO" sz="2000" dirty="0">
                <a:latin typeface="+mn-lt"/>
                <a:ea typeface="Times New Roman"/>
              </a:rPr>
              <a:t> </a:t>
            </a:r>
            <a:endParaRPr lang="en-US" sz="2000" dirty="0">
              <a:latin typeface="+mn-lt"/>
              <a:ea typeface="Times New Roman"/>
            </a:endParaRPr>
          </a:p>
          <a:p>
            <a:pPr marL="577850" lvl="1" indent="-295275" algn="just">
              <a:spcBef>
                <a:spcPts val="0"/>
              </a:spcBef>
              <a:spcAft>
                <a:spcPts val="0"/>
              </a:spcAft>
              <a:buBlip>
                <a:blip r:embed="rId3"/>
              </a:buBlip>
            </a:pPr>
            <a:r>
              <a:rPr lang="ro-RO" sz="2000" dirty="0">
                <a:latin typeface="+mn-lt"/>
                <a:ea typeface="Times New Roman"/>
              </a:rPr>
              <a:t> încărcarea cu putere activă şi reactivă a acestora</a:t>
            </a:r>
            <a:r>
              <a:rPr lang="en-US" sz="2000" dirty="0">
                <a:latin typeface="+mn-lt"/>
                <a:ea typeface="Times New Roman"/>
              </a:rPr>
              <a:t>;</a:t>
            </a:r>
            <a:r>
              <a:rPr lang="ro-RO" sz="2000" dirty="0">
                <a:latin typeface="+mn-lt"/>
                <a:ea typeface="Times New Roman"/>
              </a:rPr>
              <a:t> </a:t>
            </a:r>
            <a:endParaRPr lang="en-US" sz="2000" dirty="0">
              <a:latin typeface="+mn-lt"/>
              <a:ea typeface="Times New Roman"/>
            </a:endParaRPr>
          </a:p>
          <a:p>
            <a:pPr marL="577850" lvl="1" indent="-295275" algn="just">
              <a:spcBef>
                <a:spcPts val="0"/>
              </a:spcBef>
              <a:spcAft>
                <a:spcPts val="0"/>
              </a:spcAft>
              <a:buBlip>
                <a:blip r:embed="rId3"/>
              </a:buBlip>
            </a:pPr>
            <a:r>
              <a:rPr lang="ro-RO" sz="2000" dirty="0">
                <a:latin typeface="+mn-lt"/>
                <a:ea typeface="Times New Roman"/>
              </a:rPr>
              <a:t> tranzitul de puteri active</a:t>
            </a:r>
            <a:r>
              <a:rPr lang="en-US" sz="2000" dirty="0">
                <a:latin typeface="+mn-lt"/>
                <a:ea typeface="Times New Roman"/>
              </a:rPr>
              <a:t>/</a:t>
            </a:r>
            <a:r>
              <a:rPr lang="ro-RO" sz="2000" dirty="0">
                <a:latin typeface="+mn-lt"/>
                <a:ea typeface="Times New Roman"/>
              </a:rPr>
              <a:t>reactive pe elementele reţelelor de </a:t>
            </a:r>
            <a:r>
              <a:rPr lang="en-US" sz="2000" dirty="0">
                <a:latin typeface="+mn-lt"/>
                <a:ea typeface="Times New Roman"/>
              </a:rPr>
              <a:t>TDEE;</a:t>
            </a:r>
          </a:p>
          <a:p>
            <a:pPr marL="631825" lvl="1" indent="-349250" algn="just">
              <a:spcBef>
                <a:spcPts val="0"/>
              </a:spcBef>
              <a:spcAft>
                <a:spcPts val="0"/>
              </a:spcAft>
              <a:buBlip>
                <a:blip r:embed="rId3"/>
              </a:buBlip>
            </a:pPr>
            <a:r>
              <a:rPr lang="ro-RO" sz="2000" dirty="0">
                <a:latin typeface="+mn-lt"/>
                <a:ea typeface="Times New Roman"/>
              </a:rPr>
              <a:t>mijloacele de reglare a tensiunii disponibile în sistemele de </a:t>
            </a:r>
            <a:r>
              <a:rPr lang="en-US" sz="2000" dirty="0">
                <a:latin typeface="+mn-lt"/>
                <a:ea typeface="Times New Roman"/>
              </a:rPr>
              <a:t>TDEE </a:t>
            </a:r>
            <a:r>
              <a:rPr lang="ro-RO" sz="2000" dirty="0">
                <a:latin typeface="+mn-lt"/>
                <a:ea typeface="Times New Roman"/>
              </a:rPr>
              <a:t>(transformatoare şi autotransformatoare cu ploturi cu reglaj sub sarcină sau în absenţa sarcinii, compensatoare sincrone, baterii de condensatoare şi bobine de reactanţă). </a:t>
            </a:r>
            <a:endParaRPr lang="en-US" sz="2000" dirty="0">
              <a:latin typeface="+mn-lt"/>
              <a:ea typeface="Times New Roman"/>
            </a:endParaRPr>
          </a:p>
          <a:p>
            <a:pPr marL="631825" lvl="1" indent="-349250" algn="just">
              <a:spcBef>
                <a:spcPts val="0"/>
              </a:spcBef>
              <a:spcAft>
                <a:spcPts val="0"/>
              </a:spcAft>
              <a:buBlip>
                <a:blip r:embed="rId3"/>
              </a:buBlip>
            </a:pPr>
            <a:endParaRPr lang="en-US" dirty="0">
              <a:latin typeface="+mn-lt"/>
              <a:ea typeface="Times New Roman"/>
            </a:endParaRPr>
          </a:p>
          <a:p>
            <a:pPr marL="0" marR="0" algn="just">
              <a:spcBef>
                <a:spcPts val="0"/>
              </a:spcBef>
              <a:spcAft>
                <a:spcPts val="0"/>
              </a:spcAft>
            </a:pPr>
            <a:r>
              <a:rPr lang="en-US" sz="2000" dirty="0">
                <a:latin typeface="+mn-lt"/>
                <a:ea typeface="Times New Roman"/>
              </a:rPr>
              <a:t>   </a:t>
            </a:r>
            <a:r>
              <a:rPr lang="ro-RO" sz="2000" b="1" dirty="0">
                <a:solidFill>
                  <a:srgbClr val="002060"/>
                </a:solidFill>
                <a:latin typeface="+mn-lt"/>
                <a:ea typeface="Times New Roman"/>
              </a:rPr>
              <a:t>Variaţia tensiunii în plus </a:t>
            </a:r>
            <a:r>
              <a:rPr lang="ro-RO" sz="2000" dirty="0">
                <a:latin typeface="+mn-lt"/>
                <a:ea typeface="Times New Roman"/>
              </a:rPr>
              <a:t>sau </a:t>
            </a:r>
            <a:r>
              <a:rPr lang="ro-RO" sz="2000" b="1" dirty="0">
                <a:solidFill>
                  <a:srgbClr val="002060"/>
                </a:solidFill>
                <a:latin typeface="+mn-lt"/>
                <a:ea typeface="Times New Roman"/>
              </a:rPr>
              <a:t>în minus </a:t>
            </a:r>
            <a:r>
              <a:rPr lang="ro-RO" sz="2000" dirty="0">
                <a:latin typeface="+mn-lt"/>
                <a:ea typeface="Times New Roman"/>
              </a:rPr>
              <a:t>faţă de valoarea nominală </a:t>
            </a:r>
            <a:r>
              <a:rPr lang="ro-RO" sz="2000" b="1" dirty="0">
                <a:latin typeface="+mn-lt"/>
                <a:ea typeface="Times New Roman"/>
              </a:rPr>
              <a:t>are consecinţe negative </a:t>
            </a:r>
            <a:r>
              <a:rPr lang="ro-RO" sz="2000" dirty="0">
                <a:latin typeface="+mn-lt"/>
                <a:ea typeface="Times New Roman"/>
              </a:rPr>
              <a:t>atât asupra funcţionării normale a consumatorilor, cât şi asupra reţelei electrice. </a:t>
            </a:r>
            <a:endParaRPr lang="en-US" sz="2000" dirty="0">
              <a:latin typeface="+mn-lt"/>
              <a:ea typeface="Times New Roman"/>
            </a:endParaRPr>
          </a:p>
          <a:p>
            <a:pPr marL="0" marR="0" algn="just">
              <a:spcBef>
                <a:spcPts val="0"/>
              </a:spcBef>
              <a:spcAft>
                <a:spcPts val="0"/>
              </a:spcAft>
            </a:pPr>
            <a:r>
              <a:rPr lang="en-US" sz="1400" dirty="0">
                <a:latin typeface="+mn-lt"/>
                <a:ea typeface="Times New Roman"/>
              </a:rPr>
              <a:t>  </a:t>
            </a:r>
            <a:r>
              <a:rPr lang="en-US" sz="1050" dirty="0">
                <a:latin typeface="+mn-lt"/>
                <a:ea typeface="Times New Roman"/>
              </a:rPr>
              <a:t>  </a:t>
            </a:r>
            <a:endParaRPr lang="en-US" sz="1400" dirty="0">
              <a:latin typeface="+mn-lt"/>
              <a:ea typeface="Times New Roman"/>
            </a:endParaRPr>
          </a:p>
          <a:p>
            <a:pPr marL="0" marR="0" algn="just">
              <a:spcBef>
                <a:spcPts val="0"/>
              </a:spcBef>
              <a:spcAft>
                <a:spcPts val="0"/>
              </a:spcAft>
            </a:pPr>
            <a:r>
              <a:rPr lang="en-US" sz="2000" dirty="0">
                <a:latin typeface="+mn-lt"/>
                <a:ea typeface="Times New Roman"/>
              </a:rPr>
              <a:t>    </a:t>
            </a:r>
            <a:r>
              <a:rPr lang="en-US" sz="2000" b="1" dirty="0">
                <a:latin typeface="+mn-lt"/>
                <a:ea typeface="Times New Roman"/>
              </a:rPr>
              <a:t>S</a:t>
            </a:r>
            <a:r>
              <a:rPr lang="ro-RO" sz="2000" b="1" dirty="0">
                <a:latin typeface="+mn-lt"/>
                <a:ea typeface="Times New Roman"/>
              </a:rPr>
              <a:t>copul reglării tensiunii </a:t>
            </a:r>
            <a:r>
              <a:rPr lang="ro-RO" sz="2000" dirty="0">
                <a:latin typeface="+mn-lt"/>
                <a:ea typeface="Times New Roman"/>
              </a:rPr>
              <a:t>în reţelele electrice </a:t>
            </a:r>
            <a:r>
              <a:rPr lang="ro-RO" sz="2000" b="1" dirty="0">
                <a:latin typeface="+mn-lt"/>
                <a:ea typeface="Times New Roman"/>
              </a:rPr>
              <a:t>constă în </a:t>
            </a:r>
            <a:r>
              <a:rPr lang="ro-RO" sz="2000" b="1" dirty="0">
                <a:solidFill>
                  <a:srgbClr val="002060"/>
                </a:solidFill>
                <a:latin typeface="+mn-lt"/>
                <a:ea typeface="Times New Roman"/>
              </a:rPr>
              <a:t>menţinerea variaţiilor de tensiune între anumite limite impuse</a:t>
            </a:r>
            <a:r>
              <a:rPr lang="ro-RO" sz="2000" dirty="0">
                <a:latin typeface="+mn-lt"/>
                <a:ea typeface="Times New Roman"/>
              </a:rPr>
              <a:t>.</a:t>
            </a:r>
            <a:endParaRPr lang="en-US" sz="2000" dirty="0">
              <a:latin typeface="+mn-lt"/>
              <a:ea typeface="Times New Roman"/>
            </a:endParaRPr>
          </a:p>
          <a:p>
            <a:pPr indent="360045" algn="just">
              <a:spcBef>
                <a:spcPts val="0"/>
              </a:spcBef>
              <a:spcAft>
                <a:spcPts val="0"/>
              </a:spcAft>
            </a:pPr>
            <a:endParaRPr lang="en-US" sz="2400" dirty="0">
              <a:latin typeface="Times New Roman"/>
              <a:ea typeface="Times New Roman"/>
            </a:endParaRPr>
          </a:p>
          <a:p>
            <a:pPr marL="0" marR="0" indent="360045" algn="just">
              <a:spcBef>
                <a:spcPts val="0"/>
              </a:spcBef>
              <a:spcAft>
                <a:spcPts val="0"/>
              </a:spcAft>
            </a:pPr>
            <a:endParaRPr lang="en-US" sz="2400" dirty="0">
              <a:latin typeface="Times New Roman"/>
              <a:ea typeface="Times New Roman"/>
            </a:endParaRPr>
          </a:p>
          <a:p>
            <a:pPr indent="228600" algn="just" eaLnBrk="0" hangingPunct="0">
              <a:spcAft>
                <a:spcPts val="0"/>
              </a:spcAft>
              <a:defRPr/>
            </a:pPr>
            <a:endParaRPr lang="ro-RO" sz="2000" dirty="0">
              <a:latin typeface="Arial Narrow"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Compensatorul sincron</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1477328"/>
          </a:xfrm>
          <a:prstGeom prst="rect">
            <a:avLst/>
          </a:prstGeom>
        </p:spPr>
        <p:txBody>
          <a:bodyPr wrap="square">
            <a:spAutoFit/>
          </a:bodyPr>
          <a:lstStyle/>
          <a:p>
            <a:pPr marL="285750" indent="-285750">
              <a:buFont typeface="Wingdings" panose="05000000000000000000" pitchFamily="2" charset="2"/>
              <a:buChar char="§"/>
            </a:pPr>
            <a:r>
              <a:rPr lang="it-IT" dirty="0"/>
              <a:t>motor sincron proiectat să funcţioneze în gol, fără cuplu rezistent la arbore.</a:t>
            </a:r>
            <a:endParaRPr lang="ro-RO" dirty="0"/>
          </a:p>
          <a:p>
            <a:pPr marL="285750" indent="-285750">
              <a:buFont typeface="Wingdings" panose="05000000000000000000" pitchFamily="2" charset="2"/>
              <a:buChar char="§"/>
            </a:pPr>
            <a:r>
              <a:rPr lang="ro-RO" dirty="0"/>
              <a:t>a</a:t>
            </a:r>
            <a:r>
              <a:rPr lang="it-IT" dirty="0"/>
              <a:t>bso</a:t>
            </a:r>
            <a:r>
              <a:rPr lang="ro-RO" dirty="0" err="1"/>
              <a:t>arbe</a:t>
            </a:r>
            <a:r>
              <a:rPr lang="it-IT" dirty="0"/>
              <a:t> din reţeaua electrică o putere activă de valoare mică, necesară acoperirii pierderilor de mers în gol şi po</a:t>
            </a:r>
            <a:r>
              <a:rPr lang="ro-RO" dirty="0" err="1"/>
              <a:t>ate</a:t>
            </a:r>
            <a:r>
              <a:rPr lang="it-IT" dirty="0"/>
              <a:t> genera sau consuma putere reactivă, conform regimului </a:t>
            </a:r>
            <a:r>
              <a:rPr lang="ro-RO" dirty="0"/>
              <a:t>său</a:t>
            </a:r>
            <a:r>
              <a:rPr lang="it-IT" dirty="0"/>
              <a:t> de excitaţie.</a:t>
            </a:r>
            <a:endParaRPr lang="en-US" dirty="0"/>
          </a:p>
        </p:txBody>
      </p:sp>
      <p:sp>
        <p:nvSpPr>
          <p:cNvPr id="2" name="Rectangle 1"/>
          <p:cNvSpPr/>
          <p:nvPr/>
        </p:nvSpPr>
        <p:spPr>
          <a:xfrm>
            <a:off x="762000" y="2819400"/>
            <a:ext cx="4572000" cy="3139321"/>
          </a:xfrm>
          <a:prstGeom prst="rect">
            <a:avLst/>
          </a:prstGeom>
        </p:spPr>
        <p:txBody>
          <a:bodyPr>
            <a:spAutoFit/>
          </a:bodyPr>
          <a:lstStyle/>
          <a:p>
            <a:pPr marL="285750" indent="-285750">
              <a:buFont typeface="Courier New" panose="02070309020205020404" pitchFamily="49" charset="0"/>
              <a:buChar char="o"/>
            </a:pPr>
            <a:r>
              <a:rPr lang="pt-BR" dirty="0"/>
              <a:t>Pentru o anumită valoare </a:t>
            </a:r>
            <a:r>
              <a:rPr lang="pt-BR" i="1" dirty="0"/>
              <a:t>I</a:t>
            </a:r>
            <a:r>
              <a:rPr lang="pt-BR" i="1" baseline="-25000" dirty="0"/>
              <a:t>ex0</a:t>
            </a:r>
            <a:r>
              <a:rPr lang="pt-BR" dirty="0"/>
              <a:t> a curentului de excitaţie, puterea reactivă a compensatorului este nulă. </a:t>
            </a:r>
            <a:endParaRPr lang="ro-RO" dirty="0"/>
          </a:p>
          <a:p>
            <a:pPr marL="285750" indent="-285750">
              <a:buFont typeface="Courier New" panose="02070309020205020404" pitchFamily="49" charset="0"/>
              <a:buChar char="o"/>
            </a:pPr>
            <a:r>
              <a:rPr lang="pt-BR" i="1" dirty="0"/>
              <a:t>I</a:t>
            </a:r>
            <a:r>
              <a:rPr lang="pt-BR" i="1" baseline="-25000" dirty="0"/>
              <a:t>ex</a:t>
            </a:r>
            <a:r>
              <a:rPr lang="pt-BR" i="1" dirty="0"/>
              <a:t>&gt;I</a:t>
            </a:r>
            <a:r>
              <a:rPr lang="pt-BR" i="1" baseline="-25000" dirty="0"/>
              <a:t>ex0</a:t>
            </a:r>
            <a:r>
              <a:rPr lang="ro-RO" dirty="0"/>
              <a:t> -</a:t>
            </a:r>
            <a:r>
              <a:rPr lang="pt-BR" dirty="0"/>
              <a:t> compensatorul funcţionează în regim supraexcitat şi se comportă ca un condensator, adică debitează putere reactivă în reţeaua electrică.</a:t>
            </a:r>
            <a:endParaRPr lang="ro-RO" dirty="0"/>
          </a:p>
          <a:p>
            <a:pPr marL="285750" indent="-285750">
              <a:buFont typeface="Courier New" panose="02070309020205020404" pitchFamily="49" charset="0"/>
              <a:buChar char="o"/>
            </a:pPr>
            <a:r>
              <a:rPr lang="pt-BR" i="1" dirty="0"/>
              <a:t>I</a:t>
            </a:r>
            <a:r>
              <a:rPr lang="pt-BR" i="1" baseline="-25000" dirty="0"/>
              <a:t>ex</a:t>
            </a:r>
            <a:r>
              <a:rPr lang="pt-BR" i="1" dirty="0"/>
              <a:t>&lt;I</a:t>
            </a:r>
            <a:r>
              <a:rPr lang="pt-BR" i="1" baseline="-25000" dirty="0"/>
              <a:t>ex0</a:t>
            </a:r>
            <a:r>
              <a:rPr lang="pt-BR" dirty="0"/>
              <a:t>, compensatorul sincron funcţionează în regim subexcitat şi se comportă ca o bobină, adică absoarbe putere reactivă din reţeaua electrică.</a:t>
            </a:r>
            <a:endParaRPr lang="en-US" dirty="0"/>
          </a:p>
        </p:txBody>
      </p:sp>
      <p:grpSp>
        <p:nvGrpSpPr>
          <p:cNvPr id="5" name="Group 1"/>
          <p:cNvGrpSpPr>
            <a:grpSpLocks/>
          </p:cNvGrpSpPr>
          <p:nvPr/>
        </p:nvGrpSpPr>
        <p:grpSpPr bwMode="auto">
          <a:xfrm>
            <a:off x="5715000" y="3052127"/>
            <a:ext cx="2590800" cy="2869565"/>
            <a:chOff x="1790" y="1697"/>
            <a:chExt cx="2500" cy="2673"/>
          </a:xfrm>
        </p:grpSpPr>
        <p:sp>
          <p:nvSpPr>
            <p:cNvPr id="6" name="Line 21"/>
            <p:cNvSpPr>
              <a:spLocks noChangeShapeType="1"/>
            </p:cNvSpPr>
            <p:nvPr/>
          </p:nvSpPr>
          <p:spPr bwMode="auto">
            <a:xfrm flipV="1">
              <a:off x="2160" y="1740"/>
              <a:ext cx="0" cy="262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7" name="Line 20"/>
            <p:cNvSpPr>
              <a:spLocks noChangeShapeType="1"/>
            </p:cNvSpPr>
            <p:nvPr/>
          </p:nvSpPr>
          <p:spPr bwMode="auto">
            <a:xfrm>
              <a:off x="1820" y="3220"/>
              <a:ext cx="2280" cy="0"/>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8" name="Arc 19"/>
            <p:cNvSpPr>
              <a:spLocks/>
            </p:cNvSpPr>
            <p:nvPr/>
          </p:nvSpPr>
          <p:spPr bwMode="auto">
            <a:xfrm flipH="1">
              <a:off x="2530" y="2089"/>
              <a:ext cx="1620" cy="2241"/>
            </a:xfrm>
            <a:custGeom>
              <a:avLst/>
              <a:gdLst>
                <a:gd name="G0" fmla="+- 0 0 0"/>
                <a:gd name="G1" fmla="+- 17889 0 0"/>
                <a:gd name="G2" fmla="+- 21600 0 0"/>
                <a:gd name="T0" fmla="*/ 12105 w 21600"/>
                <a:gd name="T1" fmla="*/ 0 h 17889"/>
                <a:gd name="T2" fmla="*/ 21600 w 21600"/>
                <a:gd name="T3" fmla="*/ 17889 h 17889"/>
                <a:gd name="T4" fmla="*/ 0 w 21600"/>
                <a:gd name="T5" fmla="*/ 17889 h 17889"/>
              </a:gdLst>
              <a:ahLst/>
              <a:cxnLst>
                <a:cxn ang="0">
                  <a:pos x="T0" y="T1"/>
                </a:cxn>
                <a:cxn ang="0">
                  <a:pos x="T2" y="T3"/>
                </a:cxn>
                <a:cxn ang="0">
                  <a:pos x="T4" y="T5"/>
                </a:cxn>
              </a:cxnLst>
              <a:rect l="0" t="0" r="r" b="b"/>
              <a:pathLst>
                <a:path w="21600" h="17889" fill="none" extrusionOk="0">
                  <a:moveTo>
                    <a:pt x="12105" y="-1"/>
                  </a:moveTo>
                  <a:cubicBezTo>
                    <a:pt x="18042" y="4017"/>
                    <a:pt x="21600" y="10719"/>
                    <a:pt x="21600" y="17889"/>
                  </a:cubicBezTo>
                </a:path>
                <a:path w="21600" h="17889" stroke="0" extrusionOk="0">
                  <a:moveTo>
                    <a:pt x="12105" y="-1"/>
                  </a:moveTo>
                  <a:cubicBezTo>
                    <a:pt x="18042" y="4017"/>
                    <a:pt x="21600" y="10719"/>
                    <a:pt x="21600" y="17889"/>
                  </a:cubicBezTo>
                  <a:lnTo>
                    <a:pt x="0" y="17889"/>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11" name="Line 18"/>
            <p:cNvSpPr>
              <a:spLocks noChangeShapeType="1"/>
            </p:cNvSpPr>
            <p:nvPr/>
          </p:nvSpPr>
          <p:spPr bwMode="auto">
            <a:xfrm>
              <a:off x="3240" y="2100"/>
              <a:ext cx="0" cy="112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12" name="Line 17"/>
            <p:cNvSpPr>
              <a:spLocks noChangeShapeType="1"/>
            </p:cNvSpPr>
            <p:nvPr/>
          </p:nvSpPr>
          <p:spPr bwMode="auto">
            <a:xfrm>
              <a:off x="2160" y="2090"/>
              <a:ext cx="108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13" name="Line 16"/>
            <p:cNvSpPr>
              <a:spLocks noChangeShapeType="1"/>
            </p:cNvSpPr>
            <p:nvPr/>
          </p:nvSpPr>
          <p:spPr bwMode="auto">
            <a:xfrm>
              <a:off x="2160" y="4250"/>
              <a:ext cx="370"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14" name="Line 15"/>
            <p:cNvSpPr>
              <a:spLocks noChangeShapeType="1"/>
            </p:cNvSpPr>
            <p:nvPr/>
          </p:nvSpPr>
          <p:spPr bwMode="auto">
            <a:xfrm flipV="1">
              <a:off x="2530" y="3220"/>
              <a:ext cx="0" cy="103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4000"/>
            </a:p>
          </p:txBody>
        </p:sp>
        <p:sp>
          <p:nvSpPr>
            <p:cNvPr id="15" name="Text Box 14"/>
            <p:cNvSpPr txBox="1">
              <a:spLocks noChangeArrowheads="1"/>
            </p:cNvSpPr>
            <p:nvPr/>
          </p:nvSpPr>
          <p:spPr bwMode="auto">
            <a:xfrm>
              <a:off x="1950" y="1697"/>
              <a:ext cx="14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Q</a:t>
              </a:r>
              <a:endParaRPr kumimoji="0" lang="ro-RO" altLang="en-US" sz="4000" b="0" i="0" u="none" strike="noStrike" cap="none" normalizeH="0" baseline="0" dirty="0">
                <a:ln>
                  <a:noFill/>
                </a:ln>
                <a:solidFill>
                  <a:schemeClr val="tx1"/>
                </a:solidFill>
                <a:effectLst/>
                <a:latin typeface="Arial" panose="020B0604020202020204" pitchFamily="34" charset="0"/>
              </a:endParaRPr>
            </a:p>
          </p:txBody>
        </p:sp>
        <p:sp>
          <p:nvSpPr>
            <p:cNvPr id="16" name="Text Box 13"/>
            <p:cNvSpPr txBox="1">
              <a:spLocks noChangeArrowheads="1"/>
            </p:cNvSpPr>
            <p:nvPr/>
          </p:nvSpPr>
          <p:spPr bwMode="auto">
            <a:xfrm>
              <a:off x="1790" y="4137"/>
              <a:ext cx="330"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Q</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K</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Sb</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17" name="Text Box 12"/>
            <p:cNvSpPr txBox="1">
              <a:spLocks noChangeArrowheads="1"/>
            </p:cNvSpPr>
            <p:nvPr/>
          </p:nvSpPr>
          <p:spPr bwMode="auto">
            <a:xfrm>
              <a:off x="1830" y="1977"/>
              <a:ext cx="30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Q</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K</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S</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18" name="Text Box 11"/>
            <p:cNvSpPr txBox="1">
              <a:spLocks noChangeArrowheads="1"/>
            </p:cNvSpPr>
            <p:nvPr/>
          </p:nvSpPr>
          <p:spPr bwMode="auto">
            <a:xfrm>
              <a:off x="2050" y="3010"/>
              <a:ext cx="8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0</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19" name="Text Box 10"/>
            <p:cNvSpPr txBox="1">
              <a:spLocks noChangeArrowheads="1"/>
            </p:cNvSpPr>
            <p:nvPr/>
          </p:nvSpPr>
          <p:spPr bwMode="auto">
            <a:xfrm>
              <a:off x="2750" y="3000"/>
              <a:ext cx="100"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0" name="Text Box 9"/>
            <p:cNvSpPr txBox="1">
              <a:spLocks noChangeArrowheads="1"/>
            </p:cNvSpPr>
            <p:nvPr/>
          </p:nvSpPr>
          <p:spPr bwMode="auto">
            <a:xfrm>
              <a:off x="2480" y="3000"/>
              <a:ext cx="10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E</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1" name="Text Box 8"/>
            <p:cNvSpPr txBox="1">
              <a:spLocks noChangeArrowheads="1"/>
            </p:cNvSpPr>
            <p:nvPr/>
          </p:nvSpPr>
          <p:spPr bwMode="auto">
            <a:xfrm>
              <a:off x="2570" y="4180"/>
              <a:ext cx="11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D</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2" name="Text Box 7"/>
            <p:cNvSpPr txBox="1">
              <a:spLocks noChangeArrowheads="1"/>
            </p:cNvSpPr>
            <p:nvPr/>
          </p:nvSpPr>
          <p:spPr bwMode="auto">
            <a:xfrm>
              <a:off x="3280" y="1950"/>
              <a:ext cx="10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B</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3" name="Text Box 6"/>
            <p:cNvSpPr txBox="1">
              <a:spLocks noChangeArrowheads="1"/>
            </p:cNvSpPr>
            <p:nvPr/>
          </p:nvSpPr>
          <p:spPr bwMode="auto">
            <a:xfrm>
              <a:off x="3180" y="3250"/>
              <a:ext cx="11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C</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4" name="Text Box 5"/>
            <p:cNvSpPr txBox="1">
              <a:spLocks noChangeArrowheads="1"/>
            </p:cNvSpPr>
            <p:nvPr/>
          </p:nvSpPr>
          <p:spPr bwMode="auto">
            <a:xfrm>
              <a:off x="4130" y="3120"/>
              <a:ext cx="160"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I</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ex</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5" name="Text Box 4"/>
            <p:cNvSpPr txBox="1">
              <a:spLocks noChangeArrowheads="1"/>
            </p:cNvSpPr>
            <p:nvPr/>
          </p:nvSpPr>
          <p:spPr bwMode="auto">
            <a:xfrm>
              <a:off x="2260" y="2290"/>
              <a:ext cx="61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400" b="0" i="1" u="none" strike="noStrike" cap="none" normalizeH="0" baseline="0">
                  <a:ln>
                    <a:noFill/>
                  </a:ln>
                  <a:solidFill>
                    <a:schemeClr val="tx1"/>
                  </a:solidFill>
                  <a:effectLst/>
                  <a:latin typeface="Arial" panose="020B0604020202020204" pitchFamily="34" charset="0"/>
                  <a:ea typeface="Times New Roman" panose="02020603050405020304" pitchFamily="18" charset="0"/>
                </a:rPr>
                <a:t>Regim capacitiv</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6" name="Text Box 3"/>
            <p:cNvSpPr txBox="1">
              <a:spLocks noChangeArrowheads="1"/>
            </p:cNvSpPr>
            <p:nvPr/>
          </p:nvSpPr>
          <p:spPr bwMode="auto">
            <a:xfrm>
              <a:off x="2660" y="3660"/>
              <a:ext cx="580"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400" b="0" i="1" u="none" strike="noStrike" cap="none" normalizeH="0" baseline="0">
                  <a:ln>
                    <a:noFill/>
                  </a:ln>
                  <a:solidFill>
                    <a:schemeClr val="tx1"/>
                  </a:solidFill>
                  <a:effectLst/>
                  <a:latin typeface="Arial" panose="020B0604020202020204" pitchFamily="34" charset="0"/>
                  <a:ea typeface="Times New Roman" panose="02020603050405020304" pitchFamily="18" charset="0"/>
                </a:rPr>
                <a:t>Regim inductiv</a:t>
              </a:r>
              <a:endParaRPr kumimoji="0" lang="ro-RO" altLang="en-US" sz="4000" b="0" i="0" u="none" strike="noStrike" cap="none" normalizeH="0" baseline="0">
                <a:ln>
                  <a:noFill/>
                </a:ln>
                <a:solidFill>
                  <a:schemeClr val="tx1"/>
                </a:solidFill>
                <a:effectLst/>
                <a:latin typeface="Arial" panose="020B0604020202020204" pitchFamily="34" charset="0"/>
              </a:endParaRPr>
            </a:p>
          </p:txBody>
        </p:sp>
        <p:sp>
          <p:nvSpPr>
            <p:cNvPr id="27" name="Text Box 2"/>
            <p:cNvSpPr txBox="1">
              <a:spLocks noChangeArrowheads="1"/>
            </p:cNvSpPr>
            <p:nvPr/>
          </p:nvSpPr>
          <p:spPr bwMode="auto">
            <a:xfrm>
              <a:off x="2690" y="3240"/>
              <a:ext cx="210"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I</a:t>
              </a:r>
              <a:r>
                <a:rPr kumimoji="0" lang="ro-RO"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ex0</a:t>
              </a:r>
              <a:endParaRPr kumimoji="0" lang="ro-RO" altLang="en-US" sz="4000" b="0" i="0" u="none" strike="noStrike" cap="none" normalizeH="0" baseline="0">
                <a:ln>
                  <a:noFill/>
                </a:ln>
                <a:solidFill>
                  <a:schemeClr val="tx1"/>
                </a:solidFill>
                <a:effectLst/>
                <a:latin typeface="Arial" panose="020B0604020202020204" pitchFamily="34" charset="0"/>
              </a:endParaRPr>
            </a:p>
          </p:txBody>
        </p:sp>
      </p:grpSp>
      <p:sp>
        <p:nvSpPr>
          <p:cNvPr id="29" name="Rectangle 26"/>
          <p:cNvSpPr>
            <a:spLocks noChangeArrowheads="1"/>
          </p:cNvSpPr>
          <p:nvPr/>
        </p:nvSpPr>
        <p:spPr bwMode="auto">
          <a:xfrm>
            <a:off x="5604933" y="5998459"/>
            <a:ext cx="33528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Fig. </a:t>
            </a:r>
            <a:r>
              <a:rPr lang="en-US" sz="1400" b="1" dirty="0">
                <a:solidFill>
                  <a:srgbClr val="002060"/>
                </a:solidFill>
                <a:latin typeface="Arial" pitchFamily="34" charset="0"/>
                <a:ea typeface="Times New Roman" pitchFamily="18" charset="0"/>
                <a:cs typeface="Arial" pitchFamily="34" charset="0"/>
              </a:rPr>
              <a:t>8</a:t>
            </a:r>
            <a:r>
              <a:rPr kumimoji="0" lang="ro-RO" sz="1400" b="1"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en-US"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en-US" sz="1400" b="1" i="1" u="none" strike="noStrike" cap="none" normalizeH="0" baseline="0" dirty="0" err="1">
                <a:ln>
                  <a:noFill/>
                </a:ln>
                <a:solidFill>
                  <a:schemeClr val="tx1"/>
                </a:solidFill>
                <a:effectLst/>
                <a:latin typeface="Arial" pitchFamily="34" charset="0"/>
                <a:ea typeface="Times New Roman" pitchFamily="18" charset="0"/>
                <a:cs typeface="Arial" pitchFamily="34" charset="0"/>
              </a:rPr>
              <a:t>Varia</a:t>
            </a:r>
            <a:r>
              <a:rPr kumimoji="0" lang="ro-RO"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ț</a:t>
            </a:r>
            <a:r>
              <a:rPr kumimoji="0" lang="en-US" sz="1400" b="1" i="1" u="none" strike="noStrike" cap="none" normalizeH="0" baseline="0" dirty="0" err="1">
                <a:ln>
                  <a:noFill/>
                </a:ln>
                <a:solidFill>
                  <a:schemeClr val="tx1"/>
                </a:solidFill>
                <a:effectLst/>
                <a:latin typeface="Arial" pitchFamily="34" charset="0"/>
                <a:ea typeface="Times New Roman" pitchFamily="18" charset="0"/>
                <a:cs typeface="Arial" pitchFamily="34" charset="0"/>
              </a:rPr>
              <a:t>ia</a:t>
            </a:r>
            <a:r>
              <a:rPr kumimoji="0" lang="en-US"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 Q </a:t>
            </a:r>
            <a:r>
              <a:rPr kumimoji="0" lang="ro-RO"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î</a:t>
            </a:r>
            <a:r>
              <a:rPr kumimoji="0" lang="en-US" sz="1400" b="1" i="1" u="none" strike="noStrike" cap="none" normalizeH="0" baseline="0" dirty="0">
                <a:ln>
                  <a:noFill/>
                </a:ln>
                <a:solidFill>
                  <a:schemeClr val="tx1"/>
                </a:solidFill>
                <a:effectLst/>
                <a:latin typeface="Arial" pitchFamily="34" charset="0"/>
                <a:ea typeface="Times New Roman" pitchFamily="18" charset="0"/>
                <a:cs typeface="Arial" pitchFamily="34" charset="0"/>
              </a:rPr>
              <a:t>n </a:t>
            </a:r>
            <a:r>
              <a:rPr kumimoji="0" lang="en-US" sz="1400" b="1" i="1" u="none" strike="noStrike" cap="none" normalizeH="0" baseline="0" dirty="0" err="1">
                <a:ln>
                  <a:noFill/>
                </a:ln>
                <a:solidFill>
                  <a:schemeClr val="tx1"/>
                </a:solidFill>
                <a:effectLst/>
                <a:latin typeface="Arial" pitchFamily="34" charset="0"/>
                <a:ea typeface="Times New Roman" pitchFamily="18" charset="0"/>
                <a:cs typeface="Arial" pitchFamily="34" charset="0"/>
              </a:rPr>
              <a:t>func</a:t>
            </a:r>
            <a:r>
              <a:rPr lang="ro-RO" sz="1400" b="1" i="1" dirty="0">
                <a:latin typeface="Arial" pitchFamily="34" charset="0"/>
                <a:ea typeface="Times New Roman" pitchFamily="18" charset="0"/>
                <a:cs typeface="Arial" pitchFamily="34" charset="0"/>
              </a:rPr>
              <a:t>ție de </a:t>
            </a:r>
            <a:r>
              <a:rPr lang="pt-BR" sz="1400" i="1" dirty="0"/>
              <a:t>I</a:t>
            </a:r>
            <a:r>
              <a:rPr lang="pt-BR" sz="1400" i="1" baseline="-25000" dirty="0"/>
              <a:t>ex</a:t>
            </a:r>
            <a:endParaRPr lang="ro-RO" sz="1400" i="1" baseline="-25000" dirty="0"/>
          </a:p>
          <a:p>
            <a:pPr lvl="0" algn="ctr"/>
            <a:r>
              <a:rPr lang="ro-RO" sz="1400" b="1" dirty="0">
                <a:latin typeface="Arial" pitchFamily="34" charset="0"/>
                <a:ea typeface="Times New Roman" pitchFamily="18" charset="0"/>
                <a:cs typeface="Arial" pitchFamily="34" charset="0"/>
              </a:rPr>
              <a:t>la compensatorul sincron</a:t>
            </a:r>
            <a:r>
              <a:rPr lang="ro-RO" sz="1400" b="1" i="1" dirty="0">
                <a:latin typeface="Arial" pitchFamily="34" charset="0"/>
                <a:ea typeface="Times New Roman" pitchFamily="18" charset="0"/>
                <a:cs typeface="Arial" pitchFamily="34" charset="0"/>
              </a:rPr>
              <a:t> </a:t>
            </a:r>
            <a:endParaRPr kumimoji="0" lang="ro-RO" sz="2400" b="0" i="0" u="none" strike="noStrike" cap="none" normalizeH="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57429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Compensatorul sincron</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1200329"/>
          </a:xfrm>
          <a:prstGeom prst="rect">
            <a:avLst/>
          </a:prstGeom>
        </p:spPr>
        <p:txBody>
          <a:bodyPr wrap="square">
            <a:spAutoFit/>
          </a:bodyPr>
          <a:lstStyle/>
          <a:p>
            <a:r>
              <a:rPr lang="pt-BR" dirty="0"/>
              <a:t>Raportul dintre puterea maximă reactivă absorbită </a:t>
            </a:r>
            <a:r>
              <a:rPr lang="pt-BR" i="1" dirty="0">
                <a:latin typeface="Times New Roman" panose="02020603050405020304" pitchFamily="18" charset="0"/>
                <a:cs typeface="Times New Roman" panose="02020603050405020304" pitchFamily="18" charset="0"/>
              </a:rPr>
              <a:t>Q</a:t>
            </a:r>
            <a:r>
              <a:rPr lang="pt-BR" i="1" baseline="-25000" dirty="0">
                <a:latin typeface="Times New Roman" panose="02020603050405020304" pitchFamily="18" charset="0"/>
                <a:cs typeface="Times New Roman" panose="02020603050405020304" pitchFamily="18" charset="0"/>
              </a:rPr>
              <a:t>K</a:t>
            </a:r>
            <a:r>
              <a:rPr lang="pt-BR" i="1" baseline="30000" dirty="0">
                <a:latin typeface="Times New Roman" panose="02020603050405020304" pitchFamily="18" charset="0"/>
                <a:cs typeface="Times New Roman" panose="02020603050405020304" pitchFamily="18" charset="0"/>
              </a:rPr>
              <a:t>Sb</a:t>
            </a:r>
            <a:r>
              <a:rPr lang="pt-BR" dirty="0"/>
              <a:t> şi puterea maximă furnizată </a:t>
            </a:r>
            <a:r>
              <a:rPr lang="pt-BR" i="1" dirty="0">
                <a:latin typeface="Times New Roman" panose="02020603050405020304" pitchFamily="18" charset="0"/>
                <a:cs typeface="Times New Roman" panose="02020603050405020304" pitchFamily="18" charset="0"/>
              </a:rPr>
              <a:t>Q</a:t>
            </a:r>
            <a:r>
              <a:rPr lang="pt-BR" i="1" baseline="-25000" dirty="0">
                <a:latin typeface="Times New Roman" panose="02020603050405020304" pitchFamily="18" charset="0"/>
                <a:cs typeface="Times New Roman" panose="02020603050405020304" pitchFamily="18" charset="0"/>
              </a:rPr>
              <a:t>K</a:t>
            </a:r>
            <a:r>
              <a:rPr lang="pt-BR" i="1" baseline="30000" dirty="0">
                <a:latin typeface="Times New Roman" panose="02020603050405020304" pitchFamily="18" charset="0"/>
                <a:cs typeface="Times New Roman" panose="02020603050405020304" pitchFamily="18" charset="0"/>
              </a:rPr>
              <a:t>S</a:t>
            </a:r>
            <a:r>
              <a:rPr lang="pt-BR" i="1" dirty="0">
                <a:latin typeface="Times New Roman" panose="02020603050405020304" pitchFamily="18" charset="0"/>
                <a:cs typeface="Times New Roman" panose="02020603050405020304" pitchFamily="18" charset="0"/>
              </a:rPr>
              <a:t> </a:t>
            </a:r>
            <a:r>
              <a:rPr lang="pt-BR" dirty="0"/>
              <a:t>depinde de construcţia compensatorului sincron şi de repartiţia amperspirelor între stator şi rotor. Criteriul optim de construcţie a acestora corespunde următorului raport:</a:t>
            </a:r>
            <a:endParaRPr lang="en-US" dirty="0"/>
          </a:p>
        </p:txBody>
      </p:sp>
      <p:sp>
        <p:nvSpPr>
          <p:cNvPr id="2" name="Rectangle 1"/>
          <p:cNvSpPr/>
          <p:nvPr/>
        </p:nvSpPr>
        <p:spPr>
          <a:xfrm>
            <a:off x="762000" y="2819400"/>
            <a:ext cx="3962400" cy="2031325"/>
          </a:xfrm>
          <a:prstGeom prst="rect">
            <a:avLst/>
          </a:prstGeom>
        </p:spPr>
        <p:txBody>
          <a:bodyPr wrap="square">
            <a:spAutoFit/>
          </a:bodyPr>
          <a:lstStyle/>
          <a:p>
            <a:pPr marL="285750" indent="-285750">
              <a:buFont typeface="Courier New" panose="02070309020205020404" pitchFamily="49" charset="0"/>
              <a:buChar char="o"/>
            </a:pPr>
            <a:r>
              <a:rPr lang="ro-RO" dirty="0"/>
              <a:t>Putere nominală: </a:t>
            </a:r>
            <a:r>
              <a:rPr lang="pt-BR" i="1" dirty="0">
                <a:latin typeface="Times New Roman" panose="02020603050405020304" pitchFamily="18" charset="0"/>
                <a:cs typeface="Times New Roman" panose="02020603050405020304" pitchFamily="18" charset="0"/>
              </a:rPr>
              <a:t>Q</a:t>
            </a:r>
            <a:r>
              <a:rPr lang="pt-BR" i="1" baseline="-25000" dirty="0">
                <a:latin typeface="Times New Roman" panose="02020603050405020304" pitchFamily="18" charset="0"/>
                <a:cs typeface="Times New Roman" panose="02020603050405020304" pitchFamily="18" charset="0"/>
              </a:rPr>
              <a:t>K</a:t>
            </a:r>
            <a:r>
              <a:rPr lang="pt-BR" i="1" baseline="30000" dirty="0">
                <a:latin typeface="Times New Roman" panose="02020603050405020304" pitchFamily="18" charset="0"/>
                <a:cs typeface="Times New Roman" panose="02020603050405020304" pitchFamily="18" charset="0"/>
              </a:rPr>
              <a:t>S</a:t>
            </a:r>
            <a:endParaRPr lang="ro-RO" i="1" baseline="30000" dirty="0">
              <a:latin typeface="Times New Roman" panose="02020603050405020304" pitchFamily="18" charset="0"/>
              <a:cs typeface="Times New Roman" panose="02020603050405020304" pitchFamily="18" charset="0"/>
            </a:endParaRPr>
          </a:p>
          <a:p>
            <a:pPr marL="285750" indent="-285750">
              <a:buFont typeface="Courier New" panose="02070309020205020404" pitchFamily="49" charset="0"/>
              <a:buChar char="o"/>
            </a:pPr>
            <a:endParaRPr lang="ro-RO" dirty="0"/>
          </a:p>
          <a:p>
            <a:pPr marL="285750" indent="-285750">
              <a:buFont typeface="Courier New" panose="02070309020205020404" pitchFamily="49" charset="0"/>
              <a:buChar char="o"/>
            </a:pPr>
            <a:r>
              <a:rPr lang="pt-BR" dirty="0"/>
              <a:t>costul compensatoarelor sincrone creşte cu atât mai mult, cu cât puterea reactivă absorbită se apropie, ca valoare, de puterea reactivă furnizată.</a:t>
            </a:r>
            <a:r>
              <a:rPr lang="pt-BR" i="1" dirty="0"/>
              <a:t> </a:t>
            </a:r>
            <a:endParaRPr lang="en-US" dirty="0"/>
          </a:p>
        </p:txBody>
      </p:sp>
      <p:graphicFrame>
        <p:nvGraphicFramePr>
          <p:cNvPr id="31" name="Object 30"/>
          <p:cNvGraphicFramePr>
            <a:graphicFrameLocks noChangeAspect="1"/>
          </p:cNvGraphicFramePr>
          <p:nvPr>
            <p:extLst>
              <p:ext uri="{D42A27DB-BD31-4B8C-83A1-F6EECF244321}">
                <p14:modId xmlns:p14="http://schemas.microsoft.com/office/powerpoint/2010/main" val="94335893"/>
              </p:ext>
            </p:extLst>
          </p:nvPr>
        </p:nvGraphicFramePr>
        <p:xfrm>
          <a:off x="5943600" y="3014008"/>
          <a:ext cx="1862137" cy="812569"/>
        </p:xfrm>
        <a:graphic>
          <a:graphicData uri="http://schemas.openxmlformats.org/presentationml/2006/ole">
            <mc:AlternateContent xmlns:mc="http://schemas.openxmlformats.org/markup-compatibility/2006">
              <mc:Choice xmlns:v="urn:schemas-microsoft-com:vml" Requires="v">
                <p:oleObj spid="_x0000_s217114" name="Equation" r:id="rId4" imgW="1054100" imgH="457200" progId="Equation.DSMT4">
                  <p:embed/>
                </p:oleObj>
              </mc:Choice>
              <mc:Fallback>
                <p:oleObj name="Equation" r:id="rId4" imgW="1054100" imgH="4572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014008"/>
                        <a:ext cx="1862137" cy="812569"/>
                      </a:xfrm>
                      <a:prstGeom prst="rect">
                        <a:avLst/>
                      </a:prstGeom>
                      <a:noFill/>
                    </p:spPr>
                  </p:pic>
                </p:oleObj>
              </mc:Fallback>
            </mc:AlternateContent>
          </a:graphicData>
        </a:graphic>
      </p:graphicFrame>
      <p:sp>
        <p:nvSpPr>
          <p:cNvPr id="34" name="Rectangle 33"/>
          <p:cNvSpPr/>
          <p:nvPr/>
        </p:nvSpPr>
        <p:spPr>
          <a:xfrm>
            <a:off x="8001000" y="3157835"/>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[21]</a:t>
            </a:r>
          </a:p>
        </p:txBody>
      </p:sp>
    </p:spTree>
    <p:extLst>
      <p:ext uri="{BB962C8B-B14F-4D97-AF65-F5344CB8AC3E}">
        <p14:creationId xmlns:p14="http://schemas.microsoft.com/office/powerpoint/2010/main" val="1101033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Compensatorul sincron</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5632311"/>
          </a:xfrm>
          <a:prstGeom prst="rect">
            <a:avLst/>
          </a:prstGeom>
        </p:spPr>
        <p:txBody>
          <a:bodyPr wrap="square">
            <a:spAutoFit/>
          </a:bodyPr>
          <a:lstStyle/>
          <a:p>
            <a:r>
              <a:rPr lang="en-US" dirty="0" err="1"/>
              <a:t>Avantaje</a:t>
            </a:r>
            <a:endParaRPr lang="ro-RO" dirty="0"/>
          </a:p>
          <a:p>
            <a:pPr marL="285750" indent="-285750">
              <a:buFont typeface="Arial" panose="020B0604020202020204" pitchFamily="34" charset="0"/>
              <a:buChar char="•"/>
            </a:pPr>
            <a:r>
              <a:rPr lang="en-US" dirty="0" err="1"/>
              <a:t>Posibilitatea</a:t>
            </a:r>
            <a:r>
              <a:rPr lang="en-US" dirty="0"/>
              <a:t> </a:t>
            </a:r>
            <a:r>
              <a:rPr lang="en-US" dirty="0" err="1"/>
              <a:t>funcţionării</a:t>
            </a:r>
            <a:r>
              <a:rPr lang="en-US" dirty="0"/>
              <a:t> </a:t>
            </a:r>
            <a:r>
              <a:rPr lang="en-US" dirty="0" err="1"/>
              <a:t>atât</a:t>
            </a:r>
            <a:r>
              <a:rPr lang="en-US" dirty="0"/>
              <a:t> ca generator, </a:t>
            </a:r>
            <a:r>
              <a:rPr lang="en-US" dirty="0" err="1"/>
              <a:t>cât</a:t>
            </a:r>
            <a:r>
              <a:rPr lang="en-US" dirty="0"/>
              <a:t> </a:t>
            </a:r>
            <a:r>
              <a:rPr lang="en-US" dirty="0" err="1"/>
              <a:t>şi</a:t>
            </a:r>
            <a:r>
              <a:rPr lang="en-US" dirty="0"/>
              <a:t> ca receptor de </a:t>
            </a:r>
            <a:r>
              <a:rPr lang="en-US" dirty="0" err="1"/>
              <a:t>putere</a:t>
            </a:r>
            <a:r>
              <a:rPr lang="en-US" dirty="0"/>
              <a:t> </a:t>
            </a:r>
            <a:r>
              <a:rPr lang="en-US" dirty="0" err="1"/>
              <a:t>reactivă</a:t>
            </a:r>
            <a:r>
              <a:rPr lang="en-US" dirty="0"/>
              <a:t>.</a:t>
            </a:r>
          </a:p>
          <a:p>
            <a:pPr marL="285750" lvl="0" indent="-285750">
              <a:buFont typeface="Arial" panose="020B0604020202020204" pitchFamily="34" charset="0"/>
              <a:buChar char="•"/>
            </a:pPr>
            <a:r>
              <a:rPr lang="en-US" dirty="0" err="1"/>
              <a:t>Reglarea</a:t>
            </a:r>
            <a:r>
              <a:rPr lang="en-US" dirty="0"/>
              <a:t> </a:t>
            </a:r>
            <a:r>
              <a:rPr lang="en-US" dirty="0" err="1"/>
              <a:t>continuă</a:t>
            </a:r>
            <a:r>
              <a:rPr lang="en-US" dirty="0"/>
              <a:t> a </a:t>
            </a:r>
            <a:r>
              <a:rPr lang="en-US" dirty="0" err="1"/>
              <a:t>puterii</a:t>
            </a:r>
            <a:r>
              <a:rPr lang="en-US" dirty="0"/>
              <a:t> reactive generate </a:t>
            </a:r>
            <a:r>
              <a:rPr lang="en-US" dirty="0" err="1"/>
              <a:t>sau</a:t>
            </a:r>
            <a:r>
              <a:rPr lang="en-US" dirty="0"/>
              <a:t> </a:t>
            </a:r>
            <a:r>
              <a:rPr lang="en-US" dirty="0" err="1"/>
              <a:t>absorbite</a:t>
            </a:r>
            <a:r>
              <a:rPr lang="en-US" dirty="0"/>
              <a:t>, cu </a:t>
            </a:r>
            <a:r>
              <a:rPr lang="en-US" dirty="0" err="1"/>
              <a:t>ajutorul</a:t>
            </a:r>
            <a:r>
              <a:rPr lang="en-US" dirty="0"/>
              <a:t> </a:t>
            </a:r>
            <a:r>
              <a:rPr lang="en-US" dirty="0" err="1"/>
              <a:t>curentului</a:t>
            </a:r>
            <a:r>
              <a:rPr lang="en-US" dirty="0"/>
              <a:t> de </a:t>
            </a:r>
            <a:r>
              <a:rPr lang="en-US" dirty="0" err="1"/>
              <a:t>excitaţie</a:t>
            </a:r>
            <a:r>
              <a:rPr lang="en-US" dirty="0"/>
              <a:t>.</a:t>
            </a:r>
          </a:p>
          <a:p>
            <a:pPr marL="285750" lvl="0" indent="-285750">
              <a:buFont typeface="Arial" panose="020B0604020202020204" pitchFamily="34" charset="0"/>
              <a:buChar char="•"/>
            </a:pPr>
            <a:r>
              <a:rPr lang="it-IT" dirty="0"/>
              <a:t>Contribuie la menţinerea stabilităţii sistemului, având un efect autoregulator pozitiv. Scăderea tensiunii de alimentare a compensatoarelor sincrone conduce la creşterea puterii reactive furnizate de acestea.</a:t>
            </a:r>
            <a:endParaRPr lang="en-US" dirty="0"/>
          </a:p>
          <a:p>
            <a:endParaRPr lang="ro-RO" dirty="0"/>
          </a:p>
          <a:p>
            <a:r>
              <a:rPr lang="ro-RO" dirty="0"/>
              <a:t>D</a:t>
            </a:r>
            <a:r>
              <a:rPr lang="it-IT" dirty="0"/>
              <a:t>ezavantaje </a:t>
            </a:r>
            <a:endParaRPr lang="ro-RO" dirty="0"/>
          </a:p>
          <a:p>
            <a:pPr marL="285750" indent="-285750">
              <a:buFont typeface="Arial" panose="020B0604020202020204" pitchFamily="34" charset="0"/>
              <a:buChar char="•"/>
            </a:pPr>
            <a:r>
              <a:rPr lang="it-IT" dirty="0"/>
              <a:t>Pierderi de putere activă relativ ridicate, valorile acestor pierderi procentuale variind între 1,95 ÷ 5,6%. Aceste pierderi specifice sunt mai mari la compensatoarele sincrone de putere nominală mai mică sau în cazul funcţionării lor cu o putere mai redusă faţă de puterea nominală.</a:t>
            </a:r>
            <a:endParaRPr lang="en-US" dirty="0"/>
          </a:p>
          <a:p>
            <a:pPr marL="285750" lvl="0" indent="-285750">
              <a:buFont typeface="Arial" panose="020B0604020202020204" pitchFamily="34" charset="0"/>
              <a:buChar char="•"/>
            </a:pPr>
            <a:r>
              <a:rPr lang="it-IT" dirty="0"/>
              <a:t>Cheltuieli de exploatare relativ ridicate şi creşterea costului unităţii de putere reactivă instalată în compensatoarele sincrone odată cu scăderea puterii nominale a acestora.</a:t>
            </a:r>
            <a:endParaRPr lang="en-US" dirty="0"/>
          </a:p>
          <a:p>
            <a:endParaRPr lang="en-US" dirty="0"/>
          </a:p>
        </p:txBody>
      </p:sp>
    </p:spTree>
    <p:extLst>
      <p:ext uri="{BB962C8B-B14F-4D97-AF65-F5344CB8AC3E}">
        <p14:creationId xmlns:p14="http://schemas.microsoft.com/office/powerpoint/2010/main" val="4132718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en-US" sz="2400" b="1" dirty="0" err="1">
                <a:latin typeface="Arial" panose="020B0604020202020204" pitchFamily="34" charset="0"/>
                <a:ea typeface="Times New Roman"/>
                <a:cs typeface="Arial" panose="020B0604020202020204" pitchFamily="34" charset="0"/>
              </a:rPr>
              <a:t>Baterii</a:t>
            </a:r>
            <a:r>
              <a:rPr lang="en-US" sz="2400" b="1" dirty="0">
                <a:latin typeface="Arial" panose="020B0604020202020204" pitchFamily="34" charset="0"/>
                <a:ea typeface="Times New Roman"/>
                <a:cs typeface="Arial" panose="020B0604020202020204" pitchFamily="34" charset="0"/>
              </a:rPr>
              <a:t> de </a:t>
            </a:r>
            <a:r>
              <a:rPr lang="en-US" sz="2400" b="1" dirty="0" err="1">
                <a:latin typeface="Arial" panose="020B0604020202020204" pitchFamily="34" charset="0"/>
                <a:ea typeface="Times New Roman"/>
                <a:cs typeface="Arial" panose="020B0604020202020204" pitchFamily="34" charset="0"/>
              </a:rPr>
              <a:t>condensatoare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2031325"/>
          </a:xfrm>
          <a:prstGeom prst="rect">
            <a:avLst/>
          </a:prstGeom>
        </p:spPr>
        <p:txBody>
          <a:bodyPr wrap="square">
            <a:spAutoFit/>
          </a:bodyPr>
          <a:lstStyle/>
          <a:p>
            <a:r>
              <a:rPr lang="fr-FR" i="1" dirty="0" err="1"/>
              <a:t>Bateriile</a:t>
            </a:r>
            <a:r>
              <a:rPr lang="fr-FR" i="1" dirty="0"/>
              <a:t> de </a:t>
            </a:r>
            <a:r>
              <a:rPr lang="fr-FR" i="1" dirty="0" err="1"/>
              <a:t>condensatoare</a:t>
            </a:r>
            <a:r>
              <a:rPr lang="fr-FR" dirty="0"/>
              <a:t> </a:t>
            </a:r>
            <a:r>
              <a:rPr lang="fr-FR" dirty="0" err="1"/>
              <a:t>montate</a:t>
            </a:r>
            <a:r>
              <a:rPr lang="fr-FR" dirty="0"/>
              <a:t> </a:t>
            </a:r>
            <a:r>
              <a:rPr lang="fr-FR" dirty="0" err="1"/>
              <a:t>în</a:t>
            </a:r>
            <a:r>
              <a:rPr lang="fr-FR" dirty="0"/>
              <a:t> </a:t>
            </a:r>
            <a:r>
              <a:rPr lang="fr-FR" dirty="0" err="1"/>
              <a:t>derivaţie</a:t>
            </a:r>
            <a:r>
              <a:rPr lang="fr-FR" dirty="0"/>
              <a:t> </a:t>
            </a:r>
            <a:r>
              <a:rPr lang="fr-FR" dirty="0" err="1"/>
              <a:t>formează</a:t>
            </a:r>
            <a:r>
              <a:rPr lang="fr-FR" dirty="0"/>
              <a:t> o </a:t>
            </a:r>
            <a:r>
              <a:rPr lang="fr-FR" dirty="0" err="1"/>
              <a:t>sursă</a:t>
            </a:r>
            <a:r>
              <a:rPr lang="fr-FR" dirty="0"/>
              <a:t> </a:t>
            </a:r>
            <a:r>
              <a:rPr lang="fr-FR" dirty="0" err="1"/>
              <a:t>principală</a:t>
            </a:r>
            <a:r>
              <a:rPr lang="fr-FR" dirty="0"/>
              <a:t> de </a:t>
            </a:r>
            <a:r>
              <a:rPr lang="fr-FR" dirty="0" err="1"/>
              <a:t>compensare</a:t>
            </a:r>
            <a:r>
              <a:rPr lang="fr-FR" dirty="0"/>
              <a:t> a </a:t>
            </a:r>
            <a:r>
              <a:rPr lang="fr-FR" dirty="0" err="1"/>
              <a:t>puterii</a:t>
            </a:r>
            <a:r>
              <a:rPr lang="fr-FR" dirty="0"/>
              <a:t> </a:t>
            </a:r>
            <a:r>
              <a:rPr lang="fr-FR" dirty="0" err="1"/>
              <a:t>reactive</a:t>
            </a:r>
            <a:r>
              <a:rPr lang="fr-FR" dirty="0"/>
              <a:t> </a:t>
            </a:r>
            <a:r>
              <a:rPr lang="fr-FR" dirty="0" err="1"/>
              <a:t>în</a:t>
            </a:r>
            <a:r>
              <a:rPr lang="fr-FR" dirty="0"/>
              <a:t> </a:t>
            </a:r>
            <a:r>
              <a:rPr lang="fr-FR" dirty="0" err="1"/>
              <a:t>sistemele</a:t>
            </a:r>
            <a:r>
              <a:rPr lang="fr-FR" dirty="0"/>
              <a:t> de </a:t>
            </a:r>
            <a:r>
              <a:rPr lang="fr-FR" dirty="0" err="1"/>
              <a:t>distribuţie</a:t>
            </a:r>
            <a:r>
              <a:rPr lang="fr-FR" dirty="0"/>
              <a:t> a </a:t>
            </a:r>
            <a:r>
              <a:rPr lang="fr-FR" dirty="0" err="1"/>
              <a:t>energiei</a:t>
            </a:r>
            <a:r>
              <a:rPr lang="fr-FR" dirty="0"/>
              <a:t> </a:t>
            </a:r>
            <a:r>
              <a:rPr lang="fr-FR" dirty="0" err="1"/>
              <a:t>electrice</a:t>
            </a:r>
            <a:r>
              <a:rPr lang="fr-FR" dirty="0"/>
              <a:t>, </a:t>
            </a:r>
            <a:r>
              <a:rPr lang="fr-FR" dirty="0" err="1"/>
              <a:t>în</a:t>
            </a:r>
            <a:r>
              <a:rPr lang="fr-FR" dirty="0"/>
              <a:t> </a:t>
            </a:r>
            <a:r>
              <a:rPr lang="fr-FR" dirty="0" err="1"/>
              <a:t>scopul</a:t>
            </a:r>
            <a:r>
              <a:rPr lang="fr-FR" dirty="0"/>
              <a:t> </a:t>
            </a:r>
            <a:r>
              <a:rPr lang="fr-FR" dirty="0" err="1"/>
              <a:t>reglării</a:t>
            </a:r>
            <a:r>
              <a:rPr lang="fr-FR" dirty="0"/>
              <a:t> </a:t>
            </a:r>
            <a:r>
              <a:rPr lang="fr-FR" dirty="0" err="1"/>
              <a:t>tensiunii</a:t>
            </a:r>
            <a:r>
              <a:rPr lang="fr-FR" dirty="0"/>
              <a:t> </a:t>
            </a:r>
            <a:r>
              <a:rPr lang="fr-FR" dirty="0" err="1"/>
              <a:t>şi</a:t>
            </a:r>
            <a:r>
              <a:rPr lang="fr-FR" dirty="0"/>
              <a:t> a </a:t>
            </a:r>
            <a:r>
              <a:rPr lang="fr-FR" dirty="0" err="1"/>
              <a:t>reducerii</a:t>
            </a:r>
            <a:r>
              <a:rPr lang="fr-FR" dirty="0"/>
              <a:t> </a:t>
            </a:r>
            <a:r>
              <a:rPr lang="fr-FR" dirty="0" err="1"/>
              <a:t>pierderilor</a:t>
            </a:r>
            <a:r>
              <a:rPr lang="fr-FR" dirty="0"/>
              <a:t> de </a:t>
            </a:r>
            <a:r>
              <a:rPr lang="fr-FR" dirty="0" err="1"/>
              <a:t>putere</a:t>
            </a:r>
            <a:r>
              <a:rPr lang="fr-FR" dirty="0"/>
              <a:t> </a:t>
            </a:r>
            <a:r>
              <a:rPr lang="fr-FR" dirty="0" err="1"/>
              <a:t>şi</a:t>
            </a:r>
            <a:r>
              <a:rPr lang="fr-FR" dirty="0"/>
              <a:t> </a:t>
            </a:r>
            <a:r>
              <a:rPr lang="fr-FR" dirty="0" err="1"/>
              <a:t>energie</a:t>
            </a:r>
            <a:r>
              <a:rPr lang="fr-FR" dirty="0"/>
              <a:t> </a:t>
            </a:r>
            <a:r>
              <a:rPr lang="fr-FR" dirty="0" err="1"/>
              <a:t>activă</a:t>
            </a:r>
            <a:r>
              <a:rPr lang="fr-FR" dirty="0"/>
              <a:t>.</a:t>
            </a:r>
          </a:p>
          <a:p>
            <a:endParaRPr lang="fr-FR" dirty="0"/>
          </a:p>
          <a:p>
            <a:r>
              <a:rPr lang="it-IT" dirty="0"/>
              <a:t>Elementele bateriilor de condensatoare se pot conecta în stea sau în triunghi</a:t>
            </a:r>
            <a:endParaRPr lang="en-US" dirty="0"/>
          </a:p>
        </p:txBody>
      </p:sp>
      <p:grpSp>
        <p:nvGrpSpPr>
          <p:cNvPr id="2" name="Group 73"/>
          <p:cNvGrpSpPr>
            <a:grpSpLocks/>
          </p:cNvGrpSpPr>
          <p:nvPr/>
        </p:nvGrpSpPr>
        <p:grpSpPr bwMode="auto">
          <a:xfrm>
            <a:off x="1870179" y="3198029"/>
            <a:ext cx="2621239" cy="2066646"/>
            <a:chOff x="4540" y="9027"/>
            <a:chExt cx="1780" cy="1863"/>
          </a:xfrm>
        </p:grpSpPr>
        <p:sp>
          <p:nvSpPr>
            <p:cNvPr id="4" name="Line 147"/>
            <p:cNvSpPr>
              <a:spLocks noChangeShapeType="1"/>
            </p:cNvSpPr>
            <p:nvPr/>
          </p:nvSpPr>
          <p:spPr bwMode="auto">
            <a:xfrm>
              <a:off x="4670" y="915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Line 146"/>
            <p:cNvSpPr>
              <a:spLocks noChangeShapeType="1"/>
            </p:cNvSpPr>
            <p:nvPr/>
          </p:nvSpPr>
          <p:spPr bwMode="auto">
            <a:xfrm>
              <a:off x="4670" y="925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Line 145"/>
            <p:cNvSpPr>
              <a:spLocks noChangeShapeType="1"/>
            </p:cNvSpPr>
            <p:nvPr/>
          </p:nvSpPr>
          <p:spPr bwMode="auto">
            <a:xfrm>
              <a:off x="4670" y="936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Oval 144"/>
            <p:cNvSpPr>
              <a:spLocks noChangeArrowheads="1"/>
            </p:cNvSpPr>
            <p:nvPr/>
          </p:nvSpPr>
          <p:spPr bwMode="auto">
            <a:xfrm>
              <a:off x="5420" y="923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Oval 143"/>
            <p:cNvSpPr>
              <a:spLocks noChangeArrowheads="1"/>
            </p:cNvSpPr>
            <p:nvPr/>
          </p:nvSpPr>
          <p:spPr bwMode="auto">
            <a:xfrm>
              <a:off x="5790" y="935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Oval 142"/>
            <p:cNvSpPr>
              <a:spLocks noChangeArrowheads="1"/>
            </p:cNvSpPr>
            <p:nvPr/>
          </p:nvSpPr>
          <p:spPr bwMode="auto">
            <a:xfrm>
              <a:off x="5050" y="913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Line 141"/>
            <p:cNvSpPr>
              <a:spLocks noChangeShapeType="1"/>
            </p:cNvSpPr>
            <p:nvPr/>
          </p:nvSpPr>
          <p:spPr bwMode="auto">
            <a:xfrm>
              <a:off x="5060" y="9160"/>
              <a:ext cx="0" cy="97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40"/>
            <p:cNvSpPr>
              <a:spLocks noChangeShapeType="1"/>
            </p:cNvSpPr>
            <p:nvPr/>
          </p:nvSpPr>
          <p:spPr bwMode="auto">
            <a:xfrm>
              <a:off x="5430" y="9260"/>
              <a:ext cx="0" cy="8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39"/>
            <p:cNvSpPr>
              <a:spLocks noChangeShapeType="1"/>
            </p:cNvSpPr>
            <p:nvPr/>
          </p:nvSpPr>
          <p:spPr bwMode="auto">
            <a:xfrm>
              <a:off x="5800" y="9380"/>
              <a:ext cx="0" cy="75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Oval 138"/>
            <p:cNvSpPr>
              <a:spLocks noChangeArrowheads="1"/>
            </p:cNvSpPr>
            <p:nvPr/>
          </p:nvSpPr>
          <p:spPr bwMode="auto">
            <a:xfrm>
              <a:off x="5040" y="1010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137"/>
            <p:cNvSpPr>
              <a:spLocks noChangeArrowheads="1"/>
            </p:cNvSpPr>
            <p:nvPr/>
          </p:nvSpPr>
          <p:spPr bwMode="auto">
            <a:xfrm>
              <a:off x="5410" y="1011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Oval 136"/>
            <p:cNvSpPr>
              <a:spLocks noChangeArrowheads="1"/>
            </p:cNvSpPr>
            <p:nvPr/>
          </p:nvSpPr>
          <p:spPr bwMode="auto">
            <a:xfrm>
              <a:off x="5780" y="1011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 name="Group 119"/>
            <p:cNvGrpSpPr>
              <a:grpSpLocks/>
            </p:cNvGrpSpPr>
            <p:nvPr/>
          </p:nvGrpSpPr>
          <p:grpSpPr bwMode="auto">
            <a:xfrm>
              <a:off x="4720" y="9750"/>
              <a:ext cx="278" cy="770"/>
              <a:chOff x="6450" y="9820"/>
              <a:chExt cx="278" cy="770"/>
            </a:xfrm>
          </p:grpSpPr>
          <p:sp>
            <p:nvSpPr>
              <p:cNvPr id="3073" name="Line 135"/>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5" name="Line 134"/>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6" name="Line 133"/>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7" name="Line 132"/>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8" name="Line 131"/>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79" name="Line 130"/>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0" name="Line 129"/>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1" name="Line 128"/>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2" name="Line 127"/>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3" name="Line 126"/>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4" name="Line 125"/>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5" name="Line 124"/>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6" name="Line 123"/>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7" name="Line 122"/>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88" name="Oval 121"/>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9" name="Oval 120"/>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102"/>
            <p:cNvGrpSpPr>
              <a:grpSpLocks/>
            </p:cNvGrpSpPr>
            <p:nvPr/>
          </p:nvGrpSpPr>
          <p:grpSpPr bwMode="auto">
            <a:xfrm>
              <a:off x="5100" y="9750"/>
              <a:ext cx="278" cy="770"/>
              <a:chOff x="6450" y="9820"/>
              <a:chExt cx="278" cy="770"/>
            </a:xfrm>
          </p:grpSpPr>
          <p:sp>
            <p:nvSpPr>
              <p:cNvPr id="187408" name="Line 118"/>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9" name="Line 117"/>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0" name="Line 116"/>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1" name="Line 115"/>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2" name="Line 114"/>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3" name="Line 113"/>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4" name="Line 112"/>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5" name="Line 111"/>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6" name="Line 110"/>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7" name="Line 109"/>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8" name="Line 108"/>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19" name="Line 107"/>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1" name="Line 106"/>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2" name="Line 105"/>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3" name="Oval 104"/>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2" name="Oval 103"/>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85"/>
            <p:cNvGrpSpPr>
              <a:grpSpLocks/>
            </p:cNvGrpSpPr>
            <p:nvPr/>
          </p:nvGrpSpPr>
          <p:grpSpPr bwMode="auto">
            <a:xfrm>
              <a:off x="5470" y="9750"/>
              <a:ext cx="278" cy="770"/>
              <a:chOff x="6450" y="9820"/>
              <a:chExt cx="278" cy="770"/>
            </a:xfrm>
          </p:grpSpPr>
          <p:sp>
            <p:nvSpPr>
              <p:cNvPr id="187392" name="Line 101"/>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3" name="Line 100"/>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4" name="Line 99"/>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5" name="Line 98"/>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6" name="Line 97"/>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7" name="Line 96"/>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8" name="Line 95"/>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399" name="Line 94"/>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0" name="Line 93"/>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1" name="Line 92"/>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2" name="Line 91"/>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3" name="Line 90"/>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4" name="Line 89"/>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5" name="Line 88"/>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06" name="Oval 87"/>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407" name="Oval 86"/>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1" name="Line 84"/>
            <p:cNvSpPr>
              <a:spLocks noChangeShapeType="1"/>
            </p:cNvSpPr>
            <p:nvPr/>
          </p:nvSpPr>
          <p:spPr bwMode="auto">
            <a:xfrm>
              <a:off x="4550" y="10120"/>
              <a:ext cx="1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83"/>
            <p:cNvSpPr>
              <a:spLocks noChangeShapeType="1"/>
            </p:cNvSpPr>
            <p:nvPr/>
          </p:nvSpPr>
          <p:spPr bwMode="auto">
            <a:xfrm>
              <a:off x="4550" y="10130"/>
              <a:ext cx="0" cy="4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82"/>
            <p:cNvSpPr>
              <a:spLocks noChangeShapeType="1"/>
            </p:cNvSpPr>
            <p:nvPr/>
          </p:nvSpPr>
          <p:spPr bwMode="auto">
            <a:xfrm>
              <a:off x="4550" y="10620"/>
              <a:ext cx="13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81"/>
            <p:cNvSpPr>
              <a:spLocks noChangeShapeType="1"/>
            </p:cNvSpPr>
            <p:nvPr/>
          </p:nvSpPr>
          <p:spPr bwMode="auto">
            <a:xfrm>
              <a:off x="5760" y="10120"/>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80"/>
            <p:cNvSpPr>
              <a:spLocks noChangeShapeType="1"/>
            </p:cNvSpPr>
            <p:nvPr/>
          </p:nvSpPr>
          <p:spPr bwMode="auto">
            <a:xfrm>
              <a:off x="5940" y="10120"/>
              <a:ext cx="0" cy="5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79"/>
            <p:cNvSpPr>
              <a:spLocks noChangeShapeType="1"/>
            </p:cNvSpPr>
            <p:nvPr/>
          </p:nvSpPr>
          <p:spPr bwMode="auto">
            <a:xfrm>
              <a:off x="5360" y="10120"/>
              <a:ext cx="1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78"/>
            <p:cNvSpPr>
              <a:spLocks noChangeShapeType="1"/>
            </p:cNvSpPr>
            <p:nvPr/>
          </p:nvSpPr>
          <p:spPr bwMode="auto">
            <a:xfrm>
              <a:off x="4980" y="10120"/>
              <a:ext cx="1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Text Box 77"/>
            <p:cNvSpPr txBox="1">
              <a:spLocks noChangeArrowheads="1"/>
            </p:cNvSpPr>
            <p:nvPr/>
          </p:nvSpPr>
          <p:spPr bwMode="auto">
            <a:xfrm>
              <a:off x="4540" y="9027"/>
              <a:ext cx="11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R</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9" name="Text Box 76"/>
            <p:cNvSpPr txBox="1">
              <a:spLocks noChangeArrowheads="1"/>
            </p:cNvSpPr>
            <p:nvPr/>
          </p:nvSpPr>
          <p:spPr bwMode="auto">
            <a:xfrm>
              <a:off x="4540" y="9147"/>
              <a:ext cx="11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S</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30" name="Text Box 75"/>
            <p:cNvSpPr txBox="1">
              <a:spLocks noChangeArrowheads="1"/>
            </p:cNvSpPr>
            <p:nvPr/>
          </p:nvSpPr>
          <p:spPr bwMode="auto">
            <a:xfrm>
              <a:off x="4540" y="9287"/>
              <a:ext cx="10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31" name="Text Box 74"/>
            <p:cNvSpPr txBox="1">
              <a:spLocks noChangeArrowheads="1"/>
            </p:cNvSpPr>
            <p:nvPr/>
          </p:nvSpPr>
          <p:spPr bwMode="auto">
            <a:xfrm>
              <a:off x="5140" y="10670"/>
              <a:ext cx="17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a:t>
              </a:r>
              <a:endParaRPr kumimoji="0" lang="en-GB" altLang="en-US" sz="1800" b="0" i="0" u="none" strike="noStrike" cap="none" normalizeH="0" baseline="0">
                <a:ln>
                  <a:noFill/>
                </a:ln>
                <a:solidFill>
                  <a:schemeClr val="tx1"/>
                </a:solidFill>
                <a:effectLst/>
                <a:latin typeface="Arial" panose="020B0604020202020204" pitchFamily="34" charset="0"/>
              </a:endParaRPr>
            </a:p>
          </p:txBody>
        </p:sp>
      </p:grpSp>
      <p:grpSp>
        <p:nvGrpSpPr>
          <p:cNvPr id="3090" name="Group 1"/>
          <p:cNvGrpSpPr>
            <a:grpSpLocks/>
          </p:cNvGrpSpPr>
          <p:nvPr/>
        </p:nvGrpSpPr>
        <p:grpSpPr bwMode="auto">
          <a:xfrm>
            <a:off x="5486400" y="3193664"/>
            <a:ext cx="2093912" cy="2071011"/>
            <a:chOff x="6840" y="9007"/>
            <a:chExt cx="1780" cy="1853"/>
          </a:xfrm>
        </p:grpSpPr>
        <p:sp>
          <p:nvSpPr>
            <p:cNvPr id="3091" name="Line 71"/>
            <p:cNvSpPr>
              <a:spLocks noChangeShapeType="1"/>
            </p:cNvSpPr>
            <p:nvPr/>
          </p:nvSpPr>
          <p:spPr bwMode="auto">
            <a:xfrm>
              <a:off x="6970" y="913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2" name="Line 70"/>
            <p:cNvSpPr>
              <a:spLocks noChangeShapeType="1"/>
            </p:cNvSpPr>
            <p:nvPr/>
          </p:nvSpPr>
          <p:spPr bwMode="auto">
            <a:xfrm>
              <a:off x="6970" y="923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3" name="Line 69"/>
            <p:cNvSpPr>
              <a:spLocks noChangeShapeType="1"/>
            </p:cNvSpPr>
            <p:nvPr/>
          </p:nvSpPr>
          <p:spPr bwMode="auto">
            <a:xfrm>
              <a:off x="6960" y="9340"/>
              <a:ext cx="1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4" name="Oval 68"/>
            <p:cNvSpPr>
              <a:spLocks noChangeArrowheads="1"/>
            </p:cNvSpPr>
            <p:nvPr/>
          </p:nvSpPr>
          <p:spPr bwMode="auto">
            <a:xfrm>
              <a:off x="7780" y="922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5" name="Oval 67"/>
            <p:cNvSpPr>
              <a:spLocks noChangeArrowheads="1"/>
            </p:cNvSpPr>
            <p:nvPr/>
          </p:nvSpPr>
          <p:spPr bwMode="auto">
            <a:xfrm>
              <a:off x="8350" y="932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6" name="Oval 66"/>
            <p:cNvSpPr>
              <a:spLocks noChangeArrowheads="1"/>
            </p:cNvSpPr>
            <p:nvPr/>
          </p:nvSpPr>
          <p:spPr bwMode="auto">
            <a:xfrm>
              <a:off x="7180" y="912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7" name="Line 65"/>
            <p:cNvSpPr>
              <a:spLocks noChangeShapeType="1"/>
            </p:cNvSpPr>
            <p:nvPr/>
          </p:nvSpPr>
          <p:spPr bwMode="auto">
            <a:xfrm>
              <a:off x="7200" y="9150"/>
              <a:ext cx="0" cy="13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98" name="Line 64"/>
            <p:cNvSpPr>
              <a:spLocks noChangeShapeType="1"/>
            </p:cNvSpPr>
            <p:nvPr/>
          </p:nvSpPr>
          <p:spPr bwMode="auto">
            <a:xfrm>
              <a:off x="8360" y="9350"/>
              <a:ext cx="0" cy="11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3099" name="Group 47"/>
            <p:cNvGrpSpPr>
              <a:grpSpLocks/>
            </p:cNvGrpSpPr>
            <p:nvPr/>
          </p:nvGrpSpPr>
          <p:grpSpPr bwMode="auto">
            <a:xfrm rot="5400000">
              <a:off x="7645" y="9375"/>
              <a:ext cx="278" cy="640"/>
              <a:chOff x="6450" y="9820"/>
              <a:chExt cx="278" cy="770"/>
            </a:xfrm>
          </p:grpSpPr>
          <p:sp>
            <p:nvSpPr>
              <p:cNvPr id="187465" name="Line 63"/>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6" name="Line 62"/>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7" name="Line 61"/>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8" name="Line 60"/>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9" name="Line 59"/>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0" name="Line 58"/>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1" name="Line 57"/>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2" name="Line 56"/>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3" name="Line 55"/>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4" name="Line 54"/>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5" name="Line 53"/>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6" name="Line 52"/>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7" name="Line 51"/>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8" name="Line 50"/>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79" name="Oval 49"/>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480" name="Oval 48"/>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00" name="Group 30"/>
            <p:cNvGrpSpPr>
              <a:grpSpLocks/>
            </p:cNvGrpSpPr>
            <p:nvPr/>
          </p:nvGrpSpPr>
          <p:grpSpPr bwMode="auto">
            <a:xfrm rot="2700000">
              <a:off x="7934" y="9957"/>
              <a:ext cx="278" cy="586"/>
              <a:chOff x="6450" y="9820"/>
              <a:chExt cx="278" cy="770"/>
            </a:xfrm>
          </p:grpSpPr>
          <p:sp>
            <p:nvSpPr>
              <p:cNvPr id="187449" name="Line 46"/>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0" name="Line 45"/>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1" name="Line 44"/>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2" name="Line 43"/>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3" name="Line 42"/>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4" name="Line 41"/>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5" name="Line 40"/>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6" name="Line 39"/>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7" name="Line 38"/>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8" name="Line 37"/>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59" name="Line 36"/>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0" name="Line 35"/>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1" name="Line 34"/>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2" name="Line 33"/>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63" name="Oval 32"/>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464" name="Oval 31"/>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101" name="Group 13"/>
            <p:cNvGrpSpPr>
              <a:grpSpLocks/>
            </p:cNvGrpSpPr>
            <p:nvPr/>
          </p:nvGrpSpPr>
          <p:grpSpPr bwMode="auto">
            <a:xfrm rot="18900000">
              <a:off x="7356" y="9984"/>
              <a:ext cx="278" cy="580"/>
              <a:chOff x="6450" y="9820"/>
              <a:chExt cx="278" cy="770"/>
            </a:xfrm>
          </p:grpSpPr>
          <p:sp>
            <p:nvSpPr>
              <p:cNvPr id="187433" name="Line 29"/>
              <p:cNvSpPr>
                <a:spLocks noChangeShapeType="1"/>
              </p:cNvSpPr>
              <p:nvPr/>
            </p:nvSpPr>
            <p:spPr bwMode="auto">
              <a:xfrm>
                <a:off x="647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4" name="Line 28"/>
              <p:cNvSpPr>
                <a:spLocks noChangeShapeType="1"/>
              </p:cNvSpPr>
              <p:nvPr/>
            </p:nvSpPr>
            <p:spPr bwMode="auto">
              <a:xfrm>
                <a:off x="6720" y="9900"/>
                <a:ext cx="0" cy="6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5" name="Line 27"/>
              <p:cNvSpPr>
                <a:spLocks noChangeShapeType="1"/>
              </p:cNvSpPr>
              <p:nvPr/>
            </p:nvSpPr>
            <p:spPr bwMode="auto">
              <a:xfrm>
                <a:off x="647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6" name="Line 26"/>
              <p:cNvSpPr>
                <a:spLocks noChangeShapeType="1"/>
              </p:cNvSpPr>
              <p:nvPr/>
            </p:nvSpPr>
            <p:spPr bwMode="auto">
              <a:xfrm>
                <a:off x="6620" y="1051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7" name="Line 25"/>
              <p:cNvSpPr>
                <a:spLocks noChangeShapeType="1"/>
              </p:cNvSpPr>
              <p:nvPr/>
            </p:nvSpPr>
            <p:spPr bwMode="auto">
              <a:xfrm>
                <a:off x="647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8" name="Line 24"/>
              <p:cNvSpPr>
                <a:spLocks noChangeShapeType="1"/>
              </p:cNvSpPr>
              <p:nvPr/>
            </p:nvSpPr>
            <p:spPr bwMode="auto">
              <a:xfrm>
                <a:off x="6620" y="98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39" name="Line 23"/>
              <p:cNvSpPr>
                <a:spLocks noChangeShapeType="1"/>
              </p:cNvSpPr>
              <p:nvPr/>
            </p:nvSpPr>
            <p:spPr bwMode="auto">
              <a:xfrm>
                <a:off x="648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0" name="Line 22"/>
              <p:cNvSpPr>
                <a:spLocks noChangeShapeType="1"/>
              </p:cNvSpPr>
              <p:nvPr/>
            </p:nvSpPr>
            <p:spPr bwMode="auto">
              <a:xfrm>
                <a:off x="6630" y="10190"/>
                <a:ext cx="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1" name="Line 21"/>
              <p:cNvSpPr>
                <a:spLocks noChangeShapeType="1"/>
              </p:cNvSpPr>
              <p:nvPr/>
            </p:nvSpPr>
            <p:spPr bwMode="auto">
              <a:xfrm>
                <a:off x="657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2" name="Line 20"/>
              <p:cNvSpPr>
                <a:spLocks noChangeShapeType="1"/>
              </p:cNvSpPr>
              <p:nvPr/>
            </p:nvSpPr>
            <p:spPr bwMode="auto">
              <a:xfrm>
                <a:off x="6610" y="1044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3" name="Line 19"/>
              <p:cNvSpPr>
                <a:spLocks noChangeShapeType="1"/>
              </p:cNvSpPr>
              <p:nvPr/>
            </p:nvSpPr>
            <p:spPr bwMode="auto">
              <a:xfrm>
                <a:off x="656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4" name="Line 18"/>
              <p:cNvSpPr>
                <a:spLocks noChangeShapeType="1"/>
              </p:cNvSpPr>
              <p:nvPr/>
            </p:nvSpPr>
            <p:spPr bwMode="auto">
              <a:xfrm>
                <a:off x="6610" y="98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5" name="Line 17"/>
              <p:cNvSpPr>
                <a:spLocks noChangeShapeType="1"/>
              </p:cNvSpPr>
              <p:nvPr/>
            </p:nvSpPr>
            <p:spPr bwMode="auto">
              <a:xfrm>
                <a:off x="662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6" name="Line 16"/>
              <p:cNvSpPr>
                <a:spLocks noChangeShapeType="1"/>
              </p:cNvSpPr>
              <p:nvPr/>
            </p:nvSpPr>
            <p:spPr bwMode="auto">
              <a:xfrm>
                <a:off x="6580" y="10120"/>
                <a:ext cx="0" cy="15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47" name="Oval 15"/>
              <p:cNvSpPr>
                <a:spLocks noChangeArrowheads="1"/>
              </p:cNvSpPr>
              <p:nvPr/>
            </p:nvSpPr>
            <p:spPr bwMode="auto">
              <a:xfrm>
                <a:off x="6700" y="1018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448" name="Oval 14"/>
              <p:cNvSpPr>
                <a:spLocks noChangeArrowheads="1"/>
              </p:cNvSpPr>
              <p:nvPr/>
            </p:nvSpPr>
            <p:spPr bwMode="auto">
              <a:xfrm>
                <a:off x="6450" y="1017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102" name="Line 12"/>
            <p:cNvSpPr>
              <a:spLocks noChangeShapeType="1"/>
            </p:cNvSpPr>
            <p:nvPr/>
          </p:nvSpPr>
          <p:spPr bwMode="auto">
            <a:xfrm flipH="1">
              <a:off x="7800" y="9240"/>
              <a:ext cx="0" cy="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03" name="Line 11"/>
            <p:cNvSpPr>
              <a:spLocks noChangeShapeType="1"/>
            </p:cNvSpPr>
            <p:nvPr/>
          </p:nvSpPr>
          <p:spPr bwMode="auto">
            <a:xfrm rot="2700000" flipH="1">
              <a:off x="7290" y="10320"/>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4" name="Line 10"/>
            <p:cNvSpPr>
              <a:spLocks noChangeShapeType="1"/>
            </p:cNvSpPr>
            <p:nvPr/>
          </p:nvSpPr>
          <p:spPr bwMode="auto">
            <a:xfrm rot="18900000" flipH="1">
              <a:off x="8270" y="10290"/>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5" name="Line 9"/>
            <p:cNvSpPr>
              <a:spLocks noChangeShapeType="1"/>
            </p:cNvSpPr>
            <p:nvPr/>
          </p:nvSpPr>
          <p:spPr bwMode="auto">
            <a:xfrm>
              <a:off x="7790" y="9820"/>
              <a:ext cx="0" cy="1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6" name="Line 8"/>
            <p:cNvSpPr>
              <a:spLocks noChangeShapeType="1"/>
            </p:cNvSpPr>
            <p:nvPr/>
          </p:nvSpPr>
          <p:spPr bwMode="auto">
            <a:xfrm flipV="1">
              <a:off x="7580" y="9970"/>
              <a:ext cx="200" cy="2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7" name="Line 7"/>
            <p:cNvSpPr>
              <a:spLocks noChangeShapeType="1"/>
            </p:cNvSpPr>
            <p:nvPr/>
          </p:nvSpPr>
          <p:spPr bwMode="auto">
            <a:xfrm flipH="1" flipV="1">
              <a:off x="7780" y="9960"/>
              <a:ext cx="220" cy="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28" name="Oval 6"/>
            <p:cNvSpPr>
              <a:spLocks noChangeArrowheads="1"/>
            </p:cNvSpPr>
            <p:nvPr/>
          </p:nvSpPr>
          <p:spPr bwMode="auto">
            <a:xfrm>
              <a:off x="7780" y="9960"/>
              <a:ext cx="28" cy="28"/>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429" name="Text Box 5"/>
            <p:cNvSpPr txBox="1">
              <a:spLocks noChangeArrowheads="1"/>
            </p:cNvSpPr>
            <p:nvPr/>
          </p:nvSpPr>
          <p:spPr bwMode="auto">
            <a:xfrm>
              <a:off x="6840" y="9007"/>
              <a:ext cx="11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R</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87430" name="Text Box 4"/>
            <p:cNvSpPr txBox="1">
              <a:spLocks noChangeArrowheads="1"/>
            </p:cNvSpPr>
            <p:nvPr/>
          </p:nvSpPr>
          <p:spPr bwMode="auto">
            <a:xfrm>
              <a:off x="6850" y="9147"/>
              <a:ext cx="110"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S</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87431" name="Text Box 3"/>
            <p:cNvSpPr txBox="1">
              <a:spLocks noChangeArrowheads="1"/>
            </p:cNvSpPr>
            <p:nvPr/>
          </p:nvSpPr>
          <p:spPr bwMode="auto">
            <a:xfrm>
              <a:off x="6850" y="9277"/>
              <a:ext cx="10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8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87432" name="Text Box 2"/>
            <p:cNvSpPr txBox="1">
              <a:spLocks noChangeArrowheads="1"/>
            </p:cNvSpPr>
            <p:nvPr/>
          </p:nvSpPr>
          <p:spPr bwMode="auto">
            <a:xfrm>
              <a:off x="7720" y="10640"/>
              <a:ext cx="170"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b)</a:t>
              </a:r>
              <a:endParaRPr kumimoji="0" lang="en-GB" altLang="en-US" sz="1800" b="0" i="0" u="none" strike="noStrike" cap="none" normalizeH="0" baseline="0">
                <a:ln>
                  <a:noFill/>
                </a:ln>
                <a:solidFill>
                  <a:schemeClr val="tx1"/>
                </a:solidFill>
                <a:effectLst/>
                <a:latin typeface="Arial" panose="020B0604020202020204" pitchFamily="34" charset="0"/>
              </a:endParaRPr>
            </a:p>
          </p:txBody>
        </p:sp>
      </p:grpSp>
      <p:sp>
        <p:nvSpPr>
          <p:cNvPr id="187481" name="Text Box 72"/>
          <p:cNvSpPr txBox="1">
            <a:spLocks noChangeArrowheads="1"/>
          </p:cNvSpPr>
          <p:nvPr/>
        </p:nvSpPr>
        <p:spPr bwMode="auto">
          <a:xfrm>
            <a:off x="762003" y="5578342"/>
            <a:ext cx="7981947"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1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Fig. 9 </a:t>
            </a: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Scheme pentru montarea în </a:t>
            </a:r>
            <a:r>
              <a:rPr kumimoji="0" lang="ro-RO" altLang="en-US" sz="1100" b="1" i="1"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derivaţie</a:t>
            </a: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condensatoarelor de compensare a puterii reactive într-o </a:t>
            </a:r>
            <a:r>
              <a:rPr kumimoji="0" lang="ro-RO" altLang="en-US" sz="1100" b="1" i="1"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reţea</a:t>
            </a: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electrică de </a:t>
            </a:r>
            <a:r>
              <a:rPr kumimoji="0" lang="ro-RO" altLang="en-US" sz="1100" b="1" i="1"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distribuţie</a:t>
            </a: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ro-RO" altLang="en-US" sz="600" b="0" i="0" u="none" strike="noStrike" cap="none" normalizeH="0" baseline="0" dirty="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 – conexiune în triunghi;    </a:t>
            </a:r>
            <a:endParaRPr kumimoji="0" lang="ro-RO" altLang="en-US" sz="600" b="0" i="0" u="none" strike="noStrike" cap="none" normalizeH="0" baseline="0" dirty="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100" b="1"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b – conexiune în stea</a:t>
            </a:r>
            <a:endParaRPr kumimoji="0" lang="ro-RO" altLang="en-US" sz="1800" b="0" i="0" u="none" strike="noStrike" cap="none" normalizeH="0" baseline="0" dirty="0">
              <a:ln>
                <a:noFill/>
              </a:ln>
              <a:solidFill>
                <a:schemeClr val="tx1"/>
              </a:solidFill>
              <a:effectLst/>
              <a:latin typeface="Arial" panose="020B0604020202020204" pitchFamily="34" charset="0"/>
            </a:endParaRPr>
          </a:p>
        </p:txBody>
      </p:sp>
      <p:sp>
        <p:nvSpPr>
          <p:cNvPr id="187482" name="Rectangle 148"/>
          <p:cNvSpPr>
            <a:spLocks noChangeArrowheads="1"/>
          </p:cNvSpPr>
          <p:nvPr/>
        </p:nvSpPr>
        <p:spPr bwMode="auto">
          <a:xfrm>
            <a:off x="1371600" y="3352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7483" name="Rectangle 158"/>
          <p:cNvSpPr>
            <a:spLocks noChangeArrowheads="1"/>
          </p:cNvSpPr>
          <p:nvPr/>
        </p:nvSpPr>
        <p:spPr bwMode="auto">
          <a:xfrm>
            <a:off x="13716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739684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en-US" sz="2400" b="1" dirty="0" err="1">
                <a:latin typeface="Arial" panose="020B0604020202020204" pitchFamily="34" charset="0"/>
                <a:ea typeface="Times New Roman"/>
                <a:cs typeface="Arial" panose="020B0604020202020204" pitchFamily="34" charset="0"/>
              </a:rPr>
              <a:t>Baterii</a:t>
            </a:r>
            <a:r>
              <a:rPr lang="en-US" sz="2400" b="1" dirty="0">
                <a:latin typeface="Arial" panose="020B0604020202020204" pitchFamily="34" charset="0"/>
                <a:ea typeface="Times New Roman"/>
                <a:cs typeface="Arial" panose="020B0604020202020204" pitchFamily="34" charset="0"/>
              </a:rPr>
              <a:t> de </a:t>
            </a:r>
            <a:r>
              <a:rPr lang="en-US" sz="2400" b="1" dirty="0" err="1">
                <a:latin typeface="Arial" panose="020B0604020202020204" pitchFamily="34" charset="0"/>
                <a:ea typeface="Times New Roman"/>
                <a:cs typeface="Arial" panose="020B0604020202020204" pitchFamily="34" charset="0"/>
              </a:rPr>
              <a:t>condensatoare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5078313"/>
          </a:xfrm>
          <a:prstGeom prst="rect">
            <a:avLst/>
          </a:prstGeom>
        </p:spPr>
        <p:txBody>
          <a:bodyPr wrap="square">
            <a:spAutoFit/>
          </a:bodyPr>
          <a:lstStyle/>
          <a:p>
            <a:r>
              <a:rPr lang="fr-FR" dirty="0" err="1"/>
              <a:t>Puterea</a:t>
            </a:r>
            <a:r>
              <a:rPr lang="fr-FR" dirty="0"/>
              <a:t> </a:t>
            </a:r>
            <a:r>
              <a:rPr lang="fr-FR" dirty="0" err="1"/>
              <a:t>reactivă</a:t>
            </a:r>
            <a:r>
              <a:rPr lang="fr-FR" dirty="0"/>
              <a:t> </a:t>
            </a:r>
            <a:r>
              <a:rPr lang="fr-FR" dirty="0" err="1"/>
              <a:t>debitată</a:t>
            </a:r>
            <a:r>
              <a:rPr lang="fr-FR" dirty="0"/>
              <a:t> de o </a:t>
            </a:r>
            <a:r>
              <a:rPr lang="fr-FR" dirty="0" err="1"/>
              <a:t>baterie</a:t>
            </a:r>
            <a:r>
              <a:rPr lang="fr-FR" dirty="0"/>
              <a:t> de </a:t>
            </a:r>
            <a:r>
              <a:rPr lang="fr-FR" dirty="0" err="1"/>
              <a:t>condensatoare</a:t>
            </a:r>
            <a:r>
              <a:rPr lang="fr-FR" dirty="0"/>
              <a:t> </a:t>
            </a:r>
            <a:r>
              <a:rPr lang="fr-FR" dirty="0" err="1"/>
              <a:t>montată</a:t>
            </a:r>
            <a:r>
              <a:rPr lang="fr-FR" dirty="0"/>
              <a:t> </a:t>
            </a:r>
            <a:r>
              <a:rPr lang="fr-FR" dirty="0" err="1"/>
              <a:t>în</a:t>
            </a:r>
            <a:r>
              <a:rPr lang="fr-FR" dirty="0"/>
              <a:t> </a:t>
            </a:r>
            <a:r>
              <a:rPr lang="fr-FR" dirty="0" err="1"/>
              <a:t>derivaţie</a:t>
            </a:r>
            <a:r>
              <a:rPr lang="fr-FR" dirty="0"/>
              <a:t> este </a:t>
            </a:r>
            <a:r>
              <a:rPr lang="fr-FR" dirty="0" err="1"/>
              <a:t>dată</a:t>
            </a:r>
            <a:r>
              <a:rPr lang="fr-FR" dirty="0"/>
              <a:t> de </a:t>
            </a:r>
            <a:r>
              <a:rPr lang="fr-FR" dirty="0" err="1"/>
              <a:t>relaţia</a:t>
            </a:r>
            <a:r>
              <a:rPr lang="fr-FR" dirty="0"/>
              <a:t>:</a:t>
            </a:r>
            <a:endParaRPr lang="ro-RO" dirty="0"/>
          </a:p>
          <a:p>
            <a:endParaRPr lang="fr-FR" i="1" dirty="0"/>
          </a:p>
          <a:p>
            <a:r>
              <a:rPr lang="ro-RO" i="1" dirty="0">
                <a:latin typeface="Times New Roman" panose="02020603050405020304" pitchFamily="18" charset="0"/>
                <a:cs typeface="Times New Roman" panose="02020603050405020304" pitchFamily="18" charset="0"/>
              </a:rPr>
              <a:t>                         </a:t>
            </a:r>
            <a:r>
              <a:rPr lang="fr-FR" i="1" dirty="0">
                <a:latin typeface="Times New Roman" panose="02020603050405020304" pitchFamily="18" charset="0"/>
                <a:cs typeface="Times New Roman" panose="02020603050405020304" pitchFamily="18" charset="0"/>
              </a:rPr>
              <a:t>Q</a:t>
            </a:r>
            <a:r>
              <a:rPr lang="fr-FR" i="1" baseline="-25000" dirty="0">
                <a:latin typeface="Times New Roman" panose="02020603050405020304" pitchFamily="18" charset="0"/>
                <a:cs typeface="Times New Roman" panose="02020603050405020304" pitchFamily="18" charset="0"/>
              </a:rPr>
              <a:t>K</a:t>
            </a:r>
            <a:r>
              <a:rPr lang="fr-FR" i="1" dirty="0">
                <a:latin typeface="Times New Roman" panose="02020603050405020304" pitchFamily="18" charset="0"/>
                <a:cs typeface="Times New Roman" panose="02020603050405020304" pitchFamily="18" charset="0"/>
              </a:rPr>
              <a:t> = m</a:t>
            </a:r>
            <a:r>
              <a:rPr lang="el-GR" i="1" dirty="0">
                <a:latin typeface="Times New Roman" panose="02020603050405020304" pitchFamily="18" charset="0"/>
                <a:cs typeface="Times New Roman" panose="02020603050405020304" pitchFamily="18" charset="0"/>
              </a:rPr>
              <a:t>ω</a:t>
            </a:r>
            <a:r>
              <a:rPr lang="fr-FR" i="1" dirty="0">
                <a:latin typeface="Times New Roman" panose="02020603050405020304" pitchFamily="18" charset="0"/>
                <a:cs typeface="Times New Roman" panose="02020603050405020304" pitchFamily="18" charset="0"/>
              </a:rPr>
              <a:t>CU</a:t>
            </a:r>
            <a:r>
              <a:rPr lang="fr-FR" i="1" baseline="30000" dirty="0">
                <a:latin typeface="Times New Roman" panose="02020603050405020304" pitchFamily="18" charset="0"/>
                <a:cs typeface="Times New Roman" panose="02020603050405020304" pitchFamily="18" charset="0"/>
              </a:rPr>
              <a:t>2</a:t>
            </a:r>
            <a:r>
              <a:rPr lang="fr-FR" i="1" dirty="0">
                <a:latin typeface="Times New Roman" panose="02020603050405020304" pitchFamily="18" charset="0"/>
                <a:cs typeface="Times New Roman" panose="02020603050405020304" pitchFamily="18" charset="0"/>
              </a:rPr>
              <a:t>      [</a:t>
            </a:r>
            <a:r>
              <a:rPr lang="fr-FR" i="1" dirty="0" err="1">
                <a:latin typeface="Times New Roman" panose="02020603050405020304" pitchFamily="18" charset="0"/>
                <a:cs typeface="Times New Roman" panose="02020603050405020304" pitchFamily="18" charset="0"/>
              </a:rPr>
              <a:t>MVAr</a:t>
            </a:r>
            <a:r>
              <a:rPr lang="fr-FR" i="1" dirty="0">
                <a:latin typeface="Times New Roman" panose="02020603050405020304" pitchFamily="18" charset="0"/>
                <a:cs typeface="Times New Roman" panose="02020603050405020304" pitchFamily="18" charset="0"/>
              </a:rPr>
              <a:t>]          </a:t>
            </a:r>
            <a:r>
              <a:rPr lang="fr-FR" i="1" dirty="0"/>
              <a:t>	                     </a:t>
            </a:r>
          </a:p>
          <a:p>
            <a:endParaRPr lang="fr-FR" i="1" dirty="0"/>
          </a:p>
          <a:p>
            <a:r>
              <a:rPr lang="fr-FR" dirty="0" err="1"/>
              <a:t>unde</a:t>
            </a:r>
            <a:r>
              <a:rPr lang="fr-FR" dirty="0"/>
              <a:t>:</a:t>
            </a:r>
            <a:endParaRPr lang="ro-RO" dirty="0"/>
          </a:p>
          <a:p>
            <a:r>
              <a:rPr lang="fr-FR" i="1" dirty="0">
                <a:latin typeface="Times New Roman" panose="02020603050405020304" pitchFamily="18" charset="0"/>
                <a:cs typeface="Times New Roman" panose="02020603050405020304" pitchFamily="18" charset="0"/>
              </a:rPr>
              <a:t>U</a:t>
            </a:r>
            <a:r>
              <a:rPr lang="fr-FR" dirty="0"/>
              <a:t> – </a:t>
            </a:r>
            <a:r>
              <a:rPr lang="fr-FR" dirty="0" err="1"/>
              <a:t>tensiunea</a:t>
            </a:r>
            <a:r>
              <a:rPr lang="fr-FR" dirty="0"/>
              <a:t> </a:t>
            </a:r>
            <a:r>
              <a:rPr lang="fr-FR" dirty="0" err="1"/>
              <a:t>reţelei</a:t>
            </a:r>
            <a:r>
              <a:rPr lang="fr-FR" dirty="0"/>
              <a:t> </a:t>
            </a:r>
            <a:r>
              <a:rPr lang="fr-FR" dirty="0" err="1"/>
              <a:t>între</a:t>
            </a:r>
            <a:r>
              <a:rPr lang="fr-FR" dirty="0"/>
              <a:t> </a:t>
            </a:r>
            <a:r>
              <a:rPr lang="fr-FR" dirty="0" err="1"/>
              <a:t>faze</a:t>
            </a:r>
            <a:r>
              <a:rPr lang="fr-FR" dirty="0"/>
              <a:t>, </a:t>
            </a:r>
            <a:r>
              <a:rPr lang="fr-FR" dirty="0" err="1"/>
              <a:t>în</a:t>
            </a:r>
            <a:r>
              <a:rPr lang="fr-FR" dirty="0"/>
              <a:t> kV;</a:t>
            </a:r>
            <a:endParaRPr lang="ro-RO" dirty="0"/>
          </a:p>
          <a:p>
            <a:r>
              <a:rPr lang="fr-FR" i="1" dirty="0">
                <a:latin typeface="Times New Roman" panose="02020603050405020304" pitchFamily="18" charset="0"/>
                <a:cs typeface="Times New Roman" panose="02020603050405020304" pitchFamily="18" charset="0"/>
              </a:rPr>
              <a:t>C</a:t>
            </a:r>
            <a:r>
              <a:rPr lang="fr-FR" dirty="0"/>
              <a:t> – </a:t>
            </a:r>
            <a:r>
              <a:rPr lang="fr-FR" dirty="0" err="1"/>
              <a:t>capacitatea</a:t>
            </a:r>
            <a:r>
              <a:rPr lang="fr-FR" dirty="0"/>
              <a:t> </a:t>
            </a:r>
            <a:r>
              <a:rPr lang="fr-FR" dirty="0" err="1"/>
              <a:t>bateriei</a:t>
            </a:r>
            <a:r>
              <a:rPr lang="fr-FR" dirty="0"/>
              <a:t> </a:t>
            </a:r>
            <a:r>
              <a:rPr lang="fr-FR" dirty="0" err="1"/>
              <a:t>pe</a:t>
            </a:r>
            <a:r>
              <a:rPr lang="fr-FR" dirty="0"/>
              <a:t> </a:t>
            </a:r>
            <a:r>
              <a:rPr lang="fr-FR" dirty="0" err="1"/>
              <a:t>fază</a:t>
            </a:r>
            <a:r>
              <a:rPr lang="fr-FR" dirty="0"/>
              <a:t>, </a:t>
            </a:r>
            <a:r>
              <a:rPr lang="fr-FR" dirty="0" err="1"/>
              <a:t>în</a:t>
            </a:r>
            <a:r>
              <a:rPr lang="fr-FR" dirty="0"/>
              <a:t> F;</a:t>
            </a:r>
            <a:endParaRPr lang="ro-RO" dirty="0"/>
          </a:p>
          <a:p>
            <a:r>
              <a:rPr lang="fr-FR" i="1" dirty="0">
                <a:latin typeface="Times New Roman" panose="02020603050405020304" pitchFamily="18" charset="0"/>
                <a:cs typeface="Times New Roman" panose="02020603050405020304" pitchFamily="18" charset="0"/>
              </a:rPr>
              <a:t>m</a:t>
            </a:r>
            <a:r>
              <a:rPr lang="fr-FR" dirty="0"/>
              <a:t> – </a:t>
            </a:r>
            <a:r>
              <a:rPr lang="fr-FR" dirty="0" err="1"/>
              <a:t>coeficient</a:t>
            </a:r>
            <a:r>
              <a:rPr lang="fr-FR" dirty="0"/>
              <a:t> </a:t>
            </a:r>
            <a:r>
              <a:rPr lang="fr-FR" dirty="0" err="1"/>
              <a:t>cu</a:t>
            </a:r>
            <a:r>
              <a:rPr lang="fr-FR" dirty="0"/>
              <a:t> </a:t>
            </a:r>
            <a:r>
              <a:rPr lang="fr-FR" dirty="0" err="1"/>
              <a:t>valoarea</a:t>
            </a:r>
            <a:r>
              <a:rPr lang="fr-FR" dirty="0"/>
              <a:t> 1, pt </a:t>
            </a:r>
            <a:r>
              <a:rPr lang="fr-FR" dirty="0" err="1"/>
              <a:t>conexiunea</a:t>
            </a:r>
            <a:r>
              <a:rPr lang="fr-FR" dirty="0"/>
              <a:t> </a:t>
            </a:r>
            <a:r>
              <a:rPr lang="fr-FR" dirty="0" err="1"/>
              <a:t>în</a:t>
            </a:r>
            <a:r>
              <a:rPr lang="fr-FR" dirty="0"/>
              <a:t> </a:t>
            </a:r>
            <a:r>
              <a:rPr lang="fr-FR" dirty="0" err="1"/>
              <a:t>stea</a:t>
            </a:r>
            <a:r>
              <a:rPr lang="fr-FR" dirty="0"/>
              <a:t> </a:t>
            </a:r>
            <a:r>
              <a:rPr lang="fr-FR" dirty="0" err="1"/>
              <a:t>şi</a:t>
            </a:r>
            <a:r>
              <a:rPr lang="fr-FR" dirty="0"/>
              <a:t> 3, </a:t>
            </a:r>
            <a:r>
              <a:rPr lang="fr-FR" dirty="0" err="1"/>
              <a:t>pentru</a:t>
            </a:r>
            <a:r>
              <a:rPr lang="fr-FR" dirty="0"/>
              <a:t> </a:t>
            </a:r>
            <a:r>
              <a:rPr lang="fr-FR" dirty="0" err="1"/>
              <a:t>conexiunea</a:t>
            </a:r>
            <a:r>
              <a:rPr lang="fr-FR" dirty="0"/>
              <a:t> </a:t>
            </a:r>
            <a:r>
              <a:rPr lang="fr-FR" dirty="0" err="1"/>
              <a:t>în</a:t>
            </a:r>
            <a:r>
              <a:rPr lang="fr-FR" dirty="0"/>
              <a:t> </a:t>
            </a:r>
            <a:r>
              <a:rPr lang="fr-FR" dirty="0" err="1"/>
              <a:t>triunghi</a:t>
            </a:r>
            <a:r>
              <a:rPr lang="fr-FR" dirty="0"/>
              <a:t>.</a:t>
            </a:r>
            <a:endParaRPr lang="ro-RO" dirty="0"/>
          </a:p>
          <a:p>
            <a:endParaRPr lang="ro-RO" dirty="0"/>
          </a:p>
          <a:p>
            <a:endParaRPr lang="ro-RO" dirty="0"/>
          </a:p>
          <a:p>
            <a:pPr marL="285750" indent="-285750">
              <a:buFont typeface="Arial" panose="020B0604020202020204" pitchFamily="34" charset="0"/>
              <a:buChar char="•"/>
            </a:pPr>
            <a:r>
              <a:rPr lang="ro-RO" dirty="0"/>
              <a:t>În </a:t>
            </a:r>
            <a:r>
              <a:rPr lang="ro-RO" dirty="0" smtClean="0"/>
              <a:t>rețele</a:t>
            </a:r>
            <a:r>
              <a:rPr lang="en-US" dirty="0" smtClean="0"/>
              <a:t>le</a:t>
            </a:r>
            <a:r>
              <a:rPr lang="ro-RO" dirty="0" smtClean="0"/>
              <a:t> </a:t>
            </a:r>
            <a:r>
              <a:rPr lang="ro-RO" dirty="0"/>
              <a:t>de transport, BC </a:t>
            </a:r>
            <a:r>
              <a:rPr lang="it-IT" dirty="0"/>
              <a:t>se montează în derivaţie, conectate, de regulă, la înfăşurarea terţiară a </a:t>
            </a:r>
            <a:r>
              <a:rPr lang="ro-RO" dirty="0"/>
              <a:t>TR</a:t>
            </a:r>
            <a:r>
              <a:rPr lang="it-IT" dirty="0"/>
              <a:t> </a:t>
            </a:r>
            <a:r>
              <a:rPr lang="ro-RO" dirty="0"/>
              <a:t>din stații</a:t>
            </a:r>
          </a:p>
          <a:p>
            <a:pPr marL="285750" indent="-285750">
              <a:buFont typeface="Arial" panose="020B0604020202020204" pitchFamily="34" charset="0"/>
              <a:buChar char="•"/>
            </a:pPr>
            <a:r>
              <a:rPr lang="ro-RO" dirty="0"/>
              <a:t>În rețelele de distribuție, BC</a:t>
            </a:r>
            <a:r>
              <a:rPr lang="it-IT" dirty="0"/>
              <a:t> pot fi amplasate pe barele de </a:t>
            </a:r>
            <a:r>
              <a:rPr lang="ro-RO" dirty="0"/>
              <a:t>MT</a:t>
            </a:r>
            <a:r>
              <a:rPr lang="it-IT" dirty="0"/>
              <a:t> ale </a:t>
            </a:r>
            <a:r>
              <a:rPr lang="ro-RO" dirty="0"/>
              <a:t>ST </a:t>
            </a:r>
            <a:r>
              <a:rPr lang="it-IT" dirty="0"/>
              <a:t>coborâtoare sau pe barele de </a:t>
            </a:r>
            <a:r>
              <a:rPr lang="ro-RO" dirty="0"/>
              <a:t>MT sau JT </a:t>
            </a:r>
            <a:r>
              <a:rPr lang="it-IT" dirty="0"/>
              <a:t>ale </a:t>
            </a:r>
            <a:r>
              <a:rPr lang="ro-RO" dirty="0"/>
              <a:t>PT</a:t>
            </a:r>
            <a:r>
              <a:rPr lang="it-IT" dirty="0"/>
              <a:t>, precum şi de-a lungul distribuitorilor de </a:t>
            </a:r>
            <a:r>
              <a:rPr lang="ro-RO" dirty="0"/>
              <a:t>MT și JT</a:t>
            </a:r>
            <a:r>
              <a:rPr lang="it-IT" dirty="0"/>
              <a:t>.</a:t>
            </a:r>
            <a:endParaRPr lang="en-US" dirty="0"/>
          </a:p>
          <a:p>
            <a:endParaRPr lang="fr-FR" dirty="0"/>
          </a:p>
        </p:txBody>
      </p:sp>
      <p:sp>
        <p:nvSpPr>
          <p:cNvPr id="187483" name="Rectangle 158"/>
          <p:cNvSpPr>
            <a:spLocks noChangeArrowheads="1"/>
          </p:cNvSpPr>
          <p:nvPr/>
        </p:nvSpPr>
        <p:spPr bwMode="auto">
          <a:xfrm>
            <a:off x="13716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6" name="Rectangle 155"/>
          <p:cNvSpPr/>
          <p:nvPr/>
        </p:nvSpPr>
        <p:spPr>
          <a:xfrm>
            <a:off x="5594786" y="1900535"/>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[22]</a:t>
            </a:r>
          </a:p>
        </p:txBody>
      </p:sp>
    </p:spTree>
    <p:extLst>
      <p:ext uri="{BB962C8B-B14F-4D97-AF65-F5344CB8AC3E}">
        <p14:creationId xmlns:p14="http://schemas.microsoft.com/office/powerpoint/2010/main" val="1328712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en-US" sz="2400" b="1" dirty="0" err="1">
                <a:latin typeface="Arial" panose="020B0604020202020204" pitchFamily="34" charset="0"/>
                <a:ea typeface="Times New Roman"/>
                <a:cs typeface="Arial" panose="020B0604020202020204" pitchFamily="34" charset="0"/>
              </a:rPr>
              <a:t>Baterii</a:t>
            </a:r>
            <a:r>
              <a:rPr lang="en-US" sz="2400" b="1" dirty="0">
                <a:latin typeface="Arial" panose="020B0604020202020204" pitchFamily="34" charset="0"/>
                <a:ea typeface="Times New Roman"/>
                <a:cs typeface="Arial" panose="020B0604020202020204" pitchFamily="34" charset="0"/>
              </a:rPr>
              <a:t> de </a:t>
            </a:r>
            <a:r>
              <a:rPr lang="en-US" sz="2400" b="1" dirty="0" err="1">
                <a:latin typeface="Arial" panose="020B0604020202020204" pitchFamily="34" charset="0"/>
                <a:ea typeface="Times New Roman"/>
                <a:cs typeface="Arial" panose="020B0604020202020204" pitchFamily="34" charset="0"/>
              </a:rPr>
              <a:t>condensatoare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5078313"/>
          </a:xfrm>
          <a:prstGeom prst="rect">
            <a:avLst/>
          </a:prstGeom>
        </p:spPr>
        <p:txBody>
          <a:bodyPr wrap="square">
            <a:spAutoFit/>
          </a:bodyPr>
          <a:lstStyle/>
          <a:p>
            <a:r>
              <a:rPr lang="ro-RO" dirty="0"/>
              <a:t>Avantaje:</a:t>
            </a:r>
          </a:p>
          <a:p>
            <a:pPr marL="285750" lvl="0" indent="-285750">
              <a:buFont typeface="Arial" panose="020B0604020202020204" pitchFamily="34" charset="0"/>
              <a:buChar char="•"/>
            </a:pPr>
            <a:r>
              <a:rPr lang="it-IT" dirty="0"/>
              <a:t>Valorile pierderilor de putere activă procentuale sunt mai mici: 0,25 ÷ 0,30% din puterea nominală.</a:t>
            </a:r>
            <a:endParaRPr lang="en-US" dirty="0"/>
          </a:p>
          <a:p>
            <a:pPr marL="285750" lvl="0" indent="-285750">
              <a:buFont typeface="Arial" panose="020B0604020202020204" pitchFamily="34" charset="0"/>
              <a:buChar char="•"/>
            </a:pPr>
            <a:r>
              <a:rPr lang="it-IT" dirty="0"/>
              <a:t>Posibilitatea realizării etapizate a investiţiilor, prin extinderea în timp a bateriei cu noi elemente.</a:t>
            </a:r>
            <a:endParaRPr lang="en-US" dirty="0"/>
          </a:p>
          <a:p>
            <a:pPr marL="285750" lvl="0" indent="-285750">
              <a:buFont typeface="Arial" panose="020B0604020202020204" pitchFamily="34" charset="0"/>
              <a:buChar char="•"/>
            </a:pPr>
            <a:r>
              <a:rPr lang="en-US" dirty="0" err="1"/>
              <a:t>Cheltuieli</a:t>
            </a:r>
            <a:r>
              <a:rPr lang="en-US" dirty="0"/>
              <a:t> de </a:t>
            </a:r>
            <a:r>
              <a:rPr lang="en-US" dirty="0" err="1"/>
              <a:t>exploatare</a:t>
            </a:r>
            <a:r>
              <a:rPr lang="en-US" dirty="0"/>
              <a:t> </a:t>
            </a:r>
            <a:r>
              <a:rPr lang="en-US" dirty="0" err="1"/>
              <a:t>reduse</a:t>
            </a:r>
            <a:r>
              <a:rPr lang="en-US" dirty="0"/>
              <a:t>.</a:t>
            </a:r>
          </a:p>
          <a:p>
            <a:r>
              <a:rPr lang="en-US" dirty="0"/>
              <a:t> </a:t>
            </a:r>
          </a:p>
          <a:p>
            <a:r>
              <a:rPr lang="ro-RO" dirty="0"/>
              <a:t>D</a:t>
            </a:r>
            <a:r>
              <a:rPr lang="en-US" dirty="0" err="1"/>
              <a:t>ezavantaje</a:t>
            </a:r>
            <a:r>
              <a:rPr lang="ro-RO" dirty="0"/>
              <a:t>:</a:t>
            </a:r>
            <a:r>
              <a:rPr lang="en-US" dirty="0"/>
              <a:t> </a:t>
            </a:r>
            <a:endParaRPr lang="ro-RO" dirty="0"/>
          </a:p>
          <a:p>
            <a:pPr marL="285750" indent="-285750">
              <a:buFont typeface="Arial" panose="020B0604020202020204" pitchFamily="34" charset="0"/>
              <a:buChar char="•"/>
            </a:pPr>
            <a:r>
              <a:rPr lang="en-US" dirty="0"/>
              <a:t>nu pot </a:t>
            </a:r>
            <a:r>
              <a:rPr lang="en-US" dirty="0" err="1"/>
              <a:t>funcţiona</a:t>
            </a:r>
            <a:r>
              <a:rPr lang="en-US" dirty="0"/>
              <a:t> ca </a:t>
            </a:r>
            <a:r>
              <a:rPr lang="en-US" dirty="0" err="1"/>
              <a:t>receptoare</a:t>
            </a:r>
            <a:r>
              <a:rPr lang="en-US" dirty="0"/>
              <a:t> de </a:t>
            </a:r>
            <a:r>
              <a:rPr lang="en-US" dirty="0" err="1"/>
              <a:t>putere</a:t>
            </a:r>
            <a:r>
              <a:rPr lang="en-US" dirty="0"/>
              <a:t> </a:t>
            </a:r>
            <a:r>
              <a:rPr lang="en-US" dirty="0" err="1"/>
              <a:t>reactivă</a:t>
            </a:r>
            <a:r>
              <a:rPr lang="en-US" dirty="0"/>
              <a:t> </a:t>
            </a:r>
            <a:r>
              <a:rPr lang="en-US" dirty="0" err="1"/>
              <a:t>şi</a:t>
            </a:r>
            <a:r>
              <a:rPr lang="en-US" dirty="0"/>
              <a:t>, de </a:t>
            </a:r>
            <a:r>
              <a:rPr lang="en-US" dirty="0" err="1"/>
              <a:t>asemenea</a:t>
            </a:r>
            <a:r>
              <a:rPr lang="en-US" dirty="0"/>
              <a:t>, nu permit </a:t>
            </a:r>
            <a:r>
              <a:rPr lang="en-US" dirty="0" err="1"/>
              <a:t>reglarea</a:t>
            </a:r>
            <a:r>
              <a:rPr lang="en-US" dirty="0"/>
              <a:t> </a:t>
            </a:r>
            <a:r>
              <a:rPr lang="en-US" dirty="0" err="1"/>
              <a:t>continuă</a:t>
            </a:r>
            <a:r>
              <a:rPr lang="en-US" dirty="0"/>
              <a:t> a </a:t>
            </a:r>
            <a:r>
              <a:rPr lang="en-US" dirty="0" err="1"/>
              <a:t>tensiunii</a:t>
            </a:r>
            <a:r>
              <a:rPr lang="en-US" dirty="0"/>
              <a:t>, </a:t>
            </a:r>
            <a:r>
              <a:rPr lang="en-US" dirty="0" err="1"/>
              <a:t>aceasta</a:t>
            </a:r>
            <a:r>
              <a:rPr lang="en-US" dirty="0"/>
              <a:t> </a:t>
            </a:r>
            <a:r>
              <a:rPr lang="en-US" dirty="0" err="1"/>
              <a:t>putându</a:t>
            </a:r>
            <a:r>
              <a:rPr lang="en-US" dirty="0"/>
              <a:t>-se </a:t>
            </a:r>
            <a:r>
              <a:rPr lang="en-US" dirty="0" err="1"/>
              <a:t>realiza</a:t>
            </a:r>
            <a:r>
              <a:rPr lang="en-US" dirty="0"/>
              <a:t> </a:t>
            </a:r>
            <a:r>
              <a:rPr lang="en-US" dirty="0" err="1"/>
              <a:t>numai</a:t>
            </a:r>
            <a:r>
              <a:rPr lang="en-US" dirty="0"/>
              <a:t> </a:t>
            </a:r>
            <a:r>
              <a:rPr lang="en-US" dirty="0" err="1"/>
              <a:t>în</a:t>
            </a:r>
            <a:r>
              <a:rPr lang="en-US" dirty="0"/>
              <a:t> </a:t>
            </a:r>
            <a:r>
              <a:rPr lang="en-US" dirty="0" err="1"/>
              <a:t>trepte</a:t>
            </a:r>
            <a:r>
              <a:rPr lang="en-US" dirty="0"/>
              <a:t>. </a:t>
            </a:r>
            <a:endParaRPr lang="ro-RO" dirty="0"/>
          </a:p>
          <a:p>
            <a:pPr marL="285750" indent="-285750">
              <a:buFont typeface="Arial" panose="020B0604020202020204" pitchFamily="34" charset="0"/>
              <a:buChar char="•"/>
            </a:pPr>
            <a:r>
              <a:rPr lang="en-US" dirty="0" err="1"/>
              <a:t>Dependenţa</a:t>
            </a:r>
            <a:r>
              <a:rPr lang="en-US" dirty="0"/>
              <a:t> </a:t>
            </a:r>
            <a:r>
              <a:rPr lang="en-US" dirty="0" err="1"/>
              <a:t>puterii</a:t>
            </a:r>
            <a:r>
              <a:rPr lang="en-US" dirty="0"/>
              <a:t> reactive </a:t>
            </a:r>
            <a:r>
              <a:rPr lang="en-US" dirty="0" err="1"/>
              <a:t>debitate</a:t>
            </a:r>
            <a:r>
              <a:rPr lang="en-US" dirty="0"/>
              <a:t> de </a:t>
            </a:r>
            <a:r>
              <a:rPr lang="ro-RO" dirty="0"/>
              <a:t>BC </a:t>
            </a:r>
            <a:r>
              <a:rPr lang="en-US" dirty="0"/>
              <a:t>de </a:t>
            </a:r>
            <a:r>
              <a:rPr lang="en-US" dirty="0" err="1"/>
              <a:t>pătratul</a:t>
            </a:r>
            <a:r>
              <a:rPr lang="en-US" dirty="0"/>
              <a:t> </a:t>
            </a:r>
            <a:r>
              <a:rPr lang="en-US" dirty="0" err="1"/>
              <a:t>tensiunii</a:t>
            </a:r>
            <a:r>
              <a:rPr lang="en-US" dirty="0"/>
              <a:t> de la </a:t>
            </a:r>
            <a:r>
              <a:rPr lang="en-US" dirty="0" err="1"/>
              <a:t>bornele</a:t>
            </a:r>
            <a:r>
              <a:rPr lang="en-US" dirty="0"/>
              <a:t> </a:t>
            </a:r>
            <a:r>
              <a:rPr lang="en-US" dirty="0" err="1"/>
              <a:t>ei</a:t>
            </a:r>
            <a:r>
              <a:rPr lang="en-US" dirty="0"/>
              <a:t> de </a:t>
            </a:r>
            <a:r>
              <a:rPr lang="en-US" dirty="0" err="1"/>
              <a:t>alimentare</a:t>
            </a:r>
            <a:r>
              <a:rPr lang="ro-RO" dirty="0"/>
              <a:t> </a:t>
            </a:r>
            <a:r>
              <a:rPr lang="en-US" dirty="0" err="1"/>
              <a:t>reflectă</a:t>
            </a:r>
            <a:r>
              <a:rPr lang="en-US" dirty="0"/>
              <a:t> un </a:t>
            </a:r>
            <a:r>
              <a:rPr lang="en-US" dirty="0" err="1"/>
              <a:t>efect</a:t>
            </a:r>
            <a:r>
              <a:rPr lang="en-US" dirty="0"/>
              <a:t> </a:t>
            </a:r>
            <a:r>
              <a:rPr lang="en-US" dirty="0" err="1"/>
              <a:t>autoregulator</a:t>
            </a:r>
            <a:r>
              <a:rPr lang="en-US" dirty="0"/>
              <a:t> </a:t>
            </a:r>
            <a:r>
              <a:rPr lang="en-US" dirty="0" err="1"/>
              <a:t>negativ</a:t>
            </a:r>
            <a:r>
              <a:rPr lang="en-US" dirty="0"/>
              <a:t>, </a:t>
            </a:r>
            <a:r>
              <a:rPr lang="en-US" dirty="0" err="1"/>
              <a:t>ceea</a:t>
            </a:r>
            <a:r>
              <a:rPr lang="en-US" dirty="0"/>
              <a:t> </a:t>
            </a:r>
            <a:r>
              <a:rPr lang="en-US" dirty="0" err="1"/>
              <a:t>ce</a:t>
            </a:r>
            <a:r>
              <a:rPr lang="en-US" dirty="0"/>
              <a:t> </a:t>
            </a:r>
            <a:r>
              <a:rPr lang="en-US" dirty="0" err="1"/>
              <a:t>constituie</a:t>
            </a:r>
            <a:r>
              <a:rPr lang="en-US" dirty="0"/>
              <a:t> un factor </a:t>
            </a:r>
            <a:r>
              <a:rPr lang="en-US" dirty="0" err="1"/>
              <a:t>defavorabil</a:t>
            </a:r>
            <a:r>
              <a:rPr lang="en-US" dirty="0"/>
              <a:t> </a:t>
            </a:r>
            <a:r>
              <a:rPr lang="en-US" dirty="0" err="1"/>
              <a:t>atât</a:t>
            </a:r>
            <a:r>
              <a:rPr lang="en-US" dirty="0"/>
              <a:t> </a:t>
            </a:r>
            <a:r>
              <a:rPr lang="en-US" dirty="0" err="1"/>
              <a:t>pentru</a:t>
            </a:r>
            <a:r>
              <a:rPr lang="en-US" dirty="0"/>
              <a:t> </a:t>
            </a:r>
            <a:r>
              <a:rPr lang="en-US" dirty="0" err="1"/>
              <a:t>reglarea</a:t>
            </a:r>
            <a:r>
              <a:rPr lang="en-US" dirty="0"/>
              <a:t> </a:t>
            </a:r>
            <a:r>
              <a:rPr lang="en-US" dirty="0" err="1"/>
              <a:t>tensiunii</a:t>
            </a:r>
            <a:r>
              <a:rPr lang="en-US" dirty="0"/>
              <a:t>, </a:t>
            </a:r>
            <a:r>
              <a:rPr lang="en-US" dirty="0" err="1"/>
              <a:t>cât</a:t>
            </a:r>
            <a:r>
              <a:rPr lang="en-US" dirty="0"/>
              <a:t> </a:t>
            </a:r>
            <a:r>
              <a:rPr lang="en-US" dirty="0" err="1"/>
              <a:t>şi</a:t>
            </a:r>
            <a:r>
              <a:rPr lang="en-US" dirty="0"/>
              <a:t> </a:t>
            </a:r>
            <a:r>
              <a:rPr lang="en-US" dirty="0" err="1"/>
              <a:t>pentru</a:t>
            </a:r>
            <a:r>
              <a:rPr lang="en-US" dirty="0"/>
              <a:t> </a:t>
            </a:r>
            <a:r>
              <a:rPr lang="en-US" dirty="0" err="1"/>
              <a:t>funcţionarea</a:t>
            </a:r>
            <a:r>
              <a:rPr lang="en-US" dirty="0"/>
              <a:t> </a:t>
            </a:r>
            <a:r>
              <a:rPr lang="en-US" dirty="0" err="1"/>
              <a:t>stabilă</a:t>
            </a:r>
            <a:r>
              <a:rPr lang="en-US" dirty="0"/>
              <a:t> a </a:t>
            </a:r>
            <a:r>
              <a:rPr lang="en-US" dirty="0" err="1"/>
              <a:t>sistemului</a:t>
            </a:r>
            <a:r>
              <a:rPr lang="en-US" dirty="0"/>
              <a:t>. </a:t>
            </a:r>
            <a:r>
              <a:rPr lang="it-IT" dirty="0"/>
              <a:t>Alimentarea bateriei de condensatoare printr-un </a:t>
            </a:r>
            <a:r>
              <a:rPr lang="ro-RO" dirty="0"/>
              <a:t>ATR</a:t>
            </a:r>
            <a:r>
              <a:rPr lang="it-IT" dirty="0"/>
              <a:t> reglabil poate remedia această deficienţă, </a:t>
            </a:r>
            <a:r>
              <a:rPr lang="ro-RO" dirty="0"/>
              <a:t>dacă</a:t>
            </a:r>
            <a:r>
              <a:rPr lang="it-IT" dirty="0"/>
              <a:t> soluţia respectivă se justifică economic.</a:t>
            </a:r>
            <a:endParaRPr lang="en-US" dirty="0"/>
          </a:p>
          <a:p>
            <a:endParaRPr lang="fr-FR" dirty="0"/>
          </a:p>
        </p:txBody>
      </p:sp>
      <p:sp>
        <p:nvSpPr>
          <p:cNvPr id="187483" name="Rectangle 158"/>
          <p:cNvSpPr>
            <a:spLocks noChangeArrowheads="1"/>
          </p:cNvSpPr>
          <p:nvPr/>
        </p:nvSpPr>
        <p:spPr bwMode="auto">
          <a:xfrm>
            <a:off x="13716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810729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Bobine de reactanță</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1477328"/>
          </a:xfrm>
          <a:prstGeom prst="rect">
            <a:avLst/>
          </a:prstGeom>
        </p:spPr>
        <p:txBody>
          <a:bodyPr wrap="square">
            <a:spAutoFit/>
          </a:bodyPr>
          <a:lstStyle/>
          <a:p>
            <a:pPr algn="just"/>
            <a:r>
              <a:rPr lang="ro-RO" dirty="0"/>
              <a:t>S</a:t>
            </a:r>
            <a:r>
              <a:rPr lang="it-IT" dirty="0"/>
              <a:t>e conectează în derivaţie, direct la liniile de </a:t>
            </a:r>
            <a:r>
              <a:rPr lang="ro-RO" dirty="0"/>
              <a:t>IT sau FIT</a:t>
            </a:r>
            <a:r>
              <a:rPr lang="it-IT" dirty="0"/>
              <a:t> sau în înfăşurarea terţiară a </a:t>
            </a:r>
            <a:r>
              <a:rPr lang="ro-RO" dirty="0"/>
              <a:t>ATR (Fig. 10)</a:t>
            </a:r>
            <a:r>
              <a:rPr lang="it-IT" dirty="0"/>
              <a:t>, pentru a absorbi puterea capacitivă a liniilor de transport al energiei electrice, în regimurile de sarcină redusă sau în gol ale acestora, reducând astfel supratensiunile datorate circulaţiilor curenţilor capacitivi.</a:t>
            </a:r>
            <a:endParaRPr lang="en-US" dirty="0"/>
          </a:p>
        </p:txBody>
      </p:sp>
      <p:sp>
        <p:nvSpPr>
          <p:cNvPr id="187483" name="Rectangle 158"/>
          <p:cNvSpPr>
            <a:spLocks noChangeArrowheads="1"/>
          </p:cNvSpPr>
          <p:nvPr/>
        </p:nvSpPr>
        <p:spPr bwMode="auto">
          <a:xfrm>
            <a:off x="13716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87484" name="Group 2"/>
          <p:cNvGrpSpPr>
            <a:grpSpLocks/>
          </p:cNvGrpSpPr>
          <p:nvPr/>
        </p:nvGrpSpPr>
        <p:grpSpPr bwMode="auto">
          <a:xfrm>
            <a:off x="1676400" y="3016200"/>
            <a:ext cx="2798461" cy="1370813"/>
            <a:chOff x="5220" y="760"/>
            <a:chExt cx="2763" cy="1330"/>
          </a:xfrm>
        </p:grpSpPr>
        <p:sp>
          <p:nvSpPr>
            <p:cNvPr id="187485" name="Line 3"/>
            <p:cNvSpPr>
              <a:spLocks noChangeShapeType="1"/>
            </p:cNvSpPr>
            <p:nvPr/>
          </p:nvSpPr>
          <p:spPr bwMode="auto">
            <a:xfrm>
              <a:off x="5223" y="760"/>
              <a:ext cx="0" cy="5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86" name="Line 4"/>
            <p:cNvSpPr>
              <a:spLocks noChangeShapeType="1"/>
            </p:cNvSpPr>
            <p:nvPr/>
          </p:nvSpPr>
          <p:spPr bwMode="auto">
            <a:xfrm>
              <a:off x="5220" y="1010"/>
              <a:ext cx="2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87487" name="Group 5"/>
            <p:cNvGrpSpPr>
              <a:grpSpLocks/>
            </p:cNvGrpSpPr>
            <p:nvPr/>
          </p:nvGrpSpPr>
          <p:grpSpPr bwMode="auto">
            <a:xfrm>
              <a:off x="5470" y="880"/>
              <a:ext cx="340" cy="403"/>
              <a:chOff x="5470" y="880"/>
              <a:chExt cx="340" cy="403"/>
            </a:xfrm>
          </p:grpSpPr>
          <p:sp>
            <p:nvSpPr>
              <p:cNvPr id="187515" name="Oval 6"/>
              <p:cNvSpPr>
                <a:spLocks noChangeArrowheads="1"/>
              </p:cNvSpPr>
              <p:nvPr/>
            </p:nvSpPr>
            <p:spPr bwMode="auto">
              <a:xfrm>
                <a:off x="5470" y="880"/>
                <a:ext cx="270" cy="27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516" name="Oval 7"/>
              <p:cNvSpPr>
                <a:spLocks noChangeArrowheads="1"/>
              </p:cNvSpPr>
              <p:nvPr/>
            </p:nvSpPr>
            <p:spPr bwMode="auto">
              <a:xfrm>
                <a:off x="5470" y="1013"/>
                <a:ext cx="270" cy="270"/>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17" name="Arc 8"/>
              <p:cNvSpPr>
                <a:spLocks/>
              </p:cNvSpPr>
              <p:nvPr/>
            </p:nvSpPr>
            <p:spPr bwMode="auto">
              <a:xfrm>
                <a:off x="5580" y="880"/>
                <a:ext cx="230" cy="17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87488" name="Line 9"/>
            <p:cNvSpPr>
              <a:spLocks noChangeShapeType="1"/>
            </p:cNvSpPr>
            <p:nvPr/>
          </p:nvSpPr>
          <p:spPr bwMode="auto">
            <a:xfrm>
              <a:off x="5810" y="1060"/>
              <a:ext cx="15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87489" name="Group 10"/>
            <p:cNvGrpSpPr>
              <a:grpSpLocks/>
            </p:cNvGrpSpPr>
            <p:nvPr/>
          </p:nvGrpSpPr>
          <p:grpSpPr bwMode="auto">
            <a:xfrm>
              <a:off x="7460" y="920"/>
              <a:ext cx="270" cy="403"/>
              <a:chOff x="6580" y="1360"/>
              <a:chExt cx="270" cy="403"/>
            </a:xfrm>
          </p:grpSpPr>
          <p:sp>
            <p:nvSpPr>
              <p:cNvPr id="187513" name="Oval 11"/>
              <p:cNvSpPr>
                <a:spLocks noChangeArrowheads="1"/>
              </p:cNvSpPr>
              <p:nvPr/>
            </p:nvSpPr>
            <p:spPr bwMode="auto">
              <a:xfrm>
                <a:off x="6580" y="1360"/>
                <a:ext cx="270" cy="27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514" name="Oval 12"/>
              <p:cNvSpPr>
                <a:spLocks noChangeArrowheads="1"/>
              </p:cNvSpPr>
              <p:nvPr/>
            </p:nvSpPr>
            <p:spPr bwMode="auto">
              <a:xfrm>
                <a:off x="6580" y="1493"/>
                <a:ext cx="270" cy="270"/>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87490" name="Line 13"/>
            <p:cNvSpPr>
              <a:spLocks noChangeShapeType="1"/>
            </p:cNvSpPr>
            <p:nvPr/>
          </p:nvSpPr>
          <p:spPr bwMode="auto">
            <a:xfrm>
              <a:off x="7740" y="1040"/>
              <a:ext cx="2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1" name="Line 14"/>
            <p:cNvSpPr>
              <a:spLocks noChangeShapeType="1"/>
            </p:cNvSpPr>
            <p:nvPr/>
          </p:nvSpPr>
          <p:spPr bwMode="auto">
            <a:xfrm>
              <a:off x="7983" y="800"/>
              <a:ext cx="0" cy="50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2" name="Arc 15"/>
            <p:cNvSpPr>
              <a:spLocks/>
            </p:cNvSpPr>
            <p:nvPr/>
          </p:nvSpPr>
          <p:spPr bwMode="auto">
            <a:xfrm rot="5400000" flipH="1" flipV="1">
              <a:off x="7439" y="869"/>
              <a:ext cx="142" cy="230"/>
            </a:xfrm>
            <a:custGeom>
              <a:avLst/>
              <a:gdLst>
                <a:gd name="G0" fmla="+- 0 0 0"/>
                <a:gd name="G1" fmla="+- 21600 0 0"/>
                <a:gd name="G2" fmla="+- 21600 0 0"/>
                <a:gd name="T0" fmla="*/ 0 w 21514"/>
                <a:gd name="T1" fmla="*/ 0 h 21600"/>
                <a:gd name="T2" fmla="*/ 21514 w 21514"/>
                <a:gd name="T3" fmla="*/ 19678 h 21600"/>
                <a:gd name="T4" fmla="*/ 0 w 21514"/>
                <a:gd name="T5" fmla="*/ 21600 h 21600"/>
              </a:gdLst>
              <a:ahLst/>
              <a:cxnLst>
                <a:cxn ang="0">
                  <a:pos x="T0" y="T1"/>
                </a:cxn>
                <a:cxn ang="0">
                  <a:pos x="T2" y="T3"/>
                </a:cxn>
                <a:cxn ang="0">
                  <a:pos x="T4" y="T5"/>
                </a:cxn>
              </a:cxnLst>
              <a:rect l="0" t="0" r="r" b="b"/>
              <a:pathLst>
                <a:path w="21514" h="21600" fill="none" extrusionOk="0">
                  <a:moveTo>
                    <a:pt x="-1" y="0"/>
                  </a:moveTo>
                  <a:cubicBezTo>
                    <a:pt x="11184" y="0"/>
                    <a:pt x="20519" y="8537"/>
                    <a:pt x="21514" y="19677"/>
                  </a:cubicBezTo>
                </a:path>
                <a:path w="21514" h="21600" stroke="0" extrusionOk="0">
                  <a:moveTo>
                    <a:pt x="-1" y="0"/>
                  </a:moveTo>
                  <a:cubicBezTo>
                    <a:pt x="11184" y="0"/>
                    <a:pt x="20519" y="8537"/>
                    <a:pt x="21514" y="19677"/>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3" name="Line 16"/>
            <p:cNvSpPr>
              <a:spLocks noChangeShapeType="1"/>
            </p:cNvSpPr>
            <p:nvPr/>
          </p:nvSpPr>
          <p:spPr bwMode="auto">
            <a:xfrm flipH="1">
              <a:off x="5610" y="1280"/>
              <a:ext cx="0" cy="2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4" name="Line 17"/>
            <p:cNvSpPr>
              <a:spLocks noChangeShapeType="1"/>
            </p:cNvSpPr>
            <p:nvPr/>
          </p:nvSpPr>
          <p:spPr bwMode="auto">
            <a:xfrm flipH="1">
              <a:off x="7600" y="1330"/>
              <a:ext cx="0" cy="21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5" name="Line 18"/>
            <p:cNvSpPr>
              <a:spLocks noChangeShapeType="1"/>
            </p:cNvSpPr>
            <p:nvPr/>
          </p:nvSpPr>
          <p:spPr bwMode="auto">
            <a:xfrm>
              <a:off x="5470" y="1500"/>
              <a:ext cx="27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6" name="Line 19"/>
            <p:cNvSpPr>
              <a:spLocks noChangeShapeType="1"/>
            </p:cNvSpPr>
            <p:nvPr/>
          </p:nvSpPr>
          <p:spPr bwMode="auto">
            <a:xfrm>
              <a:off x="7470" y="1560"/>
              <a:ext cx="27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497" name="Line 20"/>
            <p:cNvSpPr>
              <a:spLocks noChangeShapeType="1"/>
            </p:cNvSpPr>
            <p:nvPr/>
          </p:nvSpPr>
          <p:spPr bwMode="auto">
            <a:xfrm>
              <a:off x="5610" y="1510"/>
              <a:ext cx="0"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87498" name="Group 21"/>
            <p:cNvGrpSpPr>
              <a:grpSpLocks/>
            </p:cNvGrpSpPr>
            <p:nvPr/>
          </p:nvGrpSpPr>
          <p:grpSpPr bwMode="auto">
            <a:xfrm>
              <a:off x="5440" y="1610"/>
              <a:ext cx="290" cy="265"/>
              <a:chOff x="6330" y="1790"/>
              <a:chExt cx="290" cy="265"/>
            </a:xfrm>
          </p:grpSpPr>
          <p:sp>
            <p:nvSpPr>
              <p:cNvPr id="187511" name="Oval 22"/>
              <p:cNvSpPr>
                <a:spLocks noChangeArrowheads="1"/>
              </p:cNvSpPr>
              <p:nvPr/>
            </p:nvSpPr>
            <p:spPr bwMode="auto">
              <a:xfrm>
                <a:off x="6380" y="1817"/>
                <a:ext cx="240" cy="23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512" name="Rectangle 23"/>
              <p:cNvSpPr>
                <a:spLocks noChangeArrowheads="1"/>
              </p:cNvSpPr>
              <p:nvPr/>
            </p:nvSpPr>
            <p:spPr bwMode="auto">
              <a:xfrm>
                <a:off x="6330" y="1790"/>
                <a:ext cx="170"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7499" name="Line 24"/>
            <p:cNvSpPr>
              <a:spLocks noChangeShapeType="1"/>
            </p:cNvSpPr>
            <p:nvPr/>
          </p:nvSpPr>
          <p:spPr bwMode="auto">
            <a:xfrm>
              <a:off x="5490" y="1760"/>
              <a:ext cx="1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00" name="Line 25"/>
            <p:cNvSpPr>
              <a:spLocks noChangeShapeType="1"/>
            </p:cNvSpPr>
            <p:nvPr/>
          </p:nvSpPr>
          <p:spPr bwMode="auto">
            <a:xfrm flipH="1">
              <a:off x="5610" y="1760"/>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87501" name="Group 26"/>
            <p:cNvGrpSpPr>
              <a:grpSpLocks/>
            </p:cNvGrpSpPr>
            <p:nvPr/>
          </p:nvGrpSpPr>
          <p:grpSpPr bwMode="auto">
            <a:xfrm>
              <a:off x="7430" y="1560"/>
              <a:ext cx="290" cy="530"/>
              <a:chOff x="7430" y="1560"/>
              <a:chExt cx="290" cy="530"/>
            </a:xfrm>
          </p:grpSpPr>
          <p:sp>
            <p:nvSpPr>
              <p:cNvPr id="187504" name="Line 27"/>
              <p:cNvSpPr>
                <a:spLocks noChangeShapeType="1"/>
              </p:cNvSpPr>
              <p:nvPr/>
            </p:nvSpPr>
            <p:spPr bwMode="auto">
              <a:xfrm>
                <a:off x="7600" y="1560"/>
                <a:ext cx="0"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87505" name="Group 28"/>
              <p:cNvGrpSpPr>
                <a:grpSpLocks/>
              </p:cNvGrpSpPr>
              <p:nvPr/>
            </p:nvGrpSpPr>
            <p:grpSpPr bwMode="auto">
              <a:xfrm>
                <a:off x="7430" y="1670"/>
                <a:ext cx="290" cy="265"/>
                <a:chOff x="6330" y="1790"/>
                <a:chExt cx="290" cy="265"/>
              </a:xfrm>
            </p:grpSpPr>
            <p:sp>
              <p:nvSpPr>
                <p:cNvPr id="187509" name="Oval 29"/>
                <p:cNvSpPr>
                  <a:spLocks noChangeArrowheads="1"/>
                </p:cNvSpPr>
                <p:nvPr/>
              </p:nvSpPr>
              <p:spPr bwMode="auto">
                <a:xfrm>
                  <a:off x="6380" y="1817"/>
                  <a:ext cx="240" cy="23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510" name="Rectangle 30"/>
                <p:cNvSpPr>
                  <a:spLocks noChangeArrowheads="1"/>
                </p:cNvSpPr>
                <p:nvPr/>
              </p:nvSpPr>
              <p:spPr bwMode="auto">
                <a:xfrm>
                  <a:off x="6330" y="1790"/>
                  <a:ext cx="170"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7506" name="Line 31"/>
              <p:cNvSpPr>
                <a:spLocks noChangeShapeType="1"/>
              </p:cNvSpPr>
              <p:nvPr/>
            </p:nvSpPr>
            <p:spPr bwMode="auto">
              <a:xfrm>
                <a:off x="7480" y="1820"/>
                <a:ext cx="1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07" name="Line 32"/>
              <p:cNvSpPr>
                <a:spLocks noChangeShapeType="1"/>
              </p:cNvSpPr>
              <p:nvPr/>
            </p:nvSpPr>
            <p:spPr bwMode="auto">
              <a:xfrm flipH="1">
                <a:off x="7600" y="1820"/>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08" name="Line 33"/>
              <p:cNvSpPr>
                <a:spLocks noChangeShapeType="1"/>
              </p:cNvSpPr>
              <p:nvPr/>
            </p:nvSpPr>
            <p:spPr bwMode="auto">
              <a:xfrm>
                <a:off x="7520" y="2090"/>
                <a:ext cx="1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87502" name="Line 34"/>
            <p:cNvSpPr>
              <a:spLocks noChangeShapeType="1"/>
            </p:cNvSpPr>
            <p:nvPr/>
          </p:nvSpPr>
          <p:spPr bwMode="auto">
            <a:xfrm>
              <a:off x="5530" y="2020"/>
              <a:ext cx="1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503" name="Text Box 35"/>
            <p:cNvSpPr txBox="1">
              <a:spLocks noChangeArrowheads="1"/>
            </p:cNvSpPr>
            <p:nvPr/>
          </p:nvSpPr>
          <p:spPr bwMode="auto">
            <a:xfrm>
              <a:off x="6370" y="820"/>
              <a:ext cx="50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ro-RO" altLang="en-US" sz="1050" b="0" i="0" u="none" strike="noStrike" cap="none" normalizeH="0" baseline="0" dirty="0">
                  <a:ln>
                    <a:noFill/>
                  </a:ln>
                  <a:solidFill>
                    <a:schemeClr val="tx1"/>
                  </a:solidFill>
                  <a:effectLst/>
                  <a:latin typeface="Calibri" panose="020F0502020204030204" pitchFamily="34" charset="0"/>
                </a:rPr>
                <a:t>400 kV</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grpSp>
      <p:sp>
        <p:nvSpPr>
          <p:cNvPr id="187518" name="Text Box 36"/>
          <p:cNvSpPr txBox="1">
            <a:spLocks noChangeArrowheads="1"/>
          </p:cNvSpPr>
          <p:nvPr/>
        </p:nvSpPr>
        <p:spPr bwMode="auto">
          <a:xfrm>
            <a:off x="5223230" y="3250890"/>
            <a:ext cx="320040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ro-RO" altLang="en-US" sz="14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Fig. 10 - </a:t>
            </a:r>
            <a:r>
              <a:rPr kumimoji="0" lang="ro-RO" altLang="en-US" sz="14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Exemplu de conectare a bobinelor de </a:t>
            </a:r>
            <a:r>
              <a:rPr kumimoji="0" lang="ro-RO" altLang="en-US" sz="1400" b="1" i="1"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reactanţă</a:t>
            </a:r>
            <a:r>
              <a:rPr kumimoji="0" lang="ro-RO" altLang="en-US" sz="14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în liniile de transport de înaltă tensiune</a:t>
            </a:r>
            <a:endParaRPr kumimoji="0" lang="en-US" altLang="en-US" sz="24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187519" name="Rectangle 187518"/>
          <p:cNvSpPr/>
          <p:nvPr/>
        </p:nvSpPr>
        <p:spPr>
          <a:xfrm>
            <a:off x="914400" y="4670977"/>
            <a:ext cx="7549024" cy="1754326"/>
          </a:xfrm>
          <a:prstGeom prst="rect">
            <a:avLst/>
          </a:prstGeom>
        </p:spPr>
        <p:txBody>
          <a:bodyPr wrap="square">
            <a:spAutoFit/>
          </a:bodyPr>
          <a:lstStyle/>
          <a:p>
            <a:r>
              <a:rPr lang="fr-FR" dirty="0">
                <a:latin typeface="+mn-lt"/>
                <a:ea typeface="Times New Roman" panose="02020603050405020304" pitchFamily="18" charset="0"/>
              </a:rPr>
              <a:t>Pot fi de </a:t>
            </a:r>
            <a:r>
              <a:rPr lang="fr-FR" dirty="0" err="1">
                <a:latin typeface="+mn-lt"/>
                <a:ea typeface="Times New Roman" panose="02020603050405020304" pitchFamily="18" charset="0"/>
              </a:rPr>
              <a:t>construcţie</a:t>
            </a:r>
            <a:r>
              <a:rPr lang="fr-FR" dirty="0">
                <a:latin typeface="+mn-lt"/>
                <a:ea typeface="Times New Roman" panose="02020603050405020304" pitchFamily="18" charset="0"/>
              </a:rPr>
              <a:t> </a:t>
            </a:r>
            <a:r>
              <a:rPr lang="fr-FR" dirty="0" err="1">
                <a:latin typeface="+mn-lt"/>
                <a:ea typeface="Times New Roman" panose="02020603050405020304" pitchFamily="18" charset="0"/>
              </a:rPr>
              <a:t>trifazată</a:t>
            </a:r>
            <a:r>
              <a:rPr lang="fr-FR" dirty="0">
                <a:latin typeface="+mn-lt"/>
                <a:ea typeface="Times New Roman" panose="02020603050405020304" pitchFamily="18" charset="0"/>
              </a:rPr>
              <a:t> </a:t>
            </a:r>
            <a:r>
              <a:rPr lang="fr-FR" dirty="0" err="1">
                <a:latin typeface="+mn-lt"/>
                <a:ea typeface="Times New Roman" panose="02020603050405020304" pitchFamily="18" charset="0"/>
              </a:rPr>
              <a:t>sau</a:t>
            </a:r>
            <a:r>
              <a:rPr lang="fr-FR" dirty="0">
                <a:latin typeface="+mn-lt"/>
                <a:ea typeface="Times New Roman" panose="02020603050405020304" pitchFamily="18" charset="0"/>
              </a:rPr>
              <a:t> </a:t>
            </a:r>
            <a:r>
              <a:rPr lang="fr-FR" dirty="0" err="1">
                <a:latin typeface="+mn-lt"/>
                <a:ea typeface="Times New Roman" panose="02020603050405020304" pitchFamily="18" charset="0"/>
              </a:rPr>
              <a:t>constituite</a:t>
            </a:r>
            <a:r>
              <a:rPr lang="fr-FR" dirty="0">
                <a:latin typeface="+mn-lt"/>
                <a:ea typeface="Times New Roman" panose="02020603050405020304" pitchFamily="18" charset="0"/>
              </a:rPr>
              <a:t> </a:t>
            </a:r>
            <a:r>
              <a:rPr lang="fr-FR" dirty="0" err="1">
                <a:latin typeface="+mn-lt"/>
                <a:ea typeface="Times New Roman" panose="02020603050405020304" pitchFamily="18" charset="0"/>
              </a:rPr>
              <a:t>din</a:t>
            </a:r>
            <a:r>
              <a:rPr lang="fr-FR" dirty="0">
                <a:latin typeface="+mn-lt"/>
                <a:ea typeface="Times New Roman" panose="02020603050405020304" pitchFamily="18" charset="0"/>
              </a:rPr>
              <a:t> </a:t>
            </a:r>
            <a:r>
              <a:rPr lang="fr-FR" dirty="0" err="1">
                <a:latin typeface="+mn-lt"/>
                <a:ea typeface="Times New Roman" panose="02020603050405020304" pitchFamily="18" charset="0"/>
              </a:rPr>
              <a:t>grupuri</a:t>
            </a:r>
            <a:r>
              <a:rPr lang="fr-FR" dirty="0">
                <a:latin typeface="+mn-lt"/>
                <a:ea typeface="Times New Roman" panose="02020603050405020304" pitchFamily="18" charset="0"/>
              </a:rPr>
              <a:t> de </a:t>
            </a:r>
            <a:r>
              <a:rPr lang="fr-FR" dirty="0" err="1">
                <a:latin typeface="+mn-lt"/>
                <a:ea typeface="Times New Roman" panose="02020603050405020304" pitchFamily="18" charset="0"/>
              </a:rPr>
              <a:t>câte</a:t>
            </a:r>
            <a:r>
              <a:rPr lang="fr-FR" dirty="0">
                <a:latin typeface="+mn-lt"/>
                <a:ea typeface="Times New Roman" panose="02020603050405020304" pitchFamily="18" charset="0"/>
              </a:rPr>
              <a:t> </a:t>
            </a:r>
            <a:r>
              <a:rPr lang="fr-FR" dirty="0" err="1">
                <a:latin typeface="+mn-lt"/>
                <a:ea typeface="Times New Roman" panose="02020603050405020304" pitchFamily="18" charset="0"/>
              </a:rPr>
              <a:t>trei</a:t>
            </a:r>
            <a:r>
              <a:rPr lang="fr-FR" dirty="0">
                <a:latin typeface="+mn-lt"/>
                <a:ea typeface="Times New Roman" panose="02020603050405020304" pitchFamily="18" charset="0"/>
              </a:rPr>
              <a:t> bobine </a:t>
            </a:r>
            <a:r>
              <a:rPr lang="fr-FR" dirty="0" err="1">
                <a:latin typeface="+mn-lt"/>
                <a:ea typeface="Times New Roman" panose="02020603050405020304" pitchFamily="18" charset="0"/>
              </a:rPr>
              <a:t>monofazate</a:t>
            </a:r>
            <a:r>
              <a:rPr lang="fr-FR" dirty="0">
                <a:latin typeface="+mn-lt"/>
                <a:ea typeface="Times New Roman" panose="02020603050405020304" pitchFamily="18" charset="0"/>
              </a:rPr>
              <a:t>. </a:t>
            </a:r>
            <a:endParaRPr lang="ro-RO" dirty="0">
              <a:latin typeface="+mn-lt"/>
              <a:ea typeface="Times New Roman" panose="02020603050405020304" pitchFamily="18" charset="0"/>
            </a:endParaRPr>
          </a:p>
          <a:p>
            <a:endParaRPr lang="ro-RO" dirty="0">
              <a:latin typeface="+mn-lt"/>
              <a:ea typeface="Times New Roman" panose="02020603050405020304" pitchFamily="18" charset="0"/>
            </a:endParaRPr>
          </a:p>
          <a:p>
            <a:r>
              <a:rPr lang="fr-FR" dirty="0" err="1">
                <a:latin typeface="+mn-lt"/>
                <a:ea typeface="Times New Roman" panose="02020603050405020304" pitchFamily="18" charset="0"/>
              </a:rPr>
              <a:t>Unul</a:t>
            </a:r>
            <a:r>
              <a:rPr lang="fr-FR" dirty="0">
                <a:latin typeface="+mn-lt"/>
                <a:ea typeface="Times New Roman" panose="02020603050405020304" pitchFamily="18" charset="0"/>
              </a:rPr>
              <a:t> </a:t>
            </a:r>
            <a:r>
              <a:rPr lang="fr-FR" dirty="0" err="1">
                <a:latin typeface="+mn-lt"/>
                <a:ea typeface="Times New Roman" panose="02020603050405020304" pitchFamily="18" charset="0"/>
              </a:rPr>
              <a:t>din</a:t>
            </a:r>
            <a:r>
              <a:rPr lang="fr-FR" dirty="0">
                <a:latin typeface="+mn-lt"/>
                <a:ea typeface="Times New Roman" panose="02020603050405020304" pitchFamily="18" charset="0"/>
              </a:rPr>
              <a:t> </a:t>
            </a:r>
            <a:r>
              <a:rPr lang="fr-FR" dirty="0" err="1">
                <a:latin typeface="+mn-lt"/>
                <a:ea typeface="Times New Roman" panose="02020603050405020304" pitchFamily="18" charset="0"/>
              </a:rPr>
              <a:t>procedeele</a:t>
            </a:r>
            <a:r>
              <a:rPr lang="fr-FR" dirty="0">
                <a:latin typeface="+mn-lt"/>
                <a:ea typeface="Times New Roman" panose="02020603050405020304" pitchFamily="18" charset="0"/>
              </a:rPr>
              <a:t> </a:t>
            </a:r>
            <a:r>
              <a:rPr lang="fr-FR" dirty="0" err="1">
                <a:latin typeface="+mn-lt"/>
                <a:ea typeface="Times New Roman" panose="02020603050405020304" pitchFamily="18" charset="0"/>
              </a:rPr>
              <a:t>cel</a:t>
            </a:r>
            <a:r>
              <a:rPr lang="fr-FR" dirty="0">
                <a:latin typeface="+mn-lt"/>
                <a:ea typeface="Times New Roman" panose="02020603050405020304" pitchFamily="18" charset="0"/>
              </a:rPr>
              <a:t> mai des </a:t>
            </a:r>
            <a:r>
              <a:rPr lang="fr-FR" dirty="0" err="1">
                <a:latin typeface="+mn-lt"/>
                <a:ea typeface="Times New Roman" panose="02020603050405020304" pitchFamily="18" charset="0"/>
              </a:rPr>
              <a:t>utilizat</a:t>
            </a:r>
            <a:r>
              <a:rPr lang="fr-FR" dirty="0">
                <a:latin typeface="+mn-lt"/>
                <a:ea typeface="Times New Roman" panose="02020603050405020304" pitchFamily="18" charset="0"/>
              </a:rPr>
              <a:t>, </a:t>
            </a:r>
            <a:r>
              <a:rPr lang="fr-FR" dirty="0" err="1">
                <a:latin typeface="+mn-lt"/>
                <a:ea typeface="Times New Roman" panose="02020603050405020304" pitchFamily="18" charset="0"/>
              </a:rPr>
              <a:t>pentru</a:t>
            </a:r>
            <a:r>
              <a:rPr lang="fr-FR" dirty="0">
                <a:latin typeface="+mn-lt"/>
                <a:ea typeface="Times New Roman" panose="02020603050405020304" pitchFamily="18" charset="0"/>
              </a:rPr>
              <a:t> </a:t>
            </a:r>
            <a:r>
              <a:rPr lang="fr-FR" dirty="0" err="1">
                <a:latin typeface="+mn-lt"/>
                <a:ea typeface="Times New Roman" panose="02020603050405020304" pitchFamily="18" charset="0"/>
              </a:rPr>
              <a:t>reglarea</a:t>
            </a:r>
            <a:r>
              <a:rPr lang="fr-FR" dirty="0">
                <a:latin typeface="+mn-lt"/>
                <a:ea typeface="Times New Roman" panose="02020603050405020304" pitchFamily="18" charset="0"/>
              </a:rPr>
              <a:t> </a:t>
            </a:r>
            <a:r>
              <a:rPr lang="fr-FR" dirty="0" err="1">
                <a:latin typeface="+mn-lt"/>
                <a:ea typeface="Times New Roman" panose="02020603050405020304" pitchFamily="18" charset="0"/>
              </a:rPr>
              <a:t>puterii</a:t>
            </a:r>
            <a:r>
              <a:rPr lang="fr-FR" dirty="0">
                <a:latin typeface="+mn-lt"/>
                <a:ea typeface="Times New Roman" panose="02020603050405020304" pitchFamily="18" charset="0"/>
              </a:rPr>
              <a:t> </a:t>
            </a:r>
            <a:r>
              <a:rPr lang="fr-FR" dirty="0" err="1">
                <a:latin typeface="+mn-lt"/>
                <a:ea typeface="Times New Roman" panose="02020603050405020304" pitchFamily="18" charset="0"/>
              </a:rPr>
              <a:t>reactive</a:t>
            </a:r>
            <a:r>
              <a:rPr lang="fr-FR" dirty="0">
                <a:latin typeface="+mn-lt"/>
                <a:ea typeface="Times New Roman" panose="02020603050405020304" pitchFamily="18" charset="0"/>
              </a:rPr>
              <a:t> </a:t>
            </a:r>
            <a:r>
              <a:rPr lang="fr-FR" dirty="0" err="1">
                <a:latin typeface="+mn-lt"/>
                <a:ea typeface="Times New Roman" panose="02020603050405020304" pitchFamily="18" charset="0"/>
              </a:rPr>
              <a:t>absorbite</a:t>
            </a:r>
            <a:r>
              <a:rPr lang="fr-FR" dirty="0">
                <a:latin typeface="+mn-lt"/>
                <a:ea typeface="Times New Roman" panose="02020603050405020304" pitchFamily="18" charset="0"/>
              </a:rPr>
              <a:t> de </a:t>
            </a:r>
            <a:r>
              <a:rPr lang="fr-FR" dirty="0" err="1">
                <a:latin typeface="+mn-lt"/>
                <a:ea typeface="Times New Roman" panose="02020603050405020304" pitchFamily="18" charset="0"/>
              </a:rPr>
              <a:t>bobinele</a:t>
            </a:r>
            <a:r>
              <a:rPr lang="fr-FR" dirty="0">
                <a:latin typeface="+mn-lt"/>
                <a:ea typeface="Times New Roman" panose="02020603050405020304" pitchFamily="18" charset="0"/>
              </a:rPr>
              <a:t> de </a:t>
            </a:r>
            <a:r>
              <a:rPr lang="fr-FR" dirty="0" err="1">
                <a:latin typeface="+mn-lt"/>
                <a:ea typeface="Times New Roman" panose="02020603050405020304" pitchFamily="18" charset="0"/>
              </a:rPr>
              <a:t>reactanţă</a:t>
            </a:r>
            <a:r>
              <a:rPr lang="fr-FR" dirty="0">
                <a:latin typeface="+mn-lt"/>
                <a:ea typeface="Times New Roman" panose="02020603050405020304" pitchFamily="18" charset="0"/>
              </a:rPr>
              <a:t>, </a:t>
            </a:r>
            <a:r>
              <a:rPr lang="fr-FR" dirty="0" err="1">
                <a:latin typeface="+mn-lt"/>
                <a:ea typeface="Times New Roman" panose="02020603050405020304" pitchFamily="18" charset="0"/>
              </a:rPr>
              <a:t>constă</a:t>
            </a:r>
            <a:r>
              <a:rPr lang="fr-FR" dirty="0">
                <a:latin typeface="+mn-lt"/>
                <a:ea typeface="Times New Roman" panose="02020603050405020304" pitchFamily="18" charset="0"/>
              </a:rPr>
              <a:t> </a:t>
            </a:r>
            <a:r>
              <a:rPr lang="fr-FR" dirty="0" err="1">
                <a:latin typeface="+mn-lt"/>
                <a:ea typeface="Times New Roman" panose="02020603050405020304" pitchFamily="18" charset="0"/>
              </a:rPr>
              <a:t>în</a:t>
            </a:r>
            <a:r>
              <a:rPr lang="fr-FR" dirty="0">
                <a:latin typeface="+mn-lt"/>
                <a:ea typeface="Times New Roman" panose="02020603050405020304" pitchFamily="18" charset="0"/>
              </a:rPr>
              <a:t> </a:t>
            </a:r>
            <a:r>
              <a:rPr lang="fr-FR" dirty="0" err="1">
                <a:latin typeface="+mn-lt"/>
                <a:ea typeface="Times New Roman" panose="02020603050405020304" pitchFamily="18" charset="0"/>
              </a:rPr>
              <a:t>modificarea</a:t>
            </a:r>
            <a:r>
              <a:rPr lang="fr-FR" dirty="0">
                <a:latin typeface="+mn-lt"/>
                <a:ea typeface="Times New Roman" panose="02020603050405020304" pitchFamily="18" charset="0"/>
              </a:rPr>
              <a:t> </a:t>
            </a:r>
            <a:r>
              <a:rPr lang="fr-FR" dirty="0" err="1">
                <a:latin typeface="+mn-lt"/>
                <a:ea typeface="Times New Roman" panose="02020603050405020304" pitchFamily="18" charset="0"/>
              </a:rPr>
              <a:t>numărului</a:t>
            </a:r>
            <a:r>
              <a:rPr lang="fr-FR" dirty="0">
                <a:latin typeface="+mn-lt"/>
                <a:ea typeface="Times New Roman" panose="02020603050405020304" pitchFamily="18" charset="0"/>
              </a:rPr>
              <a:t> de bobine </a:t>
            </a:r>
            <a:r>
              <a:rPr lang="fr-FR" dirty="0" err="1">
                <a:latin typeface="+mn-lt"/>
                <a:ea typeface="Times New Roman" panose="02020603050405020304" pitchFamily="18" charset="0"/>
              </a:rPr>
              <a:t>grupate</a:t>
            </a:r>
            <a:r>
              <a:rPr lang="fr-FR" dirty="0">
                <a:latin typeface="+mn-lt"/>
                <a:ea typeface="Times New Roman" panose="02020603050405020304" pitchFamily="18" charset="0"/>
              </a:rPr>
              <a:t> </a:t>
            </a:r>
            <a:r>
              <a:rPr lang="fr-FR" dirty="0" err="1">
                <a:latin typeface="+mn-lt"/>
                <a:ea typeface="Times New Roman" panose="02020603050405020304" pitchFamily="18" charset="0"/>
              </a:rPr>
              <a:t>în</a:t>
            </a:r>
            <a:r>
              <a:rPr lang="fr-FR" dirty="0">
                <a:latin typeface="+mn-lt"/>
                <a:ea typeface="Times New Roman" panose="02020603050405020304" pitchFamily="18" charset="0"/>
              </a:rPr>
              <a:t> </a:t>
            </a:r>
            <a:r>
              <a:rPr lang="fr-FR" dirty="0" err="1">
                <a:latin typeface="+mn-lt"/>
                <a:ea typeface="Times New Roman" panose="02020603050405020304" pitchFamily="18" charset="0"/>
              </a:rPr>
              <a:t>paralel</a:t>
            </a:r>
            <a:r>
              <a:rPr lang="fr-FR" dirty="0">
                <a:latin typeface="+mn-lt"/>
                <a:ea typeface="Times New Roman" panose="02020603050405020304" pitchFamily="18" charset="0"/>
              </a:rPr>
              <a:t>.</a:t>
            </a:r>
            <a:endParaRPr lang="en-US" dirty="0">
              <a:latin typeface="+mn-lt"/>
            </a:endParaRPr>
          </a:p>
        </p:txBody>
      </p:sp>
    </p:spTree>
    <p:extLst>
      <p:ext uri="{BB962C8B-B14F-4D97-AF65-F5344CB8AC3E}">
        <p14:creationId xmlns:p14="http://schemas.microsoft.com/office/powerpoint/2010/main" val="11323629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Bobine de reactanță</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066800"/>
            <a:ext cx="7543800" cy="2308324"/>
          </a:xfrm>
          <a:prstGeom prst="rect">
            <a:avLst/>
          </a:prstGeom>
        </p:spPr>
        <p:txBody>
          <a:bodyPr wrap="square">
            <a:spAutoFit/>
          </a:bodyPr>
          <a:lstStyle/>
          <a:p>
            <a:pPr algn="just"/>
            <a:r>
              <a:rPr lang="ro-RO" dirty="0"/>
              <a:t>Prin asocierea bateriilor de condensatoare cu bobine de </a:t>
            </a:r>
            <a:r>
              <a:rPr lang="ro-RO" dirty="0" err="1"/>
              <a:t>reactanţă</a:t>
            </a:r>
            <a:r>
              <a:rPr lang="ro-RO" dirty="0"/>
              <a:t> reglabile, se pot realiza surse statice de compensare, de tipul celor din Fig. 11, care pot </a:t>
            </a:r>
            <a:r>
              <a:rPr lang="ro-RO" dirty="0" err="1"/>
              <a:t>funcţiona</a:t>
            </a:r>
            <a:r>
              <a:rPr lang="ro-RO" dirty="0"/>
              <a:t> atât în regim capacitiv, cât </a:t>
            </a:r>
            <a:r>
              <a:rPr lang="ro-RO" dirty="0" err="1"/>
              <a:t>şi</a:t>
            </a:r>
            <a:r>
              <a:rPr lang="ro-RO" dirty="0"/>
              <a:t> în regim inductiv. </a:t>
            </a:r>
          </a:p>
          <a:p>
            <a:pPr algn="just"/>
            <a:endParaRPr lang="ro-RO" dirty="0"/>
          </a:p>
          <a:p>
            <a:pPr algn="just"/>
            <a:r>
              <a:rPr lang="ro-RO" dirty="0"/>
              <a:t>Asemenea </a:t>
            </a:r>
            <a:r>
              <a:rPr lang="ro-RO" dirty="0" err="1"/>
              <a:t>instalaţii</a:t>
            </a:r>
            <a:r>
              <a:rPr lang="ro-RO" dirty="0"/>
              <a:t> prezintă o comportare similară cu cea a compensatoarelor sincrone, puterea reactivă furnizată sau absorbită de </a:t>
            </a:r>
            <a:r>
              <a:rPr lang="ro-RO" dirty="0" err="1"/>
              <a:t>instalaţie</a:t>
            </a:r>
            <a:r>
              <a:rPr lang="ro-RO" dirty="0"/>
              <a:t> putând fi reglată în trepte sau </a:t>
            </a:r>
            <a:r>
              <a:rPr lang="ro-RO" dirty="0" smtClean="0"/>
              <a:t>continuu</a:t>
            </a:r>
            <a:r>
              <a:rPr lang="en-US" dirty="0" smtClean="0"/>
              <a:t>, </a:t>
            </a:r>
            <a:r>
              <a:rPr lang="en-US" dirty="0" err="1" smtClean="0"/>
              <a:t>prin</a:t>
            </a:r>
            <a:r>
              <a:rPr lang="en-US" dirty="0" smtClean="0"/>
              <a:t> </a:t>
            </a:r>
            <a:r>
              <a:rPr lang="en-US" dirty="0" err="1" smtClean="0"/>
              <a:t>intermediul</a:t>
            </a:r>
            <a:r>
              <a:rPr lang="en-US" dirty="0" smtClean="0"/>
              <a:t> </a:t>
            </a:r>
            <a:r>
              <a:rPr lang="en-US" dirty="0" err="1" smtClean="0"/>
              <a:t>unor</a:t>
            </a:r>
            <a:r>
              <a:rPr lang="en-US" dirty="0" smtClean="0"/>
              <a:t> </a:t>
            </a:r>
            <a:r>
              <a:rPr lang="en-US" dirty="0" err="1" smtClean="0"/>
              <a:t>schene</a:t>
            </a:r>
            <a:r>
              <a:rPr lang="en-US" dirty="0" smtClean="0"/>
              <a:t> de command</a:t>
            </a:r>
            <a:r>
              <a:rPr lang="ro-RO" dirty="0" smtClean="0"/>
              <a:t>ă</a:t>
            </a:r>
            <a:r>
              <a:rPr lang="en-US" dirty="0" smtClean="0"/>
              <a:t> cu </a:t>
            </a:r>
            <a:r>
              <a:rPr lang="en-US" dirty="0" err="1" smtClean="0"/>
              <a:t>tiristoare</a:t>
            </a:r>
            <a:r>
              <a:rPr lang="ro-RO" dirty="0" smtClean="0"/>
              <a:t>. </a:t>
            </a:r>
            <a:endParaRPr lang="en-US" dirty="0"/>
          </a:p>
        </p:txBody>
      </p:sp>
      <p:grpSp>
        <p:nvGrpSpPr>
          <p:cNvPr id="2" name="Group 2"/>
          <p:cNvGrpSpPr>
            <a:grpSpLocks/>
          </p:cNvGrpSpPr>
          <p:nvPr/>
        </p:nvGrpSpPr>
        <p:grpSpPr bwMode="auto">
          <a:xfrm>
            <a:off x="2209800" y="3733800"/>
            <a:ext cx="1584325" cy="1814512"/>
            <a:chOff x="8863" y="800"/>
            <a:chExt cx="1300" cy="1290"/>
          </a:xfrm>
        </p:grpSpPr>
        <p:sp>
          <p:nvSpPr>
            <p:cNvPr id="4" name="Line 3"/>
            <p:cNvSpPr>
              <a:spLocks noChangeShapeType="1"/>
            </p:cNvSpPr>
            <p:nvPr/>
          </p:nvSpPr>
          <p:spPr bwMode="auto">
            <a:xfrm>
              <a:off x="8863" y="1553"/>
              <a:ext cx="130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Line 4"/>
            <p:cNvSpPr>
              <a:spLocks noChangeShapeType="1"/>
            </p:cNvSpPr>
            <p:nvPr/>
          </p:nvSpPr>
          <p:spPr bwMode="auto">
            <a:xfrm>
              <a:off x="9520" y="1340"/>
              <a:ext cx="0" cy="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Oval 5"/>
            <p:cNvSpPr>
              <a:spLocks noChangeArrowheads="1"/>
            </p:cNvSpPr>
            <p:nvPr/>
          </p:nvSpPr>
          <p:spPr bwMode="auto">
            <a:xfrm>
              <a:off x="9377" y="1010"/>
              <a:ext cx="270" cy="250"/>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Oval 6"/>
            <p:cNvSpPr>
              <a:spLocks noChangeArrowheads="1"/>
            </p:cNvSpPr>
            <p:nvPr/>
          </p:nvSpPr>
          <p:spPr bwMode="auto">
            <a:xfrm>
              <a:off x="9380" y="1090"/>
              <a:ext cx="270" cy="250"/>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7"/>
            <p:cNvSpPr>
              <a:spLocks noChangeShapeType="1"/>
            </p:cNvSpPr>
            <p:nvPr/>
          </p:nvSpPr>
          <p:spPr bwMode="auto">
            <a:xfrm>
              <a:off x="9520" y="800"/>
              <a:ext cx="0" cy="2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Line 8"/>
            <p:cNvSpPr>
              <a:spLocks noChangeShapeType="1"/>
            </p:cNvSpPr>
            <p:nvPr/>
          </p:nvSpPr>
          <p:spPr bwMode="auto">
            <a:xfrm>
              <a:off x="9380" y="800"/>
              <a:ext cx="270"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2" name="Group 9"/>
            <p:cNvGrpSpPr>
              <a:grpSpLocks/>
            </p:cNvGrpSpPr>
            <p:nvPr/>
          </p:nvGrpSpPr>
          <p:grpSpPr bwMode="auto">
            <a:xfrm>
              <a:off x="9070" y="1560"/>
              <a:ext cx="230" cy="520"/>
              <a:chOff x="8910" y="1550"/>
              <a:chExt cx="230" cy="520"/>
            </a:xfrm>
          </p:grpSpPr>
          <p:sp>
            <p:nvSpPr>
              <p:cNvPr id="22" name="Line 10"/>
              <p:cNvSpPr>
                <a:spLocks noChangeShapeType="1"/>
              </p:cNvSpPr>
              <p:nvPr/>
            </p:nvSpPr>
            <p:spPr bwMode="auto">
              <a:xfrm>
                <a:off x="9030" y="1550"/>
                <a:ext cx="0" cy="2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11"/>
              <p:cNvSpPr>
                <a:spLocks noChangeShapeType="1"/>
              </p:cNvSpPr>
              <p:nvPr/>
            </p:nvSpPr>
            <p:spPr bwMode="auto">
              <a:xfrm>
                <a:off x="9030" y="1840"/>
                <a:ext cx="0" cy="2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12"/>
              <p:cNvSpPr>
                <a:spLocks noChangeShapeType="1"/>
              </p:cNvSpPr>
              <p:nvPr/>
            </p:nvSpPr>
            <p:spPr bwMode="auto">
              <a:xfrm>
                <a:off x="8910" y="1830"/>
                <a:ext cx="23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3"/>
              <p:cNvSpPr>
                <a:spLocks noChangeShapeType="1"/>
              </p:cNvSpPr>
              <p:nvPr/>
            </p:nvSpPr>
            <p:spPr bwMode="auto">
              <a:xfrm>
                <a:off x="8910" y="179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14"/>
              <p:cNvSpPr>
                <a:spLocks noChangeShapeType="1"/>
              </p:cNvSpPr>
              <p:nvPr/>
            </p:nvSpPr>
            <p:spPr bwMode="auto">
              <a:xfrm>
                <a:off x="8910" y="207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3" name="Line 15"/>
            <p:cNvSpPr>
              <a:spLocks noChangeShapeType="1"/>
            </p:cNvSpPr>
            <p:nvPr/>
          </p:nvSpPr>
          <p:spPr bwMode="auto">
            <a:xfrm>
              <a:off x="9860" y="1560"/>
              <a:ext cx="0" cy="13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4" name="Group 16"/>
            <p:cNvGrpSpPr>
              <a:grpSpLocks/>
            </p:cNvGrpSpPr>
            <p:nvPr/>
          </p:nvGrpSpPr>
          <p:grpSpPr bwMode="auto">
            <a:xfrm>
              <a:off x="9690" y="1670"/>
              <a:ext cx="290" cy="265"/>
              <a:chOff x="6330" y="1790"/>
              <a:chExt cx="290" cy="265"/>
            </a:xfrm>
          </p:grpSpPr>
          <p:sp>
            <p:nvSpPr>
              <p:cNvPr id="20" name="Oval 17"/>
              <p:cNvSpPr>
                <a:spLocks noChangeArrowheads="1"/>
              </p:cNvSpPr>
              <p:nvPr/>
            </p:nvSpPr>
            <p:spPr bwMode="auto">
              <a:xfrm>
                <a:off x="6380" y="1817"/>
                <a:ext cx="240" cy="23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8"/>
              <p:cNvSpPr>
                <a:spLocks noChangeArrowheads="1"/>
              </p:cNvSpPr>
              <p:nvPr/>
            </p:nvSpPr>
            <p:spPr bwMode="auto">
              <a:xfrm>
                <a:off x="6330" y="1790"/>
                <a:ext cx="170" cy="16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5" name="Line 19"/>
            <p:cNvSpPr>
              <a:spLocks noChangeShapeType="1"/>
            </p:cNvSpPr>
            <p:nvPr/>
          </p:nvSpPr>
          <p:spPr bwMode="auto">
            <a:xfrm flipH="1">
              <a:off x="9860" y="1820"/>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20"/>
            <p:cNvSpPr>
              <a:spLocks noChangeShapeType="1"/>
            </p:cNvSpPr>
            <p:nvPr/>
          </p:nvSpPr>
          <p:spPr bwMode="auto">
            <a:xfrm>
              <a:off x="9780" y="2090"/>
              <a:ext cx="1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21"/>
            <p:cNvSpPr>
              <a:spLocks noChangeShapeType="1"/>
            </p:cNvSpPr>
            <p:nvPr/>
          </p:nvSpPr>
          <p:spPr bwMode="auto">
            <a:xfrm>
              <a:off x="9740" y="1820"/>
              <a:ext cx="11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22"/>
            <p:cNvSpPr>
              <a:spLocks noChangeShapeType="1"/>
            </p:cNvSpPr>
            <p:nvPr/>
          </p:nvSpPr>
          <p:spPr bwMode="auto">
            <a:xfrm flipV="1">
              <a:off x="9000" y="1683"/>
              <a:ext cx="430" cy="31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23"/>
            <p:cNvSpPr>
              <a:spLocks noChangeShapeType="1"/>
            </p:cNvSpPr>
            <p:nvPr/>
          </p:nvSpPr>
          <p:spPr bwMode="auto">
            <a:xfrm flipV="1">
              <a:off x="9690" y="1673"/>
              <a:ext cx="430" cy="31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87409" name="Text Box 46"/>
          <p:cNvSpPr txBox="1">
            <a:spLocks noChangeArrowheads="1"/>
          </p:cNvSpPr>
          <p:nvPr/>
        </p:nvSpPr>
        <p:spPr bwMode="auto">
          <a:xfrm>
            <a:off x="4560277" y="4465120"/>
            <a:ext cx="3435350"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ro-RO" altLang="en-US" sz="16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Fig. 11 </a:t>
            </a:r>
            <a:r>
              <a:rPr kumimoji="0" lang="ro-RO" altLang="en-US" sz="16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Sursă statică de putere reactivă formată din baterii de condensatoare </a:t>
            </a:r>
            <a:r>
              <a:rPr kumimoji="0" lang="ro-RO" altLang="en-US" sz="1600" b="1" i="1"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şi</a:t>
            </a:r>
            <a:r>
              <a:rPr kumimoji="0" lang="ro-RO" altLang="en-US" sz="16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bobine de </a:t>
            </a:r>
            <a:r>
              <a:rPr kumimoji="0" lang="ro-RO" altLang="en-US" sz="1600" b="1" i="1"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reactanţă</a:t>
            </a:r>
            <a:r>
              <a:rPr kumimoji="0" lang="ro-RO" altLang="en-US" sz="1600" b="1"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 reglabile</a:t>
            </a:r>
            <a:endParaRPr kumimoji="0" lang="en-US" altLang="en-US" sz="28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52464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1676400"/>
            <a:ext cx="7543800" cy="2585323"/>
          </a:xfrm>
          <a:prstGeom prst="rect">
            <a:avLst/>
          </a:prstGeom>
        </p:spPr>
        <p:txBody>
          <a:bodyPr wrap="square">
            <a:spAutoFit/>
          </a:bodyPr>
          <a:lstStyle/>
          <a:p>
            <a:r>
              <a:rPr lang="ro-RO" dirty="0"/>
              <a:t>P</a:t>
            </a:r>
            <a:r>
              <a:rPr lang="it-IT" dirty="0"/>
              <a:t>resupune modificarea parametrilor reţelei de alimentare cu energie electrică a consumatorilor, prin</a:t>
            </a:r>
            <a:r>
              <a:rPr lang="ro-RO" dirty="0"/>
              <a:t>:</a:t>
            </a:r>
          </a:p>
          <a:p>
            <a:pPr marL="285750" indent="-285750">
              <a:buFont typeface="Arial" panose="020B0604020202020204" pitchFamily="34" charset="0"/>
              <a:buChar char="•"/>
            </a:pPr>
            <a:r>
              <a:rPr lang="it-IT" dirty="0"/>
              <a:t>conectarea sau deconectarea circuitelor care funcţionează în paralel,</a:t>
            </a:r>
            <a:endParaRPr lang="ro-RO" dirty="0"/>
          </a:p>
          <a:p>
            <a:pPr marL="285750" indent="-285750">
              <a:buFont typeface="Arial" panose="020B0604020202020204" pitchFamily="34" charset="0"/>
              <a:buChar char="•"/>
            </a:pPr>
            <a:r>
              <a:rPr lang="it-IT" dirty="0"/>
              <a:t>compensarea reactanţei inductive a liniilor electrice</a:t>
            </a:r>
            <a:endParaRPr lang="ro-RO" dirty="0"/>
          </a:p>
          <a:p>
            <a:pPr marL="285750" indent="-285750">
              <a:buFont typeface="Arial" panose="020B0604020202020204" pitchFamily="34" charset="0"/>
              <a:buChar char="•"/>
            </a:pPr>
            <a:endParaRPr lang="ro-RO" dirty="0"/>
          </a:p>
          <a:p>
            <a:pPr marL="285750" indent="-285750">
              <a:buFont typeface="Arial" panose="020B0604020202020204" pitchFamily="34" charset="0"/>
              <a:buChar char="•"/>
            </a:pPr>
            <a:endParaRPr lang="ro-RO" dirty="0"/>
          </a:p>
          <a:p>
            <a:r>
              <a:rPr lang="ro-RO" dirty="0"/>
              <a:t>D</a:t>
            </a:r>
            <a:r>
              <a:rPr lang="en-US" dirty="0" err="1"/>
              <a:t>econectarea</a:t>
            </a:r>
            <a:r>
              <a:rPr lang="en-US" dirty="0"/>
              <a:t> </a:t>
            </a:r>
            <a:r>
              <a:rPr lang="en-US" dirty="0" err="1"/>
              <a:t>sau</a:t>
            </a:r>
            <a:r>
              <a:rPr lang="en-US" dirty="0"/>
              <a:t> </a:t>
            </a:r>
            <a:r>
              <a:rPr lang="en-US" dirty="0" err="1"/>
              <a:t>conectarea</a:t>
            </a:r>
            <a:r>
              <a:rPr lang="en-US" dirty="0"/>
              <a:t> </a:t>
            </a:r>
            <a:r>
              <a:rPr lang="en-US" dirty="0" err="1"/>
              <a:t>unora</a:t>
            </a:r>
            <a:r>
              <a:rPr lang="en-US" dirty="0"/>
              <a:t> </a:t>
            </a:r>
            <a:r>
              <a:rPr lang="en-US" dirty="0" err="1"/>
              <a:t>dintre</a:t>
            </a:r>
            <a:r>
              <a:rPr lang="en-US" dirty="0"/>
              <a:t> </a:t>
            </a:r>
            <a:r>
              <a:rPr lang="en-US" dirty="0" err="1"/>
              <a:t>ele</a:t>
            </a:r>
            <a:r>
              <a:rPr lang="en-US" dirty="0"/>
              <a:t> produce </a:t>
            </a:r>
            <a:r>
              <a:rPr lang="en-US" dirty="0" err="1"/>
              <a:t>creşterea</a:t>
            </a:r>
            <a:r>
              <a:rPr lang="en-US" dirty="0"/>
              <a:t> </a:t>
            </a:r>
            <a:r>
              <a:rPr lang="en-US" dirty="0" err="1"/>
              <a:t>sau</a:t>
            </a:r>
            <a:r>
              <a:rPr lang="en-US" dirty="0"/>
              <a:t> </a:t>
            </a:r>
            <a:r>
              <a:rPr lang="en-US" dirty="0" err="1"/>
              <a:t>scăderea</a:t>
            </a:r>
            <a:r>
              <a:rPr lang="en-US" dirty="0"/>
              <a:t> </a:t>
            </a:r>
            <a:r>
              <a:rPr lang="en-US" dirty="0" err="1"/>
              <a:t>impedanţei</a:t>
            </a:r>
            <a:r>
              <a:rPr lang="en-US" dirty="0"/>
              <a:t> </a:t>
            </a:r>
            <a:r>
              <a:rPr lang="en-US" dirty="0" err="1"/>
              <a:t>longitudinale</a:t>
            </a:r>
            <a:r>
              <a:rPr lang="en-US" dirty="0"/>
              <a:t> a </a:t>
            </a:r>
            <a:r>
              <a:rPr lang="en-US" dirty="0" err="1"/>
              <a:t>reţelei</a:t>
            </a:r>
            <a:r>
              <a:rPr lang="en-US" dirty="0"/>
              <a:t>, </a:t>
            </a:r>
            <a:r>
              <a:rPr lang="en-US" dirty="0" err="1"/>
              <a:t>modificându</a:t>
            </a:r>
            <a:r>
              <a:rPr lang="en-US" dirty="0"/>
              <a:t>-se, </a:t>
            </a:r>
            <a:r>
              <a:rPr lang="en-US" dirty="0" err="1"/>
              <a:t>în</a:t>
            </a:r>
            <a:r>
              <a:rPr lang="en-US" dirty="0"/>
              <a:t> </a:t>
            </a:r>
            <a:r>
              <a:rPr lang="en-US" dirty="0" err="1"/>
              <a:t>felul</a:t>
            </a:r>
            <a:r>
              <a:rPr lang="en-US" dirty="0"/>
              <a:t> </a:t>
            </a:r>
            <a:r>
              <a:rPr lang="en-US" dirty="0" err="1"/>
              <a:t>acesta</a:t>
            </a:r>
            <a:r>
              <a:rPr lang="en-US" dirty="0"/>
              <a:t>, </a:t>
            </a:r>
            <a:r>
              <a:rPr lang="en-US" dirty="0" err="1"/>
              <a:t>căderile</a:t>
            </a:r>
            <a:r>
              <a:rPr lang="en-US" dirty="0"/>
              <a:t> de </a:t>
            </a:r>
            <a:r>
              <a:rPr lang="en-US" dirty="0" err="1"/>
              <a:t>tensiune</a:t>
            </a:r>
            <a:r>
              <a:rPr lang="en-US" dirty="0"/>
              <a:t> care </a:t>
            </a:r>
            <a:r>
              <a:rPr lang="en-US" dirty="0" err="1"/>
              <a:t>apar</a:t>
            </a:r>
            <a:r>
              <a:rPr lang="en-US" dirty="0"/>
              <a:t> </a:t>
            </a:r>
            <a:r>
              <a:rPr lang="en-US" dirty="0" err="1"/>
              <a:t>pe</a:t>
            </a:r>
            <a:r>
              <a:rPr lang="en-US" dirty="0"/>
              <a:t> </a:t>
            </a:r>
            <a:r>
              <a:rPr lang="en-US" dirty="0" err="1"/>
              <a:t>elementele</a:t>
            </a:r>
            <a:r>
              <a:rPr lang="en-US" dirty="0"/>
              <a:t> </a:t>
            </a:r>
            <a:r>
              <a:rPr lang="en-US" dirty="0" err="1"/>
              <a:t>reţelei</a:t>
            </a:r>
            <a:r>
              <a:rPr lang="en-US" dirty="0"/>
              <a:t> </a:t>
            </a:r>
            <a:r>
              <a:rPr lang="en-US" dirty="0" err="1"/>
              <a:t>electrice</a:t>
            </a:r>
            <a:r>
              <a:rPr lang="en-US" dirty="0"/>
              <a:t>.</a:t>
            </a:r>
          </a:p>
        </p:txBody>
      </p:sp>
    </p:spTree>
    <p:extLst>
      <p:ext uri="{BB962C8B-B14F-4D97-AF65-F5344CB8AC3E}">
        <p14:creationId xmlns:p14="http://schemas.microsoft.com/office/powerpoint/2010/main" val="19136888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14400" y="4138203"/>
            <a:ext cx="7543800" cy="2308324"/>
          </a:xfrm>
          <a:prstGeom prst="rect">
            <a:avLst/>
          </a:prstGeom>
        </p:spPr>
        <p:txBody>
          <a:bodyPr wrap="square">
            <a:spAutoFit/>
          </a:bodyPr>
          <a:lstStyle/>
          <a:p>
            <a:r>
              <a:rPr lang="ro-RO" dirty="0"/>
              <a:t>Î</a:t>
            </a:r>
            <a:r>
              <a:rPr lang="it-IT" dirty="0"/>
              <a:t>n regimurile de funcţionare la sarcină minimă sau gol de sarcină, tensiunea pe barele de alimentare ale consumatorului </a:t>
            </a:r>
            <a:r>
              <a:rPr lang="it-IT" i="1" dirty="0">
                <a:latin typeface="Times New Roman" panose="02020603050405020304" pitchFamily="18" charset="0"/>
                <a:cs typeface="Times New Roman" panose="02020603050405020304" pitchFamily="18" charset="0"/>
              </a:rPr>
              <a:t>U</a:t>
            </a:r>
            <a:r>
              <a:rPr lang="it-IT" i="1" baseline="-25000" dirty="0">
                <a:latin typeface="Times New Roman" panose="02020603050405020304" pitchFamily="18" charset="0"/>
                <a:cs typeface="Times New Roman" panose="02020603050405020304" pitchFamily="18" charset="0"/>
              </a:rPr>
              <a:t>2</a:t>
            </a:r>
            <a:r>
              <a:rPr lang="it-IT" dirty="0">
                <a:latin typeface="Times New Roman" panose="02020603050405020304" pitchFamily="18" charset="0"/>
                <a:cs typeface="Times New Roman" panose="02020603050405020304" pitchFamily="18" charset="0"/>
              </a:rPr>
              <a:t> </a:t>
            </a:r>
            <a:r>
              <a:rPr lang="it-IT" dirty="0"/>
              <a:t>poate creşte peste valoarea normală.</a:t>
            </a:r>
            <a:endParaRPr lang="ro-RO" dirty="0"/>
          </a:p>
          <a:p>
            <a:endParaRPr lang="ro-RO" dirty="0"/>
          </a:p>
          <a:p>
            <a:r>
              <a:rPr lang="it-IT" dirty="0"/>
              <a:t>Deconectarea unui circuit al liniei electrice sau a unui transformator din reţea conduce la creşterea impedanţei longitudinale a circuitului şi respectiv a căderii de tensiune, astfel încât nivelul de tensiune pe barele consumatorului </a:t>
            </a:r>
            <a:r>
              <a:rPr lang="it-IT" i="1" dirty="0">
                <a:latin typeface="Times New Roman" panose="02020603050405020304" pitchFamily="18" charset="0"/>
                <a:cs typeface="Times New Roman" panose="02020603050405020304" pitchFamily="18" charset="0"/>
              </a:rPr>
              <a:t>U</a:t>
            </a:r>
            <a:r>
              <a:rPr lang="it-IT" i="1" baseline="-25000" dirty="0">
                <a:latin typeface="Times New Roman" panose="02020603050405020304" pitchFamily="18" charset="0"/>
                <a:cs typeface="Times New Roman" panose="02020603050405020304" pitchFamily="18" charset="0"/>
              </a:rPr>
              <a:t>2</a:t>
            </a:r>
            <a:r>
              <a:rPr lang="it-IT" dirty="0">
                <a:latin typeface="Times New Roman" panose="02020603050405020304" pitchFamily="18" charset="0"/>
                <a:cs typeface="Times New Roman" panose="02020603050405020304" pitchFamily="18" charset="0"/>
              </a:rPr>
              <a:t> </a:t>
            </a:r>
            <a:r>
              <a:rPr lang="it-IT" dirty="0"/>
              <a:t>poate fi coborât.</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1598718370"/>
              </p:ext>
            </p:extLst>
          </p:nvPr>
        </p:nvGraphicFramePr>
        <p:xfrm>
          <a:off x="3661162" y="1565962"/>
          <a:ext cx="904875" cy="323850"/>
        </p:xfrm>
        <a:graphic>
          <a:graphicData uri="http://schemas.openxmlformats.org/presentationml/2006/ole">
            <mc:AlternateContent xmlns:mc="http://schemas.openxmlformats.org/markup-compatibility/2006">
              <mc:Choice xmlns:v="urn:schemas-microsoft-com:vml" Requires="v">
                <p:oleObj spid="_x0000_s221225" name="Equation" r:id="rId4" imgW="507780" imgH="177723" progId="Equation.DSMT4">
                  <p:embed/>
                </p:oleObj>
              </mc:Choice>
              <mc:Fallback>
                <p:oleObj name="Equation" r:id="rId4" imgW="507780" imgH="177723" progId="Equation.DSMT4">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1162" y="1565962"/>
                        <a:ext cx="904875"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1"/>
          <p:cNvGrpSpPr>
            <a:grpSpLocks/>
          </p:cNvGrpSpPr>
          <p:nvPr/>
        </p:nvGrpSpPr>
        <p:grpSpPr bwMode="auto">
          <a:xfrm>
            <a:off x="1981200" y="1486459"/>
            <a:ext cx="4267200" cy="1860864"/>
            <a:chOff x="3180" y="1944"/>
            <a:chExt cx="5337" cy="2004"/>
          </a:xfrm>
        </p:grpSpPr>
        <p:sp>
          <p:nvSpPr>
            <p:cNvPr id="5" name="Line 25"/>
            <p:cNvSpPr>
              <a:spLocks noChangeShapeType="1"/>
            </p:cNvSpPr>
            <p:nvPr/>
          </p:nvSpPr>
          <p:spPr bwMode="auto">
            <a:xfrm flipV="1">
              <a:off x="3756" y="2886"/>
              <a:ext cx="3378" cy="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Line 24"/>
            <p:cNvSpPr>
              <a:spLocks noChangeShapeType="1"/>
            </p:cNvSpPr>
            <p:nvPr/>
          </p:nvSpPr>
          <p:spPr bwMode="auto">
            <a:xfrm flipV="1">
              <a:off x="3756" y="3456"/>
              <a:ext cx="3378" cy="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Line 23"/>
            <p:cNvSpPr>
              <a:spLocks noChangeShapeType="1"/>
            </p:cNvSpPr>
            <p:nvPr/>
          </p:nvSpPr>
          <p:spPr bwMode="auto">
            <a:xfrm>
              <a:off x="3756" y="2598"/>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22"/>
            <p:cNvSpPr>
              <a:spLocks noChangeShapeType="1"/>
            </p:cNvSpPr>
            <p:nvPr/>
          </p:nvSpPr>
          <p:spPr bwMode="auto">
            <a:xfrm>
              <a:off x="6822" y="2610"/>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1" name="Group 19"/>
            <p:cNvGrpSpPr>
              <a:grpSpLocks/>
            </p:cNvGrpSpPr>
            <p:nvPr/>
          </p:nvGrpSpPr>
          <p:grpSpPr bwMode="auto">
            <a:xfrm>
              <a:off x="7140" y="2736"/>
              <a:ext cx="492" cy="283"/>
              <a:chOff x="7140" y="2736"/>
              <a:chExt cx="492" cy="283"/>
            </a:xfrm>
          </p:grpSpPr>
          <p:sp>
            <p:nvSpPr>
              <p:cNvPr id="28" name="Oval 21"/>
              <p:cNvSpPr>
                <a:spLocks noChangeArrowheads="1"/>
              </p:cNvSpPr>
              <p:nvPr/>
            </p:nvSpPr>
            <p:spPr bwMode="auto">
              <a:xfrm>
                <a:off x="7140"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Oval 20"/>
              <p:cNvSpPr>
                <a:spLocks noChangeArrowheads="1"/>
              </p:cNvSpPr>
              <p:nvPr/>
            </p:nvSpPr>
            <p:spPr bwMode="auto">
              <a:xfrm>
                <a:off x="7349"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Group 16"/>
            <p:cNvGrpSpPr>
              <a:grpSpLocks/>
            </p:cNvGrpSpPr>
            <p:nvPr/>
          </p:nvGrpSpPr>
          <p:grpSpPr bwMode="auto">
            <a:xfrm>
              <a:off x="7140" y="3318"/>
              <a:ext cx="492" cy="283"/>
              <a:chOff x="7140" y="2736"/>
              <a:chExt cx="492" cy="283"/>
            </a:xfrm>
          </p:grpSpPr>
          <p:sp>
            <p:nvSpPr>
              <p:cNvPr id="26" name="Oval 18"/>
              <p:cNvSpPr>
                <a:spLocks noChangeArrowheads="1"/>
              </p:cNvSpPr>
              <p:nvPr/>
            </p:nvSpPr>
            <p:spPr bwMode="auto">
              <a:xfrm>
                <a:off x="7140"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Oval 17"/>
              <p:cNvSpPr>
                <a:spLocks noChangeArrowheads="1"/>
              </p:cNvSpPr>
              <p:nvPr/>
            </p:nvSpPr>
            <p:spPr bwMode="auto">
              <a:xfrm>
                <a:off x="7349"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3" name="Line 15"/>
            <p:cNvSpPr>
              <a:spLocks noChangeShapeType="1"/>
            </p:cNvSpPr>
            <p:nvPr/>
          </p:nvSpPr>
          <p:spPr bwMode="auto">
            <a:xfrm>
              <a:off x="7638" y="3456"/>
              <a:ext cx="3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4"/>
            <p:cNvSpPr>
              <a:spLocks noChangeShapeType="1"/>
            </p:cNvSpPr>
            <p:nvPr/>
          </p:nvSpPr>
          <p:spPr bwMode="auto">
            <a:xfrm>
              <a:off x="7644" y="2892"/>
              <a:ext cx="3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3"/>
            <p:cNvSpPr>
              <a:spLocks noChangeShapeType="1"/>
            </p:cNvSpPr>
            <p:nvPr/>
          </p:nvSpPr>
          <p:spPr bwMode="auto">
            <a:xfrm>
              <a:off x="7950" y="2610"/>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2"/>
            <p:cNvSpPr>
              <a:spLocks noChangeShapeType="1"/>
            </p:cNvSpPr>
            <p:nvPr/>
          </p:nvSpPr>
          <p:spPr bwMode="auto">
            <a:xfrm>
              <a:off x="7950" y="3168"/>
              <a:ext cx="567" cy="0"/>
            </a:xfrm>
            <a:prstGeom prst="line">
              <a:avLst/>
            </a:prstGeom>
            <a:noFill/>
            <a:ln w="12700">
              <a:solidFill>
                <a:srgbClr val="000000"/>
              </a:solidFill>
              <a:round/>
              <a:headEnd/>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1"/>
            <p:cNvSpPr>
              <a:spLocks noChangeShapeType="1"/>
            </p:cNvSpPr>
            <p:nvPr/>
          </p:nvSpPr>
          <p:spPr bwMode="auto">
            <a:xfrm>
              <a:off x="3180" y="3180"/>
              <a:ext cx="567" cy="0"/>
            </a:xfrm>
            <a:prstGeom prst="line">
              <a:avLst/>
            </a:prstGeom>
            <a:noFill/>
            <a:ln w="12700">
              <a:solidFill>
                <a:srgbClr val="000000"/>
              </a:solidFill>
              <a:round/>
              <a:headEnd/>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10"/>
            <p:cNvSpPr>
              <a:spLocks/>
            </p:cNvSpPr>
            <p:nvPr/>
          </p:nvSpPr>
          <p:spPr bwMode="auto">
            <a:xfrm rot="16200000" flipH="1">
              <a:off x="5733" y="417"/>
              <a:ext cx="228" cy="4074"/>
            </a:xfrm>
            <a:prstGeom prst="leftBrace">
              <a:avLst>
                <a:gd name="adj1" fmla="val 69488"/>
                <a:gd name="adj2" fmla="val 50171"/>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Text Box 8"/>
            <p:cNvSpPr txBox="1">
              <a:spLocks noChangeArrowheads="1"/>
            </p:cNvSpPr>
            <p:nvPr/>
          </p:nvSpPr>
          <p:spPr bwMode="auto">
            <a:xfrm>
              <a:off x="5220" y="1944"/>
              <a:ext cx="1713" cy="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endParaRPr lang="en-US"/>
            </a:p>
          </p:txBody>
        </p:sp>
        <p:sp>
          <p:nvSpPr>
            <p:cNvPr id="20" name="Text Box 7"/>
            <p:cNvSpPr txBox="1">
              <a:spLocks noChangeArrowheads="1"/>
            </p:cNvSpPr>
            <p:nvPr/>
          </p:nvSpPr>
          <p:spPr bwMode="auto">
            <a:xfrm>
              <a:off x="3678" y="3600"/>
              <a:ext cx="540"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U</a:t>
              </a:r>
              <a:r>
                <a:rPr kumimoji="0" lang="en-GB" altLang="en-US" sz="10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1" name="Text Box 6"/>
            <p:cNvSpPr txBox="1">
              <a:spLocks noChangeArrowheads="1"/>
            </p:cNvSpPr>
            <p:nvPr/>
          </p:nvSpPr>
          <p:spPr bwMode="auto">
            <a:xfrm>
              <a:off x="7878" y="3594"/>
              <a:ext cx="540"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U</a:t>
              </a:r>
              <a:r>
                <a:rPr kumimoji="0" lang="en-GB" altLang="en-US" sz="10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2" name="Text Box 5"/>
            <p:cNvSpPr txBox="1">
              <a:spLocks noChangeArrowheads="1"/>
            </p:cNvSpPr>
            <p:nvPr/>
          </p:nvSpPr>
          <p:spPr bwMode="auto">
            <a:xfrm>
              <a:off x="7722" y="2142"/>
              <a:ext cx="54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2</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4"/>
            <p:cNvSpPr>
              <a:spLocks noChangeArrowheads="1"/>
            </p:cNvSpPr>
            <p:nvPr/>
          </p:nvSpPr>
          <p:spPr bwMode="auto">
            <a:xfrm>
              <a:off x="7794" y="2220"/>
              <a:ext cx="234" cy="2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3"/>
            <p:cNvSpPr>
              <a:spLocks noChangeArrowheads="1"/>
            </p:cNvSpPr>
            <p:nvPr/>
          </p:nvSpPr>
          <p:spPr bwMode="auto">
            <a:xfrm>
              <a:off x="3672" y="2220"/>
              <a:ext cx="234" cy="2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Text Box 2"/>
            <p:cNvSpPr txBox="1">
              <a:spLocks noChangeArrowheads="1"/>
            </p:cNvSpPr>
            <p:nvPr/>
          </p:nvSpPr>
          <p:spPr bwMode="auto">
            <a:xfrm>
              <a:off x="3594" y="2148"/>
              <a:ext cx="54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187392" name="Rectangle 187391"/>
          <p:cNvSpPr/>
          <p:nvPr/>
        </p:nvSpPr>
        <p:spPr>
          <a:xfrm>
            <a:off x="855785" y="3420680"/>
            <a:ext cx="7465673" cy="307777"/>
          </a:xfrm>
          <a:prstGeom prst="rect">
            <a:avLst/>
          </a:prstGeom>
        </p:spPr>
        <p:txBody>
          <a:bodyPr wrap="square">
            <a:spAutoFit/>
          </a:bodyPr>
          <a:lstStyle/>
          <a:p>
            <a:pPr algn="ctr">
              <a:spcAft>
                <a:spcPts val="0"/>
              </a:spcAft>
            </a:pPr>
            <a:r>
              <a:rPr lang="fr-FR" sz="1400" b="1" dirty="0">
                <a:latin typeface="Times New Roman" panose="02020603050405020304" pitchFamily="18" charset="0"/>
                <a:ea typeface="Times New Roman" panose="02020603050405020304" pitchFamily="18" charset="0"/>
              </a:rPr>
              <a:t>F</a:t>
            </a:r>
            <a:r>
              <a:rPr lang="ro-RO" sz="1400" b="1" dirty="0" err="1">
                <a:latin typeface="Times New Roman" panose="02020603050405020304" pitchFamily="18" charset="0"/>
                <a:ea typeface="Times New Roman" panose="02020603050405020304" pitchFamily="18" charset="0"/>
              </a:rPr>
              <a:t>ig</a:t>
            </a:r>
            <a:r>
              <a:rPr lang="ro-RO" sz="1400" b="1" dirty="0">
                <a:latin typeface="Times New Roman" panose="02020603050405020304" pitchFamily="18" charset="0"/>
                <a:ea typeface="Times New Roman" panose="02020603050405020304" pitchFamily="18" charset="0"/>
              </a:rPr>
              <a:t>.</a:t>
            </a:r>
            <a:r>
              <a:rPr lang="fr-FR" sz="1400" b="1" dirty="0">
                <a:latin typeface="Times New Roman" panose="02020603050405020304" pitchFamily="18" charset="0"/>
                <a:ea typeface="Times New Roman" panose="02020603050405020304" pitchFamily="18" charset="0"/>
              </a:rPr>
              <a:t> 1</a:t>
            </a:r>
            <a:r>
              <a:rPr lang="ro-RO" sz="1400" b="1" dirty="0">
                <a:latin typeface="Times New Roman" panose="02020603050405020304" pitchFamily="18" charset="0"/>
                <a:ea typeface="Times New Roman" panose="02020603050405020304" pitchFamily="18" charset="0"/>
              </a:rPr>
              <a:t>2</a:t>
            </a:r>
            <a:r>
              <a:rPr lang="fr-FR" sz="1400" b="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Reţea</a:t>
            </a:r>
            <a:r>
              <a:rPr lang="fr-FR" sz="1400" b="1" i="1" dirty="0">
                <a:latin typeface="Times New Roman" panose="02020603050405020304" pitchFamily="18" charset="0"/>
                <a:ea typeface="Times New Roman" panose="02020603050405020304" pitchFamily="18" charset="0"/>
              </a:rPr>
              <a:t> de </a:t>
            </a:r>
            <a:r>
              <a:rPr lang="fr-FR" sz="1400" b="1" i="1" dirty="0" err="1">
                <a:latin typeface="Times New Roman" panose="02020603050405020304" pitchFamily="18" charset="0"/>
                <a:ea typeface="Times New Roman" panose="02020603050405020304" pitchFamily="18" charset="0"/>
              </a:rPr>
              <a:t>alimentare</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cu</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energie</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electrică</a:t>
            </a:r>
            <a:r>
              <a:rPr lang="fr-FR" sz="1400" b="1" i="1" dirty="0">
                <a:latin typeface="Times New Roman" panose="02020603050405020304" pitchFamily="18" charset="0"/>
                <a:ea typeface="Times New Roman" panose="02020603050405020304" pitchFamily="18" charset="0"/>
              </a:rPr>
              <a:t> a </a:t>
            </a:r>
            <a:r>
              <a:rPr lang="fr-FR" sz="1400" b="1" i="1" dirty="0" err="1">
                <a:latin typeface="Times New Roman" panose="02020603050405020304" pitchFamily="18" charset="0"/>
                <a:ea typeface="Times New Roman" panose="02020603050405020304" pitchFamily="18" charset="0"/>
              </a:rPr>
              <a:t>unui</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consumator</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prin</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două</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circuite</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în</a:t>
            </a:r>
            <a:r>
              <a:rPr lang="fr-FR" sz="1400" b="1" i="1" dirty="0">
                <a:latin typeface="Times New Roman" panose="02020603050405020304" pitchFamily="18" charset="0"/>
                <a:ea typeface="Times New Roman" panose="02020603050405020304" pitchFamily="18" charset="0"/>
              </a:rPr>
              <a:t> </a:t>
            </a:r>
            <a:r>
              <a:rPr lang="fr-FR" sz="1400" b="1" i="1" dirty="0" err="1">
                <a:latin typeface="Times New Roman" panose="02020603050405020304" pitchFamily="18" charset="0"/>
                <a:ea typeface="Times New Roman" panose="02020603050405020304" pitchFamily="18" charset="0"/>
              </a:rPr>
              <a:t>paralel</a:t>
            </a:r>
            <a:endParaRPr lang="en-US" sz="2400" dirty="0">
              <a:effectLst/>
              <a:latin typeface="Times New Roman" panose="02020603050405020304" pitchFamily="18" charset="0"/>
              <a:ea typeface="Times New Roman" panose="02020603050405020304" pitchFamily="18" charset="0"/>
            </a:endParaRPr>
          </a:p>
        </p:txBody>
      </p:sp>
      <p:sp>
        <p:nvSpPr>
          <p:cNvPr id="30" name="Multiply 29"/>
          <p:cNvSpPr/>
          <p:nvPr/>
        </p:nvSpPr>
        <p:spPr bwMode="auto">
          <a:xfrm>
            <a:off x="4963924" y="2034783"/>
            <a:ext cx="755574" cy="657431"/>
          </a:xfrm>
          <a:prstGeom prst="mathMultiply">
            <a:avLst>
              <a:gd name="adj1" fmla="val 16833"/>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48406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52400" y="762000"/>
            <a:ext cx="8839200" cy="5562600"/>
          </a:xfrm>
          <a:prstGeom prst="rect">
            <a:avLst/>
          </a:prstGeom>
          <a:noFill/>
          <a:ln w="9525">
            <a:noFill/>
            <a:miter lim="800000"/>
            <a:headEnd/>
            <a:tailEnd/>
          </a:ln>
        </p:spPr>
        <p:txBody>
          <a:bodyPr lIns="0" tIns="0" rIns="0" bIns="0"/>
          <a:lstStyle/>
          <a:p>
            <a:pPr marL="0" marR="0" algn="just">
              <a:spcBef>
                <a:spcPts val="0"/>
              </a:spcBef>
              <a:spcAft>
                <a:spcPts val="0"/>
              </a:spcAft>
            </a:pPr>
            <a:r>
              <a:rPr lang="en-US" sz="2000" dirty="0">
                <a:latin typeface="+mj-lt"/>
                <a:ea typeface="Times New Roman"/>
              </a:rPr>
              <a:t>     </a:t>
            </a:r>
            <a:r>
              <a:rPr lang="ro-RO" sz="2000" dirty="0">
                <a:latin typeface="+mj-lt"/>
                <a:ea typeface="Times New Roman"/>
              </a:rPr>
              <a:t>Valoarea complexă a tensiunii în diferite noduri ale reţelelor electrice de transport şi distribuţie reprezintă un parametru de regim variabil în </a:t>
            </a:r>
            <a:r>
              <a:rPr lang="ro-RO" sz="2000" b="1" i="1" dirty="0">
                <a:solidFill>
                  <a:srgbClr val="002060"/>
                </a:solidFill>
                <a:latin typeface="+mj-lt"/>
                <a:ea typeface="Times New Roman"/>
              </a:rPr>
              <a:t>spaţiu</a:t>
            </a:r>
            <a:r>
              <a:rPr lang="ro-RO" sz="2000" i="1" dirty="0">
                <a:latin typeface="+mj-lt"/>
                <a:ea typeface="Times New Roman"/>
              </a:rPr>
              <a:t> </a:t>
            </a:r>
            <a:r>
              <a:rPr lang="ro-RO" sz="2000" dirty="0">
                <a:latin typeface="+mj-lt"/>
                <a:ea typeface="Times New Roman"/>
              </a:rPr>
              <a:t>şi</a:t>
            </a:r>
            <a:r>
              <a:rPr lang="ro-RO" sz="2000" i="1" dirty="0">
                <a:latin typeface="+mj-lt"/>
                <a:ea typeface="Times New Roman"/>
              </a:rPr>
              <a:t> </a:t>
            </a:r>
            <a:r>
              <a:rPr lang="ro-RO" sz="2000" b="1" i="1" dirty="0">
                <a:solidFill>
                  <a:srgbClr val="002060"/>
                </a:solidFill>
                <a:latin typeface="+mj-lt"/>
                <a:ea typeface="Times New Roman"/>
              </a:rPr>
              <a:t>timp</a:t>
            </a:r>
            <a:r>
              <a:rPr lang="ro-RO" sz="2000" dirty="0">
                <a:latin typeface="+mj-lt"/>
                <a:ea typeface="Times New Roman"/>
              </a:rPr>
              <a:t>.</a:t>
            </a:r>
            <a:endParaRPr lang="en-US" sz="2000" dirty="0">
              <a:latin typeface="+mj-lt"/>
              <a:ea typeface="Times New Roman"/>
            </a:endParaRPr>
          </a:p>
          <a:p>
            <a:pPr marL="0" marR="0" algn="just">
              <a:spcBef>
                <a:spcPts val="0"/>
              </a:spcBef>
              <a:spcAft>
                <a:spcPts val="0"/>
              </a:spcAft>
            </a:pPr>
            <a:endParaRPr lang="ro-RO" sz="2000" dirty="0">
              <a:latin typeface="+mj-lt"/>
              <a:ea typeface="Times New Roman"/>
            </a:endParaRPr>
          </a:p>
          <a:p>
            <a:pPr marL="0" marR="0" algn="just">
              <a:spcBef>
                <a:spcPts val="0"/>
              </a:spcBef>
              <a:spcAft>
                <a:spcPts val="0"/>
              </a:spcAft>
            </a:pPr>
            <a:endParaRPr lang="en-US" sz="2000" dirty="0">
              <a:latin typeface="+mj-lt"/>
              <a:ea typeface="Times New Roman"/>
            </a:endParaRPr>
          </a:p>
          <a:p>
            <a:pPr marL="0" marR="0" algn="just">
              <a:spcBef>
                <a:spcPts val="0"/>
              </a:spcBef>
              <a:spcAft>
                <a:spcPts val="0"/>
              </a:spcAft>
            </a:pPr>
            <a:r>
              <a:rPr lang="en-US" sz="2000" i="1" dirty="0">
                <a:latin typeface="+mj-lt"/>
                <a:ea typeface="Times New Roman"/>
              </a:rPr>
              <a:t>      </a:t>
            </a:r>
            <a:r>
              <a:rPr lang="ro-RO" sz="2000" b="1" i="1" dirty="0">
                <a:solidFill>
                  <a:srgbClr val="002060"/>
                </a:solidFill>
                <a:latin typeface="+mj-lt"/>
                <a:ea typeface="Times New Roman"/>
              </a:rPr>
              <a:t>Variaţia în spaţiu</a:t>
            </a:r>
            <a:r>
              <a:rPr lang="ro-RO" sz="2000" b="1" dirty="0">
                <a:solidFill>
                  <a:srgbClr val="002060"/>
                </a:solidFill>
                <a:latin typeface="+mj-lt"/>
                <a:ea typeface="Times New Roman"/>
              </a:rPr>
              <a:t> </a:t>
            </a:r>
            <a:r>
              <a:rPr lang="ro-RO" sz="2000" dirty="0">
                <a:latin typeface="+mj-lt"/>
                <a:ea typeface="Times New Roman"/>
              </a:rPr>
              <a:t>se datorează căderilor de tensiune provocate de circulaţia puterilor active şi reactive pe elementele componente ale reţelelor electrice (</a:t>
            </a:r>
            <a:r>
              <a:rPr lang="en-US" sz="2000" dirty="0">
                <a:latin typeface="+mj-lt"/>
                <a:ea typeface="Times New Roman"/>
              </a:rPr>
              <a:t>LEA,</a:t>
            </a:r>
            <a:r>
              <a:rPr lang="ro-RO" sz="2000" dirty="0">
                <a:latin typeface="+mj-lt"/>
                <a:ea typeface="Times New Roman"/>
              </a:rPr>
              <a:t> </a:t>
            </a:r>
            <a:r>
              <a:rPr lang="en-US" sz="2000" dirty="0">
                <a:latin typeface="+mj-lt"/>
                <a:ea typeface="Times New Roman"/>
              </a:rPr>
              <a:t>LEC</a:t>
            </a:r>
            <a:r>
              <a:rPr lang="ro-RO" sz="2000" dirty="0">
                <a:latin typeface="+mj-lt"/>
                <a:ea typeface="Times New Roman"/>
              </a:rPr>
              <a:t>, transformatoare, autotransformatoare).</a:t>
            </a:r>
            <a:endParaRPr lang="en-US" sz="2000" dirty="0">
              <a:latin typeface="+mj-lt"/>
              <a:ea typeface="Times New Roman"/>
            </a:endParaRPr>
          </a:p>
          <a:p>
            <a:pPr marL="0" marR="0" algn="just">
              <a:spcBef>
                <a:spcPts val="0"/>
              </a:spcBef>
              <a:spcAft>
                <a:spcPts val="0"/>
              </a:spcAft>
            </a:pPr>
            <a:endParaRPr lang="en-US" sz="2000" dirty="0">
              <a:latin typeface="+mj-lt"/>
              <a:ea typeface="Times New Roman"/>
            </a:endParaRPr>
          </a:p>
          <a:p>
            <a:pPr algn="just">
              <a:spcBef>
                <a:spcPts val="0"/>
              </a:spcBef>
              <a:spcAft>
                <a:spcPts val="0"/>
              </a:spcAft>
            </a:pPr>
            <a:r>
              <a:rPr lang="en-US" sz="2000" dirty="0">
                <a:latin typeface="+mj-lt"/>
                <a:ea typeface="Times New Roman"/>
              </a:rPr>
              <a:t>      P</a:t>
            </a:r>
            <a:r>
              <a:rPr lang="ro-RO" sz="2000" dirty="0" err="1">
                <a:latin typeface="+mj-lt"/>
                <a:ea typeface="Times New Roman"/>
              </a:rPr>
              <a:t>entru</a:t>
            </a:r>
            <a:r>
              <a:rPr lang="ro-RO" sz="2000" dirty="0">
                <a:latin typeface="+mj-lt"/>
                <a:ea typeface="Times New Roman"/>
              </a:rPr>
              <a:t> exemplificare, </a:t>
            </a:r>
            <a:r>
              <a:rPr lang="en-US" sz="2000" dirty="0">
                <a:latin typeface="+mj-lt"/>
                <a:ea typeface="Times New Roman"/>
              </a:rPr>
              <a:t>s</a:t>
            </a:r>
            <a:r>
              <a:rPr lang="ro-RO" sz="2000" dirty="0">
                <a:latin typeface="+mj-lt"/>
                <a:ea typeface="Times New Roman"/>
              </a:rPr>
              <a:t>e consideră un element de reţea </a:t>
            </a:r>
            <a:r>
              <a:rPr lang="en-US" sz="2000" dirty="0">
                <a:latin typeface="+mj-lt"/>
                <a:ea typeface="Times New Roman"/>
              </a:rPr>
              <a:t>electric</a:t>
            </a:r>
            <a:r>
              <a:rPr lang="ro-RO" sz="2000" dirty="0">
                <a:latin typeface="+mj-lt"/>
                <a:ea typeface="Times New Roman"/>
              </a:rPr>
              <a:t>ă (linie sau transformator), prin care se tranzitează o putere activă şi reactivă</a:t>
            </a:r>
            <a:r>
              <a:rPr lang="ro-RO" sz="2400" dirty="0">
                <a:latin typeface="Times New Roman" panose="02020603050405020304" pitchFamily="18" charset="0"/>
                <a:ea typeface="Times New Roman"/>
                <a:cs typeface="Times New Roman" panose="02020603050405020304" pitchFamily="18" charset="0"/>
              </a:rPr>
              <a:t> </a:t>
            </a:r>
            <a:r>
              <a:rPr lang="ro-RO" sz="2400" i="1" dirty="0">
                <a:latin typeface="Times New Roman" panose="02020603050405020304" pitchFamily="18" charset="0"/>
                <a:ea typeface="Times New Roman"/>
                <a:cs typeface="Times New Roman" panose="02020603050405020304" pitchFamily="18" charset="0"/>
              </a:rPr>
              <a:t>P + </a:t>
            </a:r>
            <a:r>
              <a:rPr lang="ro-RO" sz="2400" i="1" dirty="0" err="1">
                <a:latin typeface="Times New Roman" panose="02020603050405020304" pitchFamily="18" charset="0"/>
                <a:ea typeface="Times New Roman"/>
                <a:cs typeface="Times New Roman" panose="02020603050405020304" pitchFamily="18" charset="0"/>
              </a:rPr>
              <a:t>jQ</a:t>
            </a:r>
            <a:r>
              <a:rPr lang="ro-RO" sz="2400" dirty="0">
                <a:latin typeface="Times New Roman" panose="02020603050405020304" pitchFamily="18" charset="0"/>
                <a:ea typeface="Times New Roman"/>
                <a:cs typeface="Times New Roman" panose="02020603050405020304" pitchFamily="18" charset="0"/>
              </a:rPr>
              <a:t>. </a:t>
            </a:r>
            <a:endParaRPr lang="en-US" sz="2000" dirty="0">
              <a:latin typeface="Times New Roman" panose="02020603050405020304" pitchFamily="18" charset="0"/>
              <a:ea typeface="Times New Roman"/>
              <a:cs typeface="Times New Roman" panose="02020603050405020304" pitchFamily="18" charset="0"/>
            </a:endParaRPr>
          </a:p>
          <a:p>
            <a:pPr algn="just">
              <a:spcBef>
                <a:spcPts val="0"/>
              </a:spcBef>
              <a:spcAft>
                <a:spcPts val="0"/>
              </a:spcAft>
            </a:pPr>
            <a:r>
              <a:rPr lang="ro-RO" sz="2000" dirty="0">
                <a:latin typeface="+mj-lt"/>
                <a:ea typeface="Times New Roman"/>
              </a:rPr>
              <a:t>       </a:t>
            </a:r>
          </a:p>
          <a:p>
            <a:pPr algn="just">
              <a:spcBef>
                <a:spcPts val="0"/>
              </a:spcBef>
              <a:spcAft>
                <a:spcPts val="0"/>
              </a:spcAft>
            </a:pPr>
            <a:r>
              <a:rPr lang="ro-RO" sz="2000" dirty="0">
                <a:latin typeface="+mj-lt"/>
                <a:ea typeface="Times New Roman"/>
              </a:rPr>
              <a:t>       În schema echivalentă monofazată, elementul de reţea este reprezentat numai prin impedanţa lui longitudinală:</a:t>
            </a:r>
          </a:p>
          <a:p>
            <a:pPr algn="just">
              <a:spcBef>
                <a:spcPts val="0"/>
              </a:spcBef>
              <a:spcAft>
                <a:spcPts val="0"/>
              </a:spcAft>
            </a:pPr>
            <a:endParaRPr lang="ro-RO" sz="2000" dirty="0">
              <a:latin typeface="+mj-lt"/>
              <a:ea typeface="Times New Roman"/>
            </a:endParaRPr>
          </a:p>
          <a:p>
            <a:pPr algn="ctr">
              <a:spcBef>
                <a:spcPts val="0"/>
              </a:spcBef>
              <a:spcAft>
                <a:spcPts val="0"/>
              </a:spcAft>
            </a:pPr>
            <a:r>
              <a:rPr lang="ro-RO" sz="2400" i="1" u="sng" dirty="0">
                <a:latin typeface="Times New Roman" panose="02020603050405020304" pitchFamily="18" charset="0"/>
                <a:ea typeface="Times New Roman"/>
                <a:cs typeface="Times New Roman" panose="02020603050405020304" pitchFamily="18" charset="0"/>
              </a:rPr>
              <a:t>Z</a:t>
            </a:r>
            <a:r>
              <a:rPr lang="ro-RO" sz="2400" i="1" dirty="0">
                <a:latin typeface="Times New Roman" panose="02020603050405020304" pitchFamily="18" charset="0"/>
                <a:ea typeface="Times New Roman"/>
                <a:cs typeface="Times New Roman" panose="02020603050405020304" pitchFamily="18" charset="0"/>
              </a:rPr>
              <a:t> = R + </a:t>
            </a:r>
            <a:r>
              <a:rPr lang="ro-RO" sz="2400" i="1" dirty="0" err="1">
                <a:latin typeface="Times New Roman" panose="02020603050405020304" pitchFamily="18" charset="0"/>
                <a:ea typeface="Times New Roman"/>
                <a:cs typeface="Times New Roman" panose="02020603050405020304" pitchFamily="18" charset="0"/>
              </a:rPr>
              <a:t>jX</a:t>
            </a:r>
            <a:endParaRPr lang="en-US" sz="2400" dirty="0">
              <a:latin typeface="Times New Roman" panose="02020603050405020304" pitchFamily="18" charset="0"/>
              <a:ea typeface="Times New Roman"/>
              <a:cs typeface="Times New Roman" panose="02020603050405020304" pitchFamily="18" charset="0"/>
            </a:endParaRPr>
          </a:p>
          <a:p>
            <a:pPr marL="0" marR="0" algn="just">
              <a:spcBef>
                <a:spcPts val="0"/>
              </a:spcBef>
              <a:spcAft>
                <a:spcPts val="0"/>
              </a:spcAft>
            </a:pPr>
            <a:endParaRPr lang="en-US" sz="2400" dirty="0">
              <a:latin typeface="Times New Roman"/>
              <a:ea typeface="Times New Roman"/>
            </a:endParaRPr>
          </a:p>
          <a:p>
            <a:pPr marL="0" marR="0" algn="just">
              <a:spcBef>
                <a:spcPts val="0"/>
              </a:spcBef>
              <a:spcAft>
                <a:spcPts val="0"/>
              </a:spcAft>
            </a:pPr>
            <a:endParaRPr lang="en-US" sz="2400" dirty="0">
              <a:latin typeface="Times New Roman"/>
              <a:ea typeface="Times New Roman"/>
            </a:endParaRPr>
          </a:p>
          <a:p>
            <a:pPr indent="228600" algn="just" eaLnBrk="0" hangingPunct="0">
              <a:spcAft>
                <a:spcPts val="0"/>
              </a:spcAft>
              <a:defRPr/>
            </a:pPr>
            <a:endParaRPr lang="ro-RO" sz="2000" dirty="0">
              <a:latin typeface="Arial Narrow"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946537" y="3473874"/>
            <a:ext cx="7543800" cy="2862322"/>
          </a:xfrm>
          <a:prstGeom prst="rect">
            <a:avLst/>
          </a:prstGeom>
        </p:spPr>
        <p:txBody>
          <a:bodyPr wrap="square">
            <a:spAutoFit/>
          </a:bodyPr>
          <a:lstStyle/>
          <a:p>
            <a:pPr algn="just"/>
            <a:r>
              <a:rPr lang="ro-RO" dirty="0"/>
              <a:t>În </a:t>
            </a:r>
            <a:r>
              <a:rPr lang="it-IT" dirty="0"/>
              <a:t>regimurile de funcţionare la sarcină maximă sau vârf de sarcină, datorită puterilor active şi reactive de valori mari tranzitate prin elementele reţelei, căderile de tensiune care apar în reţea vor fi însemnate, iar nivelul de tensiune pe barele consumatorului va fi mai redus decât valorile normale. </a:t>
            </a:r>
            <a:endParaRPr lang="ro-RO" dirty="0"/>
          </a:p>
          <a:p>
            <a:pPr algn="just"/>
            <a:endParaRPr lang="ro-RO" dirty="0"/>
          </a:p>
          <a:p>
            <a:pPr algn="just"/>
            <a:r>
              <a:rPr lang="it-IT" dirty="0"/>
              <a:t>Pentru aceste regimuri de funcţionare, cele două circuite ale reţelei electrice </a:t>
            </a:r>
            <a:r>
              <a:rPr lang="ro-RO" dirty="0"/>
              <a:t>sunt exploatate</a:t>
            </a:r>
            <a:r>
              <a:rPr lang="it-IT" dirty="0"/>
              <a:t> în paralel, </a:t>
            </a:r>
            <a:r>
              <a:rPr lang="ro-RO" dirty="0"/>
              <a:t>caz în care </a:t>
            </a:r>
            <a:r>
              <a:rPr lang="it-IT" dirty="0"/>
              <a:t>se micşorează impedanţa longitudinală a reţelei, respectiv </a:t>
            </a:r>
            <a:r>
              <a:rPr lang="ro-RO" dirty="0"/>
              <a:t>căderile </a:t>
            </a:r>
            <a:r>
              <a:rPr lang="it-IT" dirty="0"/>
              <a:t>de tensiune, astfel încât nivelul de tensiune pe barele consumatorului </a:t>
            </a:r>
            <a:r>
              <a:rPr lang="it-IT" i="1" dirty="0">
                <a:latin typeface="Times New Roman" panose="02020603050405020304" pitchFamily="18" charset="0"/>
                <a:cs typeface="Times New Roman" panose="02020603050405020304" pitchFamily="18" charset="0"/>
              </a:rPr>
              <a:t>U</a:t>
            </a:r>
            <a:r>
              <a:rPr lang="it-IT" i="1" baseline="-25000" dirty="0">
                <a:latin typeface="Times New Roman" panose="02020603050405020304" pitchFamily="18" charset="0"/>
                <a:cs typeface="Times New Roman" panose="02020603050405020304" pitchFamily="18" charset="0"/>
              </a:rPr>
              <a:t>2</a:t>
            </a:r>
            <a:r>
              <a:rPr lang="it-IT" dirty="0">
                <a:latin typeface="Times New Roman" panose="02020603050405020304" pitchFamily="18" charset="0"/>
                <a:cs typeface="Times New Roman" panose="02020603050405020304" pitchFamily="18" charset="0"/>
              </a:rPr>
              <a:t> </a:t>
            </a:r>
            <a:r>
              <a:rPr lang="it-IT" dirty="0"/>
              <a:t>poate fi mărit.</a:t>
            </a:r>
            <a:endParaRPr lang="en-US" dirty="0"/>
          </a:p>
        </p:txBody>
      </p:sp>
      <p:graphicFrame>
        <p:nvGraphicFramePr>
          <p:cNvPr id="2" name="Object 1"/>
          <p:cNvGraphicFramePr>
            <a:graphicFrameLocks noChangeAspect="1"/>
          </p:cNvGraphicFramePr>
          <p:nvPr>
            <p:extLst>
              <p:ext uri="{D42A27DB-BD31-4B8C-83A1-F6EECF244321}">
                <p14:modId xmlns:p14="http://schemas.microsoft.com/office/powerpoint/2010/main" val="3168097347"/>
              </p:ext>
            </p:extLst>
          </p:nvPr>
        </p:nvGraphicFramePr>
        <p:xfrm>
          <a:off x="3813562" y="1303676"/>
          <a:ext cx="904875" cy="323850"/>
        </p:xfrm>
        <a:graphic>
          <a:graphicData uri="http://schemas.openxmlformats.org/presentationml/2006/ole">
            <mc:AlternateContent xmlns:mc="http://schemas.openxmlformats.org/markup-compatibility/2006">
              <mc:Choice xmlns:v="urn:schemas-microsoft-com:vml" Requires="v">
                <p:oleObj spid="_x0000_s225291" name="Equation" r:id="rId4" imgW="507780" imgH="177723" progId="Equation.DSMT4">
                  <p:embed/>
                </p:oleObj>
              </mc:Choice>
              <mc:Fallback>
                <p:oleObj name="Equation" r:id="rId4" imgW="507780" imgH="177723" progId="Equation.DSMT4">
                  <p:embed/>
                  <p:pic>
                    <p:nvPicPr>
                      <p:cNvPr id="2"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3562" y="1303676"/>
                        <a:ext cx="904875" cy="323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4" name="Group 1"/>
          <p:cNvGrpSpPr>
            <a:grpSpLocks/>
          </p:cNvGrpSpPr>
          <p:nvPr/>
        </p:nvGrpSpPr>
        <p:grpSpPr bwMode="auto">
          <a:xfrm>
            <a:off x="2133600" y="1403058"/>
            <a:ext cx="4267200" cy="1677006"/>
            <a:chOff x="3180" y="2142"/>
            <a:chExt cx="5337" cy="1806"/>
          </a:xfrm>
        </p:grpSpPr>
        <p:sp>
          <p:nvSpPr>
            <p:cNvPr id="5" name="Line 25"/>
            <p:cNvSpPr>
              <a:spLocks noChangeShapeType="1"/>
            </p:cNvSpPr>
            <p:nvPr/>
          </p:nvSpPr>
          <p:spPr bwMode="auto">
            <a:xfrm flipV="1">
              <a:off x="3756" y="2886"/>
              <a:ext cx="3378" cy="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Line 24"/>
            <p:cNvSpPr>
              <a:spLocks noChangeShapeType="1"/>
            </p:cNvSpPr>
            <p:nvPr/>
          </p:nvSpPr>
          <p:spPr bwMode="auto">
            <a:xfrm flipV="1">
              <a:off x="3756" y="3456"/>
              <a:ext cx="3378" cy="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Line 23"/>
            <p:cNvSpPr>
              <a:spLocks noChangeShapeType="1"/>
            </p:cNvSpPr>
            <p:nvPr/>
          </p:nvSpPr>
          <p:spPr bwMode="auto">
            <a:xfrm>
              <a:off x="3756" y="2598"/>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22"/>
            <p:cNvSpPr>
              <a:spLocks noChangeShapeType="1"/>
            </p:cNvSpPr>
            <p:nvPr/>
          </p:nvSpPr>
          <p:spPr bwMode="auto">
            <a:xfrm>
              <a:off x="6822" y="2610"/>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1" name="Group 19"/>
            <p:cNvGrpSpPr>
              <a:grpSpLocks/>
            </p:cNvGrpSpPr>
            <p:nvPr/>
          </p:nvGrpSpPr>
          <p:grpSpPr bwMode="auto">
            <a:xfrm>
              <a:off x="7140" y="2736"/>
              <a:ext cx="492" cy="283"/>
              <a:chOff x="7140" y="2736"/>
              <a:chExt cx="492" cy="283"/>
            </a:xfrm>
          </p:grpSpPr>
          <p:sp>
            <p:nvSpPr>
              <p:cNvPr id="28" name="Oval 21"/>
              <p:cNvSpPr>
                <a:spLocks noChangeArrowheads="1"/>
              </p:cNvSpPr>
              <p:nvPr/>
            </p:nvSpPr>
            <p:spPr bwMode="auto">
              <a:xfrm>
                <a:off x="7140"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Oval 20"/>
              <p:cNvSpPr>
                <a:spLocks noChangeArrowheads="1"/>
              </p:cNvSpPr>
              <p:nvPr/>
            </p:nvSpPr>
            <p:spPr bwMode="auto">
              <a:xfrm>
                <a:off x="7349"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12" name="Group 16"/>
            <p:cNvGrpSpPr>
              <a:grpSpLocks/>
            </p:cNvGrpSpPr>
            <p:nvPr/>
          </p:nvGrpSpPr>
          <p:grpSpPr bwMode="auto">
            <a:xfrm>
              <a:off x="7140" y="3318"/>
              <a:ext cx="492" cy="283"/>
              <a:chOff x="7140" y="2736"/>
              <a:chExt cx="492" cy="283"/>
            </a:xfrm>
          </p:grpSpPr>
          <p:sp>
            <p:nvSpPr>
              <p:cNvPr id="26" name="Oval 18"/>
              <p:cNvSpPr>
                <a:spLocks noChangeArrowheads="1"/>
              </p:cNvSpPr>
              <p:nvPr/>
            </p:nvSpPr>
            <p:spPr bwMode="auto">
              <a:xfrm>
                <a:off x="7140"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Oval 17"/>
              <p:cNvSpPr>
                <a:spLocks noChangeArrowheads="1"/>
              </p:cNvSpPr>
              <p:nvPr/>
            </p:nvSpPr>
            <p:spPr bwMode="auto">
              <a:xfrm>
                <a:off x="7349" y="2736"/>
                <a:ext cx="283" cy="28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3" name="Line 15"/>
            <p:cNvSpPr>
              <a:spLocks noChangeShapeType="1"/>
            </p:cNvSpPr>
            <p:nvPr/>
          </p:nvSpPr>
          <p:spPr bwMode="auto">
            <a:xfrm>
              <a:off x="7638" y="3456"/>
              <a:ext cx="3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4"/>
            <p:cNvSpPr>
              <a:spLocks noChangeShapeType="1"/>
            </p:cNvSpPr>
            <p:nvPr/>
          </p:nvSpPr>
          <p:spPr bwMode="auto">
            <a:xfrm>
              <a:off x="7644" y="2892"/>
              <a:ext cx="3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3"/>
            <p:cNvSpPr>
              <a:spLocks noChangeShapeType="1"/>
            </p:cNvSpPr>
            <p:nvPr/>
          </p:nvSpPr>
          <p:spPr bwMode="auto">
            <a:xfrm>
              <a:off x="7950" y="2610"/>
              <a:ext cx="0" cy="113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2"/>
            <p:cNvSpPr>
              <a:spLocks noChangeShapeType="1"/>
            </p:cNvSpPr>
            <p:nvPr/>
          </p:nvSpPr>
          <p:spPr bwMode="auto">
            <a:xfrm>
              <a:off x="7950" y="3168"/>
              <a:ext cx="567" cy="0"/>
            </a:xfrm>
            <a:prstGeom prst="line">
              <a:avLst/>
            </a:prstGeom>
            <a:noFill/>
            <a:ln w="12700">
              <a:solidFill>
                <a:srgbClr val="000000"/>
              </a:solidFill>
              <a:round/>
              <a:headEnd/>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1"/>
            <p:cNvSpPr>
              <a:spLocks noChangeShapeType="1"/>
            </p:cNvSpPr>
            <p:nvPr/>
          </p:nvSpPr>
          <p:spPr bwMode="auto">
            <a:xfrm>
              <a:off x="3180" y="3180"/>
              <a:ext cx="567" cy="0"/>
            </a:xfrm>
            <a:prstGeom prst="line">
              <a:avLst/>
            </a:prstGeom>
            <a:noFill/>
            <a:ln w="12700">
              <a:solidFill>
                <a:srgbClr val="000000"/>
              </a:solidFill>
              <a:round/>
              <a:headEnd/>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10"/>
            <p:cNvSpPr>
              <a:spLocks/>
            </p:cNvSpPr>
            <p:nvPr/>
          </p:nvSpPr>
          <p:spPr bwMode="auto">
            <a:xfrm rot="16200000" flipH="1">
              <a:off x="5733" y="417"/>
              <a:ext cx="228" cy="4074"/>
            </a:xfrm>
            <a:prstGeom prst="leftBrace">
              <a:avLst>
                <a:gd name="adj1" fmla="val 69488"/>
                <a:gd name="adj2" fmla="val 50171"/>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Text Box 7"/>
            <p:cNvSpPr txBox="1">
              <a:spLocks noChangeArrowheads="1"/>
            </p:cNvSpPr>
            <p:nvPr/>
          </p:nvSpPr>
          <p:spPr bwMode="auto">
            <a:xfrm>
              <a:off x="3678" y="3600"/>
              <a:ext cx="540"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U</a:t>
              </a:r>
              <a:r>
                <a:rPr kumimoji="0" lang="en-GB" altLang="en-US" sz="10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1" name="Text Box 6"/>
            <p:cNvSpPr txBox="1">
              <a:spLocks noChangeArrowheads="1"/>
            </p:cNvSpPr>
            <p:nvPr/>
          </p:nvSpPr>
          <p:spPr bwMode="auto">
            <a:xfrm>
              <a:off x="7878" y="3594"/>
              <a:ext cx="540"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U</a:t>
              </a:r>
              <a:r>
                <a:rPr kumimoji="0" lang="en-GB" altLang="en-US" sz="10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2" name="Text Box 5"/>
            <p:cNvSpPr txBox="1">
              <a:spLocks noChangeArrowheads="1"/>
            </p:cNvSpPr>
            <p:nvPr/>
          </p:nvSpPr>
          <p:spPr bwMode="auto">
            <a:xfrm>
              <a:off x="7722" y="2142"/>
              <a:ext cx="54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2</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23" name="Rectangle 4"/>
            <p:cNvSpPr>
              <a:spLocks noChangeArrowheads="1"/>
            </p:cNvSpPr>
            <p:nvPr/>
          </p:nvSpPr>
          <p:spPr bwMode="auto">
            <a:xfrm>
              <a:off x="7794" y="2220"/>
              <a:ext cx="234" cy="2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3"/>
            <p:cNvSpPr>
              <a:spLocks noChangeArrowheads="1"/>
            </p:cNvSpPr>
            <p:nvPr/>
          </p:nvSpPr>
          <p:spPr bwMode="auto">
            <a:xfrm>
              <a:off x="3672" y="2220"/>
              <a:ext cx="234" cy="2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Text Box 2"/>
            <p:cNvSpPr txBox="1">
              <a:spLocks noChangeArrowheads="1"/>
            </p:cNvSpPr>
            <p:nvPr/>
          </p:nvSpPr>
          <p:spPr bwMode="auto">
            <a:xfrm>
              <a:off x="3594" y="2148"/>
              <a:ext cx="540"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n-GB"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2102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685800" y="1364396"/>
            <a:ext cx="7543800" cy="3139321"/>
          </a:xfrm>
          <a:prstGeom prst="rect">
            <a:avLst/>
          </a:prstGeom>
        </p:spPr>
        <p:txBody>
          <a:bodyPr wrap="square">
            <a:spAutoFit/>
          </a:bodyPr>
          <a:lstStyle/>
          <a:p>
            <a:pPr algn="just"/>
            <a:r>
              <a:rPr lang="en-US" dirty="0"/>
              <a:t>Al </a:t>
            </a:r>
            <a:r>
              <a:rPr lang="en-US" dirty="0" err="1"/>
              <a:t>doilea</a:t>
            </a:r>
            <a:r>
              <a:rPr lang="en-US" dirty="0"/>
              <a:t> </a:t>
            </a:r>
            <a:r>
              <a:rPr lang="en-US" dirty="0" err="1"/>
              <a:t>procedeu</a:t>
            </a:r>
            <a:r>
              <a:rPr lang="en-US" dirty="0"/>
              <a:t> </a:t>
            </a:r>
            <a:r>
              <a:rPr lang="en-US" dirty="0" err="1"/>
              <a:t>folosit</a:t>
            </a:r>
            <a:r>
              <a:rPr lang="en-US" dirty="0"/>
              <a:t> </a:t>
            </a:r>
            <a:r>
              <a:rPr lang="en-US" dirty="0" err="1"/>
              <a:t>în</a:t>
            </a:r>
            <a:r>
              <a:rPr lang="en-US" dirty="0"/>
              <a:t> </a:t>
            </a:r>
            <a:r>
              <a:rPr lang="en-US" dirty="0" err="1"/>
              <a:t>practică</a:t>
            </a:r>
            <a:r>
              <a:rPr lang="en-US" dirty="0"/>
              <a:t> </a:t>
            </a:r>
            <a:r>
              <a:rPr lang="en-US" dirty="0" err="1"/>
              <a:t>pentru</a:t>
            </a:r>
            <a:r>
              <a:rPr lang="en-US" dirty="0"/>
              <a:t> </a:t>
            </a:r>
            <a:r>
              <a:rPr lang="en-US" dirty="0" err="1"/>
              <a:t>compensarea</a:t>
            </a:r>
            <a:r>
              <a:rPr lang="en-US" dirty="0"/>
              <a:t> </a:t>
            </a:r>
            <a:r>
              <a:rPr lang="en-US" dirty="0" err="1"/>
              <a:t>reactanţei</a:t>
            </a:r>
            <a:r>
              <a:rPr lang="en-US" dirty="0"/>
              <a:t> inductive a </a:t>
            </a:r>
            <a:r>
              <a:rPr lang="en-US" dirty="0" err="1"/>
              <a:t>liniilor</a:t>
            </a:r>
            <a:r>
              <a:rPr lang="en-US" dirty="0"/>
              <a:t> </a:t>
            </a:r>
            <a:r>
              <a:rPr lang="en-US" dirty="0" err="1"/>
              <a:t>electrice</a:t>
            </a:r>
            <a:r>
              <a:rPr lang="en-US" dirty="0"/>
              <a:t> </a:t>
            </a:r>
            <a:r>
              <a:rPr lang="en-US" dirty="0" err="1"/>
              <a:t>constă</a:t>
            </a:r>
            <a:r>
              <a:rPr lang="en-US" dirty="0"/>
              <a:t> </a:t>
            </a:r>
            <a:r>
              <a:rPr lang="en-US" dirty="0" err="1"/>
              <a:t>în</a:t>
            </a:r>
            <a:r>
              <a:rPr lang="en-US" dirty="0"/>
              <a:t> </a:t>
            </a:r>
            <a:r>
              <a:rPr lang="en-US" dirty="0" err="1"/>
              <a:t>instalarea</a:t>
            </a:r>
            <a:r>
              <a:rPr lang="en-US" dirty="0"/>
              <a:t> </a:t>
            </a:r>
            <a:r>
              <a:rPr lang="en-US" dirty="0" err="1"/>
              <a:t>unei</a:t>
            </a:r>
            <a:r>
              <a:rPr lang="en-US" dirty="0"/>
              <a:t> </a:t>
            </a:r>
            <a:r>
              <a:rPr lang="en-US" dirty="0" err="1"/>
              <a:t>baterii</a:t>
            </a:r>
            <a:r>
              <a:rPr lang="en-US" dirty="0"/>
              <a:t> de </a:t>
            </a:r>
            <a:r>
              <a:rPr lang="en-US" dirty="0" err="1"/>
              <a:t>condensatoare</a:t>
            </a:r>
            <a:r>
              <a:rPr lang="en-US" dirty="0"/>
              <a:t> </a:t>
            </a:r>
            <a:r>
              <a:rPr lang="en-US" dirty="0" err="1"/>
              <a:t>în</a:t>
            </a:r>
            <a:r>
              <a:rPr lang="en-US" dirty="0"/>
              <a:t> </a:t>
            </a:r>
            <a:r>
              <a:rPr lang="en-US" dirty="0" err="1"/>
              <a:t>serie</a:t>
            </a:r>
            <a:r>
              <a:rPr lang="en-US" dirty="0"/>
              <a:t> </a:t>
            </a:r>
            <a:r>
              <a:rPr lang="en-US" dirty="0" err="1"/>
              <a:t>pe</a:t>
            </a:r>
            <a:r>
              <a:rPr lang="en-US" dirty="0"/>
              <a:t> </a:t>
            </a:r>
            <a:r>
              <a:rPr lang="en-US" dirty="0" err="1"/>
              <a:t>linie</a:t>
            </a:r>
            <a:r>
              <a:rPr lang="ro-RO" dirty="0"/>
              <a:t> (Fig. 13)</a:t>
            </a:r>
            <a:r>
              <a:rPr lang="en-US" dirty="0"/>
              <a:t>, </a:t>
            </a:r>
            <a:r>
              <a:rPr lang="en-US" dirty="0" err="1"/>
              <a:t>obţinându</a:t>
            </a:r>
            <a:r>
              <a:rPr lang="en-US" dirty="0"/>
              <a:t>-se o </a:t>
            </a:r>
            <a:r>
              <a:rPr lang="en-US" dirty="0" err="1"/>
              <a:t>reducere</a:t>
            </a:r>
            <a:r>
              <a:rPr lang="en-US" dirty="0"/>
              <a:t> a </a:t>
            </a:r>
            <a:r>
              <a:rPr lang="en-US" dirty="0" err="1"/>
              <a:t>reactanţei</a:t>
            </a:r>
            <a:r>
              <a:rPr lang="en-US" dirty="0"/>
              <a:t> </a:t>
            </a:r>
            <a:r>
              <a:rPr lang="en-US" dirty="0" err="1"/>
              <a:t>rezultante</a:t>
            </a:r>
            <a:r>
              <a:rPr lang="en-US" dirty="0"/>
              <a:t> </a:t>
            </a:r>
            <a:r>
              <a:rPr lang="en-US" dirty="0" err="1"/>
              <a:t>longitudinale</a:t>
            </a:r>
            <a:r>
              <a:rPr lang="en-US" dirty="0"/>
              <a:t> </a:t>
            </a:r>
            <a:r>
              <a:rPr lang="en-US" dirty="0" err="1"/>
              <a:t>şi</a:t>
            </a:r>
            <a:r>
              <a:rPr lang="en-US" dirty="0"/>
              <a:t> </a:t>
            </a:r>
            <a:r>
              <a:rPr lang="en-US" dirty="0" err="1"/>
              <a:t>deci</a:t>
            </a:r>
            <a:r>
              <a:rPr lang="en-US" dirty="0"/>
              <a:t> o </a:t>
            </a:r>
            <a:r>
              <a:rPr lang="en-US" dirty="0" err="1"/>
              <a:t>micşorare</a:t>
            </a:r>
            <a:r>
              <a:rPr lang="en-US" dirty="0"/>
              <a:t> a </a:t>
            </a:r>
            <a:r>
              <a:rPr lang="en-US" dirty="0" err="1"/>
              <a:t>căderilor</a:t>
            </a:r>
            <a:r>
              <a:rPr lang="en-US" dirty="0"/>
              <a:t> de </a:t>
            </a:r>
            <a:r>
              <a:rPr lang="en-US" dirty="0" err="1"/>
              <a:t>tensiune</a:t>
            </a:r>
            <a:r>
              <a:rPr lang="en-US" dirty="0"/>
              <a:t>. </a:t>
            </a:r>
            <a:endParaRPr lang="ro-RO" dirty="0"/>
          </a:p>
          <a:p>
            <a:pPr algn="just"/>
            <a:endParaRPr lang="ro-RO" dirty="0"/>
          </a:p>
          <a:p>
            <a:pPr algn="just"/>
            <a:endParaRPr lang="ro-RO" dirty="0"/>
          </a:p>
          <a:p>
            <a:pPr algn="just"/>
            <a:endParaRPr lang="ro-RO" dirty="0"/>
          </a:p>
          <a:p>
            <a:pPr algn="just"/>
            <a:endParaRPr lang="ro-RO" dirty="0"/>
          </a:p>
          <a:p>
            <a:pPr algn="just"/>
            <a:endParaRPr lang="ro-RO" dirty="0"/>
          </a:p>
          <a:p>
            <a:pPr algn="just"/>
            <a:endParaRPr lang="ro-RO" dirty="0"/>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795846704"/>
              </p:ext>
            </p:extLst>
          </p:nvPr>
        </p:nvGraphicFramePr>
        <p:xfrm>
          <a:off x="1943100" y="3124201"/>
          <a:ext cx="4000500" cy="2489152"/>
        </p:xfrm>
        <a:graphic>
          <a:graphicData uri="http://schemas.openxmlformats.org/presentationml/2006/ole">
            <mc:AlternateContent xmlns:mc="http://schemas.openxmlformats.org/markup-compatibility/2006">
              <mc:Choice xmlns:v="urn:schemas-microsoft-com:vml" Requires="v">
                <p:oleObj spid="_x0000_s227341" name="Picture" r:id="rId4" imgW="2419200" imgH="1432440" progId="Word.Picture.8">
                  <p:embed/>
                </p:oleObj>
              </mc:Choice>
              <mc:Fallback>
                <p:oleObj name="Picture" r:id="rId4" imgW="2419200" imgH="1432440" progId="Word.Picture.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100" y="3124201"/>
                        <a:ext cx="4000500" cy="2489152"/>
                      </a:xfrm>
                      <a:prstGeom prst="rect">
                        <a:avLst/>
                      </a:prstGeom>
                      <a:noFill/>
                    </p:spPr>
                  </p:pic>
                </p:oleObj>
              </mc:Fallback>
            </mc:AlternateContent>
          </a:graphicData>
        </a:graphic>
      </p:graphicFrame>
      <p:sp>
        <p:nvSpPr>
          <p:cNvPr id="16" name="Rectangle 15"/>
          <p:cNvSpPr/>
          <p:nvPr/>
        </p:nvSpPr>
        <p:spPr>
          <a:xfrm>
            <a:off x="685800" y="5157647"/>
            <a:ext cx="7465673" cy="307777"/>
          </a:xfrm>
          <a:prstGeom prst="rect">
            <a:avLst/>
          </a:prstGeom>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spcAft>
                <a:spcPts val="0"/>
              </a:spcAft>
            </a:pPr>
            <a:r>
              <a:rPr lang="fr-FR" sz="1400" b="1" dirty="0">
                <a:latin typeface="Times New Roman" panose="02020603050405020304" pitchFamily="18" charset="0"/>
                <a:ea typeface="Times New Roman" panose="02020603050405020304" pitchFamily="18" charset="0"/>
              </a:rPr>
              <a:t>F</a:t>
            </a:r>
            <a:r>
              <a:rPr lang="ro-RO" sz="1400" b="1" dirty="0" err="1">
                <a:latin typeface="Times New Roman" panose="02020603050405020304" pitchFamily="18" charset="0"/>
                <a:ea typeface="Times New Roman" panose="02020603050405020304" pitchFamily="18" charset="0"/>
              </a:rPr>
              <a:t>ig</a:t>
            </a:r>
            <a:r>
              <a:rPr lang="ro-RO" sz="1400" b="1" dirty="0">
                <a:latin typeface="Times New Roman" panose="02020603050405020304" pitchFamily="18" charset="0"/>
                <a:ea typeface="Times New Roman" panose="02020603050405020304" pitchFamily="18" charset="0"/>
              </a:rPr>
              <a:t>.</a:t>
            </a:r>
            <a:r>
              <a:rPr lang="fr-FR" sz="1400" b="1" dirty="0">
                <a:latin typeface="Times New Roman" panose="02020603050405020304" pitchFamily="18" charset="0"/>
                <a:ea typeface="Times New Roman" panose="02020603050405020304" pitchFamily="18" charset="0"/>
              </a:rPr>
              <a:t> 1</a:t>
            </a:r>
            <a:r>
              <a:rPr lang="ro-RO" sz="1400" b="1" dirty="0">
                <a:latin typeface="Times New Roman" panose="02020603050405020304" pitchFamily="18" charset="0"/>
                <a:ea typeface="Times New Roman" panose="02020603050405020304" pitchFamily="18" charset="0"/>
              </a:rPr>
              <a:t>3</a:t>
            </a:r>
            <a:r>
              <a:rPr lang="fr-FR" sz="1400" b="1" dirty="0">
                <a:latin typeface="Times New Roman" panose="02020603050405020304" pitchFamily="18" charset="0"/>
                <a:ea typeface="Times New Roman" panose="02020603050405020304" pitchFamily="18" charset="0"/>
              </a:rPr>
              <a:t>.</a:t>
            </a:r>
            <a:r>
              <a:rPr lang="fr-FR" sz="1100" b="1" dirty="0">
                <a:latin typeface="Times New Roman" panose="02020603050405020304" pitchFamily="18" charset="0"/>
                <a:ea typeface="Times New Roman" panose="02020603050405020304" pitchFamily="18" charset="0"/>
                <a:cs typeface="Times New Roman" panose="02020603050405020304" pitchFamily="18" charset="0"/>
              </a:rPr>
              <a:t> </a:t>
            </a:r>
            <a:r>
              <a:rPr lang="it-IT" sz="1400" b="1" i="1" dirty="0">
                <a:latin typeface="Times New Roman" panose="02020603050405020304" pitchFamily="18" charset="0"/>
                <a:cs typeface="Times New Roman" panose="02020603050405020304" pitchFamily="18" charset="0"/>
              </a:rPr>
              <a:t>Conectarea unei baterii de condensatoare în serie pe o linie electrică</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51425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p:nvPr/>
        </p:nvSpPr>
        <p:spPr>
          <a:xfrm>
            <a:off x="609600" y="1218322"/>
            <a:ext cx="7543800" cy="923330"/>
          </a:xfrm>
          <a:prstGeom prst="rect">
            <a:avLst/>
          </a:prstGeom>
        </p:spPr>
        <p:txBody>
          <a:bodyPr wrap="square">
            <a:spAutoFit/>
          </a:bodyPr>
          <a:lstStyle/>
          <a:p>
            <a:pPr algn="just"/>
            <a:r>
              <a:rPr lang="ro-RO" dirty="0" err="1"/>
              <a:t>Not</a:t>
            </a:r>
            <a:r>
              <a:rPr lang="en-US" dirty="0" err="1"/>
              <a:t>ând</a:t>
            </a:r>
            <a:r>
              <a:rPr lang="en-US" dirty="0"/>
              <a:t> </a:t>
            </a:r>
            <a:r>
              <a:rPr lang="en-US" dirty="0" err="1"/>
              <a:t>prin</a:t>
            </a:r>
            <a:r>
              <a:rPr lang="en-US" dirty="0"/>
              <a:t> </a:t>
            </a:r>
            <a:r>
              <a:rPr lang="ro-RO" dirty="0"/>
              <a:t>           </a:t>
            </a:r>
            <a:r>
              <a:rPr lang="en-US" dirty="0"/>
              <a:t> </a:t>
            </a:r>
            <a:r>
              <a:rPr lang="ro-RO" dirty="0"/>
              <a:t> </a:t>
            </a:r>
            <a:r>
              <a:rPr lang="en-US" dirty="0" err="1"/>
              <a:t>reactanţa</a:t>
            </a:r>
            <a:r>
              <a:rPr lang="en-US" dirty="0"/>
              <a:t> </a:t>
            </a:r>
            <a:r>
              <a:rPr lang="en-US" dirty="0" err="1"/>
              <a:t>inductivă</a:t>
            </a:r>
            <a:r>
              <a:rPr lang="en-US" dirty="0"/>
              <a:t> </a:t>
            </a:r>
            <a:r>
              <a:rPr lang="en-US" dirty="0" err="1"/>
              <a:t>pe</a:t>
            </a:r>
            <a:r>
              <a:rPr lang="en-US" dirty="0"/>
              <a:t> </a:t>
            </a:r>
            <a:r>
              <a:rPr lang="en-US" dirty="0" err="1"/>
              <a:t>fază</a:t>
            </a:r>
            <a:r>
              <a:rPr lang="en-US" dirty="0"/>
              <a:t> a </a:t>
            </a:r>
            <a:r>
              <a:rPr lang="en-US" dirty="0" err="1"/>
              <a:t>liniei</a:t>
            </a:r>
            <a:r>
              <a:rPr lang="en-US" dirty="0"/>
              <a:t> </a:t>
            </a:r>
            <a:r>
              <a:rPr lang="en-US" dirty="0" err="1"/>
              <a:t>şi</a:t>
            </a:r>
            <a:r>
              <a:rPr lang="en-US" dirty="0"/>
              <a:t> </a:t>
            </a:r>
            <a:r>
              <a:rPr lang="en-US" dirty="0" err="1"/>
              <a:t>prin</a:t>
            </a:r>
            <a:r>
              <a:rPr lang="en-US" dirty="0"/>
              <a:t>   </a:t>
            </a:r>
            <a:r>
              <a:rPr lang="ro-RO" dirty="0" err="1">
                <a:solidFill>
                  <a:schemeClr val="bg1"/>
                </a:solidFill>
              </a:rPr>
              <a:t>bbbbbbb</a:t>
            </a:r>
            <a:r>
              <a:rPr lang="ro-RO" dirty="0">
                <a:solidFill>
                  <a:schemeClr val="bg1"/>
                </a:solidFill>
              </a:rPr>
              <a:t> </a:t>
            </a:r>
            <a:r>
              <a:rPr lang="en-US" dirty="0" err="1"/>
              <a:t>reactanţa</a:t>
            </a:r>
            <a:r>
              <a:rPr lang="en-US" dirty="0"/>
              <a:t> </a:t>
            </a:r>
            <a:r>
              <a:rPr lang="en-US" dirty="0" err="1"/>
              <a:t>capacitivă</a:t>
            </a:r>
            <a:r>
              <a:rPr lang="en-US" dirty="0"/>
              <a:t> </a:t>
            </a:r>
            <a:r>
              <a:rPr lang="en-US" dirty="0" err="1"/>
              <a:t>înseriată</a:t>
            </a:r>
            <a:r>
              <a:rPr lang="en-US" dirty="0"/>
              <a:t> </a:t>
            </a:r>
            <a:r>
              <a:rPr lang="en-US" dirty="0" err="1"/>
              <a:t>pe</a:t>
            </a:r>
            <a:r>
              <a:rPr lang="en-US" dirty="0"/>
              <a:t> o </a:t>
            </a:r>
            <a:r>
              <a:rPr lang="en-US" dirty="0" err="1"/>
              <a:t>fază</a:t>
            </a:r>
            <a:r>
              <a:rPr lang="en-US" dirty="0"/>
              <a:t> a </a:t>
            </a:r>
            <a:r>
              <a:rPr lang="en-US" dirty="0" err="1"/>
              <a:t>liniei</a:t>
            </a:r>
            <a:r>
              <a:rPr lang="en-US" dirty="0"/>
              <a:t>, conform </a:t>
            </a:r>
            <a:r>
              <a:rPr lang="en-US" dirty="0" err="1"/>
              <a:t>reprezentării</a:t>
            </a:r>
            <a:r>
              <a:rPr lang="en-US" dirty="0"/>
              <a:t> din Fig. </a:t>
            </a:r>
            <a:r>
              <a:rPr lang="ro-RO" dirty="0"/>
              <a:t>14</a:t>
            </a:r>
            <a:r>
              <a:rPr lang="en-US" dirty="0"/>
              <a:t>, </a:t>
            </a:r>
            <a:r>
              <a:rPr lang="en-US" dirty="0" err="1"/>
              <a:t>atunci</a:t>
            </a:r>
            <a:r>
              <a:rPr lang="en-US" dirty="0"/>
              <a:t> </a:t>
            </a:r>
            <a:r>
              <a:rPr lang="en-US" dirty="0" err="1"/>
              <a:t>reactanţa</a:t>
            </a:r>
            <a:r>
              <a:rPr lang="en-US" dirty="0"/>
              <a:t> </a:t>
            </a:r>
            <a:r>
              <a:rPr lang="en-US" dirty="0" err="1"/>
              <a:t>rezultantă</a:t>
            </a:r>
            <a:r>
              <a:rPr lang="en-US" dirty="0"/>
              <a:t> a </a:t>
            </a:r>
            <a:r>
              <a:rPr lang="en-US" dirty="0" err="1"/>
              <a:t>circuitului</a:t>
            </a:r>
            <a:r>
              <a:rPr lang="en-US" dirty="0"/>
              <a:t> </a:t>
            </a:r>
            <a:r>
              <a:rPr lang="en-US" dirty="0" err="1"/>
              <a:t>devine</a:t>
            </a:r>
            <a:r>
              <a:rPr lang="en-US" dirty="0"/>
              <a:t> de forma:</a:t>
            </a:r>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6313" name="Object 226312"/>
          <p:cNvGraphicFramePr>
            <a:graphicFrameLocks noChangeAspect="1"/>
          </p:cNvGraphicFramePr>
          <p:nvPr>
            <p:extLst>
              <p:ext uri="{D42A27DB-BD31-4B8C-83A1-F6EECF244321}">
                <p14:modId xmlns:p14="http://schemas.microsoft.com/office/powerpoint/2010/main" val="4190415013"/>
              </p:ext>
            </p:extLst>
          </p:nvPr>
        </p:nvGraphicFramePr>
        <p:xfrm>
          <a:off x="1981200" y="1175635"/>
          <a:ext cx="858963" cy="308690"/>
        </p:xfrm>
        <a:graphic>
          <a:graphicData uri="http://schemas.openxmlformats.org/presentationml/2006/ole">
            <mc:AlternateContent xmlns:mc="http://schemas.openxmlformats.org/markup-compatibility/2006">
              <mc:Choice xmlns:v="urn:schemas-microsoft-com:vml" Requires="v">
                <p:oleObj spid="_x0000_s226349" name="Equation" r:id="rId4" imgW="609600" imgH="215900" progId="Equation.DSMT4">
                  <p:embed/>
                </p:oleObj>
              </mc:Choice>
              <mc:Fallback>
                <p:oleObj name="Equation" r:id="rId4" imgW="609600" imgH="215900" progId="Equation.DSMT4">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175635"/>
                        <a:ext cx="858963" cy="308690"/>
                      </a:xfrm>
                      <a:prstGeom prst="rect">
                        <a:avLst/>
                      </a:prstGeom>
                      <a:noFill/>
                    </p:spPr>
                  </p:pic>
                </p:oleObj>
              </mc:Fallback>
            </mc:AlternateContent>
          </a:graphicData>
        </a:graphic>
      </p:graphicFrame>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6315" name="Object 226314"/>
          <p:cNvGraphicFramePr>
            <a:graphicFrameLocks noChangeAspect="1"/>
          </p:cNvGraphicFramePr>
          <p:nvPr>
            <p:extLst>
              <p:ext uri="{D42A27DB-BD31-4B8C-83A1-F6EECF244321}">
                <p14:modId xmlns:p14="http://schemas.microsoft.com/office/powerpoint/2010/main" val="3482757744"/>
              </p:ext>
            </p:extLst>
          </p:nvPr>
        </p:nvGraphicFramePr>
        <p:xfrm>
          <a:off x="7067935" y="1218322"/>
          <a:ext cx="1114773" cy="326275"/>
        </p:xfrm>
        <a:graphic>
          <a:graphicData uri="http://schemas.openxmlformats.org/presentationml/2006/ole">
            <mc:AlternateContent xmlns:mc="http://schemas.openxmlformats.org/markup-compatibility/2006">
              <mc:Choice xmlns:v="urn:schemas-microsoft-com:vml" Requires="v">
                <p:oleObj spid="_x0000_s226350" name="Equation" r:id="rId6" imgW="774028" imgH="228402" progId="Equation.DSMT4">
                  <p:embed/>
                </p:oleObj>
              </mc:Choice>
              <mc:Fallback>
                <p:oleObj name="Equation" r:id="rId6" imgW="774028" imgH="228402"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7935" y="1218322"/>
                        <a:ext cx="1114773" cy="326275"/>
                      </a:xfrm>
                      <a:prstGeom prst="rect">
                        <a:avLst/>
                      </a:prstGeom>
                      <a:noFill/>
                    </p:spPr>
                  </p:pic>
                </p:oleObj>
              </mc:Fallback>
            </mc:AlternateContent>
          </a:graphicData>
        </a:graphic>
      </p:graphicFrame>
      <p:graphicFrame>
        <p:nvGraphicFramePr>
          <p:cNvPr id="226317" name="Object 226316"/>
          <p:cNvGraphicFramePr>
            <a:graphicFrameLocks noChangeAspect="1"/>
          </p:cNvGraphicFramePr>
          <p:nvPr>
            <p:extLst>
              <p:ext uri="{D42A27DB-BD31-4B8C-83A1-F6EECF244321}">
                <p14:modId xmlns:p14="http://schemas.microsoft.com/office/powerpoint/2010/main" val="2901147937"/>
              </p:ext>
            </p:extLst>
          </p:nvPr>
        </p:nvGraphicFramePr>
        <p:xfrm>
          <a:off x="2840163" y="2508462"/>
          <a:ext cx="2731982" cy="667112"/>
        </p:xfrm>
        <a:graphic>
          <a:graphicData uri="http://schemas.openxmlformats.org/presentationml/2006/ole">
            <mc:AlternateContent xmlns:mc="http://schemas.openxmlformats.org/markup-compatibility/2006">
              <mc:Choice xmlns:v="urn:schemas-microsoft-com:vml" Requires="v">
                <p:oleObj spid="_x0000_s226351" name="Equation" r:id="rId8" imgW="1638300" imgH="393700" progId="Equation.DSMT4">
                  <p:embed/>
                </p:oleObj>
              </mc:Choice>
              <mc:Fallback>
                <p:oleObj name="Equation" r:id="rId8" imgW="1638300" imgH="393700" progId="Equation.DSMT4">
                  <p:embed/>
                  <p:pic>
                    <p:nvPicPr>
                      <p:cNvPr id="0"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0163" y="2508462"/>
                        <a:ext cx="2731982" cy="667112"/>
                      </a:xfrm>
                      <a:prstGeom prst="rect">
                        <a:avLst/>
                      </a:prstGeom>
                      <a:noFill/>
                    </p:spPr>
                  </p:pic>
                </p:oleObj>
              </mc:Fallback>
            </mc:AlternateContent>
          </a:graphicData>
        </a:graphic>
      </p:graphicFrame>
      <p:sp>
        <p:nvSpPr>
          <p:cNvPr id="50" name="Rectangle 49"/>
          <p:cNvSpPr/>
          <p:nvPr/>
        </p:nvSpPr>
        <p:spPr>
          <a:xfrm>
            <a:off x="6370308" y="2584542"/>
            <a:ext cx="697627"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[23]</a:t>
            </a:r>
          </a:p>
        </p:txBody>
      </p:sp>
      <p:pic>
        <p:nvPicPr>
          <p:cNvPr id="226326" name="Picture 22" descr="Documents"/>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7000" y="3360288"/>
            <a:ext cx="3703308" cy="2594659"/>
          </a:xfrm>
          <a:prstGeom prst="rect">
            <a:avLst/>
          </a:prstGeom>
          <a:noFill/>
          <a:extLst>
            <a:ext uri="{909E8E84-426E-40DD-AFC4-6F175D3DCCD1}">
              <a14:hiddenFill xmlns:a14="http://schemas.microsoft.com/office/drawing/2010/main">
                <a:solidFill>
                  <a:srgbClr val="FFFFFF"/>
                </a:solidFill>
              </a14:hiddenFill>
            </a:ext>
          </a:extLst>
        </p:spPr>
      </p:pic>
      <p:sp>
        <p:nvSpPr>
          <p:cNvPr id="226322" name="Rectangle 226321"/>
          <p:cNvSpPr/>
          <p:nvPr/>
        </p:nvSpPr>
        <p:spPr>
          <a:xfrm>
            <a:off x="2095500" y="5884784"/>
            <a:ext cx="4572000" cy="523220"/>
          </a:xfrm>
          <a:prstGeom prst="rect">
            <a:avLst/>
          </a:prstGeom>
        </p:spPr>
        <p:txBody>
          <a:bodyPr>
            <a:spAutoFit/>
          </a:bodyPr>
          <a:lstStyle/>
          <a:p>
            <a:pPr algn="ctr">
              <a:spcAft>
                <a:spcPts val="0"/>
              </a:spcAft>
            </a:pPr>
            <a:r>
              <a:rPr lang="ro-RO" sz="1400" b="1" dirty="0">
                <a:latin typeface="Times New Roman" panose="02020603050405020304" pitchFamily="18" charset="0"/>
                <a:ea typeface="Times New Roman" panose="02020603050405020304" pitchFamily="18" charset="0"/>
              </a:rPr>
              <a:t>Fig. 14</a:t>
            </a:r>
            <a:r>
              <a:rPr lang="it-IT" sz="1400" b="1" dirty="0">
                <a:latin typeface="Times New Roman" panose="02020603050405020304" pitchFamily="18" charset="0"/>
                <a:ea typeface="Times New Roman" panose="02020603050405020304" pitchFamily="18" charset="0"/>
              </a:rPr>
              <a:t>. </a:t>
            </a:r>
            <a:r>
              <a:rPr lang="it-IT" sz="1400" b="1" i="1" dirty="0">
                <a:latin typeface="Times New Roman" panose="02020603050405020304" pitchFamily="18" charset="0"/>
                <a:ea typeface="Times New Roman" panose="02020603050405020304" pitchFamily="18" charset="0"/>
              </a:rPr>
              <a:t>Schema echivalentă simplificată a unei linii electrice scurte, cu compensare serie.</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895028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381068" y="1914550"/>
            <a:ext cx="7553671"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it-IT" altLang="en-US" sz="11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it-IT"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numit </a:t>
            </a:r>
            <a:r>
              <a:rPr kumimoji="0" lang="it-IT" altLang="en-US" sz="16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grad de compensare</a:t>
            </a:r>
            <a:r>
              <a:rPr kumimoji="0" lang="it-IT"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linia electrică se poate găsi în una din situaţiile:</a:t>
            </a:r>
            <a:endParaRPr kumimoji="0" lang="ro-RO"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457200" algn="just" defTabSz="914400" rtl="0" eaLnBrk="0" fontAlgn="base" latinLnBrk="0" hangingPunct="0">
              <a:lnSpc>
                <a:spcPct val="100000"/>
              </a:lnSpc>
              <a:spcBef>
                <a:spcPct val="0"/>
              </a:spcBef>
              <a:spcAft>
                <a:spcPct val="0"/>
              </a:spcAft>
              <a:buClrTx/>
              <a:buSzTx/>
              <a:buFontTx/>
              <a:buNone/>
              <a:tabLst/>
            </a:pPr>
            <a:endParaRPr lang="ro-RO" altLang="en-US" sz="1600" dirty="0">
              <a:latin typeface="Arial" panose="020B0604020202020204" pitchFamily="34" charset="0"/>
            </a:endParaRPr>
          </a:p>
          <a:p>
            <a:pPr marL="125730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ro-RO" altLang="en-US" sz="1600" dirty="0">
                <a:latin typeface="Arial" panose="020B0604020202020204" pitchFamily="34" charset="0"/>
              </a:rPr>
              <a:t>Subcompensată</a:t>
            </a:r>
          </a:p>
          <a:p>
            <a:pPr marL="125730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ro-RO" altLang="en-US" sz="1600" dirty="0">
              <a:latin typeface="Arial" panose="020B0604020202020204" pitchFamily="34" charset="0"/>
            </a:endParaRPr>
          </a:p>
          <a:p>
            <a:pPr marL="125730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ro-RO" altLang="en-US" sz="1600" b="0" i="0" u="none" strike="noStrike" cap="none" normalizeH="0" baseline="0" dirty="0">
                <a:ln>
                  <a:noFill/>
                </a:ln>
                <a:solidFill>
                  <a:schemeClr val="tx1"/>
                </a:solidFill>
                <a:effectLst/>
                <a:latin typeface="Arial" panose="020B0604020202020204" pitchFamily="34" charset="0"/>
              </a:rPr>
              <a:t>Compensată total</a:t>
            </a:r>
          </a:p>
          <a:p>
            <a:pPr marL="125730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ro-RO" altLang="en-US" sz="1600" b="0" i="0" u="none" strike="noStrike" cap="none" normalizeH="0" baseline="0" dirty="0">
              <a:ln>
                <a:noFill/>
              </a:ln>
              <a:solidFill>
                <a:schemeClr val="tx1"/>
              </a:solidFill>
              <a:effectLst/>
              <a:latin typeface="Arial" panose="020B0604020202020204" pitchFamily="34" charset="0"/>
            </a:endParaRPr>
          </a:p>
          <a:p>
            <a:pPr marL="1257300" marR="0" lvl="0" indent="-28575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ro-RO" altLang="en-US" sz="1600" dirty="0">
                <a:latin typeface="Arial" panose="020B0604020202020204" pitchFamily="34" charset="0"/>
              </a:rPr>
              <a:t>Supracompensată</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93553656"/>
              </p:ext>
            </p:extLst>
          </p:nvPr>
        </p:nvGraphicFramePr>
        <p:xfrm>
          <a:off x="6248400" y="1139060"/>
          <a:ext cx="762000" cy="639536"/>
        </p:xfrm>
        <a:graphic>
          <a:graphicData uri="http://schemas.openxmlformats.org/presentationml/2006/ole">
            <mc:AlternateContent xmlns:mc="http://schemas.openxmlformats.org/markup-compatibility/2006">
              <mc:Choice xmlns:v="urn:schemas-microsoft-com:vml" Requires="v">
                <p:oleObj spid="_x0000_s228399" name="Equation" r:id="rId4" imgW="533632" imgH="444693" progId="Equation.DSMT4">
                  <p:embed/>
                </p:oleObj>
              </mc:Choice>
              <mc:Fallback>
                <p:oleObj name="Equation" r:id="rId4" imgW="533632" imgH="444693"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1139060"/>
                        <a:ext cx="762000" cy="639536"/>
                      </a:xfrm>
                      <a:prstGeom prst="rect">
                        <a:avLst/>
                      </a:prstGeom>
                      <a:noFill/>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474473284"/>
              </p:ext>
            </p:extLst>
          </p:nvPr>
        </p:nvGraphicFramePr>
        <p:xfrm>
          <a:off x="3613637" y="2383528"/>
          <a:ext cx="1619757" cy="363310"/>
        </p:xfrm>
        <a:graphic>
          <a:graphicData uri="http://schemas.openxmlformats.org/presentationml/2006/ole">
            <mc:AlternateContent xmlns:mc="http://schemas.openxmlformats.org/markup-compatibility/2006">
              <mc:Choice xmlns:v="urn:schemas-microsoft-com:vml" Requires="v">
                <p:oleObj spid="_x0000_s228400" name="Equation" r:id="rId6" imgW="1016000" imgH="228600" progId="Equation.DSMT4">
                  <p:embed/>
                </p:oleObj>
              </mc:Choice>
              <mc:Fallback>
                <p:oleObj name="Equation" r:id="rId6" imgW="1016000" imgH="2286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13637" y="2383528"/>
                        <a:ext cx="1619757" cy="363310"/>
                      </a:xfrm>
                      <a:prstGeom prst="rect">
                        <a:avLst/>
                      </a:prstGeom>
                      <a:no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829205964"/>
              </p:ext>
            </p:extLst>
          </p:nvPr>
        </p:nvGraphicFramePr>
        <p:xfrm>
          <a:off x="3613637" y="2909613"/>
          <a:ext cx="1764491" cy="392109"/>
        </p:xfrm>
        <a:graphic>
          <a:graphicData uri="http://schemas.openxmlformats.org/presentationml/2006/ole">
            <mc:AlternateContent xmlns:mc="http://schemas.openxmlformats.org/markup-compatibility/2006">
              <mc:Choice xmlns:v="urn:schemas-microsoft-com:vml" Requires="v">
                <p:oleObj spid="_x0000_s228401" name="Equation" r:id="rId8" imgW="1028700" imgH="228600" progId="Equation.DSMT4">
                  <p:embed/>
                </p:oleObj>
              </mc:Choice>
              <mc:Fallback>
                <p:oleObj name="Equation" r:id="rId8" imgW="1028700" imgH="228600" progId="Equation.DSMT4">
                  <p:embed/>
                  <p:pic>
                    <p:nvPicPr>
                      <p:cNvPr id="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13637" y="2909613"/>
                        <a:ext cx="1764491" cy="392109"/>
                      </a:xfrm>
                      <a:prstGeom prst="rect">
                        <a:avLst/>
                      </a:prstGeom>
                      <a:no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761719375"/>
              </p:ext>
            </p:extLst>
          </p:nvPr>
        </p:nvGraphicFramePr>
        <p:xfrm>
          <a:off x="3613637" y="3418710"/>
          <a:ext cx="1703705" cy="378601"/>
        </p:xfrm>
        <a:graphic>
          <a:graphicData uri="http://schemas.openxmlformats.org/presentationml/2006/ole">
            <mc:AlternateContent xmlns:mc="http://schemas.openxmlformats.org/markup-compatibility/2006">
              <mc:Choice xmlns:v="urn:schemas-microsoft-com:vml" Requires="v">
                <p:oleObj spid="_x0000_s228402" name="Equation" r:id="rId10" imgW="1028700" imgH="228600" progId="Equation.DSMT4">
                  <p:embed/>
                </p:oleObj>
              </mc:Choice>
              <mc:Fallback>
                <p:oleObj name="Equation" r:id="rId10" imgW="1028700" imgH="228600" progId="Equation.DSMT4">
                  <p:embed/>
                  <p:pic>
                    <p:nvPicPr>
                      <p:cNvPr id="0" name="Object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13637" y="3418710"/>
                        <a:ext cx="1703705" cy="378601"/>
                      </a:xfrm>
                      <a:prstGeom prst="rect">
                        <a:avLst/>
                      </a:prstGeom>
                      <a:noFill/>
                    </p:spPr>
                  </p:pic>
                </p:oleObj>
              </mc:Fallback>
            </mc:AlternateContent>
          </a:graphicData>
        </a:graphic>
      </p:graphicFrame>
      <p:sp>
        <p:nvSpPr>
          <p:cNvPr id="7" name="Rectangle 5"/>
          <p:cNvSpPr>
            <a:spLocks noChangeArrowheads="1"/>
          </p:cNvSpPr>
          <p:nvPr/>
        </p:nvSpPr>
        <p:spPr bwMode="auto">
          <a:xfrm>
            <a:off x="401583" y="1217166"/>
            <a:ext cx="538961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just" defTabSz="914400" rtl="0" eaLnBrk="0" fontAlgn="base" latinLnBrk="0" hangingPunct="0">
              <a:lnSpc>
                <a:spcPct val="100000"/>
              </a:lnSpc>
              <a:spcBef>
                <a:spcPct val="0"/>
              </a:spcBef>
              <a:spcAft>
                <a:spcPct val="0"/>
              </a:spcAft>
              <a:buClrTx/>
              <a:buSzTx/>
              <a:buFontTx/>
              <a:buNone/>
              <a:tabLst/>
            </a:pPr>
            <a:r>
              <a:rPr kumimoji="0" lang="it-IT"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În funcţie de valoarea reactanţei </a:t>
            </a:r>
            <a:r>
              <a:rPr kumimoji="0" lang="it-IT" altLang="en-US" sz="16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X</a:t>
            </a:r>
            <a:r>
              <a:rPr kumimoji="0" lang="it-IT" altLang="en-US" sz="1600" b="0" i="1"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C</a:t>
            </a:r>
            <a:r>
              <a:rPr kumimoji="0" lang="it-IT" altLang="en-US" sz="16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sau a raportului </a:t>
            </a:r>
            <a:endParaRPr kumimoji="0" lang="it-IT" altLang="en-US" sz="2800" b="0" i="0" u="none" strike="noStrike" cap="none" normalizeH="0" baseline="0" dirty="0">
              <a:ln>
                <a:noFill/>
              </a:ln>
              <a:solidFill>
                <a:schemeClr val="tx1"/>
              </a:solidFill>
              <a:effectLst/>
              <a:latin typeface="Arial" panose="020B0604020202020204" pitchFamily="34" charset="0"/>
            </a:endParaRPr>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15"/>
          <p:cNvSpPr>
            <a:spLocks noChangeArrowheads="1"/>
          </p:cNvSpPr>
          <p:nvPr/>
        </p:nvSpPr>
        <p:spPr bwMode="auto">
          <a:xfrm>
            <a:off x="1447800" y="447700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3545833019"/>
              </p:ext>
            </p:extLst>
          </p:nvPr>
        </p:nvGraphicFramePr>
        <p:xfrm>
          <a:off x="2686290" y="4286298"/>
          <a:ext cx="2943225" cy="1333500"/>
        </p:xfrm>
        <a:graphic>
          <a:graphicData uri="http://schemas.openxmlformats.org/presentationml/2006/ole">
            <mc:AlternateContent xmlns:mc="http://schemas.openxmlformats.org/markup-compatibility/2006">
              <mc:Choice xmlns:v="urn:schemas-microsoft-com:vml" Requires="v">
                <p:oleObj spid="_x0000_s228403" name="Picture" r:id="rId12" imgW="3429000" imgH="1551940" progId="Word.Picture.8">
                  <p:embed/>
                </p:oleObj>
              </mc:Choice>
              <mc:Fallback>
                <p:oleObj name="Picture" r:id="rId12" imgW="3429000" imgH="1551940" progId="Word.Picture.8">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86290" y="4286298"/>
                        <a:ext cx="2943225" cy="1333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6"/>
          <p:cNvSpPr>
            <a:spLocks noChangeArrowheads="1"/>
          </p:cNvSpPr>
          <p:nvPr/>
        </p:nvSpPr>
        <p:spPr bwMode="auto">
          <a:xfrm>
            <a:off x="1131840" y="5831036"/>
            <a:ext cx="68146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o-RO" altLang="en-US" sz="1400" b="1"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Fig. 15. Efectul montării unei baterii de condensatoare asupra valorii tensiunii pe linie.</a:t>
            </a:r>
            <a:endParaRPr kumimoji="0" lang="ro-RO" altLang="en-US" sz="2000" b="1"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963432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în </a:t>
            </a:r>
            <a:r>
              <a:rPr lang="ro-RO" sz="2400" b="1" dirty="0" err="1">
                <a:latin typeface="Arial" panose="020B0604020202020204" pitchFamily="34" charset="0"/>
                <a:ea typeface="Times New Roman"/>
                <a:cs typeface="Arial" panose="020B0604020202020204" pitchFamily="34" charset="0"/>
              </a:rPr>
              <a:t>reţelele</a:t>
            </a:r>
            <a:r>
              <a:rPr lang="ro-RO" sz="2400" b="1" dirty="0">
                <a:latin typeface="Arial" panose="020B0604020202020204" pitchFamily="34" charset="0"/>
                <a:ea typeface="Times New Roman"/>
                <a:cs typeface="Arial" panose="020B0604020202020204" pitchFamily="34" charset="0"/>
              </a:rPr>
              <a:t> electrice prin modificarea parametrilor </a:t>
            </a:r>
            <a:r>
              <a:rPr lang="ro-RO" sz="2400" b="1" dirty="0" err="1">
                <a:latin typeface="Arial" panose="020B0604020202020204" pitchFamily="34" charset="0"/>
                <a:ea typeface="Times New Roman"/>
                <a:cs typeface="Arial" panose="020B0604020202020204" pitchFamily="34" charset="0"/>
              </a:rPr>
              <a:t>reţelei</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609600" y="1364396"/>
            <a:ext cx="8153400" cy="2585323"/>
          </a:xfrm>
          <a:prstGeom prst="rect">
            <a:avLst/>
          </a:prstGeom>
        </p:spPr>
        <p:txBody>
          <a:bodyPr wrap="square">
            <a:spAutoFit/>
          </a:bodyPr>
          <a:lstStyle/>
          <a:p>
            <a:pPr algn="just">
              <a:spcAft>
                <a:spcPts val="0"/>
              </a:spcAft>
            </a:pPr>
            <a:r>
              <a:rPr lang="it-IT" dirty="0">
                <a:latin typeface="+mn-lt"/>
                <a:ea typeface="Times New Roman" panose="02020603050405020304" pitchFamily="18" charset="0"/>
              </a:rPr>
              <a:t>Pentru reglarea tensiunii, din punct de vedere practic, compensarea serie cu baterii de condensatoare prezintă interes în cazul liniilor de medie tensiune, în următoarele situaţii:</a:t>
            </a:r>
            <a:endParaRPr lang="en-US" sz="2400" dirty="0">
              <a:latin typeface="+mn-lt"/>
              <a:ea typeface="Times New Roman" panose="02020603050405020304" pitchFamily="18" charset="0"/>
            </a:endParaRPr>
          </a:p>
          <a:p>
            <a:pPr marL="342900" lvl="0" indent="-342900" algn="just">
              <a:spcAft>
                <a:spcPts val="0"/>
              </a:spcAft>
              <a:buFont typeface="Arial" panose="020B0604020202020204" pitchFamily="34" charset="0"/>
              <a:buChar char="•"/>
              <a:tabLst>
                <a:tab pos="228600" algn="l"/>
              </a:tabLst>
            </a:pPr>
            <a:r>
              <a:rPr lang="fr-FR" dirty="0" err="1">
                <a:latin typeface="+mn-lt"/>
                <a:ea typeface="Times New Roman" panose="02020603050405020304" pitchFamily="18" charset="0"/>
              </a:rPr>
              <a:t>linii</a:t>
            </a:r>
            <a:r>
              <a:rPr lang="fr-FR" dirty="0">
                <a:latin typeface="+mn-lt"/>
                <a:ea typeface="Times New Roman" panose="02020603050405020304" pitchFamily="18" charset="0"/>
              </a:rPr>
              <a:t> </a:t>
            </a:r>
            <a:r>
              <a:rPr lang="fr-FR" dirty="0" err="1">
                <a:latin typeface="+mn-lt"/>
                <a:ea typeface="Times New Roman" panose="02020603050405020304" pitchFamily="18" charset="0"/>
              </a:rPr>
              <a:t>electrice</a:t>
            </a:r>
            <a:r>
              <a:rPr lang="fr-FR" dirty="0">
                <a:latin typeface="+mn-lt"/>
                <a:ea typeface="Times New Roman" panose="02020603050405020304" pitchFamily="18" charset="0"/>
              </a:rPr>
              <a:t> </a:t>
            </a:r>
            <a:r>
              <a:rPr lang="fr-FR" dirty="0" err="1">
                <a:latin typeface="+mn-lt"/>
                <a:ea typeface="Times New Roman" panose="02020603050405020304" pitchFamily="18" charset="0"/>
              </a:rPr>
              <a:t>aeriene</a:t>
            </a:r>
            <a:r>
              <a:rPr lang="fr-FR" dirty="0">
                <a:latin typeface="+mn-lt"/>
                <a:ea typeface="Times New Roman" panose="02020603050405020304" pitchFamily="18" charset="0"/>
              </a:rPr>
              <a:t> de </a:t>
            </a:r>
            <a:r>
              <a:rPr lang="fr-FR" dirty="0" err="1">
                <a:latin typeface="+mn-lt"/>
                <a:ea typeface="Times New Roman" panose="02020603050405020304" pitchFamily="18" charset="0"/>
              </a:rPr>
              <a:t>lungime</a:t>
            </a:r>
            <a:r>
              <a:rPr lang="fr-FR" dirty="0">
                <a:latin typeface="+mn-lt"/>
                <a:ea typeface="Times New Roman" panose="02020603050405020304" pitchFamily="18" charset="0"/>
              </a:rPr>
              <a:t> </a:t>
            </a:r>
            <a:r>
              <a:rPr lang="fr-FR" dirty="0" err="1">
                <a:latin typeface="+mn-lt"/>
                <a:ea typeface="Times New Roman" panose="02020603050405020304" pitchFamily="18" charset="0"/>
              </a:rPr>
              <a:t>relativ</a:t>
            </a:r>
            <a:r>
              <a:rPr lang="fr-FR" dirty="0">
                <a:latin typeface="+mn-lt"/>
                <a:ea typeface="Times New Roman" panose="02020603050405020304" pitchFamily="18" charset="0"/>
              </a:rPr>
              <a:t> mare, </a:t>
            </a:r>
            <a:r>
              <a:rPr lang="fr-FR" dirty="0" err="1">
                <a:latin typeface="+mn-lt"/>
                <a:ea typeface="Times New Roman" panose="02020603050405020304" pitchFamily="18" charset="0"/>
              </a:rPr>
              <a:t>pentru</a:t>
            </a:r>
            <a:r>
              <a:rPr lang="fr-FR" dirty="0">
                <a:latin typeface="+mn-lt"/>
                <a:ea typeface="Times New Roman" panose="02020603050405020304" pitchFamily="18" charset="0"/>
              </a:rPr>
              <a:t> </a:t>
            </a:r>
            <a:r>
              <a:rPr lang="fr-FR" dirty="0" err="1">
                <a:latin typeface="+mn-lt"/>
                <a:ea typeface="Times New Roman" panose="02020603050405020304" pitchFamily="18" charset="0"/>
              </a:rPr>
              <a:t>reducerea</a:t>
            </a:r>
            <a:r>
              <a:rPr lang="fr-FR" dirty="0">
                <a:latin typeface="+mn-lt"/>
                <a:ea typeface="Times New Roman" panose="02020603050405020304" pitchFamily="18" charset="0"/>
              </a:rPr>
              <a:t> </a:t>
            </a:r>
            <a:r>
              <a:rPr lang="fr-FR" dirty="0" err="1">
                <a:latin typeface="+mn-lt"/>
                <a:ea typeface="Times New Roman" panose="02020603050405020304" pitchFamily="18" charset="0"/>
              </a:rPr>
              <a:t>variaţiilor</a:t>
            </a:r>
            <a:r>
              <a:rPr lang="fr-FR" dirty="0">
                <a:latin typeface="+mn-lt"/>
                <a:ea typeface="Times New Roman" panose="02020603050405020304" pitchFamily="18" charset="0"/>
              </a:rPr>
              <a:t> lente de </a:t>
            </a:r>
            <a:r>
              <a:rPr lang="fr-FR" dirty="0" err="1">
                <a:latin typeface="+mn-lt"/>
                <a:ea typeface="Times New Roman" panose="02020603050405020304" pitchFamily="18" charset="0"/>
              </a:rPr>
              <a:t>tensiune</a:t>
            </a:r>
            <a:r>
              <a:rPr lang="fr-FR" dirty="0">
                <a:latin typeface="+mn-lt"/>
                <a:ea typeface="Times New Roman" panose="02020603050405020304" pitchFamily="18" charset="0"/>
              </a:rPr>
              <a:t> la </a:t>
            </a:r>
            <a:r>
              <a:rPr lang="fr-FR" dirty="0" err="1">
                <a:latin typeface="+mn-lt"/>
                <a:ea typeface="Times New Roman" panose="02020603050405020304" pitchFamily="18" charset="0"/>
              </a:rPr>
              <a:t>consumatori</a:t>
            </a:r>
            <a:r>
              <a:rPr lang="fr-FR" dirty="0">
                <a:latin typeface="+mn-lt"/>
                <a:ea typeface="Times New Roman" panose="02020603050405020304" pitchFamily="18" charset="0"/>
              </a:rPr>
              <a:t>;</a:t>
            </a:r>
            <a:endParaRPr lang="en-US" sz="2400" dirty="0">
              <a:latin typeface="+mn-lt"/>
              <a:ea typeface="Times New Roman" panose="02020603050405020304" pitchFamily="18" charset="0"/>
            </a:endParaRPr>
          </a:p>
          <a:p>
            <a:pPr marL="342900" lvl="0" indent="-342900" algn="just">
              <a:spcAft>
                <a:spcPts val="0"/>
              </a:spcAft>
              <a:buFont typeface="Arial" panose="020B0604020202020204" pitchFamily="34" charset="0"/>
              <a:buChar char="•"/>
              <a:tabLst>
                <a:tab pos="228600" algn="l"/>
              </a:tabLst>
            </a:pPr>
            <a:r>
              <a:rPr lang="fr-FR" dirty="0" err="1">
                <a:latin typeface="+mn-lt"/>
                <a:ea typeface="Times New Roman" panose="02020603050405020304" pitchFamily="18" charset="0"/>
              </a:rPr>
              <a:t>linii</a:t>
            </a:r>
            <a:r>
              <a:rPr lang="fr-FR" dirty="0">
                <a:latin typeface="+mn-lt"/>
                <a:ea typeface="Times New Roman" panose="02020603050405020304" pitchFamily="18" charset="0"/>
              </a:rPr>
              <a:t> </a:t>
            </a:r>
            <a:r>
              <a:rPr lang="fr-FR" dirty="0" err="1">
                <a:latin typeface="+mn-lt"/>
                <a:ea typeface="Times New Roman" panose="02020603050405020304" pitchFamily="18" charset="0"/>
              </a:rPr>
              <a:t>electrice</a:t>
            </a:r>
            <a:r>
              <a:rPr lang="fr-FR" dirty="0">
                <a:latin typeface="+mn-lt"/>
                <a:ea typeface="Times New Roman" panose="02020603050405020304" pitchFamily="18" charset="0"/>
              </a:rPr>
              <a:t> care </a:t>
            </a:r>
            <a:r>
              <a:rPr lang="fr-FR" dirty="0" err="1">
                <a:latin typeface="+mn-lt"/>
                <a:ea typeface="Times New Roman" panose="02020603050405020304" pitchFamily="18" charset="0"/>
              </a:rPr>
              <a:t>alimentează</a:t>
            </a:r>
            <a:r>
              <a:rPr lang="fr-FR" dirty="0">
                <a:latin typeface="+mn-lt"/>
                <a:ea typeface="Times New Roman" panose="02020603050405020304" pitchFamily="18" charset="0"/>
              </a:rPr>
              <a:t> </a:t>
            </a:r>
            <a:r>
              <a:rPr lang="fr-FR" dirty="0" err="1">
                <a:latin typeface="+mn-lt"/>
                <a:ea typeface="Times New Roman" panose="02020603050405020304" pitchFamily="18" charset="0"/>
              </a:rPr>
              <a:t>consumatori</a:t>
            </a:r>
            <a:r>
              <a:rPr lang="fr-FR" dirty="0">
                <a:latin typeface="+mn-lt"/>
                <a:ea typeface="Times New Roman" panose="02020603050405020304" pitchFamily="18" charset="0"/>
              </a:rPr>
              <a:t> ce produc </a:t>
            </a:r>
            <a:r>
              <a:rPr lang="fr-FR" dirty="0" err="1">
                <a:latin typeface="+mn-lt"/>
                <a:ea typeface="Times New Roman" panose="02020603050405020304" pitchFamily="18" charset="0"/>
              </a:rPr>
              <a:t>şocuri</a:t>
            </a:r>
            <a:r>
              <a:rPr lang="fr-FR" dirty="0">
                <a:latin typeface="+mn-lt"/>
                <a:ea typeface="Times New Roman" panose="02020603050405020304" pitchFamily="18" charset="0"/>
              </a:rPr>
              <a:t> de </a:t>
            </a:r>
            <a:r>
              <a:rPr lang="fr-FR" dirty="0" err="1">
                <a:latin typeface="+mn-lt"/>
                <a:ea typeface="Times New Roman" panose="02020603050405020304" pitchFamily="18" charset="0"/>
              </a:rPr>
              <a:t>sarcină</a:t>
            </a:r>
            <a:r>
              <a:rPr lang="fr-FR" dirty="0">
                <a:latin typeface="+mn-lt"/>
                <a:ea typeface="Times New Roman" panose="02020603050405020304" pitchFamily="18" charset="0"/>
              </a:rPr>
              <a:t> </a:t>
            </a:r>
            <a:r>
              <a:rPr lang="fr-FR" dirty="0" err="1">
                <a:latin typeface="+mn-lt"/>
                <a:ea typeface="Times New Roman" panose="02020603050405020304" pitchFamily="18" charset="0"/>
              </a:rPr>
              <a:t>în</a:t>
            </a:r>
            <a:r>
              <a:rPr lang="fr-FR" dirty="0">
                <a:latin typeface="+mn-lt"/>
                <a:ea typeface="Times New Roman" panose="02020603050405020304" pitchFamily="18" charset="0"/>
              </a:rPr>
              <a:t> </a:t>
            </a:r>
            <a:r>
              <a:rPr lang="fr-FR" dirty="0" err="1">
                <a:latin typeface="+mn-lt"/>
                <a:ea typeface="Times New Roman" panose="02020603050405020304" pitchFamily="18" charset="0"/>
              </a:rPr>
              <a:t>reţea</a:t>
            </a:r>
            <a:r>
              <a:rPr lang="fr-FR" dirty="0">
                <a:latin typeface="+mn-lt"/>
                <a:ea typeface="Times New Roman" panose="02020603050405020304" pitchFamily="18" charset="0"/>
              </a:rPr>
              <a:t>, cum </a:t>
            </a:r>
            <a:r>
              <a:rPr lang="fr-FR" dirty="0" err="1">
                <a:latin typeface="+mn-lt"/>
                <a:ea typeface="Times New Roman" panose="02020603050405020304" pitchFamily="18" charset="0"/>
              </a:rPr>
              <a:t>ar</a:t>
            </a:r>
            <a:r>
              <a:rPr lang="fr-FR" dirty="0">
                <a:latin typeface="+mn-lt"/>
                <a:ea typeface="Times New Roman" panose="02020603050405020304" pitchFamily="18" charset="0"/>
              </a:rPr>
              <a:t> fi </a:t>
            </a:r>
            <a:r>
              <a:rPr lang="fr-FR" dirty="0" err="1">
                <a:latin typeface="+mn-lt"/>
                <a:ea typeface="Times New Roman" panose="02020603050405020304" pitchFamily="18" charset="0"/>
              </a:rPr>
              <a:t>laminoare</a:t>
            </a:r>
            <a:r>
              <a:rPr lang="fr-FR" dirty="0">
                <a:latin typeface="+mn-lt"/>
                <a:ea typeface="Times New Roman" panose="02020603050405020304" pitchFamily="18" charset="0"/>
              </a:rPr>
              <a:t>, </a:t>
            </a:r>
            <a:r>
              <a:rPr lang="fr-FR" dirty="0" err="1">
                <a:latin typeface="+mn-lt"/>
                <a:ea typeface="Times New Roman" panose="02020603050405020304" pitchFamily="18" charset="0"/>
              </a:rPr>
              <a:t>cuptoare</a:t>
            </a:r>
            <a:r>
              <a:rPr lang="fr-FR" dirty="0">
                <a:latin typeface="+mn-lt"/>
                <a:ea typeface="Times New Roman" panose="02020603050405020304" pitchFamily="18" charset="0"/>
              </a:rPr>
              <a:t> </a:t>
            </a:r>
            <a:r>
              <a:rPr lang="fr-FR" dirty="0" err="1">
                <a:latin typeface="+mn-lt"/>
                <a:ea typeface="Times New Roman" panose="02020603050405020304" pitchFamily="18" charset="0"/>
              </a:rPr>
              <a:t>cu</a:t>
            </a:r>
            <a:r>
              <a:rPr lang="fr-FR" dirty="0">
                <a:latin typeface="+mn-lt"/>
                <a:ea typeface="Times New Roman" panose="02020603050405020304" pitchFamily="18" charset="0"/>
              </a:rPr>
              <a:t> arc etc., </a:t>
            </a:r>
            <a:r>
              <a:rPr lang="fr-FR" dirty="0" err="1">
                <a:latin typeface="+mn-lt"/>
                <a:ea typeface="Times New Roman" panose="02020603050405020304" pitchFamily="18" charset="0"/>
              </a:rPr>
              <a:t>în</a:t>
            </a:r>
            <a:r>
              <a:rPr lang="fr-FR" dirty="0">
                <a:latin typeface="+mn-lt"/>
                <a:ea typeface="Times New Roman" panose="02020603050405020304" pitchFamily="18" charset="0"/>
              </a:rPr>
              <a:t> </a:t>
            </a:r>
            <a:r>
              <a:rPr lang="fr-FR" dirty="0" err="1">
                <a:latin typeface="+mn-lt"/>
                <a:ea typeface="Times New Roman" panose="02020603050405020304" pitchFamily="18" charset="0"/>
              </a:rPr>
              <a:t>scopul</a:t>
            </a:r>
            <a:r>
              <a:rPr lang="fr-FR" dirty="0">
                <a:latin typeface="+mn-lt"/>
                <a:ea typeface="Times New Roman" panose="02020603050405020304" pitchFamily="18" charset="0"/>
              </a:rPr>
              <a:t> </a:t>
            </a:r>
            <a:r>
              <a:rPr lang="fr-FR" dirty="0" err="1">
                <a:latin typeface="+mn-lt"/>
                <a:ea typeface="Times New Roman" panose="02020603050405020304" pitchFamily="18" charset="0"/>
              </a:rPr>
              <a:t>reducerii</a:t>
            </a:r>
            <a:r>
              <a:rPr lang="fr-FR" dirty="0">
                <a:latin typeface="+mn-lt"/>
                <a:ea typeface="Times New Roman" panose="02020603050405020304" pitchFamily="18" charset="0"/>
              </a:rPr>
              <a:t> </a:t>
            </a:r>
            <a:r>
              <a:rPr lang="fr-FR" dirty="0" err="1">
                <a:latin typeface="+mn-lt"/>
                <a:ea typeface="Times New Roman" panose="02020603050405020304" pitchFamily="18" charset="0"/>
              </a:rPr>
              <a:t>şocurilor</a:t>
            </a:r>
            <a:r>
              <a:rPr lang="fr-FR" dirty="0">
                <a:latin typeface="+mn-lt"/>
                <a:ea typeface="Times New Roman" panose="02020603050405020304" pitchFamily="18" charset="0"/>
              </a:rPr>
              <a:t> </a:t>
            </a:r>
            <a:r>
              <a:rPr lang="fr-FR" dirty="0" err="1">
                <a:latin typeface="+mn-lt"/>
                <a:ea typeface="Times New Roman" panose="02020603050405020304" pitchFamily="18" charset="0"/>
              </a:rPr>
              <a:t>corespunzătoare</a:t>
            </a:r>
            <a:r>
              <a:rPr lang="fr-FR" dirty="0">
                <a:latin typeface="+mn-lt"/>
                <a:ea typeface="Times New Roman" panose="02020603050405020304" pitchFamily="18" charset="0"/>
              </a:rPr>
              <a:t> de </a:t>
            </a:r>
            <a:r>
              <a:rPr lang="fr-FR" dirty="0" err="1">
                <a:latin typeface="+mn-lt"/>
                <a:ea typeface="Times New Roman" panose="02020603050405020304" pitchFamily="18" charset="0"/>
              </a:rPr>
              <a:t>tensiune</a:t>
            </a:r>
            <a:r>
              <a:rPr lang="fr-FR" dirty="0">
                <a:latin typeface="+mn-lt"/>
                <a:ea typeface="Times New Roman" panose="02020603050405020304" pitchFamily="18" charset="0"/>
              </a:rPr>
              <a:t> care </a:t>
            </a:r>
            <a:r>
              <a:rPr lang="fr-FR" dirty="0" err="1">
                <a:latin typeface="+mn-lt"/>
                <a:ea typeface="Times New Roman" panose="02020603050405020304" pitchFamily="18" charset="0"/>
              </a:rPr>
              <a:t>apar</a:t>
            </a:r>
            <a:r>
              <a:rPr lang="fr-FR" dirty="0">
                <a:latin typeface="+mn-lt"/>
                <a:ea typeface="Times New Roman" panose="02020603050405020304" pitchFamily="18" charset="0"/>
              </a:rPr>
              <a:t> </a:t>
            </a:r>
            <a:r>
              <a:rPr lang="fr-FR" dirty="0" err="1">
                <a:latin typeface="+mn-lt"/>
                <a:ea typeface="Times New Roman" panose="02020603050405020304" pitchFamily="18" charset="0"/>
              </a:rPr>
              <a:t>în</a:t>
            </a:r>
            <a:r>
              <a:rPr lang="fr-FR" dirty="0">
                <a:latin typeface="+mn-lt"/>
                <a:ea typeface="Times New Roman" panose="02020603050405020304" pitchFamily="18" charset="0"/>
              </a:rPr>
              <a:t> </a:t>
            </a:r>
            <a:r>
              <a:rPr lang="fr-FR" dirty="0" err="1">
                <a:latin typeface="+mn-lt"/>
                <a:ea typeface="Times New Roman" panose="02020603050405020304" pitchFamily="18" charset="0"/>
              </a:rPr>
              <a:t>reţeaua</a:t>
            </a:r>
            <a:r>
              <a:rPr lang="fr-FR" dirty="0">
                <a:latin typeface="+mn-lt"/>
                <a:ea typeface="Times New Roman" panose="02020603050405020304" pitchFamily="18" charset="0"/>
              </a:rPr>
              <a:t> </a:t>
            </a:r>
            <a:r>
              <a:rPr lang="fr-FR" dirty="0" err="1">
                <a:latin typeface="+mn-lt"/>
                <a:ea typeface="Times New Roman" panose="02020603050405020304" pitchFamily="18" charset="0"/>
              </a:rPr>
              <a:t>electrică</a:t>
            </a:r>
            <a:r>
              <a:rPr lang="fr-FR" dirty="0">
                <a:latin typeface="+mn-lt"/>
                <a:ea typeface="Times New Roman" panose="02020603050405020304" pitchFamily="18" charset="0"/>
              </a:rPr>
              <a:t>.</a:t>
            </a:r>
            <a:endParaRPr lang="en-US" sz="2400" dirty="0">
              <a:effectLst/>
              <a:latin typeface="+mn-lt"/>
              <a:ea typeface="Times New Roman" panose="02020603050405020304" pitchFamily="18" charset="0"/>
            </a:endParaRPr>
          </a:p>
        </p:txBody>
      </p:sp>
    </p:spTree>
    <p:extLst>
      <p:ext uri="{BB962C8B-B14F-4D97-AF65-F5344CB8AC3E}">
        <p14:creationId xmlns:p14="http://schemas.microsoft.com/office/powerpoint/2010/main" val="27689728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introducerea de tensiuni adiționale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609600" y="1143000"/>
            <a:ext cx="8077200" cy="4062651"/>
          </a:xfrm>
          <a:prstGeom prst="rect">
            <a:avLst/>
          </a:prstGeom>
        </p:spPr>
        <p:txBody>
          <a:bodyPr wrap="square">
            <a:spAutoFit/>
          </a:bodyPr>
          <a:lstStyle/>
          <a:p>
            <a:pPr algn="just">
              <a:spcAft>
                <a:spcPts val="0"/>
              </a:spcAft>
            </a:pPr>
            <a:r>
              <a:rPr lang="it-IT" dirty="0">
                <a:latin typeface="+mn-lt"/>
                <a:ea typeface="Times New Roman" panose="02020603050405020304" pitchFamily="18" charset="0"/>
              </a:rPr>
              <a:t>Cel mai răspândit procedeu de reglare a tensiunii constă în introducerea unor tensiuni suplimentare cu ajutorul unor transformatoare sau autotransformatoare al căror raport de transformare poate fi reglat.</a:t>
            </a:r>
            <a:endParaRPr lang="ro-RO" dirty="0">
              <a:latin typeface="+mn-lt"/>
              <a:ea typeface="Times New Roman" panose="02020603050405020304" pitchFamily="18" charset="0"/>
            </a:endParaRPr>
          </a:p>
          <a:p>
            <a:pPr algn="just">
              <a:spcAft>
                <a:spcPts val="0"/>
              </a:spcAft>
            </a:pPr>
            <a:endParaRPr lang="ro-RO" dirty="0">
              <a:latin typeface="+mn-lt"/>
              <a:ea typeface="Times New Roman" panose="02020603050405020304" pitchFamily="18" charset="0"/>
            </a:endParaRPr>
          </a:p>
          <a:p>
            <a:pPr algn="just">
              <a:spcAft>
                <a:spcPts val="0"/>
              </a:spcAft>
            </a:pPr>
            <a:r>
              <a:rPr lang="it-IT" dirty="0">
                <a:latin typeface="+mn-lt"/>
                <a:ea typeface="Times New Roman" panose="02020603050405020304" pitchFamily="18" charset="0"/>
              </a:rPr>
              <a:t>Dacă tensiunile suplimentare introduse sunt în fază sau opoziţie de fază cu tensiunea reţelei în punctul respectiv, se vorbeşte despre </a:t>
            </a:r>
            <a:r>
              <a:rPr lang="it-IT" i="1" dirty="0">
                <a:latin typeface="+mn-lt"/>
                <a:ea typeface="Times New Roman" panose="02020603050405020304" pitchFamily="18" charset="0"/>
              </a:rPr>
              <a:t>reglajul longitudinal</a:t>
            </a:r>
            <a:r>
              <a:rPr lang="it-IT" dirty="0">
                <a:latin typeface="+mn-lt"/>
                <a:ea typeface="Times New Roman" panose="02020603050405020304" pitchFamily="18" charset="0"/>
              </a:rPr>
              <a:t>, iar atunci când tensiunile suplimentare sunt în cuadratură (defazate la ±90</a:t>
            </a:r>
            <a:r>
              <a:rPr lang="it-IT" baseline="30000" dirty="0">
                <a:latin typeface="+mn-lt"/>
                <a:ea typeface="Times New Roman" panose="02020603050405020304" pitchFamily="18" charset="0"/>
              </a:rPr>
              <a:t>o</a:t>
            </a:r>
            <a:r>
              <a:rPr lang="it-IT" dirty="0">
                <a:latin typeface="+mn-lt"/>
                <a:ea typeface="Times New Roman" panose="02020603050405020304" pitchFamily="18" charset="0"/>
              </a:rPr>
              <a:t>), se vorbeşte despre </a:t>
            </a:r>
            <a:r>
              <a:rPr lang="it-IT" i="1" dirty="0">
                <a:latin typeface="+mn-lt"/>
                <a:ea typeface="Times New Roman" panose="02020603050405020304" pitchFamily="18" charset="0"/>
              </a:rPr>
              <a:t>reglajul transversal</a:t>
            </a:r>
            <a:r>
              <a:rPr lang="it-IT" dirty="0">
                <a:latin typeface="+mn-lt"/>
                <a:ea typeface="Times New Roman" panose="02020603050405020304" pitchFamily="18" charset="0"/>
              </a:rPr>
              <a:t>.</a:t>
            </a:r>
            <a:endParaRPr lang="ro-RO" dirty="0">
              <a:latin typeface="+mn-lt"/>
              <a:ea typeface="Times New Roman" panose="02020603050405020304" pitchFamily="18" charset="0"/>
            </a:endParaRPr>
          </a:p>
          <a:p>
            <a:pPr algn="just">
              <a:spcAft>
                <a:spcPts val="0"/>
              </a:spcAft>
            </a:pPr>
            <a:endParaRPr lang="ro-RO" dirty="0">
              <a:latin typeface="+mn-lt"/>
              <a:ea typeface="Times New Roman" panose="02020603050405020304" pitchFamily="18" charset="0"/>
            </a:endParaRPr>
          </a:p>
          <a:p>
            <a:pPr algn="just">
              <a:spcAft>
                <a:spcPts val="0"/>
              </a:spcAft>
            </a:pPr>
            <a:r>
              <a:rPr lang="it-IT" dirty="0">
                <a:latin typeface="+mn-lt"/>
                <a:ea typeface="Times New Roman" panose="02020603050405020304" pitchFamily="18" charset="0"/>
              </a:rPr>
              <a:t>Se poate folosi şi o combinaţie a celor două variante, cunoscută ca reglaj </a:t>
            </a:r>
            <a:r>
              <a:rPr lang="it-IT" i="1" dirty="0">
                <a:latin typeface="+mn-lt"/>
                <a:ea typeface="Times New Roman" panose="02020603050405020304" pitchFamily="18" charset="0"/>
              </a:rPr>
              <a:t>longo-transversal</a:t>
            </a:r>
            <a:r>
              <a:rPr lang="it-IT" dirty="0">
                <a:latin typeface="+mn-lt"/>
                <a:ea typeface="Times New Roman" panose="02020603050405020304" pitchFamily="18" charset="0"/>
              </a:rPr>
              <a:t>. Reglajul longitudinal este cel folosit în vederea compensării pierderilor de tensiune, în timp ce celelalte două tipuri de reglaj, deoarece modifică faza tensiunii, se folosesc pentru modificarea circulaţiilor de putere activă în reţelele buclate.</a:t>
            </a:r>
            <a:endParaRPr lang="en-US" sz="2400" dirty="0">
              <a:effectLst/>
              <a:latin typeface="+mn-lt"/>
              <a:ea typeface="Times New Roman" panose="02020603050405020304" pitchFamily="18" charset="0"/>
            </a:endParaRPr>
          </a:p>
        </p:txBody>
      </p:sp>
    </p:spTree>
    <p:extLst>
      <p:ext uri="{BB962C8B-B14F-4D97-AF65-F5344CB8AC3E}">
        <p14:creationId xmlns:p14="http://schemas.microsoft.com/office/powerpoint/2010/main" val="18288319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introducerea de tensiuni adiționale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533400" y="1371600"/>
            <a:ext cx="8077200" cy="3970318"/>
          </a:xfrm>
          <a:prstGeom prst="rect">
            <a:avLst/>
          </a:prstGeom>
        </p:spPr>
        <p:txBody>
          <a:bodyPr wrap="square">
            <a:spAutoFit/>
          </a:bodyPr>
          <a:lstStyle/>
          <a:p>
            <a:r>
              <a:rPr lang="ro-RO" dirty="0"/>
              <a:t>Dacă reglajul de tensiune este asigurat prin comutatoarele de ploturi ale transformatoarelor </a:t>
            </a:r>
            <a:r>
              <a:rPr lang="ro-RO" dirty="0" err="1"/>
              <a:t>şi</a:t>
            </a:r>
            <a:r>
              <a:rPr lang="ro-RO" dirty="0"/>
              <a:t> autotransformatoarelor de putere montate în </a:t>
            </a:r>
            <a:r>
              <a:rPr lang="ro-RO" dirty="0" err="1"/>
              <a:t>reţea</a:t>
            </a:r>
            <a:r>
              <a:rPr lang="ro-RO" dirty="0"/>
              <a:t>, se </a:t>
            </a:r>
            <a:r>
              <a:rPr lang="ro-RO" dirty="0" err="1"/>
              <a:t>vorbeşte</a:t>
            </a:r>
            <a:r>
              <a:rPr lang="ro-RO" dirty="0"/>
              <a:t> despre </a:t>
            </a:r>
            <a:r>
              <a:rPr lang="ro-RO" i="1" dirty="0"/>
              <a:t>reglajul direct</a:t>
            </a:r>
            <a:r>
              <a:rPr lang="ro-RO" dirty="0"/>
              <a:t>. </a:t>
            </a:r>
          </a:p>
          <a:p>
            <a:endParaRPr lang="ro-RO" dirty="0"/>
          </a:p>
          <a:p>
            <a:endParaRPr lang="ro-RO" dirty="0"/>
          </a:p>
          <a:p>
            <a:r>
              <a:rPr lang="ro-RO" dirty="0"/>
              <a:t>Pe de altă parte, dacă reglajul se face cu ajutorul unor ansambluri de alte transformatoare care se asociază unor transformatoare / autotransformatoare care nu sunt prevăzute cu comutatoare de ploturi, se </a:t>
            </a:r>
            <a:r>
              <a:rPr lang="ro-RO" dirty="0" err="1"/>
              <a:t>vorbeşte</a:t>
            </a:r>
            <a:r>
              <a:rPr lang="ro-RO" dirty="0"/>
              <a:t> despre </a:t>
            </a:r>
            <a:r>
              <a:rPr lang="ro-RO" i="1" dirty="0"/>
              <a:t>reglajul indirect</a:t>
            </a:r>
            <a:r>
              <a:rPr lang="ro-RO" dirty="0"/>
              <a:t>.</a:t>
            </a:r>
          </a:p>
          <a:p>
            <a:endParaRPr lang="ro-RO" dirty="0"/>
          </a:p>
          <a:p>
            <a:endParaRPr lang="ro-RO" dirty="0"/>
          </a:p>
          <a:p>
            <a:r>
              <a:rPr lang="ro-RO" dirty="0"/>
              <a:t> Reglajul direct este de cele mai multe ori un reglaj longitudinal, în timp ce reglajul indirect corespunde, de regulă, reglajului transversal sau </a:t>
            </a:r>
            <a:r>
              <a:rPr lang="ro-RO" dirty="0" err="1"/>
              <a:t>longo</a:t>
            </a:r>
            <a:r>
              <a:rPr lang="ro-RO" dirty="0"/>
              <a:t>-transversal.</a:t>
            </a:r>
            <a:endParaRPr lang="en-US" dirty="0"/>
          </a:p>
        </p:txBody>
      </p:sp>
    </p:spTree>
    <p:extLst>
      <p:ext uri="{BB962C8B-B14F-4D97-AF65-F5344CB8AC3E}">
        <p14:creationId xmlns:p14="http://schemas.microsoft.com/office/powerpoint/2010/main" val="29699336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introducerea de tensiuni adiționale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561975" y="1136810"/>
            <a:ext cx="8077200" cy="1754326"/>
          </a:xfrm>
          <a:prstGeom prst="rect">
            <a:avLst/>
          </a:prstGeom>
        </p:spPr>
        <p:txBody>
          <a:bodyPr wrap="square">
            <a:spAutoFit/>
          </a:bodyPr>
          <a:lstStyle/>
          <a:p>
            <a:r>
              <a:rPr lang="ro-RO" dirty="0"/>
              <a:t>În cazul reglajului direct, introducerea unei tensiuni suplimentare longitudinale se face prin modificarea numărului de spire din </a:t>
            </a:r>
            <a:r>
              <a:rPr lang="ro-RO" dirty="0" err="1"/>
              <a:t>înfăşurarea</a:t>
            </a:r>
            <a:r>
              <a:rPr lang="ro-RO" dirty="0"/>
              <a:t> reglată. De regulă, există o priză mediană, în raport cu care introducerea unei tensiuni suplimentare se face în sensul </a:t>
            </a:r>
            <a:r>
              <a:rPr lang="ro-RO" dirty="0" err="1"/>
              <a:t>creşterii</a:t>
            </a:r>
            <a:r>
              <a:rPr lang="ro-RO" dirty="0"/>
              <a:t> sau </a:t>
            </a:r>
            <a:r>
              <a:rPr lang="ro-RO" dirty="0" err="1"/>
              <a:t>descreşterii</a:t>
            </a:r>
            <a:r>
              <a:rPr lang="ro-RO" dirty="0"/>
              <a:t> tensiunii </a:t>
            </a:r>
            <a:r>
              <a:rPr lang="ro-RO" dirty="0" err="1"/>
              <a:t>reţelei</a:t>
            </a:r>
            <a:r>
              <a:rPr lang="ro-RO" dirty="0"/>
              <a:t>.</a:t>
            </a:r>
          </a:p>
          <a:p>
            <a:endParaRPr lang="ro-RO" dirty="0"/>
          </a:p>
          <a:p>
            <a:endParaRPr lang="en-US" dirty="0"/>
          </a:p>
        </p:txBody>
      </p:sp>
      <p:sp>
        <p:nvSpPr>
          <p:cNvPr id="2" name="Rectangle 2"/>
          <p:cNvSpPr>
            <a:spLocks noChangeArrowheads="1"/>
          </p:cNvSpPr>
          <p:nvPr/>
        </p:nvSpPr>
        <p:spPr bwMode="auto">
          <a:xfrm>
            <a:off x="236220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3353606497"/>
              </p:ext>
            </p:extLst>
          </p:nvPr>
        </p:nvGraphicFramePr>
        <p:xfrm>
          <a:off x="1219200" y="2891136"/>
          <a:ext cx="2238375" cy="2400300"/>
        </p:xfrm>
        <a:graphic>
          <a:graphicData uri="http://schemas.openxmlformats.org/presentationml/2006/ole">
            <mc:AlternateContent xmlns:mc="http://schemas.openxmlformats.org/markup-compatibility/2006">
              <mc:Choice xmlns:v="urn:schemas-microsoft-com:vml" Requires="v">
                <p:oleObj spid="_x0000_s232457" name="Picture" r:id="rId4" imgW="2611120" imgH="2801620" progId="Word.Picture.8">
                  <p:embed/>
                </p:oleObj>
              </mc:Choice>
              <mc:Fallback>
                <p:oleObj name="Picture" r:id="rId4" imgW="2611120" imgH="2801620" progId="Word.Picture.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891136"/>
                        <a:ext cx="2238375" cy="240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3886200" y="2793593"/>
            <a:ext cx="4572000" cy="3108543"/>
          </a:xfrm>
          <a:prstGeom prst="rect">
            <a:avLst/>
          </a:prstGeom>
        </p:spPr>
        <p:txBody>
          <a:bodyPr>
            <a:spAutoFit/>
          </a:bodyPr>
          <a:lstStyle/>
          <a:p>
            <a:pPr algn="just">
              <a:spcAft>
                <a:spcPts val="0"/>
              </a:spcAft>
            </a:pPr>
            <a:r>
              <a:rPr lang="ro-RO" sz="1400" dirty="0">
                <a:ea typeface="Times New Roman" panose="02020603050405020304" pitchFamily="18" charset="0"/>
              </a:rPr>
              <a:t>La transformatoarele de mare putere se folosesc </a:t>
            </a:r>
            <a:r>
              <a:rPr lang="ro-RO" sz="1400" dirty="0">
                <a:latin typeface="+mn-lt"/>
                <a:ea typeface="Times New Roman" panose="02020603050405020304" pitchFamily="18" charset="0"/>
              </a:rPr>
              <a:t>comutatoarele de ploturi, care permit reglajul tensiunii în sarcină. În cazul unor transformatoare de puteri mai mici (în </a:t>
            </a:r>
            <a:r>
              <a:rPr lang="ro-RO" sz="1400" dirty="0" err="1">
                <a:latin typeface="+mn-lt"/>
                <a:ea typeface="Times New Roman" panose="02020603050405020304" pitchFamily="18" charset="0"/>
              </a:rPr>
              <a:t>reţeaua</a:t>
            </a:r>
            <a:r>
              <a:rPr lang="ro-RO" sz="1400" dirty="0">
                <a:latin typeface="+mn-lt"/>
                <a:ea typeface="Times New Roman" panose="02020603050405020304" pitchFamily="18" charset="0"/>
              </a:rPr>
              <a:t> de </a:t>
            </a:r>
            <a:r>
              <a:rPr lang="ro-RO" sz="1400" dirty="0" err="1">
                <a:latin typeface="+mn-lt"/>
                <a:ea typeface="Times New Roman" panose="02020603050405020304" pitchFamily="18" charset="0"/>
              </a:rPr>
              <a:t>distribuţie</a:t>
            </a:r>
            <a:r>
              <a:rPr lang="ro-RO" sz="1400" dirty="0">
                <a:latin typeface="+mn-lt"/>
                <a:ea typeface="Times New Roman" panose="02020603050405020304" pitchFamily="18" charset="0"/>
              </a:rPr>
              <a:t>), utilizarea comutatoarelor de ploturi nu se mai justifică din punct de vedere economic, iar reglajul se face cu scoaterea transformatorului de sub tensiune.</a:t>
            </a:r>
          </a:p>
          <a:p>
            <a:pPr algn="just">
              <a:spcAft>
                <a:spcPts val="0"/>
              </a:spcAft>
            </a:pPr>
            <a:endParaRPr lang="ro-RO" sz="1400" dirty="0">
              <a:latin typeface="+mn-lt"/>
              <a:ea typeface="Times New Roman" panose="02020603050405020304" pitchFamily="18" charset="0"/>
            </a:endParaRPr>
          </a:p>
          <a:p>
            <a:pPr algn="just">
              <a:spcAft>
                <a:spcPts val="0"/>
              </a:spcAft>
            </a:pPr>
            <a:r>
              <a:rPr lang="ro-RO" sz="1400" dirty="0">
                <a:latin typeface="+mn-lt"/>
                <a:ea typeface="Times New Roman" panose="02020603050405020304" pitchFamily="18" charset="0"/>
              </a:rPr>
              <a:t>Pentru asemenea transformatoare se folosesc un număr mic de prize, de exemplu 3 sau 5 cu trepte de reglaj de ± 5% sau ±2.5%. Pentru transformatoarele de mare putere gama de reglaj poate ajunge până la ±15%, iar treptele de reglaj sunt mai fine, ajungând până la 1.5% sau chiar 0.625%.</a:t>
            </a:r>
            <a:endParaRPr lang="en-US" sz="1400" dirty="0">
              <a:effectLst/>
              <a:latin typeface="+mn-lt"/>
              <a:ea typeface="Times New Roman" panose="02020603050405020304" pitchFamily="18" charset="0"/>
            </a:endParaRPr>
          </a:p>
        </p:txBody>
      </p:sp>
      <p:sp>
        <p:nvSpPr>
          <p:cNvPr id="6" name="Rectangle 5"/>
          <p:cNvSpPr/>
          <p:nvPr/>
        </p:nvSpPr>
        <p:spPr>
          <a:xfrm>
            <a:off x="517281" y="5613811"/>
            <a:ext cx="2927838" cy="523220"/>
          </a:xfrm>
          <a:prstGeom prst="rect">
            <a:avLst/>
          </a:prstGeom>
        </p:spPr>
        <p:txBody>
          <a:bodyPr wrap="square">
            <a:spAutoFit/>
          </a:bodyPr>
          <a:lstStyle/>
          <a:p>
            <a:pPr algn="ctr"/>
            <a:r>
              <a:rPr lang="ro-RO" sz="1400" b="1" dirty="0">
                <a:latin typeface="Times New Roman" panose="02020603050405020304" pitchFamily="18" charset="0"/>
                <a:ea typeface="Times New Roman" panose="02020603050405020304" pitchFamily="18" charset="0"/>
              </a:rPr>
              <a:t>Fig. 16. Transformator prevăzut</a:t>
            </a:r>
          </a:p>
          <a:p>
            <a:pPr algn="ctr"/>
            <a:r>
              <a:rPr lang="ro-RO" sz="1400" b="1" dirty="0">
                <a:latin typeface="Times New Roman" panose="02020603050405020304" pitchFamily="18" charset="0"/>
                <a:ea typeface="Times New Roman" panose="02020603050405020304" pitchFamily="18" charset="0"/>
              </a:rPr>
              <a:t>cu comutator de ploturi</a:t>
            </a:r>
            <a:endParaRPr lang="en-US" sz="1400" b="1" dirty="0"/>
          </a:p>
        </p:txBody>
      </p:sp>
    </p:spTree>
    <p:extLst>
      <p:ext uri="{BB962C8B-B14F-4D97-AF65-F5344CB8AC3E}">
        <p14:creationId xmlns:p14="http://schemas.microsoft.com/office/powerpoint/2010/main" val="31597809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introducerea de tensiuni adiționale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2"/>
          <p:cNvSpPr/>
          <p:nvPr/>
        </p:nvSpPr>
        <p:spPr>
          <a:xfrm>
            <a:off x="561975" y="1136810"/>
            <a:ext cx="7896225" cy="923330"/>
          </a:xfrm>
          <a:prstGeom prst="rect">
            <a:avLst/>
          </a:prstGeom>
        </p:spPr>
        <p:txBody>
          <a:bodyPr wrap="square">
            <a:spAutoFit/>
          </a:bodyPr>
          <a:lstStyle/>
          <a:p>
            <a:r>
              <a:rPr lang="ro-RO" dirty="0" err="1"/>
              <a:t>Penru</a:t>
            </a:r>
            <a:r>
              <a:rPr lang="ro-RO" dirty="0"/>
              <a:t> reglajul indirect, se pot folosi </a:t>
            </a:r>
            <a:r>
              <a:rPr lang="ro-RO" dirty="0" err="1"/>
              <a:t>instalaţii</a:t>
            </a:r>
            <a:r>
              <a:rPr lang="ro-RO" dirty="0"/>
              <a:t> speciale denumite </a:t>
            </a:r>
            <a:r>
              <a:rPr lang="ro-RO" i="1" dirty="0"/>
              <a:t>transformatoare survoltoare</a:t>
            </a:r>
            <a:r>
              <a:rPr lang="ro-RO" dirty="0"/>
              <a:t> (sau </a:t>
            </a:r>
            <a:r>
              <a:rPr lang="ro-RO" i="1" dirty="0"/>
              <a:t>booster)</a:t>
            </a:r>
          </a:p>
          <a:p>
            <a:endParaRPr lang="en-US" dirty="0"/>
          </a:p>
        </p:txBody>
      </p:sp>
      <p:sp>
        <p:nvSpPr>
          <p:cNvPr id="2" name="Rectangle 2"/>
          <p:cNvSpPr>
            <a:spLocks noChangeArrowheads="1"/>
          </p:cNvSpPr>
          <p:nvPr/>
        </p:nvSpPr>
        <p:spPr bwMode="auto">
          <a:xfrm>
            <a:off x="236220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p:nvPr/>
        </p:nvSpPr>
        <p:spPr>
          <a:xfrm>
            <a:off x="4724400" y="2663549"/>
            <a:ext cx="3962400" cy="3046988"/>
          </a:xfrm>
          <a:prstGeom prst="rect">
            <a:avLst/>
          </a:prstGeom>
        </p:spPr>
        <p:txBody>
          <a:bodyPr wrap="square">
            <a:spAutoFit/>
          </a:bodyPr>
          <a:lstStyle/>
          <a:p>
            <a:pPr algn="just"/>
            <a:r>
              <a:rPr lang="ro-RO" sz="1600" dirty="0"/>
              <a:t>Primarul transformatorului survoltor este alimentat din linie, fie direct (Fig. 17), fie indirect prin intermediul  altui transformator sau autotransformator. Secundarul transformatorului survoltor este înseriat pe linie </a:t>
            </a:r>
            <a:r>
              <a:rPr lang="ro-RO" sz="1600" dirty="0" err="1"/>
              <a:t>şi</a:t>
            </a:r>
            <a:r>
              <a:rPr lang="ro-RO" sz="1600" dirty="0"/>
              <a:t> tensiunea indusă în secundar reprezintă tensiunea </a:t>
            </a:r>
            <a:r>
              <a:rPr lang="ro-RO" sz="1600" dirty="0" err="1"/>
              <a:t>adiţională</a:t>
            </a:r>
            <a:r>
              <a:rPr lang="ro-RO" sz="1600" dirty="0"/>
              <a:t> longitudinală introdusă în </a:t>
            </a:r>
            <a:r>
              <a:rPr lang="ro-RO" sz="1600" dirty="0" err="1"/>
              <a:t>reţea</a:t>
            </a:r>
            <a:r>
              <a:rPr lang="ro-RO" sz="1600" dirty="0"/>
              <a:t>. Întrerupătoarele A </a:t>
            </a:r>
            <a:r>
              <a:rPr lang="ro-RO" sz="1600" dirty="0" err="1"/>
              <a:t>şi</a:t>
            </a:r>
            <a:r>
              <a:rPr lang="ro-RO" sz="1600" dirty="0"/>
              <a:t> B pot fi folosite pentru introducerea transformatorului survoltor în circuit (A – deschis </a:t>
            </a:r>
            <a:r>
              <a:rPr lang="ro-RO" sz="1600" dirty="0" err="1"/>
              <a:t>şi</a:t>
            </a:r>
            <a:r>
              <a:rPr lang="ro-RO" sz="1600" dirty="0"/>
              <a:t> B – închis) sau scoaterea acestuia din circuit</a:t>
            </a:r>
          </a:p>
        </p:txBody>
      </p:sp>
      <p:graphicFrame>
        <p:nvGraphicFramePr>
          <p:cNvPr id="8" name="Object 7"/>
          <p:cNvGraphicFramePr>
            <a:graphicFrameLocks noChangeAspect="1"/>
          </p:cNvGraphicFramePr>
          <p:nvPr>
            <p:extLst>
              <p:ext uri="{D42A27DB-BD31-4B8C-83A1-F6EECF244321}">
                <p14:modId xmlns:p14="http://schemas.microsoft.com/office/powerpoint/2010/main" val="3426929675"/>
              </p:ext>
            </p:extLst>
          </p:nvPr>
        </p:nvGraphicFramePr>
        <p:xfrm>
          <a:off x="762000" y="2663549"/>
          <a:ext cx="3581400" cy="1676400"/>
        </p:xfrm>
        <a:graphic>
          <a:graphicData uri="http://schemas.openxmlformats.org/presentationml/2006/ole">
            <mc:AlternateContent xmlns:mc="http://schemas.openxmlformats.org/markup-compatibility/2006">
              <mc:Choice xmlns:v="urn:schemas-microsoft-com:vml" Requires="v">
                <p:oleObj spid="_x0000_s234506" name="Picture" r:id="rId4" imgW="4381500" imgH="2047240" progId="Word.Picture.8">
                  <p:embed/>
                </p:oleObj>
              </mc:Choice>
              <mc:Fallback>
                <p:oleObj name="Picture" r:id="rId4" imgW="4381500" imgH="2047240" progId="Word.Pictur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663549"/>
                        <a:ext cx="3581400" cy="167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914400" y="4879539"/>
            <a:ext cx="3162300" cy="523220"/>
          </a:xfrm>
          <a:prstGeom prst="rect">
            <a:avLst/>
          </a:prstGeom>
        </p:spPr>
        <p:txBody>
          <a:bodyPr wrap="square">
            <a:spAutoFit/>
          </a:bodyPr>
          <a:lstStyle/>
          <a:p>
            <a:pPr algn="ctr">
              <a:spcAft>
                <a:spcPts val="0"/>
              </a:spcAft>
            </a:pPr>
            <a:r>
              <a:rPr lang="ro-RO" sz="1400" b="1" dirty="0">
                <a:latin typeface="Times New Roman" panose="02020603050405020304" pitchFamily="18" charset="0"/>
                <a:ea typeface="Times New Roman" panose="02020603050405020304" pitchFamily="18" charset="0"/>
              </a:rPr>
              <a:t>Fig. 17. Transformator survoltor pentru reglaj longitudinal indirect.</a:t>
            </a:r>
            <a:endParaRPr lang="en-US" sz="14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638369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marL="0" marR="0" algn="ctr">
              <a:spcBef>
                <a:spcPts val="0"/>
              </a:spcBef>
              <a:spcAft>
                <a:spcPts val="0"/>
              </a:spcAft>
            </a:pPr>
            <a:r>
              <a:rPr lang="ro-RO" sz="2400" b="1" dirty="0">
                <a:latin typeface="Arial" panose="020B0604020202020204" pitchFamily="34" charset="0"/>
                <a:ea typeface="Times New Roman"/>
                <a:cs typeface="Arial" panose="020B0604020202020204" pitchFamily="34" charset="0"/>
              </a:rPr>
              <a:t>Reglarea tensiunii prin introducerea de tensiuni adiționale</a:t>
            </a:r>
            <a:endParaRPr lang="en-US" sz="3200" dirty="0">
              <a:latin typeface="Arial" panose="020B0604020202020204" pitchFamily="34" charset="0"/>
              <a:ea typeface="Times New Roman"/>
              <a:cs typeface="Arial" panose="020B0604020202020204" pitchFamily="34" charset="0"/>
            </a:endParaRPr>
          </a:p>
        </p:txBody>
      </p:sp>
      <p:sp>
        <p:nvSpPr>
          <p:cNvPr id="187420"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Rectangle 27"/>
          <p:cNvSpPr>
            <a:spLocks noChangeArrowheads="1"/>
          </p:cNvSpPr>
          <p:nvPr/>
        </p:nvSpPr>
        <p:spPr bwMode="auto">
          <a:xfrm>
            <a:off x="1981200" y="1162609"/>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2263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6314"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219200" y="34962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635000" algn="l"/>
              </a:tabLst>
              <a:defRPr>
                <a:solidFill>
                  <a:schemeClr val="tx1"/>
                </a:solidFill>
                <a:latin typeface="Arial" panose="020B0604020202020204" pitchFamily="34" charset="0"/>
              </a:defRPr>
            </a:lvl1pPr>
            <a:lvl2pPr eaLnBrk="0" hangingPunct="0">
              <a:tabLst>
                <a:tab pos="635000" algn="l"/>
              </a:tabLst>
              <a:defRPr>
                <a:solidFill>
                  <a:schemeClr val="tx1"/>
                </a:solidFill>
                <a:latin typeface="Arial" panose="020B0604020202020204" pitchFamily="34" charset="0"/>
              </a:defRPr>
            </a:lvl2pPr>
            <a:lvl3pPr eaLnBrk="0" hangingPunct="0">
              <a:tabLst>
                <a:tab pos="635000" algn="l"/>
              </a:tabLst>
              <a:defRPr>
                <a:solidFill>
                  <a:schemeClr val="tx1"/>
                </a:solidFill>
                <a:latin typeface="Arial" panose="020B0604020202020204" pitchFamily="34" charset="0"/>
              </a:defRPr>
            </a:lvl3pPr>
            <a:lvl4pPr eaLnBrk="0" hangingPunct="0">
              <a:tabLst>
                <a:tab pos="635000" algn="l"/>
              </a:tabLst>
              <a:defRPr>
                <a:solidFill>
                  <a:schemeClr val="tx1"/>
                </a:solidFill>
                <a:latin typeface="Arial" panose="020B0604020202020204" pitchFamily="34" charset="0"/>
              </a:defRPr>
            </a:lvl4pPr>
            <a:lvl5pPr eaLnBrk="0" hangingPunct="0">
              <a:tabLst>
                <a:tab pos="635000" algn="l"/>
              </a:tabLst>
              <a:defRPr>
                <a:solidFill>
                  <a:schemeClr val="tx1"/>
                </a:solidFill>
                <a:latin typeface="Arial" panose="020B0604020202020204" pitchFamily="34" charset="0"/>
              </a:defRPr>
            </a:lvl5pPr>
            <a:lvl6pPr eaLnBrk="0" fontAlgn="base" hangingPunct="0">
              <a:spcBef>
                <a:spcPct val="0"/>
              </a:spcBef>
              <a:spcAft>
                <a:spcPct val="0"/>
              </a:spcAft>
              <a:tabLst>
                <a:tab pos="635000" algn="l"/>
              </a:tabLst>
              <a:defRPr>
                <a:solidFill>
                  <a:schemeClr val="tx1"/>
                </a:solidFill>
                <a:latin typeface="Arial" panose="020B0604020202020204" pitchFamily="34" charset="0"/>
              </a:defRPr>
            </a:lvl6pPr>
            <a:lvl7pPr eaLnBrk="0" fontAlgn="base" hangingPunct="0">
              <a:spcBef>
                <a:spcPct val="0"/>
              </a:spcBef>
              <a:spcAft>
                <a:spcPct val="0"/>
              </a:spcAft>
              <a:tabLst>
                <a:tab pos="635000" algn="l"/>
              </a:tabLst>
              <a:defRPr>
                <a:solidFill>
                  <a:schemeClr val="tx1"/>
                </a:solidFill>
                <a:latin typeface="Arial" panose="020B0604020202020204" pitchFamily="34" charset="0"/>
              </a:defRPr>
            </a:lvl7pPr>
            <a:lvl8pPr eaLnBrk="0" fontAlgn="base" hangingPunct="0">
              <a:spcBef>
                <a:spcPct val="0"/>
              </a:spcBef>
              <a:spcAft>
                <a:spcPct val="0"/>
              </a:spcAft>
              <a:tabLst>
                <a:tab pos="635000" algn="l"/>
              </a:tabLst>
              <a:defRPr>
                <a:solidFill>
                  <a:schemeClr val="tx1"/>
                </a:solidFill>
                <a:latin typeface="Arial" panose="020B0604020202020204" pitchFamily="34" charset="0"/>
              </a:defRPr>
            </a:lvl8pPr>
            <a:lvl9pPr eaLnBrk="0" fontAlgn="base" hangingPunct="0">
              <a:spcBef>
                <a:spcPct val="0"/>
              </a:spcBef>
              <a:spcAft>
                <a:spcPct val="0"/>
              </a:spcAft>
              <a:tabLst>
                <a:tab pos="635000"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35000" algn="l"/>
              </a:tabLst>
            </a:pPr>
            <a:r>
              <a:rPr kumimoji="0" lang="en-US" altLang="en-US" sz="11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 name="Rectangle 2"/>
          <p:cNvSpPr>
            <a:spLocks noChangeArrowheads="1"/>
          </p:cNvSpPr>
          <p:nvPr/>
        </p:nvSpPr>
        <p:spPr bwMode="auto">
          <a:xfrm>
            <a:off x="2362200" y="3352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457200" y="3691210"/>
            <a:ext cx="3162300" cy="738664"/>
          </a:xfrm>
          <a:prstGeom prst="rect">
            <a:avLst/>
          </a:prstGeom>
        </p:spPr>
        <p:txBody>
          <a:bodyPr wrap="square">
            <a:spAutoFit/>
          </a:bodyPr>
          <a:lstStyle/>
          <a:p>
            <a:pPr algn="ctr">
              <a:spcAft>
                <a:spcPts val="0"/>
              </a:spcAft>
            </a:pPr>
            <a:r>
              <a:rPr lang="ro-RO" sz="1400" b="1" dirty="0">
                <a:latin typeface="Times New Roman" panose="02020603050405020304" pitchFamily="18" charset="0"/>
                <a:ea typeface="Times New Roman" panose="02020603050405020304" pitchFamily="18" charset="0"/>
              </a:rPr>
              <a:t>Fig. 18. </a:t>
            </a:r>
            <a:r>
              <a:rPr lang="pt-BR" sz="1400" b="1" dirty="0">
                <a:latin typeface="Times New Roman" panose="02020603050405020304" pitchFamily="18" charset="0"/>
                <a:ea typeface="Times New Roman" panose="02020603050405020304" pitchFamily="18" charset="0"/>
              </a:rPr>
              <a:t>Transformator survoltor / devoltor pentru reglaj longitudinal indirect</a:t>
            </a:r>
            <a:endParaRPr lang="en-US" sz="1400" b="1" dirty="0">
              <a:effectLst/>
              <a:latin typeface="Times New Roman" panose="02020603050405020304" pitchFamily="18" charset="0"/>
              <a:ea typeface="Times New Roman" panose="02020603050405020304" pitchFamily="18"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998322693"/>
              </p:ext>
            </p:extLst>
          </p:nvPr>
        </p:nvGraphicFramePr>
        <p:xfrm>
          <a:off x="603315" y="1573755"/>
          <a:ext cx="3517769" cy="1727476"/>
        </p:xfrm>
        <a:graphic>
          <a:graphicData uri="http://schemas.openxmlformats.org/presentationml/2006/ole">
            <mc:AlternateContent xmlns:mc="http://schemas.openxmlformats.org/markup-compatibility/2006">
              <mc:Choice xmlns:v="urn:schemas-microsoft-com:vml" Requires="v">
                <p:oleObj spid="_x0000_s235528" name="Picture" r:id="rId4" imgW="4381500" imgH="2153920" progId="Word.Picture.8">
                  <p:embed/>
                </p:oleObj>
              </mc:Choice>
              <mc:Fallback>
                <p:oleObj name="Picture" r:id="rId4" imgW="4381500" imgH="2153920" progId="Word.Picture.8">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315" y="1573755"/>
                        <a:ext cx="3517769" cy="1727476"/>
                      </a:xfrm>
                      <a:prstGeom prst="rect">
                        <a:avLst/>
                      </a:prstGeom>
                      <a:noFill/>
                    </p:spPr>
                  </p:pic>
                </p:oleObj>
              </mc:Fallback>
            </mc:AlternateContent>
          </a:graphicData>
        </a:graphic>
      </p:graphicFrame>
      <p:sp>
        <p:nvSpPr>
          <p:cNvPr id="7" name="Rectangle 6"/>
          <p:cNvSpPr/>
          <p:nvPr/>
        </p:nvSpPr>
        <p:spPr>
          <a:xfrm>
            <a:off x="4343400" y="1430079"/>
            <a:ext cx="4572000" cy="4524315"/>
          </a:xfrm>
          <a:prstGeom prst="rect">
            <a:avLst/>
          </a:prstGeom>
        </p:spPr>
        <p:txBody>
          <a:bodyPr>
            <a:spAutoFit/>
          </a:bodyPr>
          <a:lstStyle/>
          <a:p>
            <a:r>
              <a:rPr lang="ro-RO" dirty="0">
                <a:latin typeface="+mn-lt"/>
                <a:ea typeface="Times New Roman" panose="02020603050405020304" pitchFamily="18" charset="0"/>
              </a:rPr>
              <a:t>O schemă de principiu ca cea din Fig. 18 </a:t>
            </a:r>
            <a:r>
              <a:rPr lang="ro-RO" dirty="0" err="1">
                <a:latin typeface="+mn-lt"/>
                <a:ea typeface="Times New Roman" panose="02020603050405020304" pitchFamily="18" charset="0"/>
              </a:rPr>
              <a:t>foloseşte</a:t>
            </a:r>
            <a:r>
              <a:rPr lang="ro-RO" dirty="0">
                <a:latin typeface="+mn-lt"/>
                <a:ea typeface="Times New Roman" panose="02020603050405020304" pitchFamily="18" charset="0"/>
              </a:rPr>
              <a:t> un autotransformator auxiliar pentru alimentarea </a:t>
            </a:r>
            <a:r>
              <a:rPr lang="ro-RO" dirty="0" err="1">
                <a:latin typeface="+mn-lt"/>
                <a:ea typeface="Times New Roman" panose="02020603050405020304" pitchFamily="18" charset="0"/>
              </a:rPr>
              <a:t>instalaţiei</a:t>
            </a:r>
            <a:r>
              <a:rPr lang="ro-RO" dirty="0">
                <a:latin typeface="+mn-lt"/>
                <a:ea typeface="Times New Roman" panose="02020603050405020304" pitchFamily="18" charset="0"/>
              </a:rPr>
              <a:t>, care se </a:t>
            </a:r>
            <a:r>
              <a:rPr lang="ro-RO" dirty="0" err="1">
                <a:latin typeface="+mn-lt"/>
                <a:ea typeface="Times New Roman" panose="02020603050405020304" pitchFamily="18" charset="0"/>
              </a:rPr>
              <a:t>numeşte</a:t>
            </a:r>
            <a:r>
              <a:rPr lang="ro-RO" dirty="0">
                <a:latin typeface="+mn-lt"/>
                <a:ea typeface="Times New Roman" panose="02020603050405020304" pitchFamily="18" charset="0"/>
              </a:rPr>
              <a:t> </a:t>
            </a:r>
            <a:r>
              <a:rPr lang="ro-RO" i="1" dirty="0">
                <a:latin typeface="+mn-lt"/>
                <a:ea typeface="Times New Roman" panose="02020603050405020304" pitchFamily="18" charset="0"/>
              </a:rPr>
              <a:t>transformator survoltor / devoltor.</a:t>
            </a:r>
          </a:p>
          <a:p>
            <a:endParaRPr lang="ro-RO" i="1" dirty="0">
              <a:latin typeface="Times New Roman" panose="02020603050405020304" pitchFamily="18" charset="0"/>
            </a:endParaRPr>
          </a:p>
          <a:p>
            <a:r>
              <a:rPr lang="ro-RO" dirty="0"/>
              <a:t>Prin folosirea anumitor tipuri de conexiuni între transformatorul survoltor / devoltor </a:t>
            </a:r>
            <a:r>
              <a:rPr lang="ro-RO" dirty="0" err="1"/>
              <a:t>şi</a:t>
            </a:r>
            <a:r>
              <a:rPr lang="ro-RO" dirty="0"/>
              <a:t> (auto)transformatorul de alimentare, o </a:t>
            </a:r>
            <a:r>
              <a:rPr lang="ro-RO" dirty="0" err="1"/>
              <a:t>instalaţie</a:t>
            </a:r>
            <a:r>
              <a:rPr lang="ro-RO" dirty="0"/>
              <a:t> cum este cea din Fig. 18 poate fi folosită pentru introducerea unor tensiuni suplimentare în cuadratură (reglaj transversal) sau cu un defazaj oarecare (reglaj </a:t>
            </a:r>
            <a:r>
              <a:rPr lang="ro-RO" dirty="0" err="1"/>
              <a:t>longo</a:t>
            </a:r>
            <a:r>
              <a:rPr lang="ro-RO" dirty="0"/>
              <a:t>-transversal). Asemenea tipuri de </a:t>
            </a:r>
            <a:r>
              <a:rPr lang="ro-RO" dirty="0" err="1"/>
              <a:t>instalaţii</a:t>
            </a:r>
            <a:r>
              <a:rPr lang="ro-RO" dirty="0"/>
              <a:t> pot fi folosite </a:t>
            </a:r>
            <a:r>
              <a:rPr lang="ro-RO" dirty="0" err="1"/>
              <a:t>şi</a:t>
            </a:r>
            <a:r>
              <a:rPr lang="ro-RO" dirty="0"/>
              <a:t> în scopul modificării </a:t>
            </a:r>
            <a:r>
              <a:rPr lang="ro-RO" dirty="0" err="1"/>
              <a:t>circulaţiilor</a:t>
            </a:r>
            <a:r>
              <a:rPr lang="ro-RO" dirty="0"/>
              <a:t> de putere activă / reactivă în </a:t>
            </a:r>
            <a:r>
              <a:rPr lang="ro-RO" dirty="0" err="1"/>
              <a:t>reţelele</a:t>
            </a:r>
            <a:r>
              <a:rPr lang="ro-RO" dirty="0"/>
              <a:t> buclate.</a:t>
            </a:r>
            <a:endParaRPr lang="en-US" dirty="0"/>
          </a:p>
        </p:txBody>
      </p:sp>
    </p:spTree>
    <p:extLst>
      <p:ext uri="{BB962C8B-B14F-4D97-AF65-F5344CB8AC3E}">
        <p14:creationId xmlns:p14="http://schemas.microsoft.com/office/powerpoint/2010/main" val="1240322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52400" y="3276600"/>
            <a:ext cx="8839200" cy="838200"/>
          </a:xfrm>
          <a:prstGeom prst="rect">
            <a:avLst/>
          </a:prstGeom>
          <a:noFill/>
          <a:ln w="9525">
            <a:noFill/>
            <a:miter lim="800000"/>
            <a:headEnd/>
            <a:tailEnd/>
          </a:ln>
        </p:spPr>
        <p:txBody>
          <a:bodyPr lIns="0" tIns="0" rIns="0" bIns="0"/>
          <a:lstStyle/>
          <a:p>
            <a:pPr algn="just">
              <a:spcBef>
                <a:spcPts val="0"/>
              </a:spcBef>
              <a:spcAft>
                <a:spcPts val="0"/>
              </a:spcAft>
            </a:pPr>
            <a:r>
              <a:rPr lang="en-US" sz="2400" dirty="0">
                <a:latin typeface="Times New Roman"/>
                <a:ea typeface="Times New Roman"/>
              </a:rPr>
              <a:t>     </a:t>
            </a:r>
            <a:r>
              <a:rPr lang="ro-RO" b="1" dirty="0">
                <a:latin typeface="+mn-lt"/>
                <a:ea typeface="Times New Roman"/>
              </a:rPr>
              <a:t>Căderea de tensiune </a:t>
            </a:r>
            <a:r>
              <a:rPr lang="ro-RO" b="1" dirty="0" err="1">
                <a:latin typeface="+mn-lt"/>
                <a:ea typeface="Times New Roman"/>
              </a:rPr>
              <a:t>fazorială</a:t>
            </a:r>
            <a:r>
              <a:rPr lang="ro-RO" b="1" dirty="0">
                <a:latin typeface="+mn-lt"/>
                <a:ea typeface="Times New Roman"/>
              </a:rPr>
              <a:t> </a:t>
            </a:r>
            <a:r>
              <a:rPr lang="ro-RO" dirty="0">
                <a:latin typeface="+mn-lt"/>
                <a:ea typeface="Times New Roman"/>
              </a:rPr>
              <a:t>care apare pe elementul de reţea considerat, </a:t>
            </a:r>
            <a:r>
              <a:rPr lang="ro-RO" b="1" dirty="0">
                <a:solidFill>
                  <a:srgbClr val="002060"/>
                </a:solidFill>
                <a:latin typeface="+mn-lt"/>
                <a:ea typeface="Times New Roman"/>
              </a:rPr>
              <a:t>datorită circulaţiilor de putere activă şi reactivă </a:t>
            </a:r>
            <a:r>
              <a:rPr lang="ro-RO" dirty="0">
                <a:latin typeface="+mn-lt"/>
                <a:ea typeface="Times New Roman"/>
              </a:rPr>
              <a:t>este:</a:t>
            </a:r>
            <a:endParaRPr lang="ro-RO" sz="2000" dirty="0">
              <a:latin typeface="+mn-lt"/>
            </a:endParaRPr>
          </a:p>
        </p:txBody>
      </p:sp>
      <p:sp>
        <p:nvSpPr>
          <p:cNvPr id="133158" name="Rectangle 3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3174" name="Picture 54"/>
          <p:cNvPicPr>
            <a:picLocks noChangeAspect="1" noChangeArrowheads="1"/>
          </p:cNvPicPr>
          <p:nvPr/>
        </p:nvPicPr>
        <p:blipFill>
          <a:blip r:embed="rId4" cstate="print"/>
          <a:srcRect/>
          <a:stretch>
            <a:fillRect/>
          </a:stretch>
        </p:blipFill>
        <p:spPr bwMode="auto">
          <a:xfrm>
            <a:off x="914400" y="619125"/>
            <a:ext cx="7534275" cy="2047875"/>
          </a:xfrm>
          <a:prstGeom prst="rect">
            <a:avLst/>
          </a:prstGeom>
          <a:noFill/>
          <a:ln w="9525">
            <a:noFill/>
            <a:miter lim="800000"/>
            <a:headEnd/>
            <a:tailEnd/>
          </a:ln>
        </p:spPr>
      </p:pic>
      <p:sp>
        <p:nvSpPr>
          <p:cNvPr id="46" name="Content Placeholder 2"/>
          <p:cNvSpPr txBox="1">
            <a:spLocks/>
          </p:cNvSpPr>
          <p:nvPr/>
        </p:nvSpPr>
        <p:spPr bwMode="auto">
          <a:xfrm>
            <a:off x="0" y="2590800"/>
            <a:ext cx="9144000" cy="609600"/>
          </a:xfrm>
          <a:prstGeom prst="rect">
            <a:avLst/>
          </a:prstGeom>
          <a:noFill/>
          <a:ln w="9525">
            <a:noFill/>
            <a:miter lim="800000"/>
            <a:headEnd/>
            <a:tailEnd/>
          </a:ln>
        </p:spPr>
        <p:txBody>
          <a:bodyPr lIns="0" tIns="0" rIns="0" bIns="0"/>
          <a:lstStyle/>
          <a:p>
            <a:pPr marL="0" marR="0" algn="ctr">
              <a:spcBef>
                <a:spcPts val="0"/>
              </a:spcBef>
              <a:spcAft>
                <a:spcPts val="0"/>
              </a:spcAft>
            </a:pPr>
            <a:r>
              <a:rPr lang="ro-RO" sz="2000" b="1" dirty="0">
                <a:solidFill>
                  <a:srgbClr val="002060"/>
                </a:solidFill>
                <a:latin typeface="Times New Roman"/>
                <a:ea typeface="Times New Roman"/>
              </a:rPr>
              <a:t>Fig. 1. </a:t>
            </a:r>
            <a:r>
              <a:rPr lang="ro-RO" b="1" i="1" dirty="0">
                <a:latin typeface="Times New Roman"/>
                <a:ea typeface="Times New Roman"/>
              </a:rPr>
              <a:t>Componentele căderii de tensiune pe impedanţa longitudinală</a:t>
            </a:r>
            <a:endParaRPr lang="en-US" sz="1400" dirty="0">
              <a:latin typeface="Times New Roman"/>
              <a:ea typeface="Times New Roman"/>
            </a:endParaRPr>
          </a:p>
          <a:p>
            <a:pPr marL="0" marR="0" algn="ctr">
              <a:spcBef>
                <a:spcPts val="0"/>
              </a:spcBef>
              <a:spcAft>
                <a:spcPts val="0"/>
              </a:spcAft>
            </a:pPr>
            <a:r>
              <a:rPr lang="ro-RO" b="1" i="1" dirty="0">
                <a:latin typeface="Times New Roman"/>
                <a:ea typeface="Times New Roman"/>
              </a:rPr>
              <a:t> a unui element de reţea (linie, transformator)</a:t>
            </a:r>
            <a:endParaRPr lang="en-US" sz="1400" dirty="0">
              <a:latin typeface="Times New Roman"/>
              <a:ea typeface="Times New Roman"/>
            </a:endParaRPr>
          </a:p>
          <a:p>
            <a:pPr algn="ctr">
              <a:spcBef>
                <a:spcPts val="0"/>
              </a:spcBef>
              <a:spcAft>
                <a:spcPts val="0"/>
              </a:spcAft>
            </a:pPr>
            <a:endParaRPr lang="ro-RO" sz="1600" b="1" dirty="0">
              <a:solidFill>
                <a:srgbClr val="002060"/>
              </a:solidFill>
              <a:latin typeface="Arial Narrow" pitchFamily="34" charset="0"/>
            </a:endParaRPr>
          </a:p>
        </p:txBody>
      </p:sp>
      <p:sp>
        <p:nvSpPr>
          <p:cNvPr id="133176" name="Rectangle 5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75" name="Object 55"/>
          <p:cNvGraphicFramePr>
            <a:graphicFrameLocks noChangeAspect="1"/>
          </p:cNvGraphicFramePr>
          <p:nvPr>
            <p:extLst>
              <p:ext uri="{D42A27DB-BD31-4B8C-83A1-F6EECF244321}">
                <p14:modId xmlns:p14="http://schemas.microsoft.com/office/powerpoint/2010/main" val="915619203"/>
              </p:ext>
            </p:extLst>
          </p:nvPr>
        </p:nvGraphicFramePr>
        <p:xfrm>
          <a:off x="3713163" y="4298950"/>
          <a:ext cx="1716087" cy="366713"/>
        </p:xfrm>
        <a:graphic>
          <a:graphicData uri="http://schemas.openxmlformats.org/presentationml/2006/ole">
            <mc:AlternateContent xmlns:mc="http://schemas.openxmlformats.org/markup-compatibility/2006">
              <mc:Choice xmlns:v="urn:schemas-microsoft-com:vml" Requires="v">
                <p:oleObj spid="_x0000_s133234" name="Equation" r:id="rId5" imgW="825480" imgH="177480" progId="Equation.DSMT4">
                  <p:embed/>
                </p:oleObj>
              </mc:Choice>
              <mc:Fallback>
                <p:oleObj name="Equation" r:id="rId5" imgW="825480" imgH="177480" progId="Equation.DSMT4">
                  <p:embed/>
                  <p:pic>
                    <p:nvPicPr>
                      <p:cNvPr id="0" name="Picture 55"/>
                      <p:cNvPicPr>
                        <a:picLocks noChangeAspect="1" noChangeArrowheads="1"/>
                      </p:cNvPicPr>
                      <p:nvPr/>
                    </p:nvPicPr>
                    <p:blipFill>
                      <a:blip r:embed="rId6"/>
                      <a:srcRect/>
                      <a:stretch>
                        <a:fillRect/>
                      </a:stretch>
                    </p:blipFill>
                    <p:spPr bwMode="auto">
                      <a:xfrm>
                        <a:off x="3713163" y="4298950"/>
                        <a:ext cx="1716087" cy="366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9" name="Rectangle 48"/>
          <p:cNvSpPr/>
          <p:nvPr/>
        </p:nvSpPr>
        <p:spPr>
          <a:xfrm>
            <a:off x="8046743" y="4343400"/>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[1]</a:t>
            </a:r>
          </a:p>
        </p:txBody>
      </p:sp>
      <p:sp>
        <p:nvSpPr>
          <p:cNvPr id="50" name="Content Placeholder 2"/>
          <p:cNvSpPr txBox="1">
            <a:spLocks/>
          </p:cNvSpPr>
          <p:nvPr/>
        </p:nvSpPr>
        <p:spPr bwMode="auto">
          <a:xfrm>
            <a:off x="152400" y="4953000"/>
            <a:ext cx="8915400" cy="838200"/>
          </a:xfrm>
          <a:prstGeom prst="rect">
            <a:avLst/>
          </a:prstGeom>
          <a:noFill/>
          <a:ln w="9525">
            <a:noFill/>
            <a:miter lim="800000"/>
            <a:headEnd/>
            <a:tailEnd/>
          </a:ln>
        </p:spPr>
        <p:txBody>
          <a:bodyPr lIns="0" tIns="0" rIns="0" bIns="0"/>
          <a:lstStyle/>
          <a:p>
            <a:pPr algn="just">
              <a:spcBef>
                <a:spcPts val="0"/>
              </a:spcBef>
              <a:spcAft>
                <a:spcPts val="0"/>
              </a:spcAft>
            </a:pPr>
            <a:r>
              <a:rPr lang="en-US" sz="2400" dirty="0">
                <a:latin typeface="Times New Roman"/>
                <a:ea typeface="Times New Roman"/>
              </a:rPr>
              <a:t> </a:t>
            </a:r>
            <a:r>
              <a:rPr lang="en-US" sz="2000" dirty="0">
                <a:latin typeface="+mn-lt"/>
                <a:ea typeface="Times New Roman"/>
              </a:rPr>
              <a:t>Δ</a:t>
            </a:r>
            <a:r>
              <a:rPr lang="ro-RO" sz="2000" dirty="0">
                <a:latin typeface="+mn-lt"/>
                <a:ea typeface="Times New Roman"/>
              </a:rPr>
              <a:t>U – </a:t>
            </a:r>
            <a:r>
              <a:rPr lang="ro-RO" sz="2000" b="1" dirty="0">
                <a:solidFill>
                  <a:srgbClr val="002060"/>
                </a:solidFill>
                <a:latin typeface="+mn-lt"/>
                <a:ea typeface="Times New Roman"/>
              </a:rPr>
              <a:t>componenta longitudinală </a:t>
            </a:r>
            <a:r>
              <a:rPr lang="ro-RO" sz="2000" dirty="0">
                <a:latin typeface="+mn-lt"/>
                <a:ea typeface="Times New Roman"/>
              </a:rPr>
              <a:t>a căderii de tensiune, ce aproximează, cu suficientă precizie, diferenţa dintre modulele tensiunilor nodurilor: </a:t>
            </a:r>
            <a:endParaRPr lang="ro-RO" sz="2000" dirty="0">
              <a:latin typeface="+mn-lt"/>
            </a:endParaRPr>
          </a:p>
        </p:txBody>
      </p:sp>
      <p:sp>
        <p:nvSpPr>
          <p:cNvPr id="51" name="Rectangle 50"/>
          <p:cNvSpPr/>
          <p:nvPr/>
        </p:nvSpPr>
        <p:spPr>
          <a:xfrm>
            <a:off x="8077200" y="5867400"/>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[2]</a:t>
            </a:r>
          </a:p>
        </p:txBody>
      </p:sp>
      <p:sp>
        <p:nvSpPr>
          <p:cNvPr id="133178" name="Rectangle 5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77" name="Object 57"/>
          <p:cNvGraphicFramePr>
            <a:graphicFrameLocks noChangeAspect="1"/>
          </p:cNvGraphicFramePr>
          <p:nvPr/>
        </p:nvGraphicFramePr>
        <p:xfrm>
          <a:off x="2286000" y="5715000"/>
          <a:ext cx="5059680" cy="914400"/>
        </p:xfrm>
        <a:graphic>
          <a:graphicData uri="http://schemas.openxmlformats.org/presentationml/2006/ole">
            <mc:AlternateContent xmlns:mc="http://schemas.openxmlformats.org/markup-compatibility/2006">
              <mc:Choice xmlns:v="urn:schemas-microsoft-com:vml" Requires="v">
                <p:oleObj spid="_x0000_s133235" name="Equation" r:id="rId7" imgW="2374900" imgH="431800" progId="Equation.3">
                  <p:embed/>
                </p:oleObj>
              </mc:Choice>
              <mc:Fallback>
                <p:oleObj name="Equation" r:id="rId7" imgW="2374900" imgH="431800" progId="Equation.3">
                  <p:embed/>
                  <p:pic>
                    <p:nvPicPr>
                      <p:cNvPr id="0" name="Picture 5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715000"/>
                        <a:ext cx="505968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42" name="Text Box 9">
            <a:extLst>
              <a:ext uri="{FF2B5EF4-FFF2-40B4-BE49-F238E27FC236}">
                <a16:creationId xmlns:a16="http://schemas.microsoft.com/office/drawing/2014/main" id="{C7F224DC-2CB2-412E-A200-41CF01170A8B}"/>
              </a:ext>
            </a:extLst>
          </p:cNvPr>
          <p:cNvSpPr txBox="1">
            <a:spLocks noChangeArrowheads="1"/>
          </p:cNvSpPr>
          <p:nvPr/>
        </p:nvSpPr>
        <p:spPr bwMode="auto">
          <a:xfrm>
            <a:off x="533400" y="1295400"/>
            <a:ext cx="3656424" cy="584775"/>
          </a:xfrm>
          <a:prstGeom prst="rect">
            <a:avLst/>
          </a:prstGeom>
          <a:noFill/>
          <a:ln w="9525">
            <a:noFill/>
            <a:miter lim="800000"/>
            <a:headEnd/>
            <a:tailEnd/>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o-RO"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SFÂRȘIT</a:t>
            </a:r>
            <a:endParaRPr lang="en-US" sz="1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Rectangle 44">
            <a:extLst>
              <a:ext uri="{FF2B5EF4-FFF2-40B4-BE49-F238E27FC236}">
                <a16:creationId xmlns:a16="http://schemas.microsoft.com/office/drawing/2014/main" id="{1B1B88BC-D780-42D0-96F7-8B8664E76C30}"/>
              </a:ext>
            </a:extLst>
          </p:cNvPr>
          <p:cNvSpPr/>
          <p:nvPr/>
        </p:nvSpPr>
        <p:spPr>
          <a:xfrm>
            <a:off x="533400" y="2057400"/>
            <a:ext cx="3942105" cy="523220"/>
          </a:xfrm>
          <a:prstGeom prst="rect">
            <a:avLst/>
          </a:prstGeom>
        </p:spPr>
        <p:txBody>
          <a:bodyPr wrap="none">
            <a:spAutoFit/>
          </a:bodyPr>
          <a:lstStyle/>
          <a:p>
            <a:r>
              <a:rPr lang="ro-RO" sz="2800" b="1" dirty="0">
                <a:ln w="11430"/>
                <a:solidFill>
                  <a:srgbClr val="C00000"/>
                </a:solidFill>
                <a:effectLst>
                  <a:outerShdw blurRad="50800" dist="39000" dir="5460000" algn="tl">
                    <a:srgbClr val="000000">
                      <a:alpha val="38000"/>
                    </a:srgbClr>
                  </a:outerShdw>
                </a:effectLst>
              </a:rPr>
              <a:t>Ne vedem la examen !</a:t>
            </a:r>
            <a:endParaRPr lang="en-US" sz="1100" b="1" dirty="0">
              <a:ln w="11430"/>
              <a:solidFill>
                <a:srgbClr val="C0000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8613556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52400" y="685800"/>
            <a:ext cx="8839200" cy="1143000"/>
          </a:xfrm>
          <a:prstGeom prst="rect">
            <a:avLst/>
          </a:prstGeom>
          <a:noFill/>
          <a:ln w="9525">
            <a:noFill/>
            <a:miter lim="800000"/>
            <a:headEnd/>
            <a:tailEnd/>
          </a:ln>
        </p:spPr>
        <p:txBody>
          <a:bodyPr lIns="0" tIns="0" rIns="0" bIns="0"/>
          <a:lstStyle/>
          <a:p>
            <a:pPr algn="just">
              <a:spcBef>
                <a:spcPts val="0"/>
              </a:spcBef>
              <a:spcAft>
                <a:spcPts val="0"/>
              </a:spcAft>
            </a:pPr>
            <a:r>
              <a:rPr lang="en-US" sz="2000" dirty="0">
                <a:latin typeface="+mj-lt"/>
                <a:ea typeface="Times New Roman"/>
              </a:rPr>
              <a:t> </a:t>
            </a:r>
            <a:r>
              <a:rPr lang="ro-RO" sz="2000" dirty="0">
                <a:latin typeface="+mj-lt"/>
                <a:ea typeface="Times New Roman"/>
              </a:rPr>
              <a:t>   </a:t>
            </a:r>
            <a:r>
              <a:rPr lang="en-US" sz="2000" dirty="0">
                <a:latin typeface="+mj-lt"/>
                <a:ea typeface="Times New Roman"/>
              </a:rPr>
              <a:t>δ</a:t>
            </a:r>
            <a:r>
              <a:rPr lang="ro-RO" sz="2000" dirty="0">
                <a:latin typeface="+mj-lt"/>
                <a:ea typeface="Times New Roman"/>
              </a:rPr>
              <a:t>U – </a:t>
            </a:r>
            <a:r>
              <a:rPr lang="ro-RO" sz="2000" b="1" dirty="0">
                <a:solidFill>
                  <a:srgbClr val="002060"/>
                </a:solidFill>
                <a:latin typeface="+mj-lt"/>
                <a:ea typeface="Times New Roman"/>
              </a:rPr>
              <a:t>componenta transversală a căderii de tensiune complexe </a:t>
            </a:r>
            <a:r>
              <a:rPr lang="ro-RO" sz="2000" dirty="0">
                <a:latin typeface="+mj-lt"/>
                <a:ea typeface="Times New Roman"/>
              </a:rPr>
              <a:t>care </a:t>
            </a:r>
            <a:r>
              <a:rPr lang="ro-RO" sz="2000" b="1" dirty="0">
                <a:latin typeface="+mj-lt"/>
                <a:ea typeface="Times New Roman"/>
              </a:rPr>
              <a:t>determină</a:t>
            </a:r>
            <a:r>
              <a:rPr lang="ro-RO" sz="2000" dirty="0">
                <a:latin typeface="+mj-lt"/>
                <a:ea typeface="Times New Roman"/>
              </a:rPr>
              <a:t>, în principal, </a:t>
            </a:r>
            <a:r>
              <a:rPr lang="ro-RO" sz="2000" b="1" dirty="0">
                <a:latin typeface="+mj-lt"/>
                <a:ea typeface="Times New Roman"/>
              </a:rPr>
              <a:t>valoarea unghiului de defazaj </a:t>
            </a:r>
            <a:r>
              <a:rPr lang="en-US" sz="2000" b="1" i="1" dirty="0">
                <a:latin typeface="+mj-lt"/>
                <a:ea typeface="Times New Roman"/>
              </a:rPr>
              <a:t>θ</a:t>
            </a:r>
            <a:r>
              <a:rPr lang="ro-RO" sz="2000" b="1" dirty="0">
                <a:latin typeface="+mj-lt"/>
                <a:ea typeface="Times New Roman"/>
              </a:rPr>
              <a:t> </a:t>
            </a:r>
            <a:r>
              <a:rPr lang="ro-RO" sz="2000" dirty="0">
                <a:latin typeface="+mj-lt"/>
                <a:ea typeface="Times New Roman"/>
              </a:rPr>
              <a:t>dintre tensiunile celor două noduri:</a:t>
            </a:r>
            <a:endParaRPr lang="en-US" sz="2000" dirty="0">
              <a:latin typeface="+mj-lt"/>
              <a:ea typeface="Times New Roman"/>
            </a:endParaRPr>
          </a:p>
        </p:txBody>
      </p:sp>
      <p:sp>
        <p:nvSpPr>
          <p:cNvPr id="6" name="Content Placeholder 2"/>
          <p:cNvSpPr txBox="1">
            <a:spLocks/>
          </p:cNvSpPr>
          <p:nvPr/>
        </p:nvSpPr>
        <p:spPr bwMode="auto">
          <a:xfrm>
            <a:off x="187295" y="3962400"/>
            <a:ext cx="8839200" cy="1828800"/>
          </a:xfrm>
          <a:prstGeom prst="rect">
            <a:avLst/>
          </a:prstGeom>
          <a:noFill/>
          <a:ln w="9525">
            <a:noFill/>
            <a:miter lim="800000"/>
            <a:headEnd/>
            <a:tailEnd/>
          </a:ln>
        </p:spPr>
        <p:txBody>
          <a:bodyPr lIns="0" tIns="0" rIns="0" bIns="0"/>
          <a:lstStyle/>
          <a:p>
            <a:pPr marL="0" marR="0" algn="just">
              <a:spcBef>
                <a:spcPts val="0"/>
              </a:spcBef>
              <a:spcAft>
                <a:spcPts val="0"/>
              </a:spcAft>
            </a:pPr>
            <a:r>
              <a:rPr lang="ro-RO" sz="2400" dirty="0">
                <a:latin typeface="Times New Roman"/>
                <a:ea typeface="Times New Roman"/>
              </a:rPr>
              <a:t>       </a:t>
            </a:r>
            <a:r>
              <a:rPr lang="ro-RO" sz="2000" dirty="0">
                <a:latin typeface="+mj-lt"/>
                <a:ea typeface="Times New Roman"/>
              </a:rPr>
              <a:t>Deoarece (</a:t>
            </a:r>
            <a:r>
              <a:rPr lang="ro-RO" sz="2000" i="1" dirty="0">
                <a:latin typeface="Times New Roman" panose="02020603050405020304" pitchFamily="18" charset="0"/>
                <a:ea typeface="Times New Roman"/>
                <a:cs typeface="Times New Roman" panose="02020603050405020304" pitchFamily="18" charset="0"/>
              </a:rPr>
              <a:t>R&lt;&lt;X</a:t>
            </a:r>
            <a:r>
              <a:rPr lang="ro-RO" sz="2000" dirty="0">
                <a:latin typeface="+mj-lt"/>
                <a:ea typeface="Times New Roman"/>
              </a:rPr>
              <a:t>), din rel. (2) şi (4) rezultă expresiile aproximative pentru evaluarea componentei longitudinale a căderii de tensiune </a:t>
            </a:r>
            <a:r>
              <a:rPr lang="en-US" sz="2000" i="1" dirty="0">
                <a:latin typeface="Times New Roman" panose="02020603050405020304" pitchFamily="18" charset="0"/>
                <a:ea typeface="Times New Roman"/>
                <a:cs typeface="Times New Roman" panose="02020603050405020304" pitchFamily="18" charset="0"/>
              </a:rPr>
              <a:t>Δ</a:t>
            </a:r>
            <a:r>
              <a:rPr lang="ro-RO" sz="2000" i="1" dirty="0">
                <a:latin typeface="Times New Roman" panose="02020603050405020304" pitchFamily="18" charset="0"/>
                <a:ea typeface="Times New Roman"/>
                <a:cs typeface="Times New Roman" panose="02020603050405020304" pitchFamily="18" charset="0"/>
              </a:rPr>
              <a:t>U</a:t>
            </a:r>
            <a:r>
              <a:rPr lang="ro-RO" sz="2000" dirty="0">
                <a:latin typeface="Times New Roman" panose="02020603050405020304" pitchFamily="18" charset="0"/>
                <a:ea typeface="Times New Roman"/>
                <a:cs typeface="Times New Roman" panose="02020603050405020304" pitchFamily="18" charset="0"/>
              </a:rPr>
              <a:t> </a:t>
            </a:r>
            <a:r>
              <a:rPr lang="ro-RO" sz="2000" dirty="0">
                <a:latin typeface="+mj-lt"/>
                <a:ea typeface="Times New Roman"/>
              </a:rPr>
              <a:t>şi a defazajului </a:t>
            </a:r>
            <a:r>
              <a:rPr lang="en-US" sz="2000" i="1" dirty="0">
                <a:latin typeface="Times New Roman" panose="02020603050405020304" pitchFamily="18" charset="0"/>
                <a:ea typeface="Times New Roman"/>
                <a:cs typeface="Times New Roman" panose="02020603050405020304" pitchFamily="18" charset="0"/>
              </a:rPr>
              <a:t>θ</a:t>
            </a:r>
            <a:r>
              <a:rPr lang="ro-RO" sz="2000" dirty="0">
                <a:latin typeface="Times New Roman" panose="02020603050405020304" pitchFamily="18" charset="0"/>
                <a:ea typeface="Times New Roman"/>
                <a:cs typeface="Times New Roman" panose="02020603050405020304" pitchFamily="18" charset="0"/>
              </a:rPr>
              <a:t> </a:t>
            </a:r>
            <a:r>
              <a:rPr lang="ro-RO" sz="2000" dirty="0">
                <a:latin typeface="+mj-lt"/>
                <a:ea typeface="Times New Roman"/>
              </a:rPr>
              <a:t>dintre tensiunile nodurilor:</a:t>
            </a:r>
            <a:endParaRPr lang="en-US" sz="3200" dirty="0">
              <a:latin typeface="+mj-lt"/>
              <a:ea typeface="Times New Roman"/>
            </a:endParaRPr>
          </a:p>
        </p:txBody>
      </p:sp>
      <p:sp>
        <p:nvSpPr>
          <p:cNvPr id="146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6433" name="Object 1"/>
          <p:cNvGraphicFramePr>
            <a:graphicFrameLocks noChangeAspect="1"/>
          </p:cNvGraphicFramePr>
          <p:nvPr>
            <p:extLst>
              <p:ext uri="{D42A27DB-BD31-4B8C-83A1-F6EECF244321}">
                <p14:modId xmlns:p14="http://schemas.microsoft.com/office/powerpoint/2010/main" val="3359779025"/>
              </p:ext>
            </p:extLst>
          </p:nvPr>
        </p:nvGraphicFramePr>
        <p:xfrm>
          <a:off x="2933699" y="1801026"/>
          <a:ext cx="3276601" cy="828354"/>
        </p:xfrm>
        <a:graphic>
          <a:graphicData uri="http://schemas.openxmlformats.org/presentationml/2006/ole">
            <mc:AlternateContent xmlns:mc="http://schemas.openxmlformats.org/markup-compatibility/2006">
              <mc:Choice xmlns:v="urn:schemas-microsoft-com:vml" Requires="v">
                <p:oleObj spid="_x0000_s146552" name="Equation" r:id="rId4" imgW="1701800" imgH="431800" progId="Equation.3">
                  <p:embed/>
                </p:oleObj>
              </mc:Choice>
              <mc:Fallback>
                <p:oleObj name="Equation" r:id="rId4" imgW="1701800" imgH="43180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3699" y="1801026"/>
                        <a:ext cx="3276601" cy="828354"/>
                      </a:xfrm>
                      <a:prstGeom prst="rect">
                        <a:avLst/>
                      </a:prstGeom>
                      <a:noFill/>
                    </p:spPr>
                  </p:pic>
                </p:oleObj>
              </mc:Fallback>
            </mc:AlternateContent>
          </a:graphicData>
        </a:graphic>
      </p:graphicFrame>
      <p:sp>
        <p:nvSpPr>
          <p:cNvPr id="11" name="Rectangle 10"/>
          <p:cNvSpPr/>
          <p:nvPr/>
        </p:nvSpPr>
        <p:spPr>
          <a:xfrm>
            <a:off x="7620000" y="1940868"/>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[3]</a:t>
            </a:r>
          </a:p>
        </p:txBody>
      </p:sp>
      <p:sp>
        <p:nvSpPr>
          <p:cNvPr id="146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6435" name="Object 3"/>
          <p:cNvGraphicFramePr>
            <a:graphicFrameLocks noChangeAspect="1"/>
          </p:cNvGraphicFramePr>
          <p:nvPr>
            <p:extLst>
              <p:ext uri="{D42A27DB-BD31-4B8C-83A1-F6EECF244321}">
                <p14:modId xmlns:p14="http://schemas.microsoft.com/office/powerpoint/2010/main" val="522741541"/>
              </p:ext>
            </p:extLst>
          </p:nvPr>
        </p:nvGraphicFramePr>
        <p:xfrm>
          <a:off x="2743200" y="2775984"/>
          <a:ext cx="3848100" cy="805416"/>
        </p:xfrm>
        <a:graphic>
          <a:graphicData uri="http://schemas.openxmlformats.org/presentationml/2006/ole">
            <mc:AlternateContent xmlns:mc="http://schemas.openxmlformats.org/markup-compatibility/2006">
              <mc:Choice xmlns:v="urn:schemas-microsoft-com:vml" Requires="v">
                <p:oleObj spid="_x0000_s146553" name="Equation" r:id="rId6" imgW="2044700" imgH="431800" progId="Equation.3">
                  <p:embed/>
                </p:oleObj>
              </mc:Choice>
              <mc:Fallback>
                <p:oleObj name="Equation" r:id="rId6" imgW="2044700" imgH="4318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43200" y="2775984"/>
                        <a:ext cx="3848100" cy="805416"/>
                      </a:xfrm>
                      <a:prstGeom prst="rect">
                        <a:avLst/>
                      </a:prstGeom>
                      <a:noFill/>
                    </p:spPr>
                  </p:pic>
                </p:oleObj>
              </mc:Fallback>
            </mc:AlternateContent>
          </a:graphicData>
        </a:graphic>
      </p:graphicFrame>
      <p:sp>
        <p:nvSpPr>
          <p:cNvPr id="12" name="Rectangle 11"/>
          <p:cNvSpPr/>
          <p:nvPr/>
        </p:nvSpPr>
        <p:spPr>
          <a:xfrm>
            <a:off x="7620000" y="2863978"/>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[4]</a:t>
            </a:r>
          </a:p>
        </p:txBody>
      </p:sp>
      <p:graphicFrame>
        <p:nvGraphicFramePr>
          <p:cNvPr id="13" name="Object 1">
            <a:extLst>
              <a:ext uri="{FF2B5EF4-FFF2-40B4-BE49-F238E27FC236}">
                <a16:creationId xmlns:a16="http://schemas.microsoft.com/office/drawing/2014/main" id="{439475EF-38A0-4FB9-8440-768A5388E2ED}"/>
              </a:ext>
            </a:extLst>
          </p:cNvPr>
          <p:cNvGraphicFramePr>
            <a:graphicFrameLocks noChangeAspect="1"/>
          </p:cNvGraphicFramePr>
          <p:nvPr>
            <p:extLst>
              <p:ext uri="{D42A27DB-BD31-4B8C-83A1-F6EECF244321}">
                <p14:modId xmlns:p14="http://schemas.microsoft.com/office/powerpoint/2010/main" val="104550237"/>
              </p:ext>
            </p:extLst>
          </p:nvPr>
        </p:nvGraphicFramePr>
        <p:xfrm>
          <a:off x="990600" y="5334001"/>
          <a:ext cx="1600200" cy="1000125"/>
        </p:xfrm>
        <a:graphic>
          <a:graphicData uri="http://schemas.openxmlformats.org/presentationml/2006/ole">
            <mc:AlternateContent xmlns:mc="http://schemas.openxmlformats.org/markup-compatibility/2006">
              <mc:Choice xmlns:v="urn:schemas-microsoft-com:vml" Requires="v">
                <p:oleObj spid="_x0000_s146554" name="Equation" r:id="rId8" imgW="685800" imgH="431800" progId="Equation.3">
                  <p:embed/>
                </p:oleObj>
              </mc:Choice>
              <mc:Fallback>
                <p:oleObj name="Equation" r:id="rId8" imgW="685800" imgH="431800" progId="Equation.3">
                  <p:embed/>
                  <p:pic>
                    <p:nvPicPr>
                      <p:cNvPr id="144385" name="Object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5334001"/>
                        <a:ext cx="1600200" cy="1000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
            <a:extLst>
              <a:ext uri="{FF2B5EF4-FFF2-40B4-BE49-F238E27FC236}">
                <a16:creationId xmlns:a16="http://schemas.microsoft.com/office/drawing/2014/main" id="{C7F3382A-62E5-448B-BC89-47A224F44F27}"/>
              </a:ext>
            </a:extLst>
          </p:cNvPr>
          <p:cNvGraphicFramePr>
            <a:graphicFrameLocks noChangeAspect="1"/>
          </p:cNvGraphicFramePr>
          <p:nvPr>
            <p:extLst>
              <p:ext uri="{D42A27DB-BD31-4B8C-83A1-F6EECF244321}">
                <p14:modId xmlns:p14="http://schemas.microsoft.com/office/powerpoint/2010/main" val="3080842767"/>
              </p:ext>
            </p:extLst>
          </p:nvPr>
        </p:nvGraphicFramePr>
        <p:xfrm>
          <a:off x="4952999" y="5334002"/>
          <a:ext cx="2135293" cy="990600"/>
        </p:xfrm>
        <a:graphic>
          <a:graphicData uri="http://schemas.openxmlformats.org/presentationml/2006/ole">
            <mc:AlternateContent xmlns:mc="http://schemas.openxmlformats.org/markup-compatibility/2006">
              <mc:Choice xmlns:v="urn:schemas-microsoft-com:vml" Requires="v">
                <p:oleObj spid="_x0000_s146555" name="Equation" r:id="rId10" imgW="927100" imgH="431800" progId="Equation.3">
                  <p:embed/>
                </p:oleObj>
              </mc:Choice>
              <mc:Fallback>
                <p:oleObj name="Equation" r:id="rId10" imgW="927100" imgH="431800" progId="Equation.3">
                  <p:embed/>
                  <p:pic>
                    <p:nvPicPr>
                      <p:cNvPr id="144387" name="Object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52999" y="5334002"/>
                        <a:ext cx="213529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14">
            <a:extLst>
              <a:ext uri="{FF2B5EF4-FFF2-40B4-BE49-F238E27FC236}">
                <a16:creationId xmlns:a16="http://schemas.microsoft.com/office/drawing/2014/main" id="{3A2B4AF1-9CA3-4FB7-B5C0-33A3BD19D555}"/>
              </a:ext>
            </a:extLst>
          </p:cNvPr>
          <p:cNvSpPr/>
          <p:nvPr/>
        </p:nvSpPr>
        <p:spPr>
          <a:xfrm>
            <a:off x="3124200" y="5558137"/>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[5]</a:t>
            </a:r>
          </a:p>
        </p:txBody>
      </p:sp>
      <p:sp>
        <p:nvSpPr>
          <p:cNvPr id="16" name="Rectangle 15">
            <a:extLst>
              <a:ext uri="{FF2B5EF4-FFF2-40B4-BE49-F238E27FC236}">
                <a16:creationId xmlns:a16="http://schemas.microsoft.com/office/drawing/2014/main" id="{FE5ED9BD-27B1-47EE-95BF-A2C454D64497}"/>
              </a:ext>
            </a:extLst>
          </p:cNvPr>
          <p:cNvSpPr/>
          <p:nvPr/>
        </p:nvSpPr>
        <p:spPr>
          <a:xfrm>
            <a:off x="7391400" y="5562602"/>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latin typeface="+mj-lt"/>
                <a:ea typeface="Times New Roman"/>
              </a:rPr>
              <a:t>Cauzele</a:t>
            </a:r>
            <a:r>
              <a:rPr lang="en-US" sz="2400" b="1" dirty="0">
                <a:latin typeface="+mj-lt"/>
                <a:ea typeface="Times New Roman"/>
              </a:rPr>
              <a:t> </a:t>
            </a:r>
            <a:r>
              <a:rPr lang="en-US" sz="2400" b="1" dirty="0" err="1">
                <a:latin typeface="+mj-lt"/>
                <a:ea typeface="Times New Roman"/>
              </a:rPr>
              <a:t>şi</a:t>
            </a:r>
            <a:r>
              <a:rPr lang="en-US" sz="2400" b="1" dirty="0">
                <a:latin typeface="+mj-lt"/>
                <a:ea typeface="Times New Roman"/>
              </a:rPr>
              <a:t> </a:t>
            </a:r>
            <a:r>
              <a:rPr lang="en-US" sz="2400" b="1" dirty="0" err="1">
                <a:latin typeface="+mj-lt"/>
                <a:ea typeface="Times New Roman"/>
              </a:rPr>
              <a:t>natura</a:t>
            </a:r>
            <a:r>
              <a:rPr lang="en-US" sz="2400" b="1" dirty="0">
                <a:latin typeface="+mj-lt"/>
                <a:ea typeface="Times New Roman"/>
              </a:rPr>
              <a:t> </a:t>
            </a:r>
            <a:r>
              <a:rPr lang="en-US" sz="2400" b="1" dirty="0" err="1">
                <a:latin typeface="+mj-lt"/>
                <a:ea typeface="Times New Roman"/>
              </a:rPr>
              <a:t>variaţiilor</a:t>
            </a:r>
            <a:r>
              <a:rPr lang="en-US" sz="2400" b="1" dirty="0">
                <a:latin typeface="+mj-lt"/>
                <a:ea typeface="Times New Roman"/>
              </a:rPr>
              <a:t> de </a:t>
            </a:r>
            <a:r>
              <a:rPr lang="en-US" sz="2400" b="1" dirty="0" err="1">
                <a:latin typeface="+mj-lt"/>
                <a:ea typeface="Times New Roman"/>
              </a:rPr>
              <a:t>tensiune</a:t>
            </a:r>
            <a:r>
              <a:rPr lang="en-US" sz="2400" b="1" dirty="0">
                <a:latin typeface="+mj-lt"/>
                <a:ea typeface="Times New Roman"/>
              </a:rPr>
              <a:t> </a:t>
            </a:r>
            <a:r>
              <a:rPr lang="en-US" sz="2400" b="1" dirty="0" err="1">
                <a:latin typeface="+mj-lt"/>
                <a:ea typeface="Times New Roman"/>
              </a:rPr>
              <a:t>în</a:t>
            </a:r>
            <a:r>
              <a:rPr lang="en-US" sz="2400" b="1" dirty="0">
                <a:latin typeface="+mj-lt"/>
                <a:ea typeface="Times New Roman"/>
              </a:rPr>
              <a:t> </a:t>
            </a:r>
            <a:r>
              <a:rPr lang="en-US" sz="2400" b="1" dirty="0" err="1">
                <a:latin typeface="+mj-lt"/>
                <a:ea typeface="Times New Roman"/>
              </a:rPr>
              <a:t>reţelele</a:t>
            </a:r>
            <a:r>
              <a:rPr lang="en-US" sz="2400" b="1" dirty="0">
                <a:latin typeface="+mj-lt"/>
                <a:ea typeface="Times New Roman"/>
              </a:rPr>
              <a:t> </a:t>
            </a:r>
            <a:r>
              <a:rPr lang="en-US" sz="2400" b="1" dirty="0" err="1">
                <a:latin typeface="+mj-lt"/>
                <a:ea typeface="Times New Roman"/>
              </a:rPr>
              <a:t>electrice</a:t>
            </a:r>
            <a:endParaRPr lang="en-US" sz="2400" b="1" dirty="0">
              <a:latin typeface="+mj-lt"/>
              <a:ea typeface="Times New Roman"/>
            </a:endParaRPr>
          </a:p>
        </p:txBody>
      </p:sp>
      <p:sp>
        <p:nvSpPr>
          <p:cNvPr id="30" name="Content Placeholder 2"/>
          <p:cNvSpPr txBox="1">
            <a:spLocks/>
          </p:cNvSpPr>
          <p:nvPr/>
        </p:nvSpPr>
        <p:spPr bwMode="auto">
          <a:xfrm>
            <a:off x="114300" y="1181100"/>
            <a:ext cx="8915400" cy="4495800"/>
          </a:xfrm>
          <a:prstGeom prst="rect">
            <a:avLst/>
          </a:prstGeom>
          <a:noFill/>
          <a:ln w="9525">
            <a:noFill/>
            <a:miter lim="800000"/>
            <a:headEnd/>
            <a:tailEnd/>
          </a:ln>
        </p:spPr>
        <p:txBody>
          <a:bodyPr lIns="0" tIns="0" rIns="0" bIns="0"/>
          <a:lstStyle/>
          <a:p>
            <a:pPr marL="0" marR="0" algn="just">
              <a:spcBef>
                <a:spcPts val="0"/>
              </a:spcBef>
              <a:spcAft>
                <a:spcPts val="0"/>
              </a:spcAft>
            </a:pPr>
            <a:r>
              <a:rPr lang="ro-RO" sz="2400" dirty="0">
                <a:latin typeface="Times New Roman"/>
                <a:ea typeface="Times New Roman"/>
              </a:rPr>
              <a:t>    </a:t>
            </a:r>
            <a:r>
              <a:rPr lang="ro-RO" sz="2000" dirty="0">
                <a:latin typeface="+mj-lt"/>
                <a:ea typeface="Times New Roman"/>
              </a:rPr>
              <a:t>Din (5) şi (6) se pun în evidenţă unele aspecte importante privind reglarea tensiunii în reţelele electrice :</a:t>
            </a:r>
            <a:endParaRPr lang="en-US" sz="2800" dirty="0">
              <a:latin typeface="+mj-lt"/>
              <a:ea typeface="Times New Roman"/>
            </a:endParaRPr>
          </a:p>
          <a:p>
            <a:pPr marL="800100" lvl="1" indent="-342900" algn="just">
              <a:spcBef>
                <a:spcPts val="0"/>
              </a:spcBef>
              <a:spcAft>
                <a:spcPts val="0"/>
              </a:spcAft>
              <a:buBlip>
                <a:blip r:embed="rId3"/>
              </a:buBlip>
              <a:tabLst>
                <a:tab pos="781050" algn="l"/>
              </a:tabLst>
            </a:pPr>
            <a:r>
              <a:rPr lang="ro-RO" sz="2000" b="1" dirty="0">
                <a:latin typeface="+mj-lt"/>
                <a:ea typeface="Times New Roman"/>
              </a:rPr>
              <a:t>nivelul tensiunilor </a:t>
            </a:r>
            <a:r>
              <a:rPr lang="ro-RO" sz="2000" dirty="0">
                <a:latin typeface="+mj-lt"/>
                <a:ea typeface="Times New Roman"/>
              </a:rPr>
              <a:t>în nodurile reţelelor electrice </a:t>
            </a:r>
            <a:r>
              <a:rPr lang="ro-RO" sz="2000" b="1" dirty="0">
                <a:latin typeface="+mj-lt"/>
                <a:ea typeface="Times New Roman"/>
              </a:rPr>
              <a:t>este determinat</a:t>
            </a:r>
            <a:r>
              <a:rPr lang="ro-RO" sz="2000" dirty="0">
                <a:latin typeface="+mj-lt"/>
                <a:ea typeface="Times New Roman"/>
              </a:rPr>
              <a:t>, cu precădere, </a:t>
            </a:r>
            <a:r>
              <a:rPr lang="ro-RO" sz="2000" b="1" dirty="0">
                <a:latin typeface="+mj-lt"/>
                <a:ea typeface="Times New Roman"/>
              </a:rPr>
              <a:t>de circulaţia puterilor reactive </a:t>
            </a:r>
            <a:r>
              <a:rPr lang="ro-RO" sz="2000" dirty="0">
                <a:latin typeface="+mj-lt"/>
                <a:ea typeface="Times New Roman"/>
              </a:rPr>
              <a:t>pe elementele componente ale acestor reţele;</a:t>
            </a:r>
            <a:endParaRPr lang="en-US" sz="2800" dirty="0">
              <a:latin typeface="+mj-lt"/>
              <a:ea typeface="Times New Roman"/>
            </a:endParaRPr>
          </a:p>
          <a:p>
            <a:pPr marL="800100" lvl="1" indent="-342900" algn="just">
              <a:spcBef>
                <a:spcPts val="0"/>
              </a:spcBef>
              <a:spcAft>
                <a:spcPts val="0"/>
              </a:spcAft>
              <a:buBlip>
                <a:blip r:embed="rId3"/>
              </a:buBlip>
              <a:tabLst>
                <a:tab pos="781050" algn="l"/>
              </a:tabLst>
            </a:pPr>
            <a:r>
              <a:rPr lang="ro-RO" sz="2000" b="1" dirty="0">
                <a:latin typeface="+mj-lt"/>
                <a:ea typeface="Times New Roman"/>
              </a:rPr>
              <a:t>defazajul dintre tensiunile</a:t>
            </a:r>
            <a:r>
              <a:rPr lang="ro-RO" sz="2000" dirty="0">
                <a:latin typeface="+mj-lt"/>
                <a:ea typeface="Times New Roman"/>
              </a:rPr>
              <a:t> nodurilor reţelelor electrice </a:t>
            </a:r>
            <a:r>
              <a:rPr lang="ro-RO" sz="2000" b="1" dirty="0">
                <a:latin typeface="+mj-lt"/>
                <a:ea typeface="Times New Roman"/>
              </a:rPr>
              <a:t>depinde</a:t>
            </a:r>
            <a:r>
              <a:rPr lang="ro-RO" sz="2000" dirty="0">
                <a:latin typeface="+mj-lt"/>
                <a:ea typeface="Times New Roman"/>
              </a:rPr>
              <a:t>, în principal, </a:t>
            </a:r>
            <a:r>
              <a:rPr lang="ro-RO" sz="2000" b="1" dirty="0">
                <a:latin typeface="+mj-lt"/>
                <a:ea typeface="Times New Roman"/>
              </a:rPr>
              <a:t>de circulaţiile de putere activă </a:t>
            </a:r>
            <a:r>
              <a:rPr lang="ro-RO" sz="2000" dirty="0">
                <a:latin typeface="+mj-lt"/>
                <a:ea typeface="Times New Roman"/>
              </a:rPr>
              <a:t>pe elementele componente ale reţelelor electrice.</a:t>
            </a:r>
            <a:endParaRPr lang="en-US" sz="2800" dirty="0">
              <a:latin typeface="+mj-lt"/>
              <a:ea typeface="Times New Roman"/>
            </a:endParaRPr>
          </a:p>
          <a:p>
            <a:pPr marL="0" marR="0" indent="360045" algn="just">
              <a:spcBef>
                <a:spcPts val="0"/>
              </a:spcBef>
              <a:spcAft>
                <a:spcPts val="0"/>
              </a:spcAft>
            </a:pPr>
            <a:endParaRPr lang="ro-RO" sz="2000" dirty="0">
              <a:latin typeface="+mj-lt"/>
              <a:ea typeface="Times New Roman"/>
            </a:endParaRPr>
          </a:p>
          <a:p>
            <a:pPr marL="0" marR="0" indent="360045" algn="just">
              <a:spcBef>
                <a:spcPts val="0"/>
              </a:spcBef>
              <a:spcAft>
                <a:spcPts val="0"/>
              </a:spcAft>
            </a:pPr>
            <a:r>
              <a:rPr lang="ro-RO" sz="2000" dirty="0">
                <a:latin typeface="+mj-lt"/>
                <a:ea typeface="Times New Roman"/>
              </a:rPr>
              <a:t>Deoarece </a:t>
            </a:r>
            <a:r>
              <a:rPr lang="ro-RO" sz="2000" b="1" dirty="0">
                <a:solidFill>
                  <a:srgbClr val="002060"/>
                </a:solidFill>
                <a:latin typeface="+mj-lt"/>
                <a:ea typeface="Times New Roman"/>
              </a:rPr>
              <a:t>prin procesul de reglare a tensiunii </a:t>
            </a:r>
            <a:r>
              <a:rPr lang="ro-RO" sz="2000" dirty="0">
                <a:latin typeface="+mj-lt"/>
                <a:ea typeface="Times New Roman"/>
              </a:rPr>
              <a:t>în reţelele electrice se urmăreşte modificarea valorii şi nu a fazei acesteia, atenţia principală este îndreptată asupra circulaţiilor de putere reactivă.</a:t>
            </a:r>
            <a:endParaRPr lang="en-US" sz="2800" dirty="0">
              <a:latin typeface="+mj-lt"/>
              <a:ea typeface="Times New Roman"/>
            </a:endParaRPr>
          </a:p>
        </p:txBody>
      </p:sp>
      <p:sp>
        <p:nvSpPr>
          <p:cNvPr id="1443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43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ea typeface="Times New Roman"/>
              </a:rPr>
              <a:t>Cauzele</a:t>
            </a:r>
            <a:r>
              <a:rPr lang="en-US" sz="2400" b="1" dirty="0">
                <a:ea typeface="Times New Roman"/>
              </a:rPr>
              <a:t> </a:t>
            </a:r>
            <a:r>
              <a:rPr lang="en-US" sz="2400" b="1" dirty="0" err="1">
                <a:ea typeface="Times New Roman"/>
              </a:rPr>
              <a:t>şi</a:t>
            </a:r>
            <a:r>
              <a:rPr lang="en-US" sz="2400" b="1" dirty="0">
                <a:ea typeface="Times New Roman"/>
              </a:rPr>
              <a:t> </a:t>
            </a:r>
            <a:r>
              <a:rPr lang="en-US" sz="2400" b="1" dirty="0" err="1">
                <a:ea typeface="Times New Roman"/>
              </a:rPr>
              <a:t>natura</a:t>
            </a:r>
            <a:r>
              <a:rPr lang="en-US" sz="2400" b="1" dirty="0">
                <a:ea typeface="Times New Roman"/>
              </a:rPr>
              <a:t> </a:t>
            </a:r>
            <a:r>
              <a:rPr lang="en-US" sz="2400" b="1" dirty="0" err="1">
                <a:ea typeface="Times New Roman"/>
              </a:rPr>
              <a:t>variaţiilor</a:t>
            </a:r>
            <a:r>
              <a:rPr lang="en-US" sz="2400" b="1" dirty="0">
                <a:ea typeface="Times New Roman"/>
              </a:rPr>
              <a:t> de </a:t>
            </a:r>
            <a:r>
              <a:rPr lang="en-US" sz="2400" b="1" dirty="0" err="1">
                <a:ea typeface="Times New Roman"/>
              </a:rPr>
              <a:t>tensiune</a:t>
            </a:r>
            <a:r>
              <a:rPr lang="en-US" sz="2400" b="1" dirty="0">
                <a:ea typeface="Times New Roman"/>
              </a:rPr>
              <a:t> </a:t>
            </a:r>
            <a:r>
              <a:rPr lang="en-US" sz="2400" b="1" dirty="0" err="1">
                <a:ea typeface="Times New Roman"/>
              </a:rPr>
              <a:t>în</a:t>
            </a:r>
            <a:r>
              <a:rPr lang="en-US" sz="2400" b="1" dirty="0">
                <a:ea typeface="Times New Roman"/>
              </a:rPr>
              <a:t> </a:t>
            </a:r>
            <a:r>
              <a:rPr lang="en-US" sz="2400" b="1" dirty="0" err="1">
                <a:ea typeface="Times New Roman"/>
              </a:rPr>
              <a:t>reţelele</a:t>
            </a:r>
            <a:r>
              <a:rPr lang="en-US" sz="2400" b="1" dirty="0">
                <a:ea typeface="Times New Roman"/>
              </a:rPr>
              <a:t> </a:t>
            </a:r>
            <a:r>
              <a:rPr lang="en-US" sz="2400" b="1" dirty="0" err="1">
                <a:ea typeface="Times New Roman"/>
              </a:rPr>
              <a:t>electrice</a:t>
            </a:r>
            <a:endParaRPr lang="en-US" sz="2400" b="1" dirty="0">
              <a:ea typeface="Times New Roman"/>
            </a:endParaRPr>
          </a:p>
        </p:txBody>
      </p:sp>
      <p:sp>
        <p:nvSpPr>
          <p:cNvPr id="30" name="Content Placeholder 2"/>
          <p:cNvSpPr txBox="1">
            <a:spLocks/>
          </p:cNvSpPr>
          <p:nvPr/>
        </p:nvSpPr>
        <p:spPr bwMode="auto">
          <a:xfrm>
            <a:off x="304800" y="1143000"/>
            <a:ext cx="8534400" cy="4724400"/>
          </a:xfrm>
          <a:prstGeom prst="rect">
            <a:avLst/>
          </a:prstGeom>
          <a:noFill/>
          <a:ln w="9525">
            <a:noFill/>
            <a:miter lim="800000"/>
            <a:headEnd/>
            <a:tailEnd/>
          </a:ln>
        </p:spPr>
        <p:txBody>
          <a:bodyPr lIns="0" tIns="0" rIns="0" bIns="0"/>
          <a:lstStyle/>
          <a:p>
            <a:pPr marL="0" marR="0" indent="360045" algn="just">
              <a:spcBef>
                <a:spcPts val="0"/>
              </a:spcBef>
              <a:spcAft>
                <a:spcPts val="0"/>
              </a:spcAft>
            </a:pPr>
            <a:r>
              <a:rPr lang="en-US" sz="2000" b="1" dirty="0">
                <a:solidFill>
                  <a:srgbClr val="002060"/>
                </a:solidFill>
                <a:latin typeface="+mj-lt"/>
                <a:ea typeface="Times New Roman"/>
              </a:rPr>
              <a:t> </a:t>
            </a:r>
            <a:r>
              <a:rPr lang="ro-RO" sz="2000" b="1" i="1" dirty="0">
                <a:solidFill>
                  <a:srgbClr val="002060"/>
                </a:solidFill>
                <a:latin typeface="+mj-lt"/>
                <a:ea typeface="Times New Roman"/>
              </a:rPr>
              <a:t>Variaţiile în timp</a:t>
            </a:r>
            <a:r>
              <a:rPr lang="ro-RO" sz="2000" b="1" dirty="0">
                <a:solidFill>
                  <a:srgbClr val="002060"/>
                </a:solidFill>
                <a:latin typeface="+mj-lt"/>
                <a:ea typeface="Times New Roman"/>
              </a:rPr>
              <a:t> </a:t>
            </a:r>
            <a:r>
              <a:rPr lang="ro-RO" sz="2000" dirty="0">
                <a:latin typeface="+mj-lt"/>
                <a:ea typeface="Times New Roman"/>
              </a:rPr>
              <a:t>ale tensiunii din nodurile reţelelor electrice sunt legate de variaţiile în timp ale căderilor de tensiune şi apar pe elementele reţelelor electrice, datorate:</a:t>
            </a:r>
          </a:p>
          <a:p>
            <a:pPr marL="0" marR="0" indent="360045" algn="just">
              <a:spcBef>
                <a:spcPts val="0"/>
              </a:spcBef>
              <a:spcAft>
                <a:spcPts val="0"/>
              </a:spcAft>
            </a:pPr>
            <a:endParaRPr lang="ro-RO" sz="2000" dirty="0">
              <a:latin typeface="+mj-lt"/>
              <a:ea typeface="Times New Roman"/>
            </a:endParaRPr>
          </a:p>
          <a:p>
            <a:pPr marL="806450" lvl="1" indent="-403225" algn="just">
              <a:spcBef>
                <a:spcPts val="0"/>
              </a:spcBef>
              <a:spcAft>
                <a:spcPts val="0"/>
              </a:spcAft>
              <a:buBlip>
                <a:blip r:embed="rId3"/>
              </a:buBlip>
            </a:pPr>
            <a:r>
              <a:rPr lang="ro-RO" sz="2000" b="1" dirty="0">
                <a:latin typeface="+mj-lt"/>
                <a:ea typeface="Times New Roman"/>
              </a:rPr>
              <a:t>modificării schemelor de funcţionare </a:t>
            </a:r>
            <a:r>
              <a:rPr lang="ro-RO" sz="2000" dirty="0">
                <a:latin typeface="+mj-lt"/>
                <a:ea typeface="Times New Roman"/>
              </a:rPr>
              <a:t>ale RE;</a:t>
            </a:r>
          </a:p>
          <a:p>
            <a:pPr marL="806450" lvl="1" indent="-403225" algn="just">
              <a:spcBef>
                <a:spcPts val="0"/>
              </a:spcBef>
              <a:spcAft>
                <a:spcPts val="0"/>
              </a:spcAft>
            </a:pPr>
            <a:endParaRPr lang="ro-RO" sz="2000" dirty="0">
              <a:latin typeface="+mj-lt"/>
              <a:ea typeface="Times New Roman"/>
            </a:endParaRPr>
          </a:p>
          <a:p>
            <a:pPr marL="806450" lvl="1" indent="-403225" algn="just">
              <a:spcBef>
                <a:spcPts val="0"/>
              </a:spcBef>
              <a:spcAft>
                <a:spcPts val="0"/>
              </a:spcAft>
              <a:buBlip>
                <a:blip r:embed="rId3"/>
              </a:buBlip>
            </a:pPr>
            <a:r>
              <a:rPr lang="ro-RO" sz="2000" b="1" dirty="0">
                <a:latin typeface="+mj-lt"/>
                <a:ea typeface="Times New Roman"/>
              </a:rPr>
              <a:t>modificării în timp a circulaţiilor de putere activă şi reactivă </a:t>
            </a:r>
            <a:r>
              <a:rPr lang="ro-RO" sz="2000" dirty="0">
                <a:latin typeface="+mj-lt"/>
                <a:ea typeface="Times New Roman"/>
              </a:rPr>
              <a:t>în elementele reţelelor de TDEE, ca o consecinţă a variaţiilor puterilor absorbite de consumatorii alimentaţi cu energie electrică, conform curbelor de sarcină activă şi reactivă ale acestora şi a puterilor generate în centralele electrice. </a:t>
            </a:r>
          </a:p>
          <a:p>
            <a:pPr marL="0" marR="0" indent="360045" algn="just">
              <a:spcBef>
                <a:spcPts val="0"/>
              </a:spcBef>
              <a:spcAft>
                <a:spcPts val="0"/>
              </a:spcAft>
            </a:pPr>
            <a:endParaRPr lang="ro-RO" sz="800" dirty="0">
              <a:latin typeface="Times New Roman"/>
              <a:ea typeface="Times New Roman"/>
            </a:endParaRPr>
          </a:p>
          <a:p>
            <a:pPr algn="just">
              <a:spcBef>
                <a:spcPts val="0"/>
              </a:spcBef>
              <a:spcAft>
                <a:spcPts val="0"/>
              </a:spcAft>
            </a:pPr>
            <a:endParaRPr lang="en-US" sz="2400" dirty="0">
              <a:latin typeface="Times New Roman"/>
              <a:ea typeface="Times New Roman"/>
            </a:endParaRPr>
          </a:p>
        </p:txBody>
      </p:sp>
      <p:sp>
        <p:nvSpPr>
          <p:cNvPr id="142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pPr eaLnBrk="0" hangingPunct="0">
              <a:defRPr/>
            </a:pPr>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Aft>
                <a:spcPts val="0"/>
              </a:spcAft>
            </a:pPr>
            <a:r>
              <a:rPr lang="en-US" sz="2400" b="1" dirty="0" err="1">
                <a:ea typeface="Times New Roman"/>
              </a:rPr>
              <a:t>Cauzele</a:t>
            </a:r>
            <a:r>
              <a:rPr lang="en-US" sz="2400" b="1" dirty="0">
                <a:ea typeface="Times New Roman"/>
              </a:rPr>
              <a:t> </a:t>
            </a:r>
            <a:r>
              <a:rPr lang="en-US" sz="2400" b="1" dirty="0" err="1">
                <a:ea typeface="Times New Roman"/>
              </a:rPr>
              <a:t>şi</a:t>
            </a:r>
            <a:r>
              <a:rPr lang="en-US" sz="2400" b="1" dirty="0">
                <a:ea typeface="Times New Roman"/>
              </a:rPr>
              <a:t> </a:t>
            </a:r>
            <a:r>
              <a:rPr lang="en-US" sz="2400" b="1" dirty="0" err="1">
                <a:ea typeface="Times New Roman"/>
              </a:rPr>
              <a:t>natura</a:t>
            </a:r>
            <a:r>
              <a:rPr lang="en-US" sz="2400" b="1" dirty="0">
                <a:ea typeface="Times New Roman"/>
              </a:rPr>
              <a:t> </a:t>
            </a:r>
            <a:r>
              <a:rPr lang="en-US" sz="2400" b="1" dirty="0" err="1">
                <a:ea typeface="Times New Roman"/>
              </a:rPr>
              <a:t>variaţiilor</a:t>
            </a:r>
            <a:r>
              <a:rPr lang="en-US" sz="2400" b="1" dirty="0">
                <a:ea typeface="Times New Roman"/>
              </a:rPr>
              <a:t> de </a:t>
            </a:r>
            <a:r>
              <a:rPr lang="en-US" sz="2400" b="1" dirty="0" err="1">
                <a:ea typeface="Times New Roman"/>
              </a:rPr>
              <a:t>tensiune</a:t>
            </a:r>
            <a:r>
              <a:rPr lang="en-US" sz="2400" b="1" dirty="0">
                <a:ea typeface="Times New Roman"/>
              </a:rPr>
              <a:t> </a:t>
            </a:r>
            <a:r>
              <a:rPr lang="en-US" sz="2400" b="1" dirty="0" err="1">
                <a:ea typeface="Times New Roman"/>
              </a:rPr>
              <a:t>în</a:t>
            </a:r>
            <a:r>
              <a:rPr lang="en-US" sz="2400" b="1" dirty="0">
                <a:ea typeface="Times New Roman"/>
              </a:rPr>
              <a:t> </a:t>
            </a:r>
            <a:r>
              <a:rPr lang="en-US" sz="2400" b="1" dirty="0" err="1">
                <a:ea typeface="Times New Roman"/>
              </a:rPr>
              <a:t>reţelele</a:t>
            </a:r>
            <a:r>
              <a:rPr lang="en-US" sz="2400" b="1" dirty="0">
                <a:ea typeface="Times New Roman"/>
              </a:rPr>
              <a:t> </a:t>
            </a:r>
            <a:r>
              <a:rPr lang="en-US" sz="2400" b="1" dirty="0" err="1">
                <a:ea typeface="Times New Roman"/>
              </a:rPr>
              <a:t>electrice</a:t>
            </a:r>
            <a:endParaRPr lang="en-US" sz="2400" b="1" dirty="0">
              <a:ea typeface="Times New Roman"/>
            </a:endParaRPr>
          </a:p>
        </p:txBody>
      </p:sp>
      <p:sp>
        <p:nvSpPr>
          <p:cNvPr id="30" name="Content Placeholder 2"/>
          <p:cNvSpPr txBox="1">
            <a:spLocks/>
          </p:cNvSpPr>
          <p:nvPr/>
        </p:nvSpPr>
        <p:spPr bwMode="auto">
          <a:xfrm>
            <a:off x="76200" y="3657600"/>
            <a:ext cx="8839200" cy="1219200"/>
          </a:xfrm>
          <a:prstGeom prst="rect">
            <a:avLst/>
          </a:prstGeom>
          <a:noFill/>
          <a:ln w="9525">
            <a:noFill/>
            <a:miter lim="800000"/>
            <a:headEnd/>
            <a:tailEnd/>
          </a:ln>
        </p:spPr>
        <p:txBody>
          <a:bodyPr lIns="0" tIns="0" rIns="0" bIns="0"/>
          <a:lstStyle/>
          <a:p>
            <a:pPr algn="just">
              <a:spcBef>
                <a:spcPts val="0"/>
              </a:spcBef>
              <a:spcAft>
                <a:spcPts val="0"/>
              </a:spcAft>
            </a:pPr>
            <a:r>
              <a:rPr lang="en-US" sz="2400" dirty="0">
                <a:latin typeface="Times New Roman"/>
                <a:ea typeface="Times New Roman"/>
              </a:rPr>
              <a:t>     </a:t>
            </a:r>
            <a:r>
              <a:rPr lang="ro-RO" sz="2000" dirty="0">
                <a:latin typeface="+mn-lt"/>
                <a:ea typeface="Times New Roman"/>
              </a:rPr>
              <a:t>Notând cu </a:t>
            </a:r>
            <a:r>
              <a:rPr lang="ro-RO" sz="2000" b="1" i="1" dirty="0" err="1">
                <a:solidFill>
                  <a:srgbClr val="002060"/>
                </a:solidFill>
                <a:latin typeface="+mn-lt"/>
                <a:ea typeface="Times New Roman"/>
              </a:rPr>
              <a:t>U</a:t>
            </a:r>
            <a:r>
              <a:rPr lang="ro-RO" sz="2000" b="1" i="1" baseline="-25000" dirty="0" err="1">
                <a:solidFill>
                  <a:srgbClr val="002060"/>
                </a:solidFill>
                <a:latin typeface="+mn-lt"/>
                <a:ea typeface="Times New Roman"/>
              </a:rPr>
              <a:t>max</a:t>
            </a:r>
            <a:r>
              <a:rPr lang="ro-RO" sz="2000" b="1" i="1" baseline="-25000" dirty="0">
                <a:solidFill>
                  <a:srgbClr val="002060"/>
                </a:solidFill>
                <a:latin typeface="+mn-lt"/>
                <a:ea typeface="Times New Roman"/>
              </a:rPr>
              <a:t>.</a:t>
            </a:r>
            <a:r>
              <a:rPr lang="ro-RO" sz="2000" dirty="0">
                <a:latin typeface="+mn-lt"/>
                <a:ea typeface="Times New Roman"/>
              </a:rPr>
              <a:t> şi </a:t>
            </a:r>
            <a:r>
              <a:rPr lang="ro-RO" sz="2000" b="1" i="1" dirty="0" err="1">
                <a:solidFill>
                  <a:srgbClr val="002060"/>
                </a:solidFill>
                <a:latin typeface="+mn-lt"/>
                <a:ea typeface="Times New Roman"/>
              </a:rPr>
              <a:t>U</a:t>
            </a:r>
            <a:r>
              <a:rPr lang="ro-RO" sz="2000" b="1" i="1" baseline="-25000" dirty="0" err="1">
                <a:solidFill>
                  <a:srgbClr val="002060"/>
                </a:solidFill>
                <a:latin typeface="+mn-lt"/>
                <a:ea typeface="Times New Roman"/>
              </a:rPr>
              <a:t>min</a:t>
            </a:r>
            <a:r>
              <a:rPr lang="ro-RO" sz="2000" b="1" i="1" baseline="-25000" dirty="0">
                <a:solidFill>
                  <a:srgbClr val="002060"/>
                </a:solidFill>
                <a:latin typeface="+mn-lt"/>
                <a:ea typeface="Times New Roman"/>
              </a:rPr>
              <a:t>.</a:t>
            </a:r>
            <a:r>
              <a:rPr lang="ro-RO" sz="2000" dirty="0">
                <a:latin typeface="+mn-lt"/>
                <a:ea typeface="Times New Roman"/>
              </a:rPr>
              <a:t> valorile </a:t>
            </a:r>
            <a:r>
              <a:rPr lang="ro-RO" sz="2000" b="1" dirty="0">
                <a:latin typeface="+mn-lt"/>
                <a:ea typeface="Times New Roman"/>
              </a:rPr>
              <a:t>maxime</a:t>
            </a:r>
            <a:r>
              <a:rPr lang="ro-RO" sz="2000" dirty="0">
                <a:latin typeface="+mn-lt"/>
                <a:ea typeface="Times New Roman"/>
              </a:rPr>
              <a:t> şi </a:t>
            </a:r>
            <a:r>
              <a:rPr lang="ro-RO" sz="2000" b="1" dirty="0">
                <a:latin typeface="+mn-lt"/>
                <a:ea typeface="Times New Roman"/>
              </a:rPr>
              <a:t>minime </a:t>
            </a:r>
            <a:r>
              <a:rPr lang="ro-RO" sz="2000" dirty="0">
                <a:latin typeface="+mn-lt"/>
                <a:ea typeface="Times New Roman"/>
              </a:rPr>
              <a:t>ale tensiunii într-un nod al reţelei electrice, pe un interval de timp </a:t>
            </a:r>
            <a:r>
              <a:rPr lang="ro-RO" sz="2000" i="1" dirty="0">
                <a:latin typeface="+mn-lt"/>
                <a:ea typeface="Times New Roman"/>
              </a:rPr>
              <a:t>T</a:t>
            </a:r>
            <a:r>
              <a:rPr lang="ro-RO" sz="2000" dirty="0">
                <a:latin typeface="+mn-lt"/>
                <a:ea typeface="Times New Roman"/>
              </a:rPr>
              <a:t>, atunci variaţia maximă de tensiune în nodul considerat este :</a:t>
            </a:r>
            <a:endParaRPr lang="en-US" sz="2400" dirty="0">
              <a:latin typeface="+mn-lt"/>
              <a:ea typeface="Times New Roman"/>
            </a:endParaRPr>
          </a:p>
        </p:txBody>
      </p:sp>
      <p:sp>
        <p:nvSpPr>
          <p:cNvPr id="154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4625" name="Object 1"/>
          <p:cNvGraphicFramePr>
            <a:graphicFrameLocks noChangeAspect="1"/>
          </p:cNvGraphicFramePr>
          <p:nvPr/>
        </p:nvGraphicFramePr>
        <p:xfrm>
          <a:off x="2590800" y="5105400"/>
          <a:ext cx="3921125" cy="904875"/>
        </p:xfrm>
        <a:graphic>
          <a:graphicData uri="http://schemas.openxmlformats.org/presentationml/2006/ole">
            <mc:AlternateContent xmlns:mc="http://schemas.openxmlformats.org/markup-compatibility/2006">
              <mc:Choice xmlns:v="urn:schemas-microsoft-com:vml" Requires="v">
                <p:oleObj spid="_x0000_s154685" name="Equation" r:id="rId4" imgW="1765080" imgH="406080" progId="Equation.3">
                  <p:embed/>
                </p:oleObj>
              </mc:Choice>
              <mc:Fallback>
                <p:oleObj name="Equation" r:id="rId4" imgW="1765080" imgH="40608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5105400"/>
                        <a:ext cx="3921125" cy="90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7121525" y="5257800"/>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[8]</a:t>
            </a:r>
          </a:p>
        </p:txBody>
      </p:sp>
      <p:sp>
        <p:nvSpPr>
          <p:cNvPr id="11" name="Content Placeholder 2"/>
          <p:cNvSpPr txBox="1">
            <a:spLocks/>
          </p:cNvSpPr>
          <p:nvPr/>
        </p:nvSpPr>
        <p:spPr bwMode="auto">
          <a:xfrm>
            <a:off x="152400" y="685800"/>
            <a:ext cx="8763000" cy="1592262"/>
          </a:xfrm>
          <a:prstGeom prst="rect">
            <a:avLst/>
          </a:prstGeom>
          <a:noFill/>
          <a:ln w="9525">
            <a:noFill/>
            <a:miter lim="800000"/>
            <a:headEnd/>
            <a:tailEnd/>
          </a:ln>
        </p:spPr>
        <p:txBody>
          <a:bodyPr lIns="0" tIns="0" rIns="0" bIns="0"/>
          <a:lstStyle/>
          <a:p>
            <a:pPr marL="0" marR="0" indent="360045" algn="just">
              <a:spcBef>
                <a:spcPts val="0"/>
              </a:spcBef>
              <a:spcAft>
                <a:spcPts val="0"/>
              </a:spcAft>
            </a:pPr>
            <a:r>
              <a:rPr lang="ro-RO" sz="2000" b="1" dirty="0">
                <a:latin typeface="+mn-lt"/>
                <a:ea typeface="Times New Roman"/>
              </a:rPr>
              <a:t>Tensiunea într-un nod al reţelei electrice este o funcţie de timp</a:t>
            </a:r>
            <a:r>
              <a:rPr lang="ro-RO" sz="2000" dirty="0">
                <a:latin typeface="+mn-lt"/>
                <a:ea typeface="Times New Roman"/>
              </a:rPr>
              <a:t> </a:t>
            </a:r>
            <a:r>
              <a:rPr lang="ro-RO" sz="2000" b="1" i="1" dirty="0">
                <a:solidFill>
                  <a:srgbClr val="002060"/>
                </a:solidFill>
                <a:latin typeface="+mn-lt"/>
                <a:ea typeface="Times New Roman"/>
              </a:rPr>
              <a:t>U(t)</a:t>
            </a:r>
            <a:r>
              <a:rPr lang="ro-RO" sz="2000" dirty="0">
                <a:latin typeface="+mn-lt"/>
                <a:ea typeface="Times New Roman"/>
              </a:rPr>
              <a:t>, iar variaţia de tensiune procentuală în acest nod, la un moment dat </a:t>
            </a:r>
            <a:r>
              <a:rPr lang="ro-RO" sz="2000" i="1" dirty="0">
                <a:latin typeface="+mn-lt"/>
                <a:ea typeface="Times New Roman"/>
              </a:rPr>
              <a:t>t</a:t>
            </a:r>
            <a:r>
              <a:rPr lang="ro-RO" sz="2000" dirty="0">
                <a:latin typeface="+mn-lt"/>
                <a:ea typeface="Times New Roman"/>
              </a:rPr>
              <a:t>, denumită şi </a:t>
            </a:r>
            <a:r>
              <a:rPr lang="ro-RO" sz="2000" b="1" i="1" dirty="0">
                <a:solidFill>
                  <a:srgbClr val="002060"/>
                </a:solidFill>
                <a:latin typeface="+mn-lt"/>
                <a:ea typeface="Times New Roman"/>
              </a:rPr>
              <a:t>abatere</a:t>
            </a:r>
            <a:r>
              <a:rPr lang="ro-RO" sz="2000" dirty="0">
                <a:latin typeface="+mn-lt"/>
                <a:ea typeface="Times New Roman"/>
              </a:rPr>
              <a:t> sau </a:t>
            </a:r>
            <a:r>
              <a:rPr lang="ro-RO" sz="2000" b="1" i="1" dirty="0">
                <a:solidFill>
                  <a:srgbClr val="002060"/>
                </a:solidFill>
                <a:latin typeface="+mn-lt"/>
                <a:ea typeface="Times New Roman"/>
              </a:rPr>
              <a:t>deviaţie de tensiune</a:t>
            </a:r>
            <a:r>
              <a:rPr lang="ro-RO" sz="2000" dirty="0">
                <a:latin typeface="+mn-lt"/>
                <a:ea typeface="Times New Roman"/>
              </a:rPr>
              <a:t>, se calculează cu o relaţie de forma următoare:</a:t>
            </a:r>
          </a:p>
          <a:p>
            <a:pPr marL="0" marR="0" indent="360045" algn="just">
              <a:spcBef>
                <a:spcPts val="0"/>
              </a:spcBef>
              <a:spcAft>
                <a:spcPts val="0"/>
              </a:spcAft>
            </a:pPr>
            <a:endParaRPr lang="en-US" sz="2800" dirty="0">
              <a:latin typeface="+mn-lt"/>
              <a:ea typeface="Times New Roman"/>
            </a:endParaRPr>
          </a:p>
          <a:p>
            <a:pPr algn="just">
              <a:spcBef>
                <a:spcPts val="0"/>
              </a:spcBef>
              <a:spcAft>
                <a:spcPts val="0"/>
              </a:spcAft>
            </a:pPr>
            <a:endParaRPr lang="en-US" sz="2400" dirty="0">
              <a:latin typeface="Times New Roman"/>
              <a:ea typeface="Times New Roman"/>
            </a:endParaRPr>
          </a:p>
        </p:txBody>
      </p:sp>
      <p:graphicFrame>
        <p:nvGraphicFramePr>
          <p:cNvPr id="12" name="Object 1"/>
          <p:cNvGraphicFramePr>
            <a:graphicFrameLocks noChangeAspect="1"/>
          </p:cNvGraphicFramePr>
          <p:nvPr/>
        </p:nvGraphicFramePr>
        <p:xfrm>
          <a:off x="2778125" y="2514600"/>
          <a:ext cx="3546475" cy="906462"/>
        </p:xfrm>
        <a:graphic>
          <a:graphicData uri="http://schemas.openxmlformats.org/presentationml/2006/ole">
            <mc:AlternateContent xmlns:mc="http://schemas.openxmlformats.org/markup-compatibility/2006">
              <mc:Choice xmlns:v="urn:schemas-microsoft-com:vml" Requires="v">
                <p:oleObj spid="_x0000_s154686" name="Equation" r:id="rId6" imgW="1600200" imgH="406080" progId="Equation.3">
                  <p:embed/>
                </p:oleObj>
              </mc:Choice>
              <mc:Fallback>
                <p:oleObj name="Equation" r:id="rId6" imgW="1600200" imgH="40608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8125" y="2514600"/>
                        <a:ext cx="3546475" cy="906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7000061" y="2667000"/>
            <a:ext cx="543739" cy="461665"/>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400" dirty="0">
                <a:latin typeface="Times New Roman" pitchFamily="18" charset="0"/>
                <a:ea typeface="Times New Roman" pitchFamily="18" charset="0"/>
                <a:cs typeface="Times New Roman" pitchFamily="18" charset="0"/>
              </a:rPr>
              <a:t>[7]</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4223429</TotalTime>
  <Words>4889</Words>
  <Application>Microsoft Office PowerPoint</Application>
  <PresentationFormat>On-screen Show (4:3)</PresentationFormat>
  <Paragraphs>505</Paragraphs>
  <Slides>50</Slides>
  <Notes>48</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61" baseType="lpstr">
      <vt:lpstr>Algerian</vt:lpstr>
      <vt:lpstr>Arial</vt:lpstr>
      <vt:lpstr>Arial Black</vt:lpstr>
      <vt:lpstr>Arial Narrow</vt:lpstr>
      <vt:lpstr>Calibri</vt:lpstr>
      <vt:lpstr>Courier New</vt:lpstr>
      <vt:lpstr>Times New Roman</vt:lpstr>
      <vt:lpstr>Wingdings</vt:lpstr>
      <vt:lpstr>Default Design</vt:lpstr>
      <vt:lpstr>Equation</vt:lpstr>
      <vt:lpstr>Picture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elena</dc:creator>
  <cp:lastModifiedBy>Volador</cp:lastModifiedBy>
  <cp:revision>869</cp:revision>
  <cp:lastPrinted>1601-01-01T00:00:00Z</cp:lastPrinted>
  <dcterms:created xsi:type="dcterms:W3CDTF">1601-01-01T00:00:00Z</dcterms:created>
  <dcterms:modified xsi:type="dcterms:W3CDTF">2019-05-30T06:39:44Z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