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6" r:id="rId2"/>
    <p:sldId id="436" r:id="rId3"/>
    <p:sldId id="437" r:id="rId4"/>
    <p:sldId id="456" r:id="rId5"/>
    <p:sldId id="348" r:id="rId6"/>
    <p:sldId id="276" r:id="rId7"/>
    <p:sldId id="367" r:id="rId8"/>
    <p:sldId id="444" r:id="rId9"/>
    <p:sldId id="441" r:id="rId10"/>
    <p:sldId id="402" r:id="rId11"/>
    <p:sldId id="442" r:id="rId12"/>
    <p:sldId id="445" r:id="rId13"/>
    <p:sldId id="403" r:id="rId14"/>
    <p:sldId id="404" r:id="rId15"/>
    <p:sldId id="446" r:id="rId16"/>
    <p:sldId id="447" r:id="rId17"/>
    <p:sldId id="448" r:id="rId18"/>
    <p:sldId id="450" r:id="rId19"/>
    <p:sldId id="449" r:id="rId20"/>
    <p:sldId id="451" r:id="rId21"/>
    <p:sldId id="452" r:id="rId22"/>
    <p:sldId id="453" r:id="rId23"/>
    <p:sldId id="454" r:id="rId24"/>
    <p:sldId id="455" r:id="rId25"/>
    <p:sldId id="457" r:id="rId26"/>
    <p:sldId id="459" r:id="rId27"/>
    <p:sldId id="461" r:id="rId28"/>
    <p:sldId id="462" r:id="rId29"/>
    <p:sldId id="463" r:id="rId30"/>
    <p:sldId id="465" r:id="rId31"/>
    <p:sldId id="466" r:id="rId32"/>
    <p:sldId id="467" r:id="rId33"/>
    <p:sldId id="469" r:id="rId34"/>
    <p:sldId id="470" r:id="rId35"/>
    <p:sldId id="471" r:id="rId36"/>
    <p:sldId id="472" r:id="rId37"/>
    <p:sldId id="361" r:id="rId3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00FF"/>
    <a:srgbClr val="FFFF66"/>
    <a:srgbClr val="66FFFF"/>
    <a:srgbClr val="FF6699"/>
    <a:srgbClr val="CCFF66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797" autoAdjust="0"/>
    <p:restoredTop sz="88710" autoAdjust="0"/>
  </p:normalViewPr>
  <p:slideViewPr>
    <p:cSldViewPr>
      <p:cViewPr varScale="1">
        <p:scale>
          <a:sx n="113" d="100"/>
          <a:sy n="113" d="100"/>
        </p:scale>
        <p:origin x="180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510706-B957-443F-B7C9-5C0125A83B29}" type="datetimeFigureOut">
              <a:rPr lang="en-US" smtClean="0"/>
              <a:pPr/>
              <a:t>5/15/2019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9E3D1E-AFF7-4C40-8DBB-6242D439280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AB4BA1-1491-4FDC-A89A-E0AD9546A0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345A15-F261-481D-A5D2-9742999D1A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71C9E5-4EAF-4B82-9C6B-A0AFEF1079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ECE1E9-B34E-42AE-9A0C-5147275A44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901478-C4FE-4EF8-9C67-286C492E31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050E7D-4A2D-47DE-A1EA-226C793156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C3C029-126C-444F-B1D2-02DB415BC7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08A302-4EED-4649-81A0-6753B2F0F6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A3068D-E6F8-491C-9ED7-9CE5C1164C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D7FDEF-612C-46FC-9B62-0700C91096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514E2A-1F37-423F-916B-85B136CFCE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8F8AF3BB-66DF-4369-B753-9C3FF338C4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0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12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14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16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8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9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1.bin"/><Relationship Id="rId12" Type="http://schemas.openxmlformats.org/officeDocument/2006/relationships/image" Target="../media/image24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1.wmf"/><Relationship Id="rId11" Type="http://schemas.openxmlformats.org/officeDocument/2006/relationships/oleObject" Target="../embeddings/oleObject23.bin"/><Relationship Id="rId5" Type="http://schemas.openxmlformats.org/officeDocument/2006/relationships/oleObject" Target="../embeddings/oleObject20.bin"/><Relationship Id="rId10" Type="http://schemas.openxmlformats.org/officeDocument/2006/relationships/image" Target="../media/image23.wmf"/><Relationship Id="rId4" Type="http://schemas.openxmlformats.org/officeDocument/2006/relationships/image" Target="../media/image20.wmf"/><Relationship Id="rId9" Type="http://schemas.openxmlformats.org/officeDocument/2006/relationships/oleObject" Target="../embeddings/oleObject22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25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26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27.bin"/><Relationship Id="rId4" Type="http://schemas.openxmlformats.org/officeDocument/2006/relationships/image" Target="../media/image27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29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3" Type="http://schemas.openxmlformats.org/officeDocument/2006/relationships/oleObject" Target="../embeddings/oleObject29.bin"/><Relationship Id="rId7" Type="http://schemas.openxmlformats.org/officeDocument/2006/relationships/oleObject" Target="../embeddings/oleObject3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31.wmf"/><Relationship Id="rId5" Type="http://schemas.openxmlformats.org/officeDocument/2006/relationships/oleObject" Target="../embeddings/oleObject30.bin"/><Relationship Id="rId4" Type="http://schemas.openxmlformats.org/officeDocument/2006/relationships/image" Target="../media/image30.w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34.png"/><Relationship Id="rId4" Type="http://schemas.openxmlformats.org/officeDocument/2006/relationships/image" Target="../media/image33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5.vml"/><Relationship Id="rId5" Type="http://schemas.openxmlformats.org/officeDocument/2006/relationships/image" Target="../media/image35.wmf"/><Relationship Id="rId4" Type="http://schemas.openxmlformats.org/officeDocument/2006/relationships/oleObject" Target="../embeddings/oleObject33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9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6.wmf"/><Relationship Id="rId17" Type="http://schemas.openxmlformats.org/officeDocument/2006/relationships/oleObject" Target="../embeddings/oleObject8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8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5.wmf"/><Relationship Id="rId4" Type="http://schemas.openxmlformats.org/officeDocument/2006/relationships/image" Target="../media/image2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7.w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37.w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38.w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39.w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41.wmf"/><Relationship Id="rId5" Type="http://schemas.openxmlformats.org/officeDocument/2006/relationships/oleObject" Target="../embeddings/oleObject38.bin"/><Relationship Id="rId4" Type="http://schemas.openxmlformats.org/officeDocument/2006/relationships/image" Target="../media/image40.wm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15240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1844924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t-BR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lgerian" pitchFamily="82" charset="0"/>
              </a:rPr>
              <a:t>Transportul </a:t>
            </a:r>
            <a:r>
              <a:rPr lang="ro-RO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lgerian" pitchFamily="82" charset="0"/>
              </a:rPr>
              <a:t>S</a:t>
            </a:r>
            <a:r>
              <a:rPr lang="pt-BR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lgerian" pitchFamily="82" charset="0"/>
              </a:rPr>
              <a:t>i distribu</a:t>
            </a:r>
            <a:r>
              <a:rPr lang="ro-RO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lgerian" pitchFamily="82" charset="0"/>
              </a:rPr>
              <a:t>T</a:t>
            </a:r>
            <a:r>
              <a:rPr lang="pt-BR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lgerian" pitchFamily="82" charset="0"/>
              </a:rPr>
              <a:t>ia energiei electrice</a:t>
            </a:r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152400" y="36576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76200" y="3929103"/>
            <a:ext cx="914399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o-RO" sz="2400" b="1" kern="0" dirty="0">
                <a:solidFill>
                  <a:schemeClr val="accent4"/>
                </a:solidFill>
                <a:latin typeface="Arial Black" pitchFamily="34" charset="0"/>
              </a:rPr>
              <a:t>CURS </a:t>
            </a:r>
            <a:r>
              <a:rPr lang="en-US" sz="2400" b="1" kern="0" dirty="0">
                <a:solidFill>
                  <a:schemeClr val="accent4"/>
                </a:solidFill>
                <a:latin typeface="Arial Black" pitchFamily="34" charset="0"/>
              </a:rPr>
              <a:t>9-11</a:t>
            </a:r>
            <a:endParaRPr lang="pt-BR" sz="2400" b="1" kern="0" dirty="0">
              <a:solidFill>
                <a:schemeClr val="accent4"/>
              </a:solidFill>
              <a:latin typeface="Arial Black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0" y="624840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o-RO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lgerian" pitchFamily="82" charset="0"/>
              </a:rPr>
              <a:t>IAŞI - 2019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6096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 Box 334"/>
          <p:cNvSpPr txBox="1">
            <a:spLocks noChangeArrowheads="1"/>
          </p:cNvSpPr>
          <p:nvPr/>
        </p:nvSpPr>
        <p:spPr bwMode="auto">
          <a:xfrm>
            <a:off x="0" y="0"/>
            <a:ext cx="9144000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800" b="1" dirty="0" err="1"/>
              <a:t>Calculul</a:t>
            </a:r>
            <a:r>
              <a:rPr lang="en-US" sz="2800" b="1" dirty="0"/>
              <a:t> </a:t>
            </a:r>
            <a:r>
              <a:rPr lang="en-US" sz="2800" b="1" dirty="0" err="1"/>
              <a:t>pierderilor</a:t>
            </a:r>
            <a:r>
              <a:rPr lang="en-US" sz="2800" b="1" dirty="0"/>
              <a:t> </a:t>
            </a:r>
            <a:r>
              <a:rPr lang="ro-RO" sz="2800" b="1" dirty="0"/>
              <a:t>î</a:t>
            </a:r>
            <a:r>
              <a:rPr lang="en-US" sz="2800" b="1" dirty="0"/>
              <a:t>n </a:t>
            </a:r>
            <a:r>
              <a:rPr lang="en-US" sz="2800" b="1" dirty="0" err="1"/>
              <a:t>liniile</a:t>
            </a:r>
            <a:r>
              <a:rPr lang="en-US" sz="2800" b="1" dirty="0"/>
              <a:t> </a:t>
            </a:r>
            <a:r>
              <a:rPr lang="en-US" sz="2800" b="1" dirty="0" err="1"/>
              <a:t>electrice</a:t>
            </a:r>
            <a:r>
              <a:rPr lang="ro-RO" sz="2800" b="1" dirty="0"/>
              <a:t> (LE)</a:t>
            </a:r>
            <a:endParaRPr lang="en-US" sz="2800" dirty="0"/>
          </a:p>
        </p:txBody>
      </p:sp>
      <p:sp>
        <p:nvSpPr>
          <p:cNvPr id="1003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51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510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24307" name="Rectangle 5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24309" name="Rectangle 5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381000" y="1219200"/>
            <a:ext cx="80010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o-RO" sz="2000" dirty="0">
                <a:latin typeface="+mn-lt"/>
                <a:ea typeface="Times New Roman" panose="02020603050405020304" pitchFamily="18" charset="0"/>
              </a:rPr>
              <a:t>Liniile electrice aeriene </a:t>
            </a:r>
            <a:r>
              <a:rPr lang="ro-RO" sz="2000" dirty="0" err="1">
                <a:latin typeface="+mn-lt"/>
                <a:ea typeface="Times New Roman" panose="02020603050405020304" pitchFamily="18" charset="0"/>
              </a:rPr>
              <a:t>şi</a:t>
            </a:r>
            <a:r>
              <a:rPr lang="ro-RO" sz="2000" dirty="0">
                <a:latin typeface="+mn-lt"/>
                <a:ea typeface="Times New Roman" panose="02020603050405020304" pitchFamily="18" charset="0"/>
              </a:rPr>
              <a:t> subterane - </a:t>
            </a:r>
            <a:r>
              <a:rPr lang="ro-RO" sz="2000" dirty="0" err="1">
                <a:latin typeface="+mn-lt"/>
                <a:ea typeface="Times New Roman" panose="02020603050405020304" pitchFamily="18" charset="0"/>
              </a:rPr>
              <a:t>cuadripoli</a:t>
            </a:r>
            <a:r>
              <a:rPr lang="ro-RO" sz="2000" dirty="0">
                <a:latin typeface="+mn-lt"/>
                <a:ea typeface="Times New Roman" panose="02020603050405020304" pitchFamily="18" charset="0"/>
              </a:rPr>
              <a:t> pasivi, liniari.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o-RO" sz="2000" dirty="0">
              <a:latin typeface="+mn-lt"/>
              <a:ea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o-RO" sz="2000" dirty="0">
                <a:latin typeface="+mn-lt"/>
                <a:ea typeface="Times New Roman" panose="02020603050405020304" pitchFamily="18" charset="0"/>
              </a:rPr>
              <a:t>Cu </a:t>
            </a:r>
            <a:r>
              <a:rPr lang="ro-RO" sz="2000" dirty="0" err="1">
                <a:latin typeface="+mn-lt"/>
                <a:ea typeface="Times New Roman" panose="02020603050405020304" pitchFamily="18" charset="0"/>
              </a:rPr>
              <a:t>excepţia</a:t>
            </a:r>
            <a:r>
              <a:rPr lang="ro-RO" sz="2000" dirty="0">
                <a:latin typeface="+mn-lt"/>
                <a:ea typeface="Times New Roman" panose="02020603050405020304" pitchFamily="18" charset="0"/>
              </a:rPr>
              <a:t> liniilor lungi, pentru care reprezentarea trebuie să </a:t>
            </a:r>
            <a:r>
              <a:rPr lang="ro-RO" sz="2000" dirty="0" err="1">
                <a:latin typeface="+mn-lt"/>
                <a:ea typeface="Times New Roman" panose="02020603050405020304" pitchFamily="18" charset="0"/>
              </a:rPr>
              <a:t>ţină</a:t>
            </a:r>
            <a:r>
              <a:rPr lang="ro-RO" sz="2000" dirty="0">
                <a:latin typeface="+mn-lt"/>
                <a:ea typeface="Times New Roman" panose="02020603050405020304" pitchFamily="18" charset="0"/>
              </a:rPr>
              <a:t> seama de caracterul uniform distribuit al parametrilor, pot fi </a:t>
            </a:r>
            <a:r>
              <a:rPr lang="ro-RO" sz="2000" dirty="0" err="1">
                <a:latin typeface="+mn-lt"/>
                <a:ea typeface="Times New Roman" panose="02020603050405020304" pitchFamily="18" charset="0"/>
              </a:rPr>
              <a:t>înlocuiţi</a:t>
            </a:r>
            <a:r>
              <a:rPr lang="ro-RO" sz="2000" dirty="0">
                <a:latin typeface="+mn-lt"/>
                <a:ea typeface="Times New Roman" panose="02020603050405020304" pitchFamily="18" charset="0"/>
              </a:rPr>
              <a:t> prin dipoli care </a:t>
            </a:r>
            <a:r>
              <a:rPr lang="ro-RO" sz="2000" dirty="0" err="1">
                <a:latin typeface="+mn-lt"/>
                <a:ea typeface="Times New Roman" panose="02020603050405020304" pitchFamily="18" charset="0"/>
              </a:rPr>
              <a:t>conţin</a:t>
            </a:r>
            <a:r>
              <a:rPr lang="ro-RO" sz="2000" dirty="0">
                <a:latin typeface="+mn-lt"/>
                <a:ea typeface="Times New Roman" panose="02020603050405020304" pitchFamily="18" charset="0"/>
              </a:rPr>
              <a:t> o </a:t>
            </a:r>
            <a:r>
              <a:rPr lang="ro-RO" sz="2000" dirty="0" err="1">
                <a:latin typeface="+mn-lt"/>
                <a:ea typeface="Times New Roman" panose="02020603050405020304" pitchFamily="18" charset="0"/>
              </a:rPr>
              <a:t>rezistenţă</a:t>
            </a:r>
            <a:r>
              <a:rPr lang="ro-RO" sz="2000" dirty="0">
                <a:latin typeface="+mn-lt"/>
                <a:ea typeface="Times New Roman" panose="02020603050405020304" pitchFamily="18" charset="0"/>
              </a:rPr>
              <a:t> în serie cu o </a:t>
            </a:r>
            <a:r>
              <a:rPr lang="ro-RO" sz="2000" dirty="0" err="1">
                <a:latin typeface="+mn-lt"/>
                <a:ea typeface="Times New Roman" panose="02020603050405020304" pitchFamily="18" charset="0"/>
              </a:rPr>
              <a:t>reactanţă</a:t>
            </a:r>
            <a:r>
              <a:rPr lang="ro-RO" sz="2000" dirty="0">
                <a:latin typeface="+mn-lt"/>
                <a:ea typeface="Times New Roman" panose="02020603050405020304" pitchFamily="18" charset="0"/>
              </a:rPr>
              <a:t>, având parametri </a:t>
            </a:r>
            <a:r>
              <a:rPr lang="ro-RO" sz="2000" dirty="0" err="1">
                <a:latin typeface="+mn-lt"/>
                <a:ea typeface="Times New Roman" panose="02020603050405020304" pitchFamily="18" charset="0"/>
              </a:rPr>
              <a:t>concentraţi</a:t>
            </a:r>
            <a:r>
              <a:rPr lang="ro-RO" sz="2000" dirty="0">
                <a:latin typeface="+mn-lt"/>
                <a:ea typeface="Times New Roman" panose="02020603050405020304" pitchFamily="18" charset="0"/>
              </a:rPr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o-RO" sz="2000" dirty="0">
              <a:latin typeface="+mn-lt"/>
              <a:ea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o-RO" sz="2000" dirty="0">
                <a:latin typeface="+mn-lt"/>
                <a:ea typeface="Times New Roman" panose="02020603050405020304" pitchFamily="18" charset="0"/>
              </a:rPr>
              <a:t>În cele ce urmează, se analizează numai acest din urmă caz, pierderile de putere </a:t>
            </a:r>
            <a:r>
              <a:rPr lang="ro-RO" sz="2000" dirty="0" err="1">
                <a:latin typeface="+mn-lt"/>
                <a:ea typeface="Times New Roman" panose="02020603050405020304" pitchFamily="18" charset="0"/>
              </a:rPr>
              <a:t>şi</a:t>
            </a:r>
            <a:r>
              <a:rPr lang="ro-RO" sz="2000" dirty="0">
                <a:latin typeface="+mn-lt"/>
                <a:ea typeface="Times New Roman" panose="02020603050405020304" pitchFamily="18" charset="0"/>
              </a:rPr>
              <a:t> energie în liniile lungi de transport fiind tratate separat.</a:t>
            </a:r>
            <a:endParaRPr lang="en-US" sz="2000" dirty="0">
              <a:latin typeface="+mn-l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6096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 Box 334"/>
          <p:cNvSpPr txBox="1">
            <a:spLocks noChangeArrowheads="1"/>
          </p:cNvSpPr>
          <p:nvPr/>
        </p:nvSpPr>
        <p:spPr bwMode="auto">
          <a:xfrm>
            <a:off x="0" y="0"/>
            <a:ext cx="9144000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o-RO" sz="2800" b="1" dirty="0"/>
              <a:t>Pierderi Joule în LE</a:t>
            </a: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1003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51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510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24307" name="Rectangle 5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7103533" y="2215218"/>
            <a:ext cx="6046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2575" lvl="0" indent="-282575" algn="just" eaLnBrk="1" hangingPunct="1">
              <a:spcAft>
                <a:spcPts val="600"/>
              </a:spcAft>
              <a:buClr>
                <a:srgbClr val="000099"/>
              </a:buClr>
              <a:tabLst>
                <a:tab pos="360363" algn="l"/>
              </a:tabLst>
            </a:pPr>
            <a:r>
              <a:rPr lang="ro-RO" sz="28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[4]</a:t>
            </a:r>
          </a:p>
        </p:txBody>
      </p:sp>
      <p:sp>
        <p:nvSpPr>
          <p:cNvPr id="224309" name="Rectangle 5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7103533" y="3230063"/>
            <a:ext cx="6046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2575" lvl="0" indent="-282575" algn="just" eaLnBrk="1" hangingPunct="1">
              <a:spcAft>
                <a:spcPts val="600"/>
              </a:spcAft>
              <a:buClr>
                <a:srgbClr val="000099"/>
              </a:buClr>
              <a:tabLst>
                <a:tab pos="360363" algn="l"/>
              </a:tabLst>
            </a:pPr>
            <a:r>
              <a:rPr lang="ro-RO" sz="28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[5]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0548498"/>
              </p:ext>
            </p:extLst>
          </p:nvPr>
        </p:nvGraphicFramePr>
        <p:xfrm>
          <a:off x="3479539" y="2309180"/>
          <a:ext cx="2887394" cy="4374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5529" name="Equation" r:id="rId3" imgW="1574800" imgH="241300" progId="Equation.DSMT4">
                  <p:embed/>
                </p:oleObj>
              </mc:Choice>
              <mc:Fallback>
                <p:oleObj name="Equation" r:id="rId3" imgW="1574800" imgH="241300" progId="Equation.DSMT4">
                  <p:embed/>
                  <p:pic>
                    <p:nvPicPr>
                      <p:cNvPr id="0" name="Object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79539" y="2309180"/>
                        <a:ext cx="2887394" cy="43748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0461479"/>
              </p:ext>
            </p:extLst>
          </p:nvPr>
        </p:nvGraphicFramePr>
        <p:xfrm>
          <a:off x="3479539" y="3120723"/>
          <a:ext cx="2765267" cy="741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5530" name="Equation" r:id="rId5" imgW="1562100" imgH="419100" progId="Equation.DSMT4">
                  <p:embed/>
                </p:oleObj>
              </mc:Choice>
              <mc:Fallback>
                <p:oleObj name="Equation" r:id="rId5" imgW="1562100" imgH="419100" progId="Equation.DSMT4">
                  <p:embed/>
                  <p:pic>
                    <p:nvPicPr>
                      <p:cNvPr id="0" name="Object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79539" y="3120723"/>
                        <a:ext cx="2765267" cy="74190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8"/>
          <p:cNvSpPr>
            <a:spLocks noChangeArrowheads="1"/>
          </p:cNvSpPr>
          <p:nvPr/>
        </p:nvSpPr>
        <p:spPr bwMode="auto">
          <a:xfrm>
            <a:off x="228600" y="1142875"/>
            <a:ext cx="85344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Pierderile de putere activă în liniile electrice trifazate de curent alternativ, datorate efectului Joule, se determină cu </a:t>
            </a:r>
            <a:r>
              <a:rPr kumimoji="0" lang="ro-RO" altLang="en-U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relaţiile</a:t>
            </a:r>
            <a:r>
              <a:rPr kumimoji="0" lang="ro-RO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:</a:t>
            </a:r>
            <a:endParaRPr kumimoji="0" lang="en-US" altLang="en-US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39"/>
          <p:cNvSpPr>
            <a:spLocks noChangeArrowheads="1"/>
          </p:cNvSpPr>
          <p:nvPr/>
        </p:nvSpPr>
        <p:spPr bwMode="auto">
          <a:xfrm>
            <a:off x="0" y="6953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sau:									                                                                                   (8)</a:t>
            </a:r>
            <a:endParaRPr kumimoji="0" lang="en-US" altLang="en-US" sz="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40"/>
          <p:cNvSpPr>
            <a:spLocks noChangeArrowheads="1"/>
          </p:cNvSpPr>
          <p:nvPr/>
        </p:nvSpPr>
        <p:spPr bwMode="auto">
          <a:xfrm>
            <a:off x="457200" y="4286557"/>
            <a:ext cx="8077200" cy="1738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	</a:t>
            </a:r>
            <a:endParaRPr kumimoji="0" lang="en-US" altLang="en-US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– </a:t>
            </a:r>
            <a:r>
              <a:rPr kumimoji="0" lang="en-GB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rezistenţa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en-GB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pe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en-GB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fază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a </a:t>
            </a:r>
            <a:r>
              <a:rPr kumimoji="0" lang="en-GB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conductoarelor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en-GB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liniei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kumimoji="0" lang="en-GB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considerată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en-GB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constantă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cu </a:t>
            </a:r>
            <a:r>
              <a:rPr kumimoji="0" lang="pt-BR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temperatura;</a:t>
            </a: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en-US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I, I</a:t>
            </a:r>
            <a:r>
              <a:rPr kumimoji="0" lang="pt-BR" altLang="en-US" sz="2000" b="0" i="1" u="none" strike="noStrike" cap="none" normalizeH="0" baseline="-3000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ro-RO" altLang="en-US" sz="2000" b="0" i="1" u="none" strike="noStrike" cap="none" normalizeH="0" baseline="-3000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pt-BR" altLang="en-US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I</a:t>
            </a:r>
            <a:r>
              <a:rPr kumimoji="0" lang="pt-BR" altLang="en-US" sz="2000" b="0" i="1" u="none" strike="noStrike" cap="none" normalizeH="0" baseline="-3000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kumimoji="0" lang="pt-BR" altLang="en-US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pt-BR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– curenţii total, activ şi reactiv care circulă prin linie;</a:t>
            </a: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en-US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S, P, Q </a:t>
            </a:r>
            <a:r>
              <a:rPr kumimoji="0" lang="pt-BR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– puterile trifazate aparentă, activă şi reactivă tranzitate prin linie;</a:t>
            </a: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en-US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kumimoji="0" lang="pt-BR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– tensiunea de funcţionare a liniei care, în calcule mai puţin riguroase, poate fi identificată cu tens. nominală.</a:t>
            </a:r>
            <a:endParaRPr kumimoji="0" lang="pt-BR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5150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6096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 Box 334"/>
          <p:cNvSpPr txBox="1">
            <a:spLocks noChangeArrowheads="1"/>
          </p:cNvSpPr>
          <p:nvPr/>
        </p:nvSpPr>
        <p:spPr bwMode="auto">
          <a:xfrm>
            <a:off x="0" y="0"/>
            <a:ext cx="9144000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o-RO" sz="2800" b="1" dirty="0"/>
              <a:t>Pierderi de putere reactivă în LE</a:t>
            </a: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1003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51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510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24307" name="Rectangle 5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7103533" y="2215218"/>
            <a:ext cx="6046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2575" lvl="0" indent="-282575" algn="just" eaLnBrk="1" hangingPunct="1">
              <a:spcAft>
                <a:spcPts val="600"/>
              </a:spcAft>
              <a:buClr>
                <a:srgbClr val="000099"/>
              </a:buClr>
              <a:tabLst>
                <a:tab pos="360363" algn="l"/>
              </a:tabLst>
            </a:pPr>
            <a:r>
              <a:rPr lang="ro-RO" sz="28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[6]</a:t>
            </a:r>
          </a:p>
        </p:txBody>
      </p:sp>
      <p:sp>
        <p:nvSpPr>
          <p:cNvPr id="224309" name="Rectangle 5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7103533" y="3230063"/>
            <a:ext cx="6046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2575" lvl="0" indent="-282575" algn="just" eaLnBrk="1" hangingPunct="1">
              <a:spcAft>
                <a:spcPts val="600"/>
              </a:spcAft>
              <a:buClr>
                <a:srgbClr val="000099"/>
              </a:buClr>
              <a:tabLst>
                <a:tab pos="360363" algn="l"/>
              </a:tabLst>
            </a:pPr>
            <a:r>
              <a:rPr lang="ro-RO" sz="28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[7]</a:t>
            </a:r>
          </a:p>
        </p:txBody>
      </p:sp>
      <p:sp>
        <p:nvSpPr>
          <p:cNvPr id="4" name="Rectangle 38"/>
          <p:cNvSpPr>
            <a:spLocks noChangeArrowheads="1"/>
          </p:cNvSpPr>
          <p:nvPr/>
        </p:nvSpPr>
        <p:spPr bwMode="auto">
          <a:xfrm>
            <a:off x="457200" y="1438369"/>
            <a:ext cx="85344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Pierderile de putere reactivă în liniile electrice trifazate de </a:t>
            </a:r>
            <a:r>
              <a:rPr kumimoji="0" lang="ro-RO" altLang="en-U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c.a.</a:t>
            </a:r>
            <a:endParaRPr kumimoji="0" lang="en-US" altLang="en-US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40"/>
          <p:cNvSpPr>
            <a:spLocks noChangeArrowheads="1"/>
          </p:cNvSpPr>
          <p:nvPr/>
        </p:nvSpPr>
        <p:spPr bwMode="auto">
          <a:xfrm>
            <a:off x="457200" y="4286557"/>
            <a:ext cx="8077200" cy="1738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	</a:t>
            </a:r>
            <a:endParaRPr kumimoji="0" lang="en-US" altLang="en-US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o-RO" altLang="en-US" sz="2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– </a:t>
            </a:r>
            <a:r>
              <a:rPr kumimoji="0" lang="ro-RO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reactanța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en-GB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pe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en-GB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fază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a </a:t>
            </a:r>
            <a:r>
              <a:rPr kumimoji="0" lang="en-GB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conductoarelor</a:t>
            </a:r>
            <a:r>
              <a:rPr kumimoji="0" lang="en-GB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en-GB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liniei</a:t>
            </a:r>
            <a:endParaRPr lang="ro-RO" altLang="en-US" sz="1600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en-US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I, I</a:t>
            </a:r>
            <a:r>
              <a:rPr kumimoji="0" lang="pt-BR" altLang="en-US" sz="2000" b="0" i="1" u="none" strike="noStrike" cap="none" normalizeH="0" baseline="-3000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kumimoji="0" lang="ro-RO" altLang="en-US" sz="2000" b="0" i="1" u="none" strike="noStrike" cap="none" normalizeH="0" baseline="-3000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pt-BR" altLang="en-US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I</a:t>
            </a:r>
            <a:r>
              <a:rPr kumimoji="0" lang="pt-BR" altLang="en-US" sz="2000" b="0" i="1" u="none" strike="noStrike" cap="none" normalizeH="0" baseline="-3000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kumimoji="0" lang="pt-BR" altLang="en-US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pt-BR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– curenţii total, activ şi reactiv care circulă prin linie;</a:t>
            </a: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en-US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S, P, Q </a:t>
            </a:r>
            <a:r>
              <a:rPr kumimoji="0" lang="pt-BR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– puterile trifazate aparentă, activă şi reactivă tranzitate prin linie;</a:t>
            </a: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en-US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kumimoji="0" lang="pt-BR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– tensiunea de funcţionare a liniei care, în calcule mai puţin riguroase, poate fi identificată cu tens. nominală.</a:t>
            </a:r>
            <a:endParaRPr kumimoji="0" lang="pt-BR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5976254"/>
              </p:ext>
            </p:extLst>
          </p:nvPr>
        </p:nvGraphicFramePr>
        <p:xfrm>
          <a:off x="2590800" y="2120970"/>
          <a:ext cx="3170887" cy="4635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543" name="Equation" r:id="rId3" imgW="1625600" imgH="241300" progId="Equation.DSMT4">
                  <p:embed/>
                </p:oleObj>
              </mc:Choice>
              <mc:Fallback>
                <p:oleObj name="Equation" r:id="rId3" imgW="1625600" imgH="24130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2120970"/>
                        <a:ext cx="3170887" cy="4635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4470256"/>
              </p:ext>
            </p:extLst>
          </p:nvPr>
        </p:nvGraphicFramePr>
        <p:xfrm>
          <a:off x="2624666" y="3101991"/>
          <a:ext cx="3065545" cy="7842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544" name="Equation" r:id="rId5" imgW="1638300" imgH="419100" progId="Equation.DSMT4">
                  <p:embed/>
                </p:oleObj>
              </mc:Choice>
              <mc:Fallback>
                <p:oleObj name="Equation" r:id="rId5" imgW="1638300" imgH="4191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4666" y="3101991"/>
                        <a:ext cx="3065545" cy="78420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1981200" y="2175321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7140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6096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0" y="67056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 Box 334"/>
          <p:cNvSpPr txBox="1">
            <a:spLocks noChangeArrowheads="1"/>
          </p:cNvSpPr>
          <p:nvPr/>
        </p:nvSpPr>
        <p:spPr bwMode="auto">
          <a:xfrm>
            <a:off x="0" y="0"/>
            <a:ext cx="9144000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o-RO" sz="2800" b="1" dirty="0"/>
              <a:t>Pierderi transversale de putere în LE</a:t>
            </a: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1003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51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510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57200" y="1103055"/>
            <a:ext cx="77724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/>
              <a:t>În</a:t>
            </a:r>
            <a:r>
              <a:rPr lang="en-US" sz="2000" dirty="0"/>
              <a:t> </a:t>
            </a:r>
            <a:r>
              <a:rPr lang="en-US" sz="2000" dirty="0" err="1"/>
              <a:t>cazul</a:t>
            </a:r>
            <a:r>
              <a:rPr lang="en-US" sz="2000" dirty="0"/>
              <a:t> </a:t>
            </a:r>
            <a:r>
              <a:rPr lang="en-US" sz="2000" dirty="0" err="1"/>
              <a:t>reprezentării</a:t>
            </a:r>
            <a:r>
              <a:rPr lang="en-US" sz="2000" dirty="0"/>
              <a:t> </a:t>
            </a:r>
            <a:r>
              <a:rPr lang="en-US" sz="2000" dirty="0" err="1"/>
              <a:t>liniilor</a:t>
            </a:r>
            <a:r>
              <a:rPr lang="en-US" sz="2000" dirty="0"/>
              <a:t> </a:t>
            </a:r>
            <a:r>
              <a:rPr lang="en-US" sz="2000" dirty="0" err="1"/>
              <a:t>electrice</a:t>
            </a:r>
            <a:r>
              <a:rPr lang="en-US" sz="2000" dirty="0"/>
              <a:t> de transport </a:t>
            </a:r>
            <a:r>
              <a:rPr lang="en-US" sz="2000" dirty="0" err="1"/>
              <a:t>şi</a:t>
            </a:r>
            <a:r>
              <a:rPr lang="en-US" sz="2000" dirty="0"/>
              <a:t> </a:t>
            </a:r>
            <a:r>
              <a:rPr lang="en-US" sz="2000" dirty="0" err="1"/>
              <a:t>distribuţie</a:t>
            </a:r>
            <a:r>
              <a:rPr lang="en-US" sz="2000" dirty="0"/>
              <a:t> a </a:t>
            </a:r>
            <a:r>
              <a:rPr lang="en-US" sz="2000" dirty="0" err="1"/>
              <a:t>energiei</a:t>
            </a:r>
            <a:r>
              <a:rPr lang="en-US" sz="2000" dirty="0"/>
              <a:t> </a:t>
            </a:r>
            <a:r>
              <a:rPr lang="en-US" sz="2000" dirty="0" err="1"/>
              <a:t>electrice</a:t>
            </a:r>
            <a:r>
              <a:rPr lang="en-US" sz="2000" dirty="0"/>
              <a:t>, </a:t>
            </a:r>
            <a:r>
              <a:rPr lang="en-US" sz="2000" dirty="0" err="1"/>
              <a:t>în</a:t>
            </a:r>
            <a:r>
              <a:rPr lang="en-US" sz="2000" dirty="0"/>
              <a:t> </a:t>
            </a:r>
            <a:r>
              <a:rPr lang="en-US" sz="2000" dirty="0" err="1"/>
              <a:t>schemele</a:t>
            </a:r>
            <a:r>
              <a:rPr lang="en-US" sz="2000" dirty="0"/>
              <a:t> </a:t>
            </a:r>
            <a:r>
              <a:rPr lang="en-US" sz="2000" dirty="0" err="1"/>
              <a:t>echivalente</a:t>
            </a:r>
            <a:r>
              <a:rPr lang="en-US" sz="2000" dirty="0"/>
              <a:t> </a:t>
            </a:r>
            <a:r>
              <a:rPr lang="en-US" sz="2000" dirty="0" err="1"/>
              <a:t>monofazate</a:t>
            </a:r>
            <a:r>
              <a:rPr lang="en-US" sz="2000" dirty="0"/>
              <a:t>, </a:t>
            </a:r>
            <a:r>
              <a:rPr lang="en-US" sz="2000" dirty="0" err="1"/>
              <a:t>prin</a:t>
            </a:r>
            <a:r>
              <a:rPr lang="en-US" sz="2000" dirty="0"/>
              <a:t> </a:t>
            </a:r>
            <a:r>
              <a:rPr lang="en-US" sz="2000" dirty="0" err="1"/>
              <a:t>cuadripoli</a:t>
            </a:r>
            <a:r>
              <a:rPr lang="en-US" sz="2000" dirty="0"/>
              <a:t> </a:t>
            </a:r>
            <a:r>
              <a:rPr lang="en-US" sz="2000" dirty="0" err="1"/>
              <a:t>în</a:t>
            </a:r>
            <a:r>
              <a:rPr lang="en-US" sz="2000" dirty="0"/>
              <a:t> </a:t>
            </a:r>
            <a:r>
              <a:rPr lang="el-GR" sz="2000" dirty="0"/>
              <a:t>π</a:t>
            </a:r>
            <a:r>
              <a:rPr lang="en-US" sz="2000" dirty="0"/>
              <a:t> </a:t>
            </a:r>
            <a:r>
              <a:rPr lang="en-US" sz="2000" dirty="0" err="1"/>
              <a:t>sau</a:t>
            </a:r>
            <a:r>
              <a:rPr lang="en-US" sz="2000" dirty="0"/>
              <a:t> T, cu </a:t>
            </a:r>
            <a:r>
              <a:rPr lang="en-US" sz="2000" dirty="0" err="1"/>
              <a:t>parametri</a:t>
            </a:r>
            <a:r>
              <a:rPr lang="en-US" sz="2000" dirty="0"/>
              <a:t> </a:t>
            </a:r>
            <a:r>
              <a:rPr lang="en-US" sz="2000" dirty="0" err="1"/>
              <a:t>concentraţi</a:t>
            </a:r>
            <a:r>
              <a:rPr lang="en-US" sz="2000" dirty="0"/>
              <a:t>, </a:t>
            </a:r>
            <a:r>
              <a:rPr lang="en-US" sz="2000" dirty="0" err="1"/>
              <a:t>pierderile</a:t>
            </a:r>
            <a:r>
              <a:rPr lang="en-US" sz="2000" dirty="0"/>
              <a:t> de </a:t>
            </a:r>
            <a:r>
              <a:rPr lang="en-US" sz="2000" dirty="0" err="1"/>
              <a:t>putere</a:t>
            </a:r>
            <a:r>
              <a:rPr lang="en-US" sz="2000" dirty="0"/>
              <a:t> </a:t>
            </a:r>
            <a:r>
              <a:rPr lang="en-US" sz="2000" dirty="0" err="1"/>
              <a:t>activă</a:t>
            </a:r>
            <a:r>
              <a:rPr lang="en-US" sz="2000" dirty="0"/>
              <a:t> </a:t>
            </a:r>
            <a:r>
              <a:rPr lang="en-US" sz="2000" dirty="0" err="1"/>
              <a:t>şi</a:t>
            </a:r>
            <a:r>
              <a:rPr lang="en-US" sz="2000" dirty="0"/>
              <a:t> </a:t>
            </a:r>
            <a:r>
              <a:rPr lang="en-US" sz="2000" dirty="0" err="1"/>
              <a:t>reactivă</a:t>
            </a:r>
            <a:r>
              <a:rPr lang="en-US" sz="2000" dirty="0"/>
              <a:t> </a:t>
            </a:r>
            <a:r>
              <a:rPr lang="en-US" sz="2000" dirty="0" err="1"/>
              <a:t>sunt</a:t>
            </a:r>
            <a:r>
              <a:rPr lang="en-US" sz="2000" dirty="0"/>
              <a:t> </a:t>
            </a:r>
            <a:r>
              <a:rPr lang="en-US" sz="2000" dirty="0" err="1"/>
              <a:t>formate</a:t>
            </a:r>
            <a:r>
              <a:rPr lang="en-US" sz="2000" dirty="0"/>
              <a:t> </a:t>
            </a:r>
            <a:r>
              <a:rPr lang="en-US" sz="2000" dirty="0" err="1"/>
              <a:t>practic</a:t>
            </a:r>
            <a:r>
              <a:rPr lang="en-US" sz="2000" dirty="0"/>
              <a:t> din: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err="1"/>
              <a:t>pierderi</a:t>
            </a:r>
            <a:r>
              <a:rPr lang="en-US" sz="2000" dirty="0"/>
              <a:t> </a:t>
            </a:r>
            <a:r>
              <a:rPr lang="en-US" sz="2000" dirty="0" err="1"/>
              <a:t>longitudinale</a:t>
            </a:r>
            <a:r>
              <a:rPr lang="en-US" sz="2000" dirty="0"/>
              <a:t> </a:t>
            </a:r>
            <a:r>
              <a:rPr lang="en-US" sz="2000" dirty="0" err="1"/>
              <a:t>prin</a:t>
            </a:r>
            <a:r>
              <a:rPr lang="en-US" sz="2000" dirty="0"/>
              <a:t> </a:t>
            </a:r>
            <a:r>
              <a:rPr lang="en-US" sz="2000" dirty="0" err="1"/>
              <a:t>efect</a:t>
            </a:r>
            <a:r>
              <a:rPr lang="en-US" sz="2000" dirty="0"/>
              <a:t> Joule, </a:t>
            </a:r>
            <a:r>
              <a:rPr lang="en-US" sz="2000" dirty="0" err="1"/>
              <a:t>variabile</a:t>
            </a:r>
            <a:r>
              <a:rPr lang="en-US" sz="2000" dirty="0"/>
              <a:t> cu </a:t>
            </a:r>
            <a:r>
              <a:rPr lang="en-US" sz="2000" dirty="0" err="1"/>
              <a:t>pătratul</a:t>
            </a:r>
            <a:r>
              <a:rPr lang="en-US" sz="2000" dirty="0"/>
              <a:t> </a:t>
            </a:r>
            <a:r>
              <a:rPr lang="en-US" sz="2000" dirty="0" err="1"/>
              <a:t>sarcinii</a:t>
            </a:r>
            <a:r>
              <a:rPr lang="en-US" sz="2000" dirty="0"/>
              <a:t> </a:t>
            </a:r>
            <a:r>
              <a:rPr lang="en-US" sz="2000" dirty="0" err="1"/>
              <a:t>ce</a:t>
            </a:r>
            <a:r>
              <a:rPr lang="en-US" sz="2000" dirty="0"/>
              <a:t> </a:t>
            </a:r>
            <a:r>
              <a:rPr lang="en-US" sz="2000" dirty="0" err="1"/>
              <a:t>străbate</a:t>
            </a:r>
            <a:r>
              <a:rPr lang="en-US" sz="2000" dirty="0"/>
              <a:t> </a:t>
            </a:r>
            <a:r>
              <a:rPr lang="en-US" sz="2000" dirty="0" err="1"/>
              <a:t>linia</a:t>
            </a:r>
            <a:r>
              <a:rPr lang="en-US" sz="2000" dirty="0"/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err="1"/>
              <a:t>pierderi</a:t>
            </a:r>
            <a:r>
              <a:rPr lang="en-US" sz="2000" dirty="0"/>
              <a:t> </a:t>
            </a:r>
            <a:r>
              <a:rPr lang="en-US" sz="2000" dirty="0" err="1"/>
              <a:t>transversale</a:t>
            </a:r>
            <a:r>
              <a:rPr lang="en-US" sz="2000" dirty="0"/>
              <a:t>,</a:t>
            </a:r>
            <a:r>
              <a:rPr lang="ro-RO" sz="2000" dirty="0"/>
              <a:t> </a:t>
            </a:r>
            <a:r>
              <a:rPr lang="en-US" sz="2000" dirty="0" err="1"/>
              <a:t>independente</a:t>
            </a:r>
            <a:r>
              <a:rPr lang="en-US" sz="2000" dirty="0"/>
              <a:t> de </a:t>
            </a:r>
            <a:r>
              <a:rPr lang="en-US" sz="2000" dirty="0" err="1"/>
              <a:t>sarcina</a:t>
            </a:r>
            <a:r>
              <a:rPr lang="en-US" sz="2000" dirty="0"/>
              <a:t> </a:t>
            </a:r>
            <a:r>
              <a:rPr lang="en-US" sz="2000" dirty="0" err="1"/>
              <a:t>ce</a:t>
            </a:r>
            <a:r>
              <a:rPr lang="en-US" sz="2000" dirty="0"/>
              <a:t> </a:t>
            </a:r>
            <a:r>
              <a:rPr lang="en-US" sz="2000" dirty="0" err="1"/>
              <a:t>tranzitează</a:t>
            </a:r>
            <a:r>
              <a:rPr lang="en-US" sz="2000" dirty="0"/>
              <a:t> </a:t>
            </a:r>
            <a:r>
              <a:rPr lang="en-US" sz="2000" dirty="0" err="1"/>
              <a:t>linia</a:t>
            </a:r>
            <a:r>
              <a:rPr lang="en-US" sz="2000" dirty="0"/>
              <a:t>.</a:t>
            </a:r>
            <a:endParaRPr lang="ro-RO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o-RO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sz="2000" dirty="0"/>
              <a:t>Pierderi transversale (în special în izolația cablurilor):</a:t>
            </a:r>
            <a:endParaRPr lang="en-US" sz="20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5659926"/>
              </p:ext>
            </p:extLst>
          </p:nvPr>
        </p:nvGraphicFramePr>
        <p:xfrm>
          <a:off x="2943225" y="5379125"/>
          <a:ext cx="2361471" cy="716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566" name="Equation" r:id="rId3" imgW="1600200" imgH="482600" progId="Equation.DSMT4">
                  <p:embed/>
                </p:oleObj>
              </mc:Choice>
              <mc:Fallback>
                <p:oleObj name="Equation" r:id="rId3" imgW="1600200" imgH="48260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43225" y="5379125"/>
                        <a:ext cx="2361471" cy="7168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5566109"/>
              </p:ext>
            </p:extLst>
          </p:nvPr>
        </p:nvGraphicFramePr>
        <p:xfrm>
          <a:off x="2943225" y="4495800"/>
          <a:ext cx="2536778" cy="7565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567" name="Equation" r:id="rId5" imgW="1625600" imgH="482600" progId="Equation.DSMT4">
                  <p:embed/>
                </p:oleObj>
              </mc:Choice>
              <mc:Fallback>
                <p:oleObj name="Equation" r:id="rId5" imgW="1625600" imgH="4826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43225" y="4495800"/>
                        <a:ext cx="2536778" cy="75658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" name="Rectangle 58"/>
          <p:cNvSpPr/>
          <p:nvPr/>
        </p:nvSpPr>
        <p:spPr>
          <a:xfrm>
            <a:off x="5669257" y="4564529"/>
            <a:ext cx="5437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2575" lvl="0" indent="-282575" algn="just" eaLnBrk="1" hangingPunct="1">
              <a:spcAft>
                <a:spcPts val="600"/>
              </a:spcAft>
              <a:buClr>
                <a:srgbClr val="000099"/>
              </a:buClr>
              <a:tabLst>
                <a:tab pos="360363" algn="l"/>
              </a:tabLst>
            </a:pPr>
            <a:r>
              <a:rPr lang="ro-RO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[8]</a:t>
            </a:r>
          </a:p>
        </p:txBody>
      </p:sp>
      <p:sp>
        <p:nvSpPr>
          <p:cNvPr id="60" name="Rectangle 59"/>
          <p:cNvSpPr/>
          <p:nvPr/>
        </p:nvSpPr>
        <p:spPr>
          <a:xfrm>
            <a:off x="5669257" y="5367785"/>
            <a:ext cx="5437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2575" lvl="0" indent="-282575" algn="just" eaLnBrk="1" hangingPunct="1">
              <a:spcAft>
                <a:spcPts val="600"/>
              </a:spcAft>
              <a:buClr>
                <a:srgbClr val="000099"/>
              </a:buClr>
              <a:tabLst>
                <a:tab pos="360363" algn="l"/>
              </a:tabLst>
            </a:pPr>
            <a:r>
              <a:rPr lang="ro-RO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[9]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62000" y="6254384"/>
            <a:ext cx="80687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G </a:t>
            </a:r>
            <a:r>
              <a:rPr lang="en-US" dirty="0" err="1"/>
              <a:t>şi</a:t>
            </a:r>
            <a:r>
              <a:rPr lang="en-US" dirty="0"/>
              <a:t> B </a:t>
            </a:r>
            <a:r>
              <a:rPr lang="ro-RO" dirty="0"/>
              <a:t> - </a:t>
            </a:r>
            <a:r>
              <a:rPr lang="en-US" dirty="0" err="1"/>
              <a:t>conductanţa</a:t>
            </a:r>
            <a:r>
              <a:rPr lang="en-US" dirty="0"/>
              <a:t>, </a:t>
            </a:r>
            <a:r>
              <a:rPr lang="en-US" dirty="0" err="1"/>
              <a:t>respectiv</a:t>
            </a:r>
            <a:r>
              <a:rPr lang="en-US" dirty="0"/>
              <a:t> </a:t>
            </a:r>
            <a:r>
              <a:rPr lang="en-US" dirty="0" err="1"/>
              <a:t>susceptanţa</a:t>
            </a:r>
            <a:r>
              <a:rPr lang="en-US" dirty="0"/>
              <a:t> </a:t>
            </a:r>
            <a:r>
              <a:rPr lang="en-US" dirty="0" err="1"/>
              <a:t>capacitivă</a:t>
            </a:r>
            <a:r>
              <a:rPr lang="en-US" dirty="0"/>
              <a:t> a </a:t>
            </a:r>
            <a:r>
              <a:rPr lang="en-US" dirty="0" err="1"/>
              <a:t>liniei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6096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0" y="67056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 Box 334"/>
          <p:cNvSpPr txBox="1">
            <a:spLocks noChangeArrowheads="1"/>
          </p:cNvSpPr>
          <p:nvPr/>
        </p:nvSpPr>
        <p:spPr bwMode="auto">
          <a:xfrm>
            <a:off x="0" y="0"/>
            <a:ext cx="9144000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o-RO" sz="2800" b="1" dirty="0"/>
              <a:t>Pierderi de energie în LE</a:t>
            </a: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1003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51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510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082432" y="2263170"/>
            <a:ext cx="7841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2575" lvl="0" indent="-282575" algn="just" eaLnBrk="1" hangingPunct="1">
              <a:spcAft>
                <a:spcPts val="600"/>
              </a:spcAft>
              <a:buClr>
                <a:srgbClr val="000099"/>
              </a:buClr>
              <a:tabLst>
                <a:tab pos="360363" algn="l"/>
              </a:tabLst>
            </a:pPr>
            <a:r>
              <a:rPr lang="ro-RO" sz="28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[10]</a:t>
            </a:r>
          </a:p>
        </p:txBody>
      </p:sp>
      <p:sp>
        <p:nvSpPr>
          <p:cNvPr id="23655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" name="Rectangle 158"/>
          <p:cNvSpPr>
            <a:spLocks noChangeArrowheads="1"/>
          </p:cNvSpPr>
          <p:nvPr/>
        </p:nvSpPr>
        <p:spPr bwMode="auto">
          <a:xfrm>
            <a:off x="762000" y="1066800"/>
            <a:ext cx="77724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Energia activă disipată prin efect Joule (</a:t>
            </a:r>
            <a:r>
              <a:rPr kumimoji="0" lang="en-GB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sym typeface="Symbol" panose="05050102010706020507" pitchFamily="18" charset="2"/>
              </a:rPr>
              <a:t></a:t>
            </a:r>
            <a:r>
              <a:rPr kumimoji="0" lang="it-IT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W), într-o perioadă dată T</a:t>
            </a:r>
            <a:r>
              <a:rPr kumimoji="0" lang="it-IT" altLang="en-US" b="0" i="0" u="none" strike="noStrike" cap="none" normalizeH="0" baseline="-3000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sym typeface="Symbol" panose="05050102010706020507" pitchFamily="18" charset="2"/>
              </a:rPr>
              <a:t>0</a:t>
            </a:r>
            <a:r>
              <a:rPr kumimoji="0" lang="it-IT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sym typeface="Symbol" panose="05050102010706020507" pitchFamily="18" charset="2"/>
              </a:rPr>
              <a:t>, depinde de regimul de încărcare a liniei şi se determină prin integrarea în timp a pierderilor de putere </a:t>
            </a:r>
            <a:r>
              <a:rPr kumimoji="0" lang="en-GB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  <a:sym typeface="Symbol" panose="05050102010706020507" pitchFamily="18" charset="2"/>
              </a:rPr>
              <a:t></a:t>
            </a:r>
            <a:r>
              <a:rPr kumimoji="0" lang="it-IT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anose="02020603050405020304" pitchFamily="18" charset="0"/>
              </a:rPr>
              <a:t> P(t), cu o relaţie de forma:</a:t>
            </a:r>
            <a:endParaRPr kumimoji="0" lang="it-IT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ea typeface="Times New Roman" panose="02020603050405020304" pitchFamily="18" charset="0"/>
              <a:sym typeface="Symbol" panose="05050102010706020507" pitchFamily="18" charset="2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9753871"/>
              </p:ext>
            </p:extLst>
          </p:nvPr>
        </p:nvGraphicFramePr>
        <p:xfrm>
          <a:off x="3048000" y="2133600"/>
          <a:ext cx="2150665" cy="9578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736" name="Equation" r:id="rId3" imgW="1028700" imgH="457200" progId="Equation.DSMT4">
                  <p:embed/>
                </p:oleObj>
              </mc:Choice>
              <mc:Fallback>
                <p:oleObj name="Equation" r:id="rId3" imgW="1028700" imgH="457200" progId="Equation.DSMT4">
                  <p:embed/>
                  <p:pic>
                    <p:nvPicPr>
                      <p:cNvPr id="0" name="Object 1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2133600"/>
                        <a:ext cx="2150665" cy="95785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Rectangle 28"/>
          <p:cNvSpPr/>
          <p:nvPr/>
        </p:nvSpPr>
        <p:spPr>
          <a:xfrm>
            <a:off x="462239" y="4005591"/>
            <a:ext cx="13837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2575" lvl="0" indent="-282575" algn="just" eaLnBrk="1" hangingPunct="1">
              <a:spcAft>
                <a:spcPts val="600"/>
              </a:spcAft>
              <a:buClr>
                <a:srgbClr val="000099"/>
              </a:buClr>
              <a:tabLst>
                <a:tab pos="360363" algn="l"/>
              </a:tabLst>
            </a:pPr>
            <a:r>
              <a:rPr lang="ro-RO" sz="28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[4] – </a:t>
            </a:r>
            <a:r>
              <a:rPr lang="en-US" sz="28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[7]</a:t>
            </a:r>
            <a:endParaRPr lang="ro-RO" sz="28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6115368"/>
              </p:ext>
            </p:extLst>
          </p:nvPr>
        </p:nvGraphicFramePr>
        <p:xfrm>
          <a:off x="2807665" y="3776696"/>
          <a:ext cx="4781999" cy="15728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737" name="Equation" r:id="rId5" imgW="2870200" imgH="939800" progId="Equation.DSMT4">
                  <p:embed/>
                </p:oleObj>
              </mc:Choice>
              <mc:Fallback>
                <p:oleObj name="Equation" r:id="rId5" imgW="2870200" imgH="939800" progId="Equation.DSMT4">
                  <p:embed/>
                  <p:pic>
                    <p:nvPicPr>
                      <p:cNvPr id="0" name="Object 1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07665" y="3776696"/>
                        <a:ext cx="4781999" cy="157281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Rectangle 31"/>
          <p:cNvSpPr/>
          <p:nvPr/>
        </p:nvSpPr>
        <p:spPr>
          <a:xfrm>
            <a:off x="7859457" y="3886199"/>
            <a:ext cx="6862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2575" lvl="0" indent="-282575" algn="just" eaLnBrk="1" hangingPunct="1">
              <a:spcAft>
                <a:spcPts val="600"/>
              </a:spcAft>
              <a:buClr>
                <a:srgbClr val="000099"/>
              </a:buClr>
              <a:tabLst>
                <a:tab pos="360363" algn="l"/>
              </a:tabLst>
            </a:pPr>
            <a:r>
              <a:rPr lang="ro-RO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[1</a:t>
            </a:r>
            <a:r>
              <a:rPr lang="en-US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lang="ro-RO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]</a:t>
            </a:r>
          </a:p>
        </p:txBody>
      </p:sp>
      <p:sp>
        <p:nvSpPr>
          <p:cNvPr id="33" name="Rectangle 32"/>
          <p:cNvSpPr/>
          <p:nvPr/>
        </p:nvSpPr>
        <p:spPr>
          <a:xfrm>
            <a:off x="7853751" y="4727752"/>
            <a:ext cx="6976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2575" lvl="0" indent="-282575" algn="just" eaLnBrk="1" hangingPunct="1">
              <a:spcAft>
                <a:spcPts val="600"/>
              </a:spcAft>
              <a:buClr>
                <a:srgbClr val="000099"/>
              </a:buClr>
              <a:tabLst>
                <a:tab pos="360363" algn="l"/>
              </a:tabLst>
            </a:pPr>
            <a:r>
              <a:rPr lang="ro-RO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[1</a:t>
            </a:r>
            <a:r>
              <a:rPr lang="en-US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lang="ro-RO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]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6096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0" y="67056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 Box 334"/>
          <p:cNvSpPr txBox="1">
            <a:spLocks noChangeArrowheads="1"/>
          </p:cNvSpPr>
          <p:nvPr/>
        </p:nvSpPr>
        <p:spPr bwMode="auto">
          <a:xfrm>
            <a:off x="0" y="0"/>
            <a:ext cx="9144000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o-RO" sz="2800" b="1" dirty="0"/>
              <a:t>Pierderi de energie în LE</a:t>
            </a: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1003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51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510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7315200" y="2580126"/>
            <a:ext cx="7841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2575" lvl="0" indent="-282575" algn="just" eaLnBrk="1" hangingPunct="1">
              <a:spcAft>
                <a:spcPts val="600"/>
              </a:spcAft>
              <a:buClr>
                <a:srgbClr val="000099"/>
              </a:buClr>
              <a:tabLst>
                <a:tab pos="360363" algn="l"/>
              </a:tabLst>
            </a:pPr>
            <a:r>
              <a:rPr lang="ro-RO" sz="28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[1</a:t>
            </a:r>
            <a:r>
              <a:rPr lang="en-US" sz="28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lang="ro-RO" sz="28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]</a:t>
            </a:r>
          </a:p>
        </p:txBody>
      </p:sp>
      <p:sp>
        <p:nvSpPr>
          <p:cNvPr id="23655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" name="Rectangle 158"/>
          <p:cNvSpPr>
            <a:spLocks noChangeArrowheads="1"/>
          </p:cNvSpPr>
          <p:nvPr/>
        </p:nvSpPr>
        <p:spPr bwMode="auto">
          <a:xfrm>
            <a:off x="762000" y="1066800"/>
            <a:ext cx="77724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342900" algn="just"/>
            <a:r>
              <a:rPr lang="it-IT" altLang="en-US" dirty="0">
                <a:latin typeface="+mn-lt"/>
                <a:ea typeface="Times New Roman" panose="02020603050405020304" pitchFamily="18" charset="0"/>
              </a:rPr>
              <a:t>În calculele mai puţin riguroase, tensiunea de funcţionare a liniei U(t) se consideră constantă în timp şi aproximativ egală cu tensiunea nominală, astfel  încât pierderile de energie devin:</a:t>
            </a:r>
            <a:endParaRPr kumimoji="0" lang="it-IT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ea typeface="Times New Roman" panose="02020603050405020304" pitchFamily="18" charset="0"/>
              <a:sym typeface="Symbol" panose="05050102010706020507" pitchFamily="18" charset="2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2616973"/>
              </p:ext>
            </p:extLst>
          </p:nvPr>
        </p:nvGraphicFramePr>
        <p:xfrm>
          <a:off x="1371600" y="2397253"/>
          <a:ext cx="5438380" cy="8889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9570" name="Equation" r:id="rId3" imgW="2971800" imgH="482600" progId="Equation.DSMT4">
                  <p:embed/>
                </p:oleObj>
              </mc:Choice>
              <mc:Fallback>
                <p:oleObj name="Equation" r:id="rId3" imgW="2971800" imgH="4826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2397253"/>
                        <a:ext cx="5438380" cy="88896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798128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6096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0" y="67056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 Box 334"/>
          <p:cNvSpPr txBox="1">
            <a:spLocks noChangeArrowheads="1"/>
          </p:cNvSpPr>
          <p:nvPr/>
        </p:nvSpPr>
        <p:spPr bwMode="auto">
          <a:xfrm>
            <a:off x="0" y="0"/>
            <a:ext cx="9144000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o-RO" sz="2800" b="1" dirty="0"/>
              <a:t>Pierderi de energie în LES</a:t>
            </a: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1003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51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510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7315200" y="2580126"/>
            <a:ext cx="7841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2575" lvl="0" indent="-282575" algn="just" eaLnBrk="1" hangingPunct="1">
              <a:spcAft>
                <a:spcPts val="600"/>
              </a:spcAft>
              <a:buClr>
                <a:srgbClr val="000099"/>
              </a:buClr>
              <a:tabLst>
                <a:tab pos="360363" algn="l"/>
              </a:tabLst>
            </a:pPr>
            <a:r>
              <a:rPr lang="ro-RO" sz="28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[1</a:t>
            </a:r>
            <a:r>
              <a:rPr lang="en-US" sz="28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</a:t>
            </a:r>
            <a:r>
              <a:rPr lang="ro-RO" sz="28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]</a:t>
            </a:r>
          </a:p>
        </p:txBody>
      </p:sp>
      <p:sp>
        <p:nvSpPr>
          <p:cNvPr id="23655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" name="Rectangle 158"/>
          <p:cNvSpPr>
            <a:spLocks noChangeArrowheads="1"/>
          </p:cNvSpPr>
          <p:nvPr/>
        </p:nvSpPr>
        <p:spPr bwMode="auto">
          <a:xfrm>
            <a:off x="762000" y="1066801"/>
            <a:ext cx="77724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o-RO" dirty="0"/>
              <a:t>Dacă LES sunt </a:t>
            </a:r>
            <a:r>
              <a:rPr lang="it-IT" dirty="0"/>
              <a:t>reprezentate în schemele echivalente monofazate prin cuadripoli în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it-IT" dirty="0"/>
              <a:t> sau </a:t>
            </a:r>
            <a:r>
              <a:rPr lang="en-GB" dirty="0"/>
              <a:t>Τ</a:t>
            </a:r>
            <a:r>
              <a:rPr lang="ro-RO" dirty="0"/>
              <a:t> și se iau în calcul pierderile transversale, conform </a:t>
            </a:r>
            <a:r>
              <a:rPr lang="en-US" dirty="0"/>
              <a:t>[8], [9], </a:t>
            </a:r>
            <a:r>
              <a:rPr lang="en-US" dirty="0" err="1"/>
              <a:t>atunci</a:t>
            </a:r>
            <a:r>
              <a:rPr lang="en-US" dirty="0"/>
              <a:t> </a:t>
            </a:r>
            <a:r>
              <a:rPr lang="it-IT" dirty="0"/>
              <a:t>pierderile de energie activă, pe un interval T</a:t>
            </a:r>
            <a:r>
              <a:rPr lang="it-IT" baseline="-25000" dirty="0"/>
              <a:t>0 </a:t>
            </a:r>
            <a:r>
              <a:rPr lang="it-IT" dirty="0"/>
              <a:t>sunt</a:t>
            </a:r>
            <a:endParaRPr kumimoji="0" lang="it-IT" altLang="en-US" b="0" i="0" u="none" strike="noStrike" cap="none" normalizeH="0" dirty="0">
              <a:ln>
                <a:noFill/>
              </a:ln>
              <a:solidFill>
                <a:schemeClr val="tx1"/>
              </a:solidFill>
              <a:effectLst/>
              <a:latin typeface="+mn-lt"/>
              <a:ea typeface="Times New Roman" panose="02020603050405020304" pitchFamily="18" charset="0"/>
              <a:sym typeface="Symbol" panose="05050102010706020507" pitchFamily="18" charset="2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6801649"/>
              </p:ext>
            </p:extLst>
          </p:nvPr>
        </p:nvGraphicFramePr>
        <p:xfrm>
          <a:off x="2438399" y="2538413"/>
          <a:ext cx="4390401" cy="1957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0591" name="Equation" r:id="rId3" imgW="2286000" imgH="1016000" progId="Equation.DSMT4">
                  <p:embed/>
                </p:oleObj>
              </mc:Choice>
              <mc:Fallback>
                <p:oleObj name="Equation" r:id="rId3" imgW="2286000" imgH="10160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399" y="2538413"/>
                        <a:ext cx="4390401" cy="19573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18"/>
          <p:cNvSpPr/>
          <p:nvPr/>
        </p:nvSpPr>
        <p:spPr>
          <a:xfrm>
            <a:off x="7315200" y="3824645"/>
            <a:ext cx="7841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2575" lvl="0" indent="-282575" algn="just" eaLnBrk="1" hangingPunct="1">
              <a:spcAft>
                <a:spcPts val="600"/>
              </a:spcAft>
              <a:buClr>
                <a:srgbClr val="000099"/>
              </a:buClr>
              <a:tabLst>
                <a:tab pos="360363" algn="l"/>
              </a:tabLst>
            </a:pPr>
            <a:r>
              <a:rPr lang="ro-RO" sz="28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[1</a:t>
            </a:r>
            <a:r>
              <a:rPr lang="en-US" sz="28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</a:t>
            </a:r>
            <a:r>
              <a:rPr lang="ro-RO" sz="28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]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409213" y="3301425"/>
            <a:ext cx="5565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2575" lvl="0" indent="-282575" algn="just" eaLnBrk="1" hangingPunct="1">
              <a:spcAft>
                <a:spcPts val="600"/>
              </a:spcAft>
              <a:buClr>
                <a:srgbClr val="000099"/>
              </a:buClr>
              <a:tabLst>
                <a:tab pos="360363" algn="l"/>
              </a:tabLst>
            </a:pPr>
            <a:r>
              <a:rPr lang="en-US" dirty="0" err="1"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sau</a:t>
            </a:r>
            <a:endParaRPr lang="ro-RO" dirty="0">
              <a:latin typeface="Arial" panose="020B0604020202020204" pitchFamily="34" charset="0"/>
              <a:ea typeface="Times New Roman" pitchFamily="18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19200" y="4982051"/>
            <a:ext cx="7086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τ</a:t>
            </a:r>
            <a:r>
              <a:rPr lang="it-IT" baseline="-25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</a:t>
            </a: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- </a:t>
            </a:r>
            <a:r>
              <a:rPr lang="it-IT" dirty="0">
                <a:latin typeface="+mj-lt"/>
                <a:ea typeface="Times New Roman" panose="02020603050405020304" pitchFamily="18" charset="0"/>
              </a:rPr>
              <a:t>durata pierderilor corespunzătoare sarcinii aparente care străbate linia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447526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6096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0" y="67056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 Box 334"/>
          <p:cNvSpPr txBox="1">
            <a:spLocks noChangeArrowheads="1"/>
          </p:cNvSpPr>
          <p:nvPr/>
        </p:nvSpPr>
        <p:spPr bwMode="auto">
          <a:xfrm>
            <a:off x="0" y="0"/>
            <a:ext cx="9144000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800" b="1" dirty="0" err="1"/>
              <a:t>Durata</a:t>
            </a:r>
            <a:r>
              <a:rPr lang="en-US" sz="2800" b="1" dirty="0"/>
              <a:t> </a:t>
            </a:r>
            <a:r>
              <a:rPr lang="en-US" sz="2800" b="1" dirty="0" err="1"/>
              <a:t>pierderilor</a:t>
            </a: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1003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51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510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7315200" y="2580126"/>
            <a:ext cx="7841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2575" lvl="0" indent="-282575" algn="just" eaLnBrk="1" hangingPunct="1">
              <a:spcAft>
                <a:spcPts val="600"/>
              </a:spcAft>
              <a:buClr>
                <a:srgbClr val="000099"/>
              </a:buClr>
              <a:tabLst>
                <a:tab pos="360363" algn="l"/>
              </a:tabLst>
            </a:pPr>
            <a:r>
              <a:rPr lang="ro-RO" sz="28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[1</a:t>
            </a:r>
            <a:r>
              <a:rPr lang="en-US" sz="28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</a:t>
            </a:r>
            <a:r>
              <a:rPr lang="ro-RO" sz="28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]</a:t>
            </a:r>
          </a:p>
        </p:txBody>
      </p:sp>
      <p:sp>
        <p:nvSpPr>
          <p:cNvPr id="23655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" name="Rectangle 158"/>
          <p:cNvSpPr>
            <a:spLocks noChangeArrowheads="1"/>
          </p:cNvSpPr>
          <p:nvPr/>
        </p:nvSpPr>
        <p:spPr bwMode="auto">
          <a:xfrm>
            <a:off x="762000" y="1066801"/>
            <a:ext cx="77724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o-RO" dirty="0"/>
              <a:t>intervalul de timp în care, dacă linia ar fi încărcată la sarcină maximă, în ea s-ar produce </a:t>
            </a:r>
            <a:r>
              <a:rPr lang="ro-RO" dirty="0" err="1"/>
              <a:t>aceleaşi</a:t>
            </a:r>
            <a:r>
              <a:rPr lang="ro-RO" dirty="0"/>
              <a:t> pierderi de energie ca </a:t>
            </a:r>
            <a:r>
              <a:rPr lang="ro-RO" dirty="0" err="1"/>
              <a:t>şi</a:t>
            </a:r>
            <a:r>
              <a:rPr lang="ro-RO" dirty="0"/>
              <a:t> în cazul </a:t>
            </a:r>
            <a:r>
              <a:rPr lang="ro-RO" dirty="0" err="1"/>
              <a:t>funcţionării</a:t>
            </a:r>
            <a:r>
              <a:rPr lang="ro-RO" dirty="0"/>
              <a:t> după graficul real de încărcare. </a:t>
            </a:r>
            <a:endParaRPr kumimoji="0" lang="it-IT" altLang="en-US" b="0" i="0" u="none" strike="noStrike" cap="none" normalizeH="0" dirty="0">
              <a:ln>
                <a:noFill/>
              </a:ln>
              <a:solidFill>
                <a:schemeClr val="tx1"/>
              </a:solidFill>
              <a:effectLst/>
              <a:latin typeface="+mn-lt"/>
              <a:ea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315200" y="4757802"/>
            <a:ext cx="7841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2575" lvl="0" indent="-282575" algn="just" eaLnBrk="1" hangingPunct="1">
              <a:spcAft>
                <a:spcPts val="600"/>
              </a:spcAft>
              <a:buClr>
                <a:srgbClr val="000099"/>
              </a:buClr>
              <a:tabLst>
                <a:tab pos="360363" algn="l"/>
              </a:tabLst>
            </a:pPr>
            <a:r>
              <a:rPr lang="ro-RO" sz="28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[17]</a:t>
            </a:r>
          </a:p>
        </p:txBody>
      </p:sp>
      <p:sp>
        <p:nvSpPr>
          <p:cNvPr id="20" name="Rectangle 19"/>
          <p:cNvSpPr/>
          <p:nvPr/>
        </p:nvSpPr>
        <p:spPr>
          <a:xfrm>
            <a:off x="780837" y="3301425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2575" lvl="0" indent="-282575" algn="just" eaLnBrk="1" hangingPunct="1">
              <a:spcAft>
                <a:spcPts val="600"/>
              </a:spcAft>
              <a:buClr>
                <a:srgbClr val="000099"/>
              </a:buClr>
              <a:tabLst>
                <a:tab pos="360363" algn="l"/>
              </a:tabLst>
            </a:pPr>
            <a:r>
              <a:rPr lang="en-US" dirty="0"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De </a:t>
            </a:r>
            <a:r>
              <a:rPr lang="en-US" dirty="0" err="1"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unde</a:t>
            </a:r>
            <a:r>
              <a:rPr lang="en-US" dirty="0"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rezult</a:t>
            </a:r>
            <a:r>
              <a:rPr lang="ro-RO" dirty="0"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ă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8072516"/>
              </p:ext>
            </p:extLst>
          </p:nvPr>
        </p:nvGraphicFramePr>
        <p:xfrm>
          <a:off x="2667000" y="2319644"/>
          <a:ext cx="2914839" cy="713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1672" name="Equation" r:id="rId3" imgW="1866900" imgH="457200" progId="Equation.DSMT4">
                  <p:embed/>
                </p:oleObj>
              </mc:Choice>
              <mc:Fallback>
                <p:oleObj name="Equation" r:id="rId3" imgW="1866900" imgH="4572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2319644"/>
                        <a:ext cx="2914839" cy="7138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9387992"/>
              </p:ext>
            </p:extLst>
          </p:nvPr>
        </p:nvGraphicFramePr>
        <p:xfrm>
          <a:off x="914399" y="3983255"/>
          <a:ext cx="1717777" cy="6649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1673" name="Equation" r:id="rId5" imgW="1181100" imgH="457200" progId="Equation.DSMT4">
                  <p:embed/>
                </p:oleObj>
              </mc:Choice>
              <mc:Fallback>
                <p:oleObj name="Equation" r:id="rId5" imgW="1181100" imgH="4572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399" y="3983255"/>
                        <a:ext cx="1717777" cy="66494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278529"/>
              </p:ext>
            </p:extLst>
          </p:nvPr>
        </p:nvGraphicFramePr>
        <p:xfrm>
          <a:off x="3276600" y="3966737"/>
          <a:ext cx="1831432" cy="681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1674" name="Equation" r:id="rId7" imgW="1231900" imgH="457200" progId="Equation.DSMT4">
                  <p:embed/>
                </p:oleObj>
              </mc:Choice>
              <mc:Fallback>
                <p:oleObj name="Equation" r:id="rId7" imgW="1231900" imgH="4572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3966737"/>
                        <a:ext cx="1831432" cy="6814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9386727"/>
              </p:ext>
            </p:extLst>
          </p:nvPr>
        </p:nvGraphicFramePr>
        <p:xfrm>
          <a:off x="914399" y="5024973"/>
          <a:ext cx="1739230" cy="637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1675" name="Equation" r:id="rId9" imgW="1244600" imgH="457200" progId="Equation.DSMT4">
                  <p:embed/>
                </p:oleObj>
              </mc:Choice>
              <mc:Fallback>
                <p:oleObj name="Equation" r:id="rId9" imgW="1244600" imgH="45720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399" y="5024973"/>
                        <a:ext cx="1739230" cy="6372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2235959"/>
              </p:ext>
            </p:extLst>
          </p:nvPr>
        </p:nvGraphicFramePr>
        <p:xfrm>
          <a:off x="3276600" y="5024974"/>
          <a:ext cx="1792333" cy="6372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1676" name="Equation" r:id="rId11" imgW="1282700" imgH="457200" progId="Equation.DSMT4">
                  <p:embed/>
                </p:oleObj>
              </mc:Choice>
              <mc:Fallback>
                <p:oleObj name="Equation" r:id="rId11" imgW="1282700" imgH="457200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5024974"/>
                        <a:ext cx="1792333" cy="63727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019820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6096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0" y="67056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 Box 334"/>
          <p:cNvSpPr txBox="1">
            <a:spLocks noChangeArrowheads="1"/>
          </p:cNvSpPr>
          <p:nvPr/>
        </p:nvSpPr>
        <p:spPr bwMode="auto">
          <a:xfrm>
            <a:off x="0" y="0"/>
            <a:ext cx="9144000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o-RO" sz="2800" b="1" dirty="0"/>
              <a:t>Pierderi de putere și energie în transformatoare</a:t>
            </a: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1003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51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510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" name="Rectangle 158"/>
          <p:cNvSpPr>
            <a:spLocks noChangeArrowheads="1"/>
          </p:cNvSpPr>
          <p:nvPr/>
        </p:nvSpPr>
        <p:spPr bwMode="auto">
          <a:xfrm>
            <a:off x="685800" y="1048702"/>
            <a:ext cx="79248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o-RO" dirty="0"/>
              <a:t>pierderi de putere </a:t>
            </a:r>
            <a:r>
              <a:rPr lang="ro-RO" b="1" dirty="0">
                <a:solidFill>
                  <a:srgbClr val="000099"/>
                </a:solidFill>
              </a:rPr>
              <a:t>independente</a:t>
            </a:r>
            <a:r>
              <a:rPr lang="ro-RO" dirty="0"/>
              <a:t> de sarcina transformatorului  - în fier;</a:t>
            </a:r>
            <a:endParaRPr lang="en-US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o-RO" dirty="0"/>
              <a:t>pierderi de putere </a:t>
            </a:r>
            <a:r>
              <a:rPr lang="ro-RO" b="1" dirty="0">
                <a:solidFill>
                  <a:srgbClr val="000099"/>
                </a:solidFill>
              </a:rPr>
              <a:t>dependente</a:t>
            </a:r>
            <a:r>
              <a:rPr lang="ro-RO" dirty="0"/>
              <a:t> de sarcina transformatorului – în înfășurări.</a:t>
            </a:r>
            <a:endParaRPr lang="en-US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838200" y="2593284"/>
            <a:ext cx="7467600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o-RO" dirty="0">
                <a:solidFill>
                  <a:srgbClr val="000099"/>
                </a:solidFill>
                <a:latin typeface="+mn-lt"/>
                <a:ea typeface="Times New Roman" panose="02020603050405020304" pitchFamily="18" charset="0"/>
              </a:rPr>
              <a:t>Pierderile de putere activă</a:t>
            </a:r>
            <a:r>
              <a:rPr lang="ro-RO" dirty="0">
                <a:latin typeface="+mn-lt"/>
                <a:ea typeface="Times New Roman" panose="02020603050405020304" pitchFamily="18" charset="0"/>
              </a:rPr>
              <a:t> </a:t>
            </a:r>
            <a:r>
              <a:rPr lang="ro-RO" dirty="0">
                <a:solidFill>
                  <a:srgbClr val="000099"/>
                </a:solidFill>
                <a:latin typeface="+mn-lt"/>
                <a:ea typeface="Times New Roman" panose="02020603050405020304" pitchFamily="18" charset="0"/>
              </a:rPr>
              <a:t>în fier </a:t>
            </a:r>
            <a:r>
              <a:rPr lang="ro-RO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</a:t>
            </a:r>
            <a:r>
              <a:rPr lang="ro-RO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ro-RO" baseline="-25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</a:t>
            </a:r>
            <a:r>
              <a:rPr lang="ro-RO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apar</a:t>
            </a:r>
            <a:r>
              <a:rPr lang="ro-RO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dirty="0">
                <a:ea typeface="Times New Roman" panose="02020603050405020304" pitchFamily="18" charset="0"/>
              </a:rPr>
              <a:t>datorită magnetizării miezului transformatorului și </a:t>
            </a:r>
            <a:r>
              <a:rPr lang="ro-RO" dirty="0">
                <a:latin typeface="+mn-lt"/>
                <a:ea typeface="Times New Roman" panose="02020603050405020304" pitchFamily="18" charset="0"/>
              </a:rPr>
              <a:t>sunt practic egale cu pierderile active la mers în gol </a:t>
            </a:r>
            <a:r>
              <a:rPr lang="ro-RO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</a:t>
            </a:r>
            <a:r>
              <a:rPr lang="ro-RO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ro-RO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o-RO" dirty="0">
                <a:latin typeface="+mn-lt"/>
                <a:ea typeface="Times New Roman" panose="02020603050405020304" pitchFamily="18" charset="0"/>
              </a:rPr>
              <a:t>. </a:t>
            </a:r>
          </a:p>
          <a:p>
            <a:pPr marL="68580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o-RO" dirty="0">
                <a:latin typeface="+mn-lt"/>
                <a:ea typeface="Times New Roman" panose="02020603050405020304" pitchFamily="18" charset="0"/>
              </a:rPr>
              <a:t>se regăsesc în datele tehnice ale transformatorului sau în cataloagele distribuite de firmele constructoare.</a:t>
            </a:r>
          </a:p>
          <a:p>
            <a:pPr indent="450215" algn="just">
              <a:spcAft>
                <a:spcPts val="0"/>
              </a:spcAft>
            </a:pPr>
            <a:endParaRPr lang="ro-RO" dirty="0">
              <a:solidFill>
                <a:srgbClr val="000099"/>
              </a:solidFill>
            </a:endParaRPr>
          </a:p>
          <a:p>
            <a:pPr indent="450215" algn="just">
              <a:spcAft>
                <a:spcPts val="0"/>
              </a:spcAft>
            </a:pPr>
            <a:r>
              <a:rPr lang="ro-RO" dirty="0">
                <a:solidFill>
                  <a:srgbClr val="000099"/>
                </a:solidFill>
              </a:rPr>
              <a:t>Pierderile de putere reactivă în fierul transformatorului </a:t>
            </a: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</a:t>
            </a:r>
            <a:r>
              <a:rPr lang="ro-RO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ro-RO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ro-RO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ro-RO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dirty="0"/>
              <a:t>sunt aproximativ egale cu puterea de magnetizare la mers în gol </a:t>
            </a:r>
            <a:endParaRPr lang="ro-RO" sz="1400" dirty="0">
              <a:effectLst/>
              <a:latin typeface="+mn-lt"/>
              <a:ea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endParaRPr lang="en-US" sz="1400" dirty="0">
              <a:effectLst/>
              <a:latin typeface="+mn-lt"/>
              <a:ea typeface="Times New Roman" panose="02020603050405020304" pitchFamily="18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2441940"/>
              </p:ext>
            </p:extLst>
          </p:nvPr>
        </p:nvGraphicFramePr>
        <p:xfrm>
          <a:off x="3581400" y="5078606"/>
          <a:ext cx="1787000" cy="6766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3661" name="Equation" r:id="rId3" imgW="977900" imgH="368300" progId="Equation.DSMT4">
                  <p:embed/>
                </p:oleObj>
              </mc:Choice>
              <mc:Fallback>
                <p:oleObj name="Equation" r:id="rId3" imgW="977900" imgH="368300" progId="Equation.DSMT4">
                  <p:embed/>
                  <p:pic>
                    <p:nvPicPr>
                      <p:cNvPr id="7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400" y="5078606"/>
                        <a:ext cx="1787000" cy="67663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990600" y="5964421"/>
            <a:ext cx="6019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S</a:t>
            </a:r>
            <a:r>
              <a:rPr lang="ro-RO" i="1" baseline="-25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n</a:t>
            </a:r>
            <a:r>
              <a:rPr lang="ro-RO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 </a:t>
            </a:r>
            <a:r>
              <a:rPr lang="ro-RO" sz="1600" dirty="0">
                <a:latin typeface="+mj-lt"/>
                <a:ea typeface="Times New Roman" panose="02020603050405020304" pitchFamily="18" charset="0"/>
              </a:rPr>
              <a:t>puterea aparentă nominală</a:t>
            </a:r>
          </a:p>
          <a:p>
            <a:r>
              <a:rPr lang="ro-RO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i</a:t>
            </a:r>
            <a:r>
              <a:rPr lang="ro-RO" baseline="-25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0</a:t>
            </a:r>
            <a:r>
              <a:rPr lang="ro-RO" dirty="0">
                <a:latin typeface="Times New Roman" panose="02020603050405020304" pitchFamily="18" charset="0"/>
                <a:ea typeface="Times New Roman" panose="02020603050405020304" pitchFamily="18" charset="0"/>
              </a:rPr>
              <a:t>(%) - </a:t>
            </a:r>
            <a:r>
              <a:rPr lang="ro-RO" sz="1600" dirty="0">
                <a:latin typeface="+mj-lt"/>
                <a:ea typeface="Times New Roman" panose="02020603050405020304" pitchFamily="18" charset="0"/>
              </a:rPr>
              <a:t>curentul de mers în gol al transformatorului</a:t>
            </a:r>
            <a:endParaRPr lang="en-US" dirty="0"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858000" y="5155311"/>
            <a:ext cx="7841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2575" lvl="0" indent="-282575" algn="just" eaLnBrk="1" hangingPunct="1">
              <a:spcAft>
                <a:spcPts val="600"/>
              </a:spcAft>
              <a:buClr>
                <a:srgbClr val="000099"/>
              </a:buClr>
              <a:tabLst>
                <a:tab pos="360363" algn="l"/>
              </a:tabLst>
            </a:pPr>
            <a:r>
              <a:rPr lang="ro-RO" sz="28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[18]</a:t>
            </a:r>
          </a:p>
        </p:txBody>
      </p:sp>
    </p:spTree>
    <p:extLst>
      <p:ext uri="{BB962C8B-B14F-4D97-AF65-F5344CB8AC3E}">
        <p14:creationId xmlns:p14="http://schemas.microsoft.com/office/powerpoint/2010/main" val="19526340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6096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0" y="67056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 Box 334"/>
          <p:cNvSpPr txBox="1">
            <a:spLocks noChangeArrowheads="1"/>
          </p:cNvSpPr>
          <p:nvPr/>
        </p:nvSpPr>
        <p:spPr bwMode="auto">
          <a:xfrm>
            <a:off x="0" y="0"/>
            <a:ext cx="9144000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o-RO" sz="2800" b="1" dirty="0"/>
              <a:t>Pierderi de putere și energie în transformatoare</a:t>
            </a: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1003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51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510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838200" y="2819401"/>
            <a:ext cx="74676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endParaRPr lang="en-US" sz="1400" dirty="0">
              <a:effectLst/>
              <a:latin typeface="+mn-lt"/>
              <a:ea typeface="Times New Roman" panose="0202060305040502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90600" y="5457505"/>
            <a:ext cx="6019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S</a:t>
            </a:r>
            <a:r>
              <a:rPr lang="ro-RO" i="1" baseline="-25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n</a:t>
            </a:r>
            <a:r>
              <a:rPr lang="ro-RO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 </a:t>
            </a:r>
            <a:r>
              <a:rPr lang="ro-RO" sz="1600" dirty="0">
                <a:latin typeface="+mj-lt"/>
                <a:ea typeface="Times New Roman" panose="02020603050405020304" pitchFamily="18" charset="0"/>
              </a:rPr>
              <a:t>puterea aparentă nominală</a:t>
            </a:r>
          </a:p>
          <a:p>
            <a:r>
              <a:rPr lang="ro-RO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u</a:t>
            </a:r>
            <a:r>
              <a:rPr lang="ro-RO" baseline="-25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sc</a:t>
            </a:r>
            <a:r>
              <a:rPr lang="ro-RO" dirty="0">
                <a:latin typeface="Times New Roman" panose="02020603050405020304" pitchFamily="18" charset="0"/>
                <a:ea typeface="Times New Roman" panose="02020603050405020304" pitchFamily="18" charset="0"/>
              </a:rPr>
              <a:t>(%) - </a:t>
            </a:r>
            <a:r>
              <a:rPr lang="pt-BR" sz="1600" dirty="0">
                <a:latin typeface="+mj-lt"/>
                <a:ea typeface="Times New Roman" panose="02020603050405020304" pitchFamily="18" charset="0"/>
              </a:rPr>
              <a:t>tensiunea de scurtcircuit a transformatorului </a:t>
            </a:r>
            <a:endParaRPr lang="en-US" dirty="0">
              <a:latin typeface="+mj-lt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57200" y="889844"/>
            <a:ext cx="8229600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endParaRPr lang="ro-RO" dirty="0">
              <a:solidFill>
                <a:srgbClr val="000099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450215" algn="just">
              <a:spcAft>
                <a:spcPts val="0"/>
              </a:spcAft>
            </a:pPr>
            <a:r>
              <a:rPr lang="ro-RO" dirty="0">
                <a:solidFill>
                  <a:srgbClr val="00009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Pierderile de putere activă în </a:t>
            </a:r>
            <a:r>
              <a:rPr lang="ro-RO" dirty="0" err="1">
                <a:solidFill>
                  <a:srgbClr val="00009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înfăşurările</a:t>
            </a:r>
            <a:r>
              <a:rPr lang="ro-RO" dirty="0">
                <a:solidFill>
                  <a:srgbClr val="00009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transformatorului </a:t>
            </a:r>
            <a:r>
              <a:rPr lang="ro-RO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</a:t>
            </a:r>
            <a:r>
              <a:rPr lang="ro-RO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ro-RO" i="1" baseline="-25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o-RO" baseline="-25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ro-RO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sunt </a:t>
            </a:r>
            <a:r>
              <a:rPr lang="ro-RO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proporţionale</a:t>
            </a:r>
            <a:r>
              <a:rPr lang="ro-RO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cu pătratul sarcinii </a:t>
            </a:r>
            <a:r>
              <a:rPr lang="ro-RO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ro-RO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tranzitate prin transformator la un moment dat. La sarcină nominală, aceste pierderi de putere activă  sunt aproximativ egale cu pierderile la </a:t>
            </a:r>
            <a:r>
              <a:rPr lang="ro-RO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funcţionarea</a:t>
            </a:r>
            <a:r>
              <a:rPr lang="ro-RO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transformatorului în regim de scurtcircuit </a:t>
            </a:r>
            <a:r>
              <a:rPr lang="ro-RO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</a:t>
            </a:r>
            <a:r>
              <a:rPr lang="ro-RO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ro-RO" baseline="-25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</a:t>
            </a:r>
            <a:r>
              <a:rPr lang="ro-RO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855663" indent="-2286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o-RO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 regăsesc în cataloagele  furnizate  de firmele constructoare</a:t>
            </a:r>
          </a:p>
          <a:p>
            <a:pPr marL="855663" indent="-855663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ro-RO" sz="14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55663" indent="-855663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4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450215" algn="just">
              <a:spcAft>
                <a:spcPts val="0"/>
              </a:spcAft>
            </a:pPr>
            <a:r>
              <a:rPr lang="ro-RO" dirty="0">
                <a:solidFill>
                  <a:srgbClr val="00009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Pierderile de putere reactivă în </a:t>
            </a:r>
            <a:r>
              <a:rPr lang="ro-RO" dirty="0" err="1">
                <a:solidFill>
                  <a:srgbClr val="00009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înfăşurările</a:t>
            </a:r>
            <a:r>
              <a:rPr lang="ro-RO" dirty="0">
                <a:solidFill>
                  <a:srgbClr val="00009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transformatorului </a:t>
            </a:r>
            <a:r>
              <a:rPr lang="ro-RO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</a:t>
            </a:r>
            <a:r>
              <a:rPr lang="ro-RO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ro-RO" i="1" baseline="-25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o-RO" baseline="-25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ro-RO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sunt </a:t>
            </a:r>
            <a:r>
              <a:rPr lang="ro-RO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proporţionale</a:t>
            </a:r>
            <a:r>
              <a:rPr lang="ro-RO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cu pătratul sarcinii, iar pentru transformatoarele mari, </a:t>
            </a:r>
            <a:r>
              <a:rPr lang="ro-RO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funcţionând</a:t>
            </a:r>
            <a:r>
              <a:rPr lang="ro-RO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încărcate la sarcina nominală, aceste pierderi se determină cu </a:t>
            </a:r>
            <a:r>
              <a:rPr lang="ro-RO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relaţia</a:t>
            </a:r>
            <a:r>
              <a:rPr lang="ro-RO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en-US" sz="1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graphicFrame>
        <p:nvGraphicFramePr>
          <p:cNvPr id="236544" name="Object 2365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8014825"/>
              </p:ext>
            </p:extLst>
          </p:nvPr>
        </p:nvGraphicFramePr>
        <p:xfrm>
          <a:off x="3352800" y="4366212"/>
          <a:ext cx="2036157" cy="6905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2651" name="Equation" r:id="rId3" imgW="1091726" imgH="368140" progId="Equation.DSMT4">
                  <p:embed/>
                </p:oleObj>
              </mc:Choice>
              <mc:Fallback>
                <p:oleObj name="Equation" r:id="rId3" imgW="1091726" imgH="368140" progId="Equation.DSMT4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4366212"/>
                        <a:ext cx="2036157" cy="69052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Rectangle 42"/>
          <p:cNvSpPr/>
          <p:nvPr/>
        </p:nvSpPr>
        <p:spPr>
          <a:xfrm>
            <a:off x="7239000" y="4366212"/>
            <a:ext cx="7841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2575" lvl="0" indent="-282575" algn="just" eaLnBrk="1" hangingPunct="1">
              <a:spcAft>
                <a:spcPts val="600"/>
              </a:spcAft>
              <a:buClr>
                <a:srgbClr val="000099"/>
              </a:buClr>
              <a:tabLst>
                <a:tab pos="360363" algn="l"/>
              </a:tabLst>
            </a:pPr>
            <a:r>
              <a:rPr lang="ro-RO" sz="28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[19]</a:t>
            </a:r>
          </a:p>
        </p:txBody>
      </p:sp>
    </p:spTree>
    <p:extLst>
      <p:ext uri="{BB962C8B-B14F-4D97-AF65-F5344CB8AC3E}">
        <p14:creationId xmlns:p14="http://schemas.microsoft.com/office/powerpoint/2010/main" val="2150705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334"/>
          <p:cNvSpPr txBox="1">
            <a:spLocks noChangeArrowheads="1"/>
          </p:cNvSpPr>
          <p:nvPr/>
        </p:nvSpPr>
        <p:spPr bwMode="auto">
          <a:xfrm>
            <a:off x="0" y="-10418"/>
            <a:ext cx="9144000" cy="107721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3200" b="1" dirty="0" err="1"/>
              <a:t>Pierderi</a:t>
            </a:r>
            <a:r>
              <a:rPr lang="en-US" sz="3200" b="1" dirty="0"/>
              <a:t> de </a:t>
            </a:r>
            <a:r>
              <a:rPr lang="en-US" sz="3200" b="1" dirty="0" err="1"/>
              <a:t>putere</a:t>
            </a:r>
            <a:r>
              <a:rPr lang="en-US" sz="3200" b="1" dirty="0"/>
              <a:t> </a:t>
            </a:r>
            <a:r>
              <a:rPr lang="ro-RO" sz="3200" b="1" dirty="0"/>
              <a:t>și</a:t>
            </a:r>
            <a:r>
              <a:rPr lang="en-US" sz="3200" b="1" dirty="0"/>
              <a:t> </a:t>
            </a:r>
            <a:r>
              <a:rPr lang="en-US" sz="3200" b="1" dirty="0" err="1"/>
              <a:t>energie</a:t>
            </a:r>
            <a:r>
              <a:rPr lang="en-US" sz="3200" b="1" dirty="0"/>
              <a:t> </a:t>
            </a:r>
            <a:r>
              <a:rPr lang="ro-RO" sz="3200" b="1" dirty="0"/>
              <a:t>î</a:t>
            </a:r>
            <a:r>
              <a:rPr lang="en-US" sz="3200" b="1" dirty="0"/>
              <a:t>n re</a:t>
            </a:r>
            <a:r>
              <a:rPr lang="ro-RO" sz="3200" b="1" dirty="0"/>
              <a:t>ț</a:t>
            </a:r>
            <a:r>
              <a:rPr lang="en-US" sz="3200" b="1" dirty="0" err="1"/>
              <a:t>elele</a:t>
            </a:r>
            <a:r>
              <a:rPr lang="en-US" sz="3200" b="1" dirty="0"/>
              <a:t> </a:t>
            </a:r>
            <a:r>
              <a:rPr lang="en-US" sz="3200" b="1" dirty="0" err="1"/>
              <a:t>electrice</a:t>
            </a:r>
            <a:endParaRPr lang="en-US" sz="3200" dirty="0"/>
          </a:p>
        </p:txBody>
      </p:sp>
      <p:sp>
        <p:nvSpPr>
          <p:cNvPr id="1013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029CF49-3315-4C74-8913-9F8273953B1E}"/>
              </a:ext>
            </a:extLst>
          </p:cNvPr>
          <p:cNvSpPr/>
          <p:nvPr/>
        </p:nvSpPr>
        <p:spPr>
          <a:xfrm>
            <a:off x="533400" y="1320968"/>
            <a:ext cx="7772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sz="2000" dirty="0">
                <a:latin typeface="+mn-lt"/>
                <a:ea typeface="Times New Roman" panose="02020603050405020304" pitchFamily="18" charset="0"/>
              </a:rPr>
              <a:t>Transportul </a:t>
            </a:r>
            <a:r>
              <a:rPr lang="ro-RO" sz="2000" dirty="0" err="1">
                <a:latin typeface="+mn-lt"/>
                <a:ea typeface="Times New Roman" panose="02020603050405020304" pitchFamily="18" charset="0"/>
              </a:rPr>
              <a:t>şi</a:t>
            </a:r>
            <a:r>
              <a:rPr lang="ro-RO" sz="2000" dirty="0">
                <a:latin typeface="+mn-lt"/>
                <a:ea typeface="Times New Roman" panose="02020603050405020304" pitchFamily="18" charset="0"/>
              </a:rPr>
              <a:t> </a:t>
            </a:r>
            <a:r>
              <a:rPr lang="ro-RO" sz="2000" dirty="0" err="1">
                <a:latin typeface="+mn-lt"/>
                <a:ea typeface="Times New Roman" panose="02020603050405020304" pitchFamily="18" charset="0"/>
              </a:rPr>
              <a:t>distribuţia</a:t>
            </a:r>
            <a:r>
              <a:rPr lang="ro-RO" sz="2000" dirty="0">
                <a:latin typeface="+mn-lt"/>
                <a:ea typeface="Times New Roman" panose="02020603050405020304" pitchFamily="18" charset="0"/>
              </a:rPr>
              <a:t> energiei electrice implică, ca orice proces fizic, un consum de energie (consum propriu tehnologic). Acest consum a fost denumit impropriu </a:t>
            </a:r>
            <a:r>
              <a:rPr lang="ro-RO" sz="2000" b="1" dirty="0">
                <a:latin typeface="+mn-lt"/>
                <a:ea typeface="Times New Roman" panose="02020603050405020304" pitchFamily="18" charset="0"/>
              </a:rPr>
              <a:t>pierderi de </a:t>
            </a:r>
            <a:r>
              <a:rPr lang="ro-RO" sz="2000" b="1" dirty="0" err="1">
                <a:latin typeface="+mn-lt"/>
                <a:ea typeface="Times New Roman" panose="02020603050405020304" pitchFamily="18" charset="0"/>
              </a:rPr>
              <a:t>energi</a:t>
            </a:r>
            <a:r>
              <a:rPr lang="en-US" sz="2000" b="1" dirty="0">
                <a:latin typeface="+mn-lt"/>
                <a:ea typeface="Times New Roman" panose="02020603050405020304" pitchFamily="18" charset="0"/>
              </a:rPr>
              <a:t>e</a:t>
            </a:r>
            <a:r>
              <a:rPr lang="en-US" sz="2000" dirty="0">
                <a:latin typeface="+mn-lt"/>
                <a:ea typeface="Times New Roman" panose="02020603050405020304" pitchFamily="18" charset="0"/>
              </a:rPr>
              <a:t>.</a:t>
            </a:r>
            <a:endParaRPr lang="en-GB" sz="2000" dirty="0">
              <a:latin typeface="+mn-lt"/>
            </a:endParaRPr>
          </a:p>
        </p:txBody>
      </p:sp>
      <p:pic>
        <p:nvPicPr>
          <p:cNvPr id="15" name="Picture 14" descr="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10990" y="2590800"/>
            <a:ext cx="5214938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17"/>
          <p:cNvSpPr/>
          <p:nvPr/>
        </p:nvSpPr>
        <p:spPr>
          <a:xfrm>
            <a:off x="2133600" y="6096000"/>
            <a:ext cx="7970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o-RO" sz="20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Fig. 1</a:t>
            </a:r>
            <a:endParaRPr lang="en-US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84135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6096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0" y="67056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 Box 334"/>
          <p:cNvSpPr txBox="1">
            <a:spLocks noChangeArrowheads="1"/>
          </p:cNvSpPr>
          <p:nvPr/>
        </p:nvSpPr>
        <p:spPr bwMode="auto">
          <a:xfrm>
            <a:off x="0" y="0"/>
            <a:ext cx="9144000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o-RO" sz="2800" b="1" dirty="0"/>
              <a:t>Pierderi de putere și energie în transformatoare</a:t>
            </a: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1003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51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510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838200" y="2819401"/>
            <a:ext cx="74676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endParaRPr lang="en-US" sz="1400" dirty="0">
              <a:effectLst/>
              <a:latin typeface="+mn-lt"/>
              <a:ea typeface="Times New Roman" panose="02020603050405020304" pitchFamily="18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57200" y="889844"/>
            <a:ext cx="82296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endParaRPr lang="ro-RO" dirty="0">
              <a:solidFill>
                <a:srgbClr val="000099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450215" algn="just">
              <a:spcAft>
                <a:spcPts val="0"/>
              </a:spcAft>
            </a:pPr>
            <a:r>
              <a:rPr lang="ro-RO" dirty="0"/>
              <a:t>Dacă sarcina </a:t>
            </a:r>
            <a:r>
              <a:rPr lang="ro-RO" i="1" dirty="0"/>
              <a:t>S</a:t>
            </a:r>
            <a:r>
              <a:rPr lang="ro-RO" dirty="0"/>
              <a:t> a transformatorului diferă de sarcina nominală, </a:t>
            </a:r>
            <a:endParaRPr lang="ro-RO" sz="14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55663" indent="-855663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4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7162800" y="1789211"/>
            <a:ext cx="7841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2575" lvl="0" indent="-282575" algn="just" eaLnBrk="1" hangingPunct="1">
              <a:spcAft>
                <a:spcPts val="600"/>
              </a:spcAft>
              <a:buClr>
                <a:srgbClr val="000099"/>
              </a:buClr>
              <a:tabLst>
                <a:tab pos="360363" algn="l"/>
              </a:tabLst>
            </a:pPr>
            <a:r>
              <a:rPr lang="ro-RO" sz="28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[20]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8585447"/>
              </p:ext>
            </p:extLst>
          </p:nvPr>
        </p:nvGraphicFramePr>
        <p:xfrm>
          <a:off x="2286000" y="1742800"/>
          <a:ext cx="3946703" cy="7281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4696" name="Equation" r:id="rId3" imgW="2578100" imgH="482600" progId="Equation.DSMT4">
                  <p:embed/>
                </p:oleObj>
              </mc:Choice>
              <mc:Fallback>
                <p:oleObj name="Equation" r:id="rId3" imgW="2578100" imgH="4826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1742800"/>
                        <a:ext cx="3946703" cy="72817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>
          <a:xfrm>
            <a:off x="982132" y="2981756"/>
            <a:ext cx="70188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dirty="0">
                <a:latin typeface="+mn-lt"/>
                <a:ea typeface="Times New Roman" panose="02020603050405020304" pitchFamily="18" charset="0"/>
              </a:rPr>
              <a:t>Pierderile totale de putere într-un transformator se determină ca suma pierderilor în fier </a:t>
            </a:r>
            <a:r>
              <a:rPr lang="ro-RO" dirty="0" err="1">
                <a:latin typeface="+mn-lt"/>
                <a:ea typeface="Times New Roman" panose="02020603050405020304" pitchFamily="18" charset="0"/>
              </a:rPr>
              <a:t>şi</a:t>
            </a:r>
            <a:r>
              <a:rPr lang="ro-RO" dirty="0">
                <a:latin typeface="+mn-lt"/>
                <a:ea typeface="Times New Roman" panose="02020603050405020304" pitchFamily="18" charset="0"/>
              </a:rPr>
              <a:t> în </a:t>
            </a:r>
            <a:r>
              <a:rPr lang="ro-RO" dirty="0" err="1">
                <a:latin typeface="+mn-lt"/>
                <a:ea typeface="Times New Roman" panose="02020603050405020304" pitchFamily="18" charset="0"/>
              </a:rPr>
              <a:t>înfăşurări</a:t>
            </a:r>
            <a:endParaRPr lang="en-US" dirty="0">
              <a:latin typeface="+mn-lt"/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7150998"/>
              </p:ext>
            </p:extLst>
          </p:nvPr>
        </p:nvGraphicFramePr>
        <p:xfrm>
          <a:off x="2743200" y="3993240"/>
          <a:ext cx="2846993" cy="16717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4697" name="Equation" r:id="rId5" imgW="1638300" imgH="965200" progId="Equation.DSMT4">
                  <p:embed/>
                </p:oleObj>
              </mc:Choice>
              <mc:Fallback>
                <p:oleObj name="Equation" r:id="rId5" imgW="1638300" imgH="9652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3993240"/>
                        <a:ext cx="2846993" cy="167178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Rectangle 25"/>
          <p:cNvSpPr/>
          <p:nvPr/>
        </p:nvSpPr>
        <p:spPr>
          <a:xfrm>
            <a:off x="7162800" y="4905233"/>
            <a:ext cx="7841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2575" lvl="0" indent="-282575" algn="just" eaLnBrk="1" hangingPunct="1">
              <a:spcAft>
                <a:spcPts val="600"/>
              </a:spcAft>
              <a:buClr>
                <a:srgbClr val="000099"/>
              </a:buClr>
              <a:tabLst>
                <a:tab pos="360363" algn="l"/>
              </a:tabLst>
            </a:pPr>
            <a:r>
              <a:rPr lang="ro-RO" sz="28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[21]</a:t>
            </a:r>
          </a:p>
        </p:txBody>
      </p:sp>
    </p:spTree>
    <p:extLst>
      <p:ext uri="{BB962C8B-B14F-4D97-AF65-F5344CB8AC3E}">
        <p14:creationId xmlns:p14="http://schemas.microsoft.com/office/powerpoint/2010/main" val="29826566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6096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0" y="67056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 Box 334"/>
          <p:cNvSpPr txBox="1">
            <a:spLocks noChangeArrowheads="1"/>
          </p:cNvSpPr>
          <p:nvPr/>
        </p:nvSpPr>
        <p:spPr bwMode="auto">
          <a:xfrm>
            <a:off x="0" y="0"/>
            <a:ext cx="9144000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o-RO" sz="2800" b="1" dirty="0"/>
              <a:t>Pierderi de putere și energie în transformatoare</a:t>
            </a: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1003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51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510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838200" y="2819401"/>
            <a:ext cx="74676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endParaRPr lang="en-US" sz="1400" dirty="0">
              <a:effectLst/>
              <a:latin typeface="+mn-lt"/>
              <a:ea typeface="Times New Roman" panose="02020603050405020304" pitchFamily="18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57200" y="889844"/>
            <a:ext cx="8229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endParaRPr lang="ro-RO" dirty="0">
              <a:solidFill>
                <a:srgbClr val="000099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450215" algn="just">
              <a:spcAft>
                <a:spcPts val="0"/>
              </a:spcAft>
            </a:pPr>
            <a:r>
              <a:rPr lang="ro-RO" dirty="0"/>
              <a:t>Când sarcina este distribuită pe </a:t>
            </a:r>
            <a:r>
              <a:rPr lang="ro-RO" i="1" dirty="0"/>
              <a:t>n</a:t>
            </a:r>
            <a:r>
              <a:rPr lang="ro-RO" dirty="0"/>
              <a:t> transformatoare identice, conectate în paralel:</a:t>
            </a:r>
            <a:endParaRPr lang="en-US" sz="14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6934200" y="2461746"/>
            <a:ext cx="7841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2575" lvl="0" indent="-282575" algn="just" eaLnBrk="1" hangingPunct="1">
              <a:spcAft>
                <a:spcPts val="600"/>
              </a:spcAft>
              <a:buClr>
                <a:srgbClr val="000099"/>
              </a:buClr>
              <a:tabLst>
                <a:tab pos="360363" algn="l"/>
              </a:tabLst>
            </a:pPr>
            <a:r>
              <a:rPr lang="ro-RO" sz="28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[22]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6479208"/>
              </p:ext>
            </p:extLst>
          </p:nvPr>
        </p:nvGraphicFramePr>
        <p:xfrm>
          <a:off x="2743200" y="1909219"/>
          <a:ext cx="3262721" cy="17781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5708" name="Equation" r:id="rId3" imgW="1905000" imgH="1041400" progId="Equation.DSMT4">
                  <p:embed/>
                </p:oleObj>
              </mc:Choice>
              <mc:Fallback>
                <p:oleObj name="Equation" r:id="rId3" imgW="1905000" imgH="10414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1909219"/>
                        <a:ext cx="3262721" cy="177818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826313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6096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0" y="67056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 Box 334"/>
          <p:cNvSpPr txBox="1">
            <a:spLocks noChangeArrowheads="1"/>
          </p:cNvSpPr>
          <p:nvPr/>
        </p:nvSpPr>
        <p:spPr bwMode="auto">
          <a:xfrm>
            <a:off x="0" y="0"/>
            <a:ext cx="9144000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o-RO" sz="2800" b="1" dirty="0"/>
              <a:t>Pierderi de putere și energie în transformatoare</a:t>
            </a: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1003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51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510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838200" y="2819401"/>
            <a:ext cx="74676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endParaRPr lang="en-US" sz="1400" dirty="0">
              <a:effectLst/>
              <a:latin typeface="+mn-lt"/>
              <a:ea typeface="Times New Roman" panose="02020603050405020304" pitchFamily="18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57200" y="889844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dirty="0"/>
              <a:t>Pierderile </a:t>
            </a:r>
            <a:r>
              <a:rPr lang="ro-RO" dirty="0">
                <a:solidFill>
                  <a:srgbClr val="000099"/>
                </a:solidFill>
              </a:rPr>
              <a:t>de energie activă </a:t>
            </a:r>
            <a:r>
              <a:rPr lang="ro-RO" dirty="0"/>
              <a:t>într-un transformator conectat la </a:t>
            </a:r>
            <a:r>
              <a:rPr lang="ro-RO" dirty="0" err="1"/>
              <a:t>reţea</a:t>
            </a:r>
            <a:r>
              <a:rPr lang="ro-RO" dirty="0"/>
              <a:t> într-un interval timp </a:t>
            </a:r>
            <a:r>
              <a:rPr lang="ro-RO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ro-RO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dirty="0"/>
              <a:t>se pot evalua cu o </a:t>
            </a:r>
            <a:r>
              <a:rPr lang="ro-RO" dirty="0" err="1"/>
              <a:t>relaţie</a:t>
            </a:r>
            <a:r>
              <a:rPr lang="ro-RO" dirty="0"/>
              <a:t> de forma:</a:t>
            </a:r>
            <a:endParaRPr lang="en-US" dirty="0"/>
          </a:p>
        </p:txBody>
      </p:sp>
      <p:sp>
        <p:nvSpPr>
          <p:cNvPr id="43" name="Rectangle 42"/>
          <p:cNvSpPr/>
          <p:nvPr/>
        </p:nvSpPr>
        <p:spPr>
          <a:xfrm>
            <a:off x="6934200" y="1752685"/>
            <a:ext cx="7841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2575" lvl="0" indent="-282575" algn="just" eaLnBrk="1" hangingPunct="1">
              <a:spcAft>
                <a:spcPts val="600"/>
              </a:spcAft>
              <a:buClr>
                <a:srgbClr val="000099"/>
              </a:buClr>
              <a:tabLst>
                <a:tab pos="360363" algn="l"/>
              </a:tabLst>
            </a:pPr>
            <a:r>
              <a:rPr lang="ro-RO" sz="28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[23]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1428111"/>
              </p:ext>
            </p:extLst>
          </p:nvPr>
        </p:nvGraphicFramePr>
        <p:xfrm>
          <a:off x="2590800" y="1680077"/>
          <a:ext cx="3402132" cy="8233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58" name="Equation" r:id="rId3" imgW="2082800" imgH="508000" progId="Equation.DSMT4">
                  <p:embed/>
                </p:oleObj>
              </mc:Choice>
              <mc:Fallback>
                <p:oleObj name="Equation" r:id="rId3" imgW="2082800" imgH="5080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1680077"/>
                        <a:ext cx="3402132" cy="82334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21"/>
          <p:cNvSpPr/>
          <p:nvPr/>
        </p:nvSpPr>
        <p:spPr>
          <a:xfrm>
            <a:off x="491067" y="2862254"/>
            <a:ext cx="5105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dirty="0"/>
              <a:t>iar pentru transformatoare conectate în paralel:</a:t>
            </a:r>
            <a:endParaRPr lang="en-US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590800" y="2932486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8104240"/>
              </p:ext>
            </p:extLst>
          </p:nvPr>
        </p:nvGraphicFramePr>
        <p:xfrm>
          <a:off x="2590800" y="3389686"/>
          <a:ext cx="3897917" cy="8013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59" name="Equation" r:id="rId5" imgW="2730500" imgH="558800" progId="Equation.DSMT4">
                  <p:embed/>
                </p:oleObj>
              </mc:Choice>
              <mc:Fallback>
                <p:oleObj name="Equation" r:id="rId5" imgW="2730500" imgH="5588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3389686"/>
                        <a:ext cx="3897917" cy="80131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Rectangle 24"/>
          <p:cNvSpPr/>
          <p:nvPr/>
        </p:nvSpPr>
        <p:spPr>
          <a:xfrm>
            <a:off x="7010400" y="3480432"/>
            <a:ext cx="7841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2575" lvl="0" indent="-282575" algn="just" eaLnBrk="1" hangingPunct="1">
              <a:spcAft>
                <a:spcPts val="600"/>
              </a:spcAft>
              <a:buClr>
                <a:srgbClr val="000099"/>
              </a:buClr>
              <a:tabLst>
                <a:tab pos="360363" algn="l"/>
              </a:tabLst>
            </a:pPr>
            <a:r>
              <a:rPr lang="ro-RO" sz="28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[24]</a:t>
            </a: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1295400" y="4787110"/>
            <a:ext cx="72644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altLang="en-US" sz="16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kumimoji="0" lang="ro-RO" altLang="en-US" sz="1600" b="0" i="1" u="none" strike="noStrike" cap="none" normalizeH="0" baseline="-3000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kumimoji="0" lang="ro-RO" altLang="en-US" sz="1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o-RO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kumimoji="0" lang="ro-RO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kumimoji="0" lang="ro-RO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Symbol" panose="05050102010706020507" pitchFamily="18" charset="2"/>
              </a:rPr>
              <a:t>numărul de transformatoare care </a:t>
            </a:r>
            <a:r>
              <a:rPr kumimoji="0" lang="ro-RO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Symbol" panose="05050102010706020507" pitchFamily="18" charset="2"/>
              </a:rPr>
              <a:t>funcţionează</a:t>
            </a:r>
            <a:r>
              <a:rPr kumimoji="0" lang="ro-RO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Symbol" panose="05050102010706020507" pitchFamily="18" charset="2"/>
              </a:rPr>
              <a:t> în paralel, în intervalul </a:t>
            </a:r>
            <a:r>
              <a:rPr kumimoji="0" lang="ro-RO" altLang="en-US" sz="16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t</a:t>
            </a:r>
            <a:r>
              <a:rPr kumimoji="0" lang="ro-RO" altLang="en-US" sz="1600" b="0" i="1" u="none" strike="noStrike" cap="none" normalizeH="0" baseline="-3000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k</a:t>
            </a:r>
            <a:r>
              <a:rPr kumimoji="0" lang="ro-RO" altLang="en-US" sz="1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, </a:t>
            </a:r>
            <a:r>
              <a:rPr kumimoji="0" lang="ro-RO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Symbol" panose="05050102010706020507" pitchFamily="18" charset="2"/>
              </a:rPr>
              <a:t>din perioada analizată </a:t>
            </a:r>
            <a:r>
              <a:rPr kumimoji="0" lang="ro-RO" altLang="en-US" sz="1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T</a:t>
            </a:r>
            <a:r>
              <a:rPr kumimoji="0" lang="ro-RO" altLang="en-US" sz="1600" b="0" i="0" u="none" strike="noStrike" cap="none" normalizeH="0" baseline="-3000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0</a:t>
            </a:r>
            <a:r>
              <a:rPr kumimoji="0" lang="ro-RO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4963961"/>
              </p:ext>
            </p:extLst>
          </p:nvPr>
        </p:nvGraphicFramePr>
        <p:xfrm>
          <a:off x="3657600" y="5345741"/>
          <a:ext cx="1050848" cy="5379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60" name="Equation" r:id="rId7" imgW="799753" imgH="406224" progId="Equation.DSMT4">
                  <p:embed/>
                </p:oleObj>
              </mc:Choice>
              <mc:Fallback>
                <p:oleObj name="Equation" r:id="rId7" imgW="799753" imgH="406224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0" y="5345741"/>
                        <a:ext cx="1050848" cy="53793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1146842" y="5962725"/>
            <a:ext cx="678583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ro-RO" altLang="en-US" sz="16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kumimoji="0" lang="ro-RO" altLang="en-US" sz="1600" b="0" i="0" u="none" strike="noStrike" cap="none" normalizeH="0" baseline="-3000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kumimoji="0" lang="ro-RO" altLang="en-US" sz="1600" b="0" i="0" u="none" strike="noStrike" cap="none" normalizeH="0" baseline="-3000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o-RO" altLang="en-US" sz="1600" b="0" i="1" u="none" strike="noStrike" cap="none" normalizeH="0" baseline="-3000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 </a:t>
            </a:r>
            <a:r>
              <a:rPr kumimoji="0" lang="ro-RO" altLang="en-US" sz="1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o-RO" altLang="en-US" sz="1600" b="0" i="1" u="none" strike="noStrike" cap="none" normalizeH="0" baseline="-3000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o-RO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kumimoji="0" lang="ro-RO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o-RO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sarcina maximă tranzitată în intervalul </a:t>
            </a:r>
            <a:r>
              <a:rPr kumimoji="0" lang="ro-RO" altLang="en-US" sz="16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t</a:t>
            </a:r>
            <a:r>
              <a:rPr kumimoji="0" lang="ro-RO" altLang="en-US" sz="1600" b="0" i="1" u="none" strike="noStrike" cap="none" normalizeH="0" baseline="-3000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k</a:t>
            </a:r>
            <a:r>
              <a:rPr kumimoji="0" lang="ro-RO" altLang="en-US" sz="1600" b="0" i="1" u="none" strike="noStrike" cap="none" normalizeH="0" baseline="-3000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kumimoji="0" lang="ro-RO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;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</a:t>
            </a:r>
            <a:r>
              <a:rPr kumimoji="0" lang="ro-RO" altLang="en-US" sz="1600" b="0" i="1" u="none" strike="noStrike" cap="none" normalizeH="0" baseline="-3000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Sk</a:t>
            </a:r>
            <a:r>
              <a:rPr kumimoji="0" lang="ro-RO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 </a:t>
            </a:r>
            <a:r>
              <a:rPr kumimoji="0" lang="ro-RO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o-RO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durata pierderilor corespunzătoare sarcinii aparente în intervalul </a:t>
            </a:r>
            <a:r>
              <a:rPr kumimoji="0" lang="ro-RO" altLang="en-US" sz="16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t</a:t>
            </a:r>
            <a:r>
              <a:rPr kumimoji="0" lang="ro-RO" altLang="en-US" sz="1600" b="0" i="1" u="none" strike="noStrike" cap="none" normalizeH="0" baseline="-3000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k</a:t>
            </a:r>
            <a:r>
              <a:rPr kumimoji="0" lang="ro-RO" altLang="en-US" sz="1600" b="0" i="1" u="none" strike="noStrike" cap="none" normalizeH="0" baseline="-3000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kumimoji="0" lang="ro-RO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42562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6096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0" y="67056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 Box 334"/>
          <p:cNvSpPr txBox="1">
            <a:spLocks noChangeArrowheads="1"/>
          </p:cNvSpPr>
          <p:nvPr/>
        </p:nvSpPr>
        <p:spPr bwMode="auto">
          <a:xfrm>
            <a:off x="0" y="0"/>
            <a:ext cx="9144000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o-RO" sz="2800" b="1" dirty="0"/>
              <a:t>METODE DE REDUCERE A PIERDERILOR</a:t>
            </a: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1003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51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510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838200" y="2819401"/>
            <a:ext cx="74676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endParaRPr lang="en-US" sz="1400" dirty="0">
              <a:effectLst/>
              <a:latin typeface="+mn-lt"/>
              <a:ea typeface="Times New Roman" panose="02020603050405020304" pitchFamily="18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590800" y="2932486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838200" y="990600"/>
            <a:ext cx="7543800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o-RO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Necesar: </a:t>
            </a:r>
            <a:r>
              <a:rPr lang="ro-RO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cunoaşterea</a:t>
            </a:r>
            <a:r>
              <a:rPr lang="ro-RO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nivelului acestora pe diferite elemente ale </a:t>
            </a:r>
            <a:r>
              <a:rPr lang="ro-RO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reţelelor</a:t>
            </a:r>
            <a:r>
              <a:rPr lang="ro-RO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precum </a:t>
            </a:r>
            <a:r>
              <a:rPr lang="ro-RO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şi</a:t>
            </a:r>
            <a:r>
              <a:rPr lang="ro-RO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pe ansamblul lor.</a:t>
            </a:r>
            <a:endParaRPr lang="en-US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450215" algn="just">
              <a:spcAft>
                <a:spcPts val="0"/>
              </a:spcAft>
            </a:pPr>
            <a:endParaRPr lang="ro-RO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450215" algn="just">
              <a:spcAft>
                <a:spcPts val="0"/>
              </a:spcAft>
            </a:pPr>
            <a:r>
              <a:rPr lang="ro-RO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Pentru reducerea pierderilor de putere </a:t>
            </a:r>
            <a:r>
              <a:rPr lang="ro-RO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şi</a:t>
            </a:r>
            <a:r>
              <a:rPr lang="ro-RO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energie în </a:t>
            </a:r>
            <a:r>
              <a:rPr lang="ro-RO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reţelele</a:t>
            </a:r>
            <a:r>
              <a:rPr lang="ro-RO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electrice, se pot adopta măsuri de ordin</a:t>
            </a:r>
          </a:p>
          <a:p>
            <a:pPr marL="914400" indent="-398463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o-RO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constructiv</a:t>
            </a:r>
            <a:r>
              <a:rPr lang="ro-RO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</a:p>
          <a:p>
            <a:pPr marL="914400" indent="-398463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o-RO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tehnologic,</a:t>
            </a:r>
          </a:p>
          <a:p>
            <a:pPr marL="914400" indent="-398463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o-RO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 exploatare.</a:t>
            </a:r>
          </a:p>
          <a:p>
            <a:pPr algn="just">
              <a:spcAft>
                <a:spcPts val="0"/>
              </a:spcAft>
              <a:tabLst>
                <a:tab pos="228600" algn="l"/>
              </a:tabLst>
            </a:pPr>
            <a:endParaRPr lang="ro-RO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  <a:tabLst>
                <a:tab pos="228600" algn="l"/>
              </a:tabLst>
            </a:pPr>
            <a:r>
              <a:rPr lang="ro-RO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Măsuri care nu necesită </a:t>
            </a:r>
            <a:r>
              <a:rPr lang="ro-RO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investiţii</a:t>
            </a:r>
            <a:r>
              <a:rPr lang="ro-RO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pentru aplicare:</a:t>
            </a:r>
            <a:endParaRPr lang="en-US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798513" lvl="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o-RO" sz="16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repartiţia</a:t>
            </a:r>
            <a:r>
              <a:rPr lang="ro-RO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optimă a sarcinii între centralele electrice;</a:t>
            </a:r>
            <a:endParaRPr lang="en-US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798513" lvl="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o-RO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stabilirea schemelor normale de </a:t>
            </a:r>
            <a:r>
              <a:rPr lang="ro-RO" sz="16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funcţionare</a:t>
            </a:r>
            <a:r>
              <a:rPr lang="ro-RO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folosind criteriul pierderilor minime de energie;</a:t>
            </a:r>
            <a:endParaRPr lang="en-US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798513" lvl="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o-RO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debuclarea optimă a </a:t>
            </a:r>
            <a:r>
              <a:rPr lang="ro-RO" sz="16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reţelelor</a:t>
            </a:r>
            <a:r>
              <a:rPr lang="ro-RO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diferite tensiuni;</a:t>
            </a:r>
            <a:endParaRPr lang="en-US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798513" lvl="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o-RO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optimizarea regimurilor de </a:t>
            </a:r>
            <a:r>
              <a:rPr lang="ro-RO" sz="16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funcţionare</a:t>
            </a:r>
            <a:r>
              <a:rPr lang="ro-RO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ale transformatoarelor din </a:t>
            </a:r>
            <a:r>
              <a:rPr lang="ro-RO" sz="16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staţiile</a:t>
            </a:r>
            <a:r>
              <a:rPr lang="ro-RO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o-RO" sz="16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şi</a:t>
            </a:r>
            <a:r>
              <a:rPr lang="ro-RO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posturile de transformare echipate cu două sau mai multe transformatoare;</a:t>
            </a:r>
            <a:endParaRPr lang="en-US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798513" lvl="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o-RO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optimizarea nivelului tensiunii în </a:t>
            </a:r>
            <a:r>
              <a:rPr lang="ro-RO" sz="16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reţelele</a:t>
            </a:r>
            <a:r>
              <a:rPr lang="ro-RO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electrice;</a:t>
            </a:r>
            <a:endParaRPr lang="en-US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798513" lvl="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o-RO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echilibrarea sarcinii pe fazele </a:t>
            </a:r>
            <a:r>
              <a:rPr lang="ro-RO" sz="16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reţelelor</a:t>
            </a:r>
            <a:r>
              <a:rPr lang="ro-RO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ro-RO" sz="16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distribuţie</a:t>
            </a:r>
            <a:r>
              <a:rPr lang="ro-RO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n-US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56034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6096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0" y="67056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 Box 334"/>
          <p:cNvSpPr txBox="1">
            <a:spLocks noChangeArrowheads="1"/>
          </p:cNvSpPr>
          <p:nvPr/>
        </p:nvSpPr>
        <p:spPr bwMode="auto">
          <a:xfrm>
            <a:off x="0" y="0"/>
            <a:ext cx="9144000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o-RO" sz="2800" b="1" dirty="0"/>
              <a:t>METODE DE REDUCERE A PIERDERILOR</a:t>
            </a: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1003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51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510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838200" y="2819401"/>
            <a:ext cx="74676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endParaRPr lang="en-US" sz="1400" dirty="0">
              <a:effectLst/>
              <a:latin typeface="+mn-lt"/>
              <a:ea typeface="Times New Roman" panose="02020603050405020304" pitchFamily="18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590800" y="2932486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863600" y="1266027"/>
            <a:ext cx="7747000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dirty="0"/>
              <a:t>Măsuri care necesită </a:t>
            </a:r>
            <a:r>
              <a:rPr lang="ro-RO" dirty="0" err="1"/>
              <a:t>investiţii</a:t>
            </a:r>
            <a:r>
              <a:rPr lang="ro-RO" dirty="0"/>
              <a:t> </a:t>
            </a:r>
            <a:r>
              <a:rPr lang="ro-RO" dirty="0" err="1"/>
              <a:t>şi</a:t>
            </a:r>
            <a:r>
              <a:rPr lang="ro-RO" dirty="0"/>
              <a:t> implică consumuri materiale:</a:t>
            </a:r>
            <a:endParaRPr lang="en-US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ro-RO" sz="16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o-RO" sz="1600" dirty="0"/>
              <a:t>optimizarea dezvoltării </a:t>
            </a:r>
            <a:r>
              <a:rPr lang="ro-RO" sz="1600" dirty="0" err="1"/>
              <a:t>şi</a:t>
            </a:r>
            <a:r>
              <a:rPr lang="ro-RO" sz="1600" dirty="0"/>
              <a:t> </a:t>
            </a:r>
            <a:r>
              <a:rPr lang="ro-RO" sz="1600" dirty="0" err="1"/>
              <a:t>reconstrucţiei</a:t>
            </a:r>
            <a:r>
              <a:rPr lang="ro-RO" sz="1600" dirty="0"/>
              <a:t> </a:t>
            </a:r>
            <a:r>
              <a:rPr lang="ro-RO" sz="1600" dirty="0" err="1"/>
              <a:t>reţelelor</a:t>
            </a:r>
            <a:r>
              <a:rPr lang="ro-RO" sz="1600" dirty="0"/>
              <a:t> electrice;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o-RO" sz="1600" dirty="0" err="1"/>
              <a:t>creşterea</a:t>
            </a:r>
            <a:r>
              <a:rPr lang="ro-RO" sz="1600" dirty="0"/>
              <a:t> tensiunii nominale </a:t>
            </a:r>
            <a:r>
              <a:rPr lang="ro-RO" sz="1600" dirty="0" err="1"/>
              <a:t>şi</a:t>
            </a:r>
            <a:r>
              <a:rPr lang="ro-RO" sz="1600" dirty="0"/>
              <a:t> realizarea de racorduri adânci la înaltă tensiune; </a:t>
            </a:r>
            <a:endParaRPr lang="en-US" sz="16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ro-RO" sz="16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o-RO" sz="1600" dirty="0"/>
              <a:t>stabilirea puterii optime a transformatoarelor din </a:t>
            </a:r>
            <a:r>
              <a:rPr lang="ro-RO" sz="1600" dirty="0" err="1"/>
              <a:t>staţii</a:t>
            </a:r>
            <a:r>
              <a:rPr lang="ro-RO" sz="1600" dirty="0"/>
              <a:t> </a:t>
            </a:r>
            <a:r>
              <a:rPr lang="ro-RO" sz="1600" dirty="0" err="1"/>
              <a:t>şi</a:t>
            </a:r>
            <a:r>
              <a:rPr lang="ro-RO" sz="1600" dirty="0"/>
              <a:t> posturi de transformare </a:t>
            </a:r>
            <a:r>
              <a:rPr lang="ro-RO" sz="1600" dirty="0" err="1"/>
              <a:t>şi</a:t>
            </a:r>
            <a:r>
              <a:rPr lang="ro-RO" sz="1600" dirty="0"/>
              <a:t> înlocuirea acestora; </a:t>
            </a:r>
            <a:endParaRPr lang="en-US" sz="16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ro-RO" sz="16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o-RO" sz="1600" dirty="0"/>
              <a:t>înlocuirea transformatoarelor fără reglaj de tensiune cu transformatoare cu reglaj </a:t>
            </a:r>
            <a:r>
              <a:rPr lang="ro-RO" sz="1600" dirty="0" err="1"/>
              <a:t>şi</a:t>
            </a:r>
            <a:r>
              <a:rPr lang="ro-RO" sz="1600" dirty="0"/>
              <a:t> </a:t>
            </a:r>
            <a:r>
              <a:rPr lang="ro-RO" sz="1600" dirty="0" err="1"/>
              <a:t>micşorarea</a:t>
            </a:r>
            <a:r>
              <a:rPr lang="ro-RO" sz="1600" dirty="0"/>
              <a:t> treptei de reglare; </a:t>
            </a:r>
            <a:endParaRPr lang="en-US" sz="16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ro-RO" sz="16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o-RO" sz="1600" dirty="0"/>
              <a:t>instalarea de mijloace de compensare a sarcinii reactive </a:t>
            </a:r>
            <a:r>
              <a:rPr lang="ro-RO" sz="1600" dirty="0" err="1"/>
              <a:t>şi</a:t>
            </a:r>
            <a:r>
              <a:rPr lang="ro-RO" sz="1600" dirty="0"/>
              <a:t> introducerea reglajului acestora.</a:t>
            </a:r>
            <a:endParaRPr lang="en-US" sz="1600" dirty="0"/>
          </a:p>
          <a:p>
            <a:pPr algn="just">
              <a:spcAft>
                <a:spcPts val="0"/>
              </a:spcAft>
            </a:pPr>
            <a:endParaRPr lang="en-US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54663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6096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0" y="67056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 Box 334"/>
          <p:cNvSpPr txBox="1">
            <a:spLocks noChangeArrowheads="1"/>
          </p:cNvSpPr>
          <p:nvPr/>
        </p:nvSpPr>
        <p:spPr bwMode="auto">
          <a:xfrm>
            <a:off x="0" y="0"/>
            <a:ext cx="9144000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o-RO" sz="2800" b="1" dirty="0"/>
              <a:t>Metode de reducere a pierderilor de P și W</a:t>
            </a: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1003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51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510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838200" y="2819401"/>
            <a:ext cx="74676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endParaRPr lang="en-US" sz="1400" dirty="0">
              <a:effectLst/>
              <a:latin typeface="+mn-lt"/>
              <a:ea typeface="Times New Roman" panose="02020603050405020304" pitchFamily="18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590800" y="2932486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863600" y="1266027"/>
            <a:ext cx="7747000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o-RO" sz="2000" dirty="0"/>
              <a:t>Optimizarea amplasării surselor de putere reactivă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o-RO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o-RO" sz="2000" dirty="0"/>
              <a:t>Echilibrarea încărcării fazelor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o-RO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o-RO" sz="2000" dirty="0"/>
              <a:t>Creșterea nivelului de tensiune în exploatare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o-RO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o-RO" sz="2000" dirty="0"/>
              <a:t>Creșterea tensiunii nominale a rețelei</a:t>
            </a:r>
            <a:endParaRPr lang="en-US" sz="2000" dirty="0"/>
          </a:p>
          <a:p>
            <a:pPr algn="just">
              <a:spcAft>
                <a:spcPts val="0"/>
              </a:spcAft>
            </a:pPr>
            <a:endParaRPr lang="en-US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7205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6096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0" y="67056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 Box 334"/>
          <p:cNvSpPr txBox="1">
            <a:spLocks noChangeArrowheads="1"/>
          </p:cNvSpPr>
          <p:nvPr/>
        </p:nvSpPr>
        <p:spPr bwMode="auto">
          <a:xfrm>
            <a:off x="0" y="0"/>
            <a:ext cx="9144000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o-RO" sz="2800" b="1" dirty="0"/>
              <a:t>Optimizarea amplasării surselor de putere reactivă</a:t>
            </a: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1003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51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510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838200" y="2819401"/>
            <a:ext cx="74676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endParaRPr lang="en-US" sz="1400" dirty="0">
              <a:effectLst/>
              <a:latin typeface="+mn-lt"/>
              <a:ea typeface="Times New Roman" panose="02020603050405020304" pitchFamily="18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590800" y="2932486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848497" y="976813"/>
            <a:ext cx="7747000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sz="2000" dirty="0"/>
              <a:t>Principalele surse de putere reactivă în SEE: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o-RO" sz="2000" dirty="0"/>
              <a:t>generatoarele din centrale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o-RO" sz="2000" dirty="0"/>
              <a:t>compensatoarele sincrone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o-RO" sz="2000" dirty="0"/>
              <a:t>bateriile de condensatoare.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o-RO" sz="2000" dirty="0"/>
          </a:p>
          <a:p>
            <a:r>
              <a:rPr lang="ro-RO" sz="2000" dirty="0"/>
              <a:t>Puterile reactive debitate de </a:t>
            </a:r>
            <a:r>
              <a:rPr lang="ro-RO" sz="2000" dirty="0">
                <a:solidFill>
                  <a:srgbClr val="000099"/>
                </a:solidFill>
              </a:rPr>
              <a:t>GS</a:t>
            </a:r>
            <a:r>
              <a:rPr lang="ro-RO" sz="2000" dirty="0"/>
              <a:t> din centrale sunt </a:t>
            </a:r>
            <a:r>
              <a:rPr lang="ro-RO" sz="2000" dirty="0" err="1"/>
              <a:t>condiţionate</a:t>
            </a:r>
            <a:r>
              <a:rPr lang="ro-RO" sz="2000" dirty="0"/>
              <a:t> de factorul de putere nominal al generatoarelor, precum </a:t>
            </a:r>
            <a:r>
              <a:rPr lang="ro-RO" sz="2000" dirty="0" err="1"/>
              <a:t>şi</a:t>
            </a:r>
            <a:r>
              <a:rPr lang="ro-RO" sz="2000" dirty="0"/>
              <a:t> de </a:t>
            </a:r>
            <a:r>
              <a:rPr lang="ro-RO" sz="2000" dirty="0" err="1"/>
              <a:t>funcţionarea</a:t>
            </a:r>
            <a:r>
              <a:rPr lang="ro-RO" sz="2000" dirty="0"/>
              <a:t> stabilă a sistemului.</a:t>
            </a:r>
          </a:p>
          <a:p>
            <a:r>
              <a:rPr lang="ro-RO" sz="2000" dirty="0"/>
              <a:t>Pentru SEN, se consideră avantajos un factor de putere, la capătul dinspre centrală al liniilor, de 0,95 - 0,96, (220 kV) și 0,95 - 0,99 (400 kV).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o-RO" sz="2000" dirty="0"/>
          </a:p>
          <a:p>
            <a:r>
              <a:rPr lang="ro-RO" sz="2000" dirty="0">
                <a:solidFill>
                  <a:srgbClr val="000099"/>
                </a:solidFill>
              </a:rPr>
              <a:t>CS</a:t>
            </a:r>
            <a:r>
              <a:rPr lang="ro-RO" sz="2000" dirty="0"/>
              <a:t> se montează în </a:t>
            </a:r>
            <a:r>
              <a:rPr lang="ro-RO" sz="2000" dirty="0" err="1"/>
              <a:t>staţiile</a:t>
            </a:r>
            <a:r>
              <a:rPr lang="ro-RO" sz="2000" dirty="0"/>
              <a:t> de transformare care deservesc zone cu un deficit mare de putere reactivă.</a:t>
            </a:r>
          </a:p>
          <a:p>
            <a:endParaRPr lang="ro-RO" sz="2000" dirty="0"/>
          </a:p>
          <a:p>
            <a:r>
              <a:rPr lang="ro-RO" dirty="0">
                <a:solidFill>
                  <a:srgbClr val="000099"/>
                </a:solidFill>
              </a:rPr>
              <a:t>BC</a:t>
            </a:r>
            <a:r>
              <a:rPr lang="ro-RO" dirty="0"/>
              <a:t> - în ST coborâtoare, pe partea de MT, în PT, pe barele de MT și JT </a:t>
            </a:r>
            <a:r>
              <a:rPr lang="ro-RO" dirty="0" err="1"/>
              <a:t>şi</a:t>
            </a:r>
            <a:r>
              <a:rPr lang="ro-RO" dirty="0"/>
              <a:t> de-a lungul distribuitorilor.</a:t>
            </a:r>
            <a:endParaRPr lang="en-GB" dirty="0"/>
          </a:p>
          <a:p>
            <a:endParaRPr lang="ro-RO" sz="2000" dirty="0"/>
          </a:p>
          <a:p>
            <a:pPr algn="just">
              <a:spcAft>
                <a:spcPts val="0"/>
              </a:spcAft>
            </a:pPr>
            <a:endParaRPr lang="en-US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06919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6096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0" y="67056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 Box 334"/>
          <p:cNvSpPr txBox="1">
            <a:spLocks noChangeArrowheads="1"/>
          </p:cNvSpPr>
          <p:nvPr/>
        </p:nvSpPr>
        <p:spPr bwMode="auto">
          <a:xfrm>
            <a:off x="0" y="0"/>
            <a:ext cx="9144000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o-RO" sz="2800" b="1" dirty="0"/>
              <a:t>Optimizarea amplasării surselor de putere reactivă</a:t>
            </a: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1003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51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510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838200" y="2819401"/>
            <a:ext cx="74676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endParaRPr lang="en-US" sz="1400" dirty="0">
              <a:effectLst/>
              <a:latin typeface="+mn-lt"/>
              <a:ea typeface="Times New Roman" panose="02020603050405020304" pitchFamily="18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590800" y="2932486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848497" y="976813"/>
            <a:ext cx="7747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dirty="0"/>
              <a:t>Compensarea optimă a puterii reactive într-o </a:t>
            </a:r>
            <a:r>
              <a:rPr lang="ro-RO" dirty="0" err="1"/>
              <a:t>reţea</a:t>
            </a:r>
            <a:r>
              <a:rPr lang="ro-RO" dirty="0"/>
              <a:t> implică rezolvarea a două probleme:</a:t>
            </a:r>
          </a:p>
          <a:p>
            <a:endParaRPr lang="en-GB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o-RO" dirty="0"/>
              <a:t>stabilirea </a:t>
            </a:r>
            <a:r>
              <a:rPr lang="ro-RO" dirty="0" err="1"/>
              <a:t>cantităţii</a:t>
            </a:r>
            <a:r>
              <a:rPr lang="ro-RO" dirty="0"/>
              <a:t> totale de putere reactivă care urmează a fi compensată,   în </a:t>
            </a:r>
            <a:r>
              <a:rPr lang="ro-RO" dirty="0" err="1"/>
              <a:t>condiţii</a:t>
            </a:r>
            <a:r>
              <a:rPr lang="ro-RO" dirty="0"/>
              <a:t> economice eficiente;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o-RO" dirty="0" err="1"/>
              <a:t>repartiţia</a:t>
            </a:r>
            <a:r>
              <a:rPr lang="ro-RO" dirty="0"/>
              <a:t> optimă a acestei </a:t>
            </a:r>
            <a:r>
              <a:rPr lang="ro-RO" dirty="0" err="1"/>
              <a:t>cantităţi</a:t>
            </a:r>
            <a:r>
              <a:rPr lang="ro-RO" dirty="0"/>
              <a:t> în nodurile </a:t>
            </a:r>
            <a:r>
              <a:rPr lang="ro-RO" dirty="0" err="1"/>
              <a:t>reţelei</a:t>
            </a:r>
            <a:r>
              <a:rPr lang="ro-RO" dirty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50058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6096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0" y="67056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 Box 334"/>
          <p:cNvSpPr txBox="1">
            <a:spLocks noChangeArrowheads="1"/>
          </p:cNvSpPr>
          <p:nvPr/>
        </p:nvSpPr>
        <p:spPr bwMode="auto">
          <a:xfrm>
            <a:off x="0" y="0"/>
            <a:ext cx="9144000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o-RO" sz="2800" b="1" dirty="0"/>
              <a:t>Echivalentul energetic al puterii reactive</a:t>
            </a: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1003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51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510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838200" y="2819401"/>
            <a:ext cx="74676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endParaRPr lang="en-US" sz="1400" dirty="0">
              <a:effectLst/>
              <a:latin typeface="+mn-lt"/>
              <a:ea typeface="Times New Roman" panose="02020603050405020304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9EEA3A-8B6A-4640-8A6F-7B033F68FE75}"/>
              </a:ext>
            </a:extLst>
          </p:cNvPr>
          <p:cNvSpPr/>
          <p:nvPr/>
        </p:nvSpPr>
        <p:spPr>
          <a:xfrm>
            <a:off x="1371600" y="5190380"/>
            <a:ext cx="37939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ro-RO" sz="1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R</a:t>
            </a:r>
            <a:r>
              <a:rPr lang="ro-RO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  </a:t>
            </a:r>
            <a:r>
              <a:rPr lang="ro-RO" sz="1400" dirty="0" err="1">
                <a:latin typeface="+mn-lt"/>
                <a:ea typeface="Times New Roman" panose="02020603050405020304" pitchFamily="18" charset="0"/>
              </a:rPr>
              <a:t>rezistenţa</a:t>
            </a:r>
            <a:r>
              <a:rPr lang="ro-RO" sz="1400" dirty="0">
                <a:latin typeface="+mn-lt"/>
                <a:ea typeface="Times New Roman" panose="02020603050405020304" pitchFamily="18" charset="0"/>
              </a:rPr>
              <a:t> pe fază a </a:t>
            </a:r>
            <a:r>
              <a:rPr lang="ro-RO" sz="1400" dirty="0" err="1">
                <a:latin typeface="+mn-lt"/>
                <a:ea typeface="Times New Roman" panose="02020603050405020304" pitchFamily="18" charset="0"/>
              </a:rPr>
              <a:t>reţelei</a:t>
            </a:r>
            <a:r>
              <a:rPr lang="ro-RO" sz="1400" dirty="0">
                <a:latin typeface="+mn-lt"/>
                <a:ea typeface="Times New Roman" panose="02020603050405020304" pitchFamily="18" charset="0"/>
              </a:rPr>
              <a:t>.</a:t>
            </a:r>
          </a:p>
          <a:p>
            <a:pPr algn="just">
              <a:spcAft>
                <a:spcPts val="0"/>
              </a:spcAft>
            </a:pPr>
            <a:r>
              <a:rPr lang="ro-RO" sz="14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P, Q </a:t>
            </a:r>
            <a:r>
              <a:rPr lang="ro-RO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 </a:t>
            </a:r>
            <a:r>
              <a:rPr lang="ro-RO" sz="1400" dirty="0">
                <a:effectLst/>
                <a:latin typeface="+mj-lt"/>
                <a:ea typeface="Times New Roman" panose="02020603050405020304" pitchFamily="18" charset="0"/>
              </a:rPr>
              <a:t>sarcina activă și reactivă la consumator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17D68CCB-1087-444E-8B8F-0FC9B6B1AF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751584B4-7AB1-45DE-A856-F9554E37F12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9804795"/>
              </p:ext>
            </p:extLst>
          </p:nvPr>
        </p:nvGraphicFramePr>
        <p:xfrm>
          <a:off x="3488021" y="3230257"/>
          <a:ext cx="1998379" cy="7657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754" name="Equation" r:id="rId3" imgW="1016000" imgH="393700" progId="Equation.DSMT4">
                  <p:embed/>
                </p:oleObj>
              </mc:Choice>
              <mc:Fallback>
                <p:oleObj name="Equation" r:id="rId3" imgW="1016000" imgH="3937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88021" y="3230257"/>
                        <a:ext cx="1998379" cy="76573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Rectangle 22">
            <a:extLst>
              <a:ext uri="{FF2B5EF4-FFF2-40B4-BE49-F238E27FC236}">
                <a16:creationId xmlns:a16="http://schemas.microsoft.com/office/drawing/2014/main" id="{4CCE8C24-B5E6-497C-AE3D-2325690D1B52}"/>
              </a:ext>
            </a:extLst>
          </p:cNvPr>
          <p:cNvSpPr/>
          <p:nvPr/>
        </p:nvSpPr>
        <p:spPr>
          <a:xfrm>
            <a:off x="6858000" y="3207603"/>
            <a:ext cx="7841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2575" lvl="0" indent="-282575" algn="just" eaLnBrk="1" hangingPunct="1">
              <a:spcAft>
                <a:spcPts val="600"/>
              </a:spcAft>
              <a:buClr>
                <a:srgbClr val="000099"/>
              </a:buClr>
              <a:tabLst>
                <a:tab pos="360363" algn="l"/>
              </a:tabLst>
            </a:pPr>
            <a:r>
              <a:rPr lang="ro-RO" sz="28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[25]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EC70D07-E08D-4F9C-93D2-37C577A5E2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04907" y="1237197"/>
            <a:ext cx="4734186" cy="1180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99492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6096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0" y="67056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 Box 334"/>
          <p:cNvSpPr txBox="1">
            <a:spLocks noChangeArrowheads="1"/>
          </p:cNvSpPr>
          <p:nvPr/>
        </p:nvSpPr>
        <p:spPr bwMode="auto">
          <a:xfrm>
            <a:off x="0" y="0"/>
            <a:ext cx="9144000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o-RO" sz="2800" b="1" dirty="0"/>
              <a:t>Echivalentul energetic al puterii reactive</a:t>
            </a: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1003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51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510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762000" y="1013752"/>
            <a:ext cx="7747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dirty="0"/>
              <a:t>Dacă pe barele consumatorului se conectează instalația de compensare </a:t>
            </a:r>
            <a:r>
              <a:rPr lang="ro-RO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ro-RO" dirty="0"/>
              <a:t>, care debitează o putere </a:t>
            </a:r>
            <a:r>
              <a:rPr lang="ro-RO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ro-RO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ro-RO" dirty="0"/>
              <a:t> , </a:t>
            </a:r>
            <a:r>
              <a:rPr lang="ro-RO" dirty="0" err="1"/>
              <a:t>circulaţia</a:t>
            </a:r>
            <a:r>
              <a:rPr lang="ro-RO" dirty="0"/>
              <a:t> de putere reactivă pe linie se reduce, devenind (</a:t>
            </a:r>
            <a:r>
              <a:rPr lang="ro-RO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 </a:t>
            </a:r>
            <a:r>
              <a:rPr lang="ro-RO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o-RO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ro-RO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ro-RO" dirty="0"/>
              <a:t>). </a:t>
            </a:r>
            <a:endParaRPr lang="en-GB" dirty="0"/>
          </a:p>
        </p:txBody>
      </p:sp>
      <p:pic>
        <p:nvPicPr>
          <p:cNvPr id="19" name="Picture 18" descr="fig8">
            <a:extLst>
              <a:ext uri="{FF2B5EF4-FFF2-40B4-BE49-F238E27FC236}">
                <a16:creationId xmlns:a16="http://schemas.microsoft.com/office/drawing/2014/main" id="{11913F79-8824-4C0D-849E-199CB1B86780}"/>
              </a:ext>
            </a:extLst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2223595"/>
            <a:ext cx="5001690" cy="1891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89EEA3A-8B6A-4640-8A6F-7B033F68FE75}"/>
              </a:ext>
            </a:extLst>
          </p:cNvPr>
          <p:cNvSpPr/>
          <p:nvPr/>
        </p:nvSpPr>
        <p:spPr>
          <a:xfrm>
            <a:off x="990600" y="4192377"/>
            <a:ext cx="50016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ro-RO" sz="1400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ro-RO" sz="1400" i="1" baseline="-25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ro-RO" sz="1400" dirty="0">
                <a:latin typeface="+mj-lt"/>
                <a:ea typeface="Times New Roman" panose="02020603050405020304" pitchFamily="18" charset="0"/>
              </a:rPr>
              <a:t> – puterea injectată în rețea de instalația de compensare </a:t>
            </a:r>
            <a:r>
              <a:rPr lang="ro-RO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endParaRPr lang="en-GB" sz="14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17D68CCB-1087-444E-8B8F-0FC9B6B1AF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CCE8C24-B5E6-497C-AE3D-2325690D1B52}"/>
              </a:ext>
            </a:extLst>
          </p:cNvPr>
          <p:cNvSpPr/>
          <p:nvPr/>
        </p:nvSpPr>
        <p:spPr>
          <a:xfrm>
            <a:off x="6460772" y="5291738"/>
            <a:ext cx="7841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2575" lvl="0" indent="-282575" algn="just" eaLnBrk="1" hangingPunct="1">
              <a:spcAft>
                <a:spcPts val="600"/>
              </a:spcAft>
              <a:buClr>
                <a:srgbClr val="000099"/>
              </a:buClr>
              <a:tabLst>
                <a:tab pos="360363" algn="l"/>
              </a:tabLst>
            </a:pPr>
            <a:r>
              <a:rPr lang="ro-RO" sz="28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[26]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FB413AC2-F337-4630-AB19-1DD3F12EBB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C75CD25E-A4E3-427E-A777-33AFAEC9F5F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4026284"/>
              </p:ext>
            </p:extLst>
          </p:nvPr>
        </p:nvGraphicFramePr>
        <p:xfrm>
          <a:off x="3048000" y="5224378"/>
          <a:ext cx="2706841" cy="7657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778" name="Equation" r:id="rId4" imgW="1447172" imgH="406224" progId="Equation.DSMT4">
                  <p:embed/>
                </p:oleObj>
              </mc:Choice>
              <mc:Fallback>
                <p:oleObj name="Equation" r:id="rId4" imgW="1447172" imgH="406224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5224378"/>
                        <a:ext cx="2706841" cy="76575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224647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334"/>
          <p:cNvSpPr txBox="1">
            <a:spLocks noChangeArrowheads="1"/>
          </p:cNvSpPr>
          <p:nvPr/>
        </p:nvSpPr>
        <p:spPr bwMode="auto">
          <a:xfrm>
            <a:off x="0" y="-10418"/>
            <a:ext cx="9144000" cy="5847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o-RO" sz="3200" b="1" dirty="0"/>
              <a:t>Pierderi – relația generală de calcul</a:t>
            </a:r>
            <a:endParaRPr lang="en-US" sz="3200" dirty="0"/>
          </a:p>
        </p:txBody>
      </p:sp>
      <p:sp>
        <p:nvSpPr>
          <p:cNvPr id="1013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609600" y="1066697"/>
            <a:ext cx="76745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Pierderile</a:t>
            </a:r>
            <a:r>
              <a:rPr lang="en-US" dirty="0"/>
              <a:t>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reţelele</a:t>
            </a:r>
            <a:r>
              <a:rPr lang="en-US" dirty="0"/>
              <a:t> </a:t>
            </a:r>
            <a:r>
              <a:rPr lang="en-US" dirty="0" err="1"/>
              <a:t>electrice</a:t>
            </a:r>
            <a:r>
              <a:rPr lang="en-US" dirty="0"/>
              <a:t>, </a:t>
            </a:r>
            <a:r>
              <a:rPr lang="en-US" dirty="0" err="1"/>
              <a:t>raportate</a:t>
            </a:r>
            <a:r>
              <a:rPr lang="en-US" dirty="0"/>
              <a:t> statistic, </a:t>
            </a:r>
            <a:r>
              <a:rPr lang="en-US" dirty="0" err="1"/>
              <a:t>reprezintă</a:t>
            </a:r>
            <a:r>
              <a:rPr lang="en-US" dirty="0"/>
              <a:t> </a:t>
            </a:r>
            <a:r>
              <a:rPr lang="en-US" dirty="0" err="1"/>
              <a:t>diferenţa</a:t>
            </a:r>
            <a:r>
              <a:rPr lang="en-US" dirty="0"/>
              <a:t> </a:t>
            </a:r>
            <a:r>
              <a:rPr lang="en-US" dirty="0" err="1"/>
              <a:t>dintre</a:t>
            </a:r>
            <a:r>
              <a:rPr lang="en-US" dirty="0"/>
              <a:t> </a:t>
            </a:r>
            <a:r>
              <a:rPr lang="en-US" dirty="0" err="1"/>
              <a:t>energia</a:t>
            </a:r>
            <a:r>
              <a:rPr lang="en-US" dirty="0"/>
              <a:t> </a:t>
            </a:r>
            <a:r>
              <a:rPr lang="en-US" dirty="0" err="1"/>
              <a:t>emisă</a:t>
            </a:r>
            <a:r>
              <a:rPr lang="en-US" dirty="0"/>
              <a:t>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reţele</a:t>
            </a:r>
            <a:r>
              <a:rPr lang="en-US" dirty="0"/>
              <a:t> de </a:t>
            </a:r>
            <a:r>
              <a:rPr lang="en-US" dirty="0" err="1"/>
              <a:t>către</a:t>
            </a:r>
            <a:r>
              <a:rPr lang="en-US" dirty="0"/>
              <a:t> </a:t>
            </a:r>
            <a:r>
              <a:rPr lang="en-US" dirty="0" err="1"/>
              <a:t>centralele</a:t>
            </a:r>
            <a:r>
              <a:rPr lang="en-US" dirty="0"/>
              <a:t> </a:t>
            </a:r>
            <a:r>
              <a:rPr lang="en-US" dirty="0" err="1"/>
              <a:t>electrice</a:t>
            </a:r>
            <a:r>
              <a:rPr lang="en-US" dirty="0"/>
              <a:t> </a:t>
            </a:r>
            <a:r>
              <a:rPr lang="ro-RO" dirty="0"/>
              <a:t>și cea</a:t>
            </a:r>
            <a:r>
              <a:rPr lang="en-US" dirty="0"/>
              <a:t> </a:t>
            </a:r>
            <a:r>
              <a:rPr lang="en-US" dirty="0" err="1"/>
              <a:t>importată</a:t>
            </a:r>
            <a:r>
              <a:rPr lang="en-US" dirty="0"/>
              <a:t> </a:t>
            </a:r>
            <a:r>
              <a:rPr lang="en-US" dirty="0" err="1"/>
              <a:t>şi</a:t>
            </a:r>
            <a:r>
              <a:rPr lang="en-US" dirty="0"/>
              <a:t> </a:t>
            </a:r>
            <a:r>
              <a:rPr lang="en-US" dirty="0" err="1"/>
              <a:t>energia</a:t>
            </a:r>
            <a:r>
              <a:rPr lang="en-US" dirty="0"/>
              <a:t> </a:t>
            </a:r>
            <a:r>
              <a:rPr lang="en-US" dirty="0" err="1"/>
              <a:t>vândută</a:t>
            </a:r>
            <a:r>
              <a:rPr lang="en-US" dirty="0"/>
              <a:t> </a:t>
            </a:r>
            <a:r>
              <a:rPr lang="en-US" dirty="0" err="1"/>
              <a:t>consumatorilor</a:t>
            </a:r>
            <a:r>
              <a:rPr lang="en-US" dirty="0"/>
              <a:t>, </a:t>
            </a:r>
            <a:r>
              <a:rPr lang="en-US" dirty="0" err="1"/>
              <a:t>inclusiv</a:t>
            </a:r>
            <a:r>
              <a:rPr lang="en-US" dirty="0"/>
              <a:t> </a:t>
            </a:r>
            <a:r>
              <a:rPr lang="en-US" dirty="0" err="1"/>
              <a:t>cea</a:t>
            </a:r>
            <a:r>
              <a:rPr lang="en-US" dirty="0"/>
              <a:t> </a:t>
            </a:r>
            <a:r>
              <a:rPr lang="en-US" dirty="0" err="1"/>
              <a:t>exportată</a:t>
            </a:r>
            <a:r>
              <a:rPr lang="en-US" dirty="0"/>
              <a:t>.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6588741"/>
              </p:ext>
            </p:extLst>
          </p:nvPr>
        </p:nvGraphicFramePr>
        <p:xfrm>
          <a:off x="2514600" y="2286000"/>
          <a:ext cx="2728221" cy="4703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641" name="Equation" r:id="rId3" imgW="1346200" imgH="228600" progId="Equation.DSMT4">
                  <p:embed/>
                </p:oleObj>
              </mc:Choice>
              <mc:Fallback>
                <p:oleObj name="Equation" r:id="rId3" imgW="1346200" imgH="2286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2286000"/>
                        <a:ext cx="2728221" cy="47038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3838634"/>
              </p:ext>
            </p:extLst>
          </p:nvPr>
        </p:nvGraphicFramePr>
        <p:xfrm>
          <a:off x="1524000" y="3124200"/>
          <a:ext cx="32766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642" name="Equation" r:id="rId5" imgW="2044700" imgH="431800" progId="Equation.DSMT4">
                  <p:embed/>
                </p:oleObj>
              </mc:Choice>
              <mc:Fallback>
                <p:oleObj name="Equation" r:id="rId5" imgW="2044700" imgH="4318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3124200"/>
                        <a:ext cx="3276600" cy="685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3276769"/>
              </p:ext>
            </p:extLst>
          </p:nvPr>
        </p:nvGraphicFramePr>
        <p:xfrm>
          <a:off x="1557867" y="3915956"/>
          <a:ext cx="2405495" cy="6560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643" name="Equation" r:id="rId7" imgW="1574800" imgH="431800" progId="Equation.DSMT4">
                  <p:embed/>
                </p:oleObj>
              </mc:Choice>
              <mc:Fallback>
                <p:oleObj name="Equation" r:id="rId7" imgW="1574800" imgH="4318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57867" y="3915956"/>
                        <a:ext cx="2405495" cy="65604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1"/>
          <p:cNvSpPr/>
          <p:nvPr/>
        </p:nvSpPr>
        <p:spPr>
          <a:xfrm>
            <a:off x="1557866" y="4991223"/>
            <a:ext cx="682413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  – </a:t>
            </a:r>
            <a:r>
              <a:rPr lang="en-US" dirty="0" err="1"/>
              <a:t>energia</a:t>
            </a:r>
            <a:r>
              <a:rPr lang="en-US" dirty="0"/>
              <a:t> </a:t>
            </a:r>
            <a:r>
              <a:rPr lang="en-US" dirty="0" err="1"/>
              <a:t>produsă</a:t>
            </a:r>
            <a:r>
              <a:rPr lang="en-US" dirty="0"/>
              <a:t>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centrala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/>
              <a:t>;</a:t>
            </a:r>
          </a:p>
          <a:p>
            <a:r>
              <a:rPr lang="en-US" dirty="0"/>
              <a:t>  – </a:t>
            </a:r>
            <a:r>
              <a:rPr lang="en-US" dirty="0" err="1"/>
              <a:t>energia</a:t>
            </a:r>
            <a:r>
              <a:rPr lang="en-US" dirty="0"/>
              <a:t> </a:t>
            </a:r>
            <a:r>
              <a:rPr lang="en-US" dirty="0" err="1"/>
              <a:t>consumată</a:t>
            </a:r>
            <a:r>
              <a:rPr lang="en-US" dirty="0"/>
              <a:t> </a:t>
            </a:r>
            <a:r>
              <a:rPr lang="en-US" dirty="0" err="1"/>
              <a:t>pentru</a:t>
            </a:r>
            <a:r>
              <a:rPr lang="en-US" dirty="0"/>
              <a:t> </a:t>
            </a:r>
            <a:r>
              <a:rPr lang="en-US" dirty="0" err="1"/>
              <a:t>serviciile</a:t>
            </a:r>
            <a:r>
              <a:rPr lang="en-US" dirty="0"/>
              <a:t> </a:t>
            </a:r>
            <a:r>
              <a:rPr lang="en-US" dirty="0" err="1"/>
              <a:t>proprii</a:t>
            </a:r>
            <a:r>
              <a:rPr lang="en-US" dirty="0"/>
              <a:t> ale </a:t>
            </a:r>
            <a:r>
              <a:rPr lang="en-US" dirty="0" err="1"/>
              <a:t>centralei</a:t>
            </a:r>
            <a:r>
              <a:rPr lang="en-US" dirty="0"/>
              <a:t>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/>
              <a:t>;</a:t>
            </a:r>
          </a:p>
          <a:p>
            <a:r>
              <a:rPr lang="en-US" dirty="0"/>
              <a:t>  – </a:t>
            </a:r>
            <a:r>
              <a:rPr lang="en-US" dirty="0" err="1"/>
              <a:t>energia</a:t>
            </a:r>
            <a:r>
              <a:rPr lang="en-US" dirty="0"/>
              <a:t> </a:t>
            </a:r>
            <a:r>
              <a:rPr lang="en-US" dirty="0" err="1"/>
              <a:t>vândută</a:t>
            </a:r>
            <a:r>
              <a:rPr lang="en-US" dirty="0"/>
              <a:t>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nodul</a:t>
            </a:r>
            <a:r>
              <a:rPr lang="en-US" dirty="0"/>
              <a:t>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/>
              <a:t>;</a:t>
            </a:r>
          </a:p>
          <a:p>
            <a:r>
              <a:rPr lang="en-US" dirty="0"/>
              <a:t>  – </a:t>
            </a:r>
            <a:r>
              <a:rPr lang="en-US" dirty="0" err="1"/>
              <a:t>energia</a:t>
            </a:r>
            <a:r>
              <a:rPr lang="en-US" dirty="0"/>
              <a:t> </a:t>
            </a:r>
            <a:r>
              <a:rPr lang="en-US" dirty="0" err="1"/>
              <a:t>importată</a:t>
            </a:r>
            <a:r>
              <a:rPr lang="en-US" dirty="0"/>
              <a:t> </a:t>
            </a:r>
            <a:r>
              <a:rPr lang="en-US" dirty="0" err="1"/>
              <a:t>pe</a:t>
            </a:r>
            <a:r>
              <a:rPr lang="en-US" dirty="0"/>
              <a:t> </a:t>
            </a:r>
            <a:r>
              <a:rPr lang="en-US" dirty="0" err="1"/>
              <a:t>linia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j</a:t>
            </a:r>
            <a:r>
              <a:rPr lang="en-US" dirty="0"/>
              <a:t>;</a:t>
            </a:r>
          </a:p>
          <a:p>
            <a:r>
              <a:rPr lang="en-US" dirty="0"/>
              <a:t>  – </a:t>
            </a:r>
            <a:r>
              <a:rPr lang="en-US" dirty="0" err="1"/>
              <a:t>energia</a:t>
            </a:r>
            <a:r>
              <a:rPr lang="en-US" dirty="0"/>
              <a:t> </a:t>
            </a:r>
            <a:r>
              <a:rPr lang="en-US" dirty="0" err="1"/>
              <a:t>exportată</a:t>
            </a:r>
            <a:r>
              <a:rPr lang="en-US" dirty="0"/>
              <a:t> </a:t>
            </a:r>
            <a:r>
              <a:rPr lang="en-US" dirty="0" err="1"/>
              <a:t>pe</a:t>
            </a:r>
            <a:r>
              <a:rPr lang="en-US" dirty="0"/>
              <a:t> </a:t>
            </a:r>
            <a:r>
              <a:rPr lang="en-US" dirty="0" err="1"/>
              <a:t>linia</a:t>
            </a:r>
            <a:r>
              <a:rPr lang="en-US" dirty="0"/>
              <a:t>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dirty="0"/>
              <a:t>.</a:t>
            </a: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4005670"/>
              </p:ext>
            </p:extLst>
          </p:nvPr>
        </p:nvGraphicFramePr>
        <p:xfrm>
          <a:off x="1321646" y="4991223"/>
          <a:ext cx="356659" cy="3566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644" name="Equation" r:id="rId9" imgW="241195" imgH="241195" progId="Equation.DSMT4">
                  <p:embed/>
                </p:oleObj>
              </mc:Choice>
              <mc:Fallback>
                <p:oleObj name="Equation" r:id="rId9" imgW="241195" imgH="241195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21646" y="4991223"/>
                        <a:ext cx="356659" cy="35665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6026508"/>
              </p:ext>
            </p:extLst>
          </p:nvPr>
        </p:nvGraphicFramePr>
        <p:xfrm>
          <a:off x="1319856" y="5257800"/>
          <a:ext cx="408287" cy="3292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645" name="Equation" r:id="rId11" imgW="291973" imgH="241195" progId="Equation.DSMT4">
                  <p:embed/>
                </p:oleObj>
              </mc:Choice>
              <mc:Fallback>
                <p:oleObj name="Equation" r:id="rId11" imgW="291973" imgH="241195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19856" y="5257800"/>
                        <a:ext cx="408287" cy="3292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5928546"/>
              </p:ext>
            </p:extLst>
          </p:nvPr>
        </p:nvGraphicFramePr>
        <p:xfrm>
          <a:off x="1340621" y="5548096"/>
          <a:ext cx="349039" cy="3635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646" name="Equation" r:id="rId13" imgW="228600" imgH="241300" progId="Equation.DSMT4">
                  <p:embed/>
                </p:oleObj>
              </mc:Choice>
              <mc:Fallback>
                <p:oleObj name="Equation" r:id="rId13" imgW="228600" imgH="241300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40621" y="5548096"/>
                        <a:ext cx="349039" cy="36358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5800145"/>
              </p:ext>
            </p:extLst>
          </p:nvPr>
        </p:nvGraphicFramePr>
        <p:xfrm>
          <a:off x="1327681" y="5853641"/>
          <a:ext cx="451543" cy="3483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647" name="Equation" r:id="rId15" imgW="330057" imgH="253890" progId="Equation.DSMT4">
                  <p:embed/>
                </p:oleObj>
              </mc:Choice>
              <mc:Fallback>
                <p:oleObj name="Equation" r:id="rId15" imgW="330057" imgH="253890" progId="Equation.DSMT4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27681" y="5853641"/>
                        <a:ext cx="451543" cy="34833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1865892"/>
              </p:ext>
            </p:extLst>
          </p:nvPr>
        </p:nvGraphicFramePr>
        <p:xfrm>
          <a:off x="1340621" y="6175722"/>
          <a:ext cx="411871" cy="3177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648" name="Equation" r:id="rId17" imgW="330057" imgH="253890" progId="Equation.DSMT4">
                  <p:embed/>
                </p:oleObj>
              </mc:Choice>
              <mc:Fallback>
                <p:oleObj name="Equation" r:id="rId17" imgW="330057" imgH="253890" progId="Equation.DSMT4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40621" y="6175722"/>
                        <a:ext cx="411871" cy="31772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" name="Rectangle 36"/>
          <p:cNvSpPr/>
          <p:nvPr/>
        </p:nvSpPr>
        <p:spPr>
          <a:xfrm>
            <a:off x="7103533" y="2215218"/>
            <a:ext cx="6046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2575" lvl="0" indent="-282575" algn="just" eaLnBrk="1" hangingPunct="1">
              <a:spcAft>
                <a:spcPts val="600"/>
              </a:spcAft>
              <a:buClr>
                <a:srgbClr val="000099"/>
              </a:buClr>
              <a:tabLst>
                <a:tab pos="360363" algn="l"/>
              </a:tabLst>
            </a:pPr>
            <a:r>
              <a:rPr lang="ro-RO" sz="28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[1]</a:t>
            </a:r>
          </a:p>
        </p:txBody>
      </p:sp>
      <p:sp>
        <p:nvSpPr>
          <p:cNvPr id="38" name="Rectangle 37"/>
          <p:cNvSpPr/>
          <p:nvPr/>
        </p:nvSpPr>
        <p:spPr>
          <a:xfrm>
            <a:off x="7103533" y="3219840"/>
            <a:ext cx="6046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2575" lvl="0" indent="-282575" algn="just" eaLnBrk="1" hangingPunct="1">
              <a:spcAft>
                <a:spcPts val="600"/>
              </a:spcAft>
              <a:buClr>
                <a:srgbClr val="000099"/>
              </a:buClr>
              <a:tabLst>
                <a:tab pos="360363" algn="l"/>
              </a:tabLst>
            </a:pPr>
            <a:r>
              <a:rPr lang="ro-RO" sz="28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[2]</a:t>
            </a:r>
          </a:p>
        </p:txBody>
      </p:sp>
      <p:sp>
        <p:nvSpPr>
          <p:cNvPr id="39" name="Rectangle 38"/>
          <p:cNvSpPr/>
          <p:nvPr/>
        </p:nvSpPr>
        <p:spPr>
          <a:xfrm>
            <a:off x="7103533" y="4072061"/>
            <a:ext cx="6046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2575" lvl="0" indent="-282575" algn="just" eaLnBrk="1" hangingPunct="1">
              <a:spcAft>
                <a:spcPts val="600"/>
              </a:spcAft>
              <a:buClr>
                <a:srgbClr val="000099"/>
              </a:buClr>
              <a:tabLst>
                <a:tab pos="360363" algn="l"/>
              </a:tabLst>
            </a:pPr>
            <a:r>
              <a:rPr lang="ro-RO" sz="28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[3]</a:t>
            </a:r>
          </a:p>
        </p:txBody>
      </p:sp>
    </p:spTree>
    <p:extLst>
      <p:ext uri="{BB962C8B-B14F-4D97-AF65-F5344CB8AC3E}">
        <p14:creationId xmlns:p14="http://schemas.microsoft.com/office/powerpoint/2010/main" val="119283286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6096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0" y="67056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 Box 334"/>
          <p:cNvSpPr txBox="1">
            <a:spLocks noChangeArrowheads="1"/>
          </p:cNvSpPr>
          <p:nvPr/>
        </p:nvSpPr>
        <p:spPr bwMode="auto">
          <a:xfrm>
            <a:off x="0" y="0"/>
            <a:ext cx="9144000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o-RO" sz="2800" b="1" dirty="0"/>
              <a:t>Echivalentul energetic al puterii reactive</a:t>
            </a: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1003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51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510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698500" y="897667"/>
            <a:ext cx="7747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dirty="0"/>
              <a:t>Reducerea pierderilor de putere (</a:t>
            </a: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</a:t>
            </a:r>
            <a:r>
              <a:rPr lang="ro-RO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ro-RO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o-RO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</a:t>
            </a:r>
            <a:r>
              <a:rPr lang="ro-RO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ro-RO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o-RO" dirty="0"/>
              <a:t>), prin instalarea sursei </a:t>
            </a:r>
            <a:r>
              <a:rPr lang="ro-RO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ro-RO" dirty="0"/>
              <a:t> la </a:t>
            </a:r>
            <a:r>
              <a:rPr lang="ro-RO" dirty="0" err="1"/>
              <a:t>sfârşitul</a:t>
            </a:r>
            <a:r>
              <a:rPr lang="ro-RO" dirty="0"/>
              <a:t> liniei, raportată la puterea sursei de compensare </a:t>
            </a:r>
            <a:r>
              <a:rPr lang="ro-RO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ro-RO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ro-RO" dirty="0"/>
              <a:t> :</a:t>
            </a:r>
            <a:endParaRPr lang="en-GB" dirty="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17D68CCB-1087-444E-8B8F-0FC9B6B1AF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CCE8C24-B5E6-497C-AE3D-2325690D1B52}"/>
              </a:ext>
            </a:extLst>
          </p:cNvPr>
          <p:cNvSpPr/>
          <p:nvPr/>
        </p:nvSpPr>
        <p:spPr>
          <a:xfrm>
            <a:off x="7151705" y="2139223"/>
            <a:ext cx="7841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2575" lvl="0" indent="-282575" algn="just" eaLnBrk="1" hangingPunct="1">
              <a:spcAft>
                <a:spcPts val="600"/>
              </a:spcAft>
              <a:buClr>
                <a:srgbClr val="000099"/>
              </a:buClr>
              <a:tabLst>
                <a:tab pos="360363" algn="l"/>
              </a:tabLst>
            </a:pPr>
            <a:r>
              <a:rPr lang="ro-RO" sz="28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[28]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FB413AC2-F337-4630-AB19-1DD3F12EBB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618F2AF8-2088-402D-9C63-5032AD9F654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5449807"/>
              </p:ext>
            </p:extLst>
          </p:nvPr>
        </p:nvGraphicFramePr>
        <p:xfrm>
          <a:off x="2370863" y="2167612"/>
          <a:ext cx="4122873" cy="68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2872" name="Equation" r:id="rId3" imgW="2565400" imgH="431800" progId="Equation.DSMT4">
                  <p:embed/>
                </p:oleObj>
              </mc:Choice>
              <mc:Fallback>
                <p:oleObj name="Equation" r:id="rId3" imgW="2565400" imgH="431800" progId="Equation.DSMT4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618F2AF8-2088-402D-9C63-5032AD9F654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70863" y="2167612"/>
                        <a:ext cx="4122873" cy="6897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:a16="http://schemas.microsoft.com/office/drawing/2014/main" id="{D652AFE9-D934-4276-AD00-162B7E672AB3}"/>
              </a:ext>
            </a:extLst>
          </p:cNvPr>
          <p:cNvSpPr/>
          <p:nvPr/>
        </p:nvSpPr>
        <p:spPr>
          <a:xfrm>
            <a:off x="698500" y="3373721"/>
            <a:ext cx="74676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dirty="0">
                <a:latin typeface="+mn-lt"/>
                <a:ea typeface="Times New Roman" panose="02020603050405020304" pitchFamily="18" charset="0"/>
              </a:rPr>
              <a:t>se </a:t>
            </a:r>
            <a:r>
              <a:rPr lang="ro-RO" dirty="0" err="1">
                <a:latin typeface="+mn-lt"/>
                <a:ea typeface="Times New Roman" panose="02020603050405020304" pitchFamily="18" charset="0"/>
              </a:rPr>
              <a:t>numeşte</a:t>
            </a:r>
            <a:r>
              <a:rPr lang="ro-RO" dirty="0">
                <a:latin typeface="+mn-lt"/>
                <a:ea typeface="Times New Roman" panose="02020603050405020304" pitchFamily="18" charset="0"/>
              </a:rPr>
              <a:t> </a:t>
            </a:r>
            <a:r>
              <a:rPr lang="ro-RO" b="1" dirty="0">
                <a:solidFill>
                  <a:srgbClr val="000099"/>
                </a:solidFill>
                <a:latin typeface="+mn-lt"/>
                <a:ea typeface="Times New Roman" panose="02020603050405020304" pitchFamily="18" charset="0"/>
              </a:rPr>
              <a:t>echivalent energetic al puterii reactive</a:t>
            </a:r>
            <a:r>
              <a:rPr lang="ro-RO" dirty="0">
                <a:latin typeface="+mn-lt"/>
                <a:ea typeface="Times New Roman" panose="02020603050405020304" pitchFamily="18" charset="0"/>
              </a:rPr>
              <a:t>, care arată că:</a:t>
            </a:r>
          </a:p>
          <a:p>
            <a:endParaRPr lang="ro-RO" dirty="0">
              <a:latin typeface="+mn-lt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 err="1">
                <a:latin typeface="+mn-lt"/>
              </a:rPr>
              <a:t>eficienţa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compensării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puterii</a:t>
            </a:r>
            <a:r>
              <a:rPr lang="en-GB" dirty="0">
                <a:latin typeface="+mn-lt"/>
              </a:rPr>
              <a:t> reactive </a:t>
            </a:r>
            <a:r>
              <a:rPr lang="en-GB" dirty="0" err="1">
                <a:latin typeface="+mn-lt"/>
              </a:rPr>
              <a:t>este</a:t>
            </a:r>
            <a:r>
              <a:rPr lang="en-GB" dirty="0">
                <a:latin typeface="+mn-lt"/>
              </a:rPr>
              <a:t> direct </a:t>
            </a:r>
            <a:r>
              <a:rPr lang="en-GB" dirty="0" err="1">
                <a:latin typeface="+mn-lt"/>
              </a:rPr>
              <a:t>proporţională</a:t>
            </a:r>
            <a:r>
              <a:rPr lang="en-GB" dirty="0">
                <a:latin typeface="+mn-lt"/>
              </a:rPr>
              <a:t> (</a:t>
            </a:r>
            <a:r>
              <a:rPr lang="en-GB" dirty="0" err="1">
                <a:latin typeface="+mn-lt"/>
              </a:rPr>
              <a:t>prin</a:t>
            </a:r>
            <a:r>
              <a:rPr lang="en-GB" dirty="0">
                <a:latin typeface="+mn-lt"/>
              </a:rPr>
              <a:t> R) cu </a:t>
            </a:r>
            <a:r>
              <a:rPr lang="en-GB" dirty="0" err="1">
                <a:latin typeface="+mn-lt"/>
              </a:rPr>
              <a:t>distanţa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electrică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dintre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sursa</a:t>
            </a:r>
            <a:r>
              <a:rPr lang="en-GB" dirty="0">
                <a:latin typeface="+mn-lt"/>
              </a:rPr>
              <a:t> de </a:t>
            </a:r>
            <a:r>
              <a:rPr lang="en-GB" dirty="0" err="1">
                <a:latin typeface="+mn-lt"/>
              </a:rPr>
              <a:t>compensare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şi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sursele</a:t>
            </a:r>
            <a:r>
              <a:rPr lang="en-GB" dirty="0">
                <a:latin typeface="+mn-lt"/>
              </a:rPr>
              <a:t> reactive </a:t>
            </a:r>
            <a:r>
              <a:rPr lang="en-GB" dirty="0" err="1">
                <a:latin typeface="+mn-lt"/>
              </a:rPr>
              <a:t>existente</a:t>
            </a:r>
            <a:r>
              <a:rPr lang="en-GB" dirty="0">
                <a:latin typeface="+mn-lt"/>
              </a:rPr>
              <a:t>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o-RO" dirty="0">
              <a:latin typeface="+mn-lt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 err="1">
                <a:latin typeface="+mn-lt"/>
              </a:rPr>
              <a:t>echivalentul</a:t>
            </a:r>
            <a:r>
              <a:rPr lang="en-GB" dirty="0">
                <a:latin typeface="+mn-lt"/>
              </a:rPr>
              <a:t> energetic al </a:t>
            </a:r>
            <a:r>
              <a:rPr lang="en-GB" dirty="0" err="1">
                <a:latin typeface="+mn-lt"/>
              </a:rPr>
              <a:t>puterii</a:t>
            </a:r>
            <a:r>
              <a:rPr lang="en-GB" dirty="0">
                <a:latin typeface="+mn-lt"/>
              </a:rPr>
              <a:t> reactive </a:t>
            </a:r>
            <a:r>
              <a:rPr lang="en-GB" dirty="0" err="1">
                <a:latin typeface="+mn-lt"/>
              </a:rPr>
              <a:t>este</a:t>
            </a:r>
            <a:r>
              <a:rPr lang="en-GB" dirty="0">
                <a:latin typeface="+mn-lt"/>
              </a:rPr>
              <a:t> cu </a:t>
            </a:r>
            <a:r>
              <a:rPr lang="en-GB" dirty="0" err="1">
                <a:latin typeface="+mn-lt"/>
              </a:rPr>
              <a:t>atât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mai</a:t>
            </a:r>
            <a:r>
              <a:rPr lang="en-GB" dirty="0">
                <a:latin typeface="+mn-lt"/>
              </a:rPr>
              <a:t> mare cu </a:t>
            </a:r>
            <a:r>
              <a:rPr lang="en-GB" dirty="0" err="1">
                <a:latin typeface="+mn-lt"/>
              </a:rPr>
              <a:t>cât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diferenţa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dintre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puterea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reactivă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totală</a:t>
            </a:r>
            <a:r>
              <a:rPr lang="en-GB" dirty="0">
                <a:latin typeface="+mn-lt"/>
              </a:rPr>
              <a:t> la </a:t>
            </a:r>
            <a:r>
              <a:rPr lang="en-GB" dirty="0" err="1">
                <a:latin typeface="+mn-lt"/>
              </a:rPr>
              <a:t>consumator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şi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puterea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compensată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este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mai</a:t>
            </a:r>
            <a:r>
              <a:rPr lang="en-GB" dirty="0">
                <a:latin typeface="+mn-lt"/>
              </a:rPr>
              <a:t> mare.</a:t>
            </a:r>
          </a:p>
          <a:p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972278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6096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0" y="67056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 Box 334"/>
          <p:cNvSpPr txBox="1">
            <a:spLocks noChangeArrowheads="1"/>
          </p:cNvSpPr>
          <p:nvPr/>
        </p:nvSpPr>
        <p:spPr bwMode="auto">
          <a:xfrm>
            <a:off x="0" y="0"/>
            <a:ext cx="9144000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o-RO" sz="2800" b="1" dirty="0"/>
              <a:t>Echivalentul energetic al puterii reactive</a:t>
            </a: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1003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51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510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698500" y="897667"/>
            <a:ext cx="7747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dirty="0"/>
              <a:t>Concluzii:</a:t>
            </a:r>
          </a:p>
          <a:p>
            <a:endParaRPr lang="ro-RO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dirty="0"/>
              <a:t>sursele de compensare trebuie repartizate, în primul rând, consumatorilor cu factor de putere scăzut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o-RO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dirty="0"/>
              <a:t>pentru factori de putere egali, este mai eficientă compensarea la consumatorii cei mai </a:t>
            </a:r>
            <a:r>
              <a:rPr lang="ro-RO" dirty="0" err="1"/>
              <a:t>îndepărtaţi</a:t>
            </a:r>
            <a:r>
              <a:rPr lang="ro-RO" dirty="0"/>
              <a:t>.</a:t>
            </a:r>
            <a:endParaRPr lang="en-GB" dirty="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17D68CCB-1087-444E-8B8F-0FC9B6B1AF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FB413AC2-F337-4630-AB19-1DD3F12EBB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985959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6096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0" y="67056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 Box 334"/>
          <p:cNvSpPr txBox="1">
            <a:spLocks noChangeArrowheads="1"/>
          </p:cNvSpPr>
          <p:nvPr/>
        </p:nvSpPr>
        <p:spPr bwMode="auto">
          <a:xfrm>
            <a:off x="-6178" y="0"/>
            <a:ext cx="9144000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o-RO" sz="2800" b="1" dirty="0"/>
              <a:t>Echilibrarea încărcării fazelor</a:t>
            </a: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1003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51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510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698500" y="897667"/>
            <a:ext cx="7747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dirty="0"/>
              <a:t>În RD de JT, este caracteristică încărcarea neuniformă a fazelor </a:t>
            </a:r>
            <a:r>
              <a:rPr lang="ro-RO" dirty="0" err="1"/>
              <a:t>reţelei</a:t>
            </a:r>
            <a:r>
              <a:rPr lang="ro-RO" dirty="0"/>
              <a:t>, ceea ce conduce la </a:t>
            </a:r>
            <a:r>
              <a:rPr lang="ro-RO" dirty="0" err="1"/>
              <a:t>creşterea</a:t>
            </a:r>
            <a:r>
              <a:rPr lang="ro-RO" dirty="0"/>
              <a:t> pierderilor de putere </a:t>
            </a:r>
            <a:r>
              <a:rPr lang="ro-RO" dirty="0" err="1"/>
              <a:t>şi</a:t>
            </a:r>
            <a:r>
              <a:rPr lang="ro-RO" dirty="0"/>
              <a:t> energie. </a:t>
            </a:r>
          </a:p>
          <a:p>
            <a:endParaRPr lang="ro-RO" dirty="0"/>
          </a:p>
          <a:p>
            <a:r>
              <a:rPr lang="ro-RO" dirty="0"/>
              <a:t>Pierderile de putere, pe un tronson </a:t>
            </a:r>
            <a:r>
              <a:rPr lang="ro-RO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o-RO" dirty="0"/>
              <a:t> al unei asemenea  </a:t>
            </a:r>
            <a:r>
              <a:rPr lang="ro-RO" dirty="0" err="1"/>
              <a:t>reţele</a:t>
            </a:r>
            <a:r>
              <a:rPr lang="ro-RO" dirty="0"/>
              <a:t>, se determină cu </a:t>
            </a:r>
            <a:r>
              <a:rPr lang="ro-RO" dirty="0" err="1"/>
              <a:t>relaţia</a:t>
            </a:r>
            <a:r>
              <a:rPr lang="ro-RO" dirty="0"/>
              <a:t>:</a:t>
            </a:r>
            <a:endParaRPr lang="en-GB" dirty="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17D68CCB-1087-444E-8B8F-0FC9B6B1AF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FB413AC2-F337-4630-AB19-1DD3F12EBB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0EE9041F-DE27-429C-9D7E-A37325F087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0FDA2A9E-1858-4C52-A788-0B16E0EC288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7179102"/>
              </p:ext>
            </p:extLst>
          </p:nvPr>
        </p:nvGraphicFramePr>
        <p:xfrm>
          <a:off x="2895600" y="3051699"/>
          <a:ext cx="2407852" cy="457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0826" name="Equation" r:id="rId3" imgW="1066337" imgH="203112" progId="Equation.DSMT4">
                  <p:embed/>
                </p:oleObj>
              </mc:Choice>
              <mc:Fallback>
                <p:oleObj name="Equation" r:id="rId3" imgW="1066337" imgH="203112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3051699"/>
                        <a:ext cx="2407852" cy="4571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81D5FEF7-B4E1-48BE-9EE7-ABECAD67C6F6}"/>
              </a:ext>
            </a:extLst>
          </p:cNvPr>
          <p:cNvSpPr/>
          <p:nvPr/>
        </p:nvSpPr>
        <p:spPr>
          <a:xfrm>
            <a:off x="1136822" y="4368579"/>
            <a:ext cx="6858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tabLst>
                <a:tab pos="4951095" algn="l"/>
              </a:tabLst>
            </a:pPr>
            <a:r>
              <a:rPr lang="ro-RO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</a:t>
            </a:r>
            <a:r>
              <a:rPr lang="ro-RO" i="1" baseline="-25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medi</a:t>
            </a:r>
            <a:r>
              <a:rPr lang="ro-RO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</a:t>
            </a:r>
            <a:r>
              <a:rPr lang="ro-RO" dirty="0">
                <a:latin typeface="+mn-lt"/>
                <a:ea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o-RO" dirty="0">
                <a:latin typeface="+mn-lt"/>
                <a:ea typeface="Times New Roman" panose="02020603050405020304" pitchFamily="18" charset="0"/>
              </a:rPr>
              <a:t> valoarea medie a curentului pe fazele tronsonului </a:t>
            </a:r>
            <a:r>
              <a:rPr lang="ro-RO" i="1" dirty="0">
                <a:latin typeface="+mn-lt"/>
                <a:ea typeface="Times New Roman" panose="02020603050405020304" pitchFamily="18" charset="0"/>
              </a:rPr>
              <a:t>i</a:t>
            </a:r>
            <a:r>
              <a:rPr lang="ro-RO" dirty="0">
                <a:latin typeface="+mn-lt"/>
                <a:ea typeface="Times New Roman" panose="02020603050405020304" pitchFamily="18" charset="0"/>
              </a:rPr>
              <a:t>;</a:t>
            </a:r>
            <a:endParaRPr lang="en-GB" sz="1400" dirty="0">
              <a:latin typeface="+mn-lt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tabLst>
                <a:tab pos="4951095" algn="l"/>
              </a:tabLst>
            </a:pPr>
            <a:r>
              <a:rPr lang="ro-RO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</a:t>
            </a:r>
            <a:r>
              <a:rPr lang="ro-RO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</a:t>
            </a:r>
            <a:r>
              <a:rPr lang="ro-RO" i="1" baseline="-25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</a:t>
            </a:r>
            <a:r>
              <a:rPr lang="ro-RO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</a:t>
            </a:r>
            <a:r>
              <a:rPr lang="ro-RO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o-RO" dirty="0">
                <a:latin typeface="+mn-lt"/>
                <a:ea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o-RO" dirty="0">
                <a:latin typeface="+mn-lt"/>
                <a:ea typeface="Times New Roman" panose="02020603050405020304" pitchFamily="18" charset="0"/>
              </a:rPr>
              <a:t> </a:t>
            </a:r>
            <a:r>
              <a:rPr lang="ro-RO" dirty="0" err="1">
                <a:latin typeface="+mn-lt"/>
                <a:ea typeface="Times New Roman" panose="02020603050405020304" pitchFamily="18" charset="0"/>
              </a:rPr>
              <a:t>rezistenţa</a:t>
            </a:r>
            <a:r>
              <a:rPr lang="ro-RO" dirty="0">
                <a:latin typeface="+mn-lt"/>
                <a:ea typeface="Times New Roman" panose="02020603050405020304" pitchFamily="18" charset="0"/>
              </a:rPr>
              <a:t> pe fază a tronsonului </a:t>
            </a:r>
            <a:r>
              <a:rPr lang="ro-RO" i="1" dirty="0">
                <a:latin typeface="+mn-lt"/>
                <a:ea typeface="Times New Roman" panose="02020603050405020304" pitchFamily="18" charset="0"/>
              </a:rPr>
              <a:t>i</a:t>
            </a:r>
            <a:r>
              <a:rPr lang="ro-RO" dirty="0">
                <a:latin typeface="+mn-lt"/>
                <a:ea typeface="Times New Roman" panose="02020603050405020304" pitchFamily="18" charset="0"/>
              </a:rPr>
              <a:t>;</a:t>
            </a:r>
            <a:endParaRPr lang="en-GB" sz="1400" dirty="0">
              <a:latin typeface="+mn-lt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tabLst>
                <a:tab pos="4951095" algn="l"/>
              </a:tabLst>
            </a:pPr>
            <a:r>
              <a:rPr lang="ro-RO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</a:t>
            </a:r>
            <a:r>
              <a:rPr lang="ro-RO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k</a:t>
            </a:r>
            <a:r>
              <a:rPr lang="ro-RO" i="1" baseline="-25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</a:t>
            </a:r>
            <a:r>
              <a:rPr lang="ro-RO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</a:t>
            </a:r>
            <a:r>
              <a:rPr lang="ro-RO" dirty="0">
                <a:latin typeface="+mn-lt"/>
                <a:ea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o-RO" dirty="0">
                <a:latin typeface="+mn-lt"/>
                <a:ea typeface="Times New Roman" panose="02020603050405020304" pitchFamily="18" charset="0"/>
              </a:rPr>
              <a:t> numărul de conductoare de fază pe tronsonul </a:t>
            </a:r>
            <a:r>
              <a:rPr lang="ro-RO" i="1" dirty="0">
                <a:latin typeface="+mn-lt"/>
                <a:ea typeface="Times New Roman" panose="02020603050405020304" pitchFamily="18" charset="0"/>
              </a:rPr>
              <a:t>i</a:t>
            </a:r>
            <a:r>
              <a:rPr lang="ro-RO" dirty="0">
                <a:latin typeface="+mn-lt"/>
                <a:ea typeface="Times New Roman" panose="02020603050405020304" pitchFamily="18" charset="0"/>
              </a:rPr>
              <a:t>;</a:t>
            </a:r>
            <a:endParaRPr lang="en-GB" sz="1400" dirty="0">
              <a:latin typeface="+mn-lt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tabLst>
                <a:tab pos="4951095" algn="l"/>
              </a:tabLst>
            </a:pPr>
            <a:r>
              <a:rPr lang="ro-RO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</a:t>
            </a:r>
            <a:r>
              <a:rPr lang="ro-RO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k</a:t>
            </a:r>
            <a:r>
              <a:rPr lang="ro-RO" i="1" baseline="-25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Si</a:t>
            </a:r>
            <a:r>
              <a:rPr lang="ro-RO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ro-RO" dirty="0">
                <a:latin typeface="+mn-lt"/>
                <a:ea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o-RO" dirty="0">
                <a:latin typeface="+mn-lt"/>
                <a:ea typeface="Times New Roman" panose="02020603050405020304" pitchFamily="18" charset="0"/>
              </a:rPr>
              <a:t> coeficient care </a:t>
            </a:r>
            <a:r>
              <a:rPr lang="ro-RO" dirty="0" err="1">
                <a:latin typeface="+mn-lt"/>
                <a:ea typeface="Times New Roman" panose="02020603050405020304" pitchFamily="18" charset="0"/>
              </a:rPr>
              <a:t>ţine</a:t>
            </a:r>
            <a:r>
              <a:rPr lang="ro-RO" dirty="0">
                <a:latin typeface="+mn-lt"/>
                <a:ea typeface="Times New Roman" panose="02020603050405020304" pitchFamily="18" charset="0"/>
              </a:rPr>
              <a:t> seama de </a:t>
            </a:r>
            <a:r>
              <a:rPr lang="ro-RO" dirty="0" err="1">
                <a:latin typeface="+mn-lt"/>
                <a:ea typeface="Times New Roman" panose="02020603050405020304" pitchFamily="18" charset="0"/>
              </a:rPr>
              <a:t>creşterea</a:t>
            </a:r>
            <a:r>
              <a:rPr lang="ro-RO" dirty="0">
                <a:latin typeface="+mn-lt"/>
                <a:ea typeface="Times New Roman" panose="02020603050405020304" pitchFamily="18" charset="0"/>
              </a:rPr>
              <a:t> pierderilor de putere datorate încărcării dezechilibrate a fazelor.</a:t>
            </a:r>
            <a:endParaRPr lang="en-GB" sz="1400" dirty="0">
              <a:effectLst/>
              <a:latin typeface="+mn-lt"/>
              <a:ea typeface="Times New Roman" panose="02020603050405020304" pitchFamily="18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A529A0A-17CA-4EAA-8DAF-61C050E1950E}"/>
              </a:ext>
            </a:extLst>
          </p:cNvPr>
          <p:cNvSpPr/>
          <p:nvPr/>
        </p:nvSpPr>
        <p:spPr>
          <a:xfrm>
            <a:off x="6019800" y="3047999"/>
            <a:ext cx="7841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2575" lvl="0" indent="-282575" algn="just" eaLnBrk="1" hangingPunct="1">
              <a:spcAft>
                <a:spcPts val="600"/>
              </a:spcAft>
              <a:buClr>
                <a:srgbClr val="000099"/>
              </a:buClr>
              <a:tabLst>
                <a:tab pos="360363" algn="l"/>
              </a:tabLst>
            </a:pPr>
            <a:r>
              <a:rPr lang="ro-RO" sz="28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[29]</a:t>
            </a:r>
          </a:p>
        </p:txBody>
      </p:sp>
    </p:spTree>
    <p:extLst>
      <p:ext uri="{BB962C8B-B14F-4D97-AF65-F5344CB8AC3E}">
        <p14:creationId xmlns:p14="http://schemas.microsoft.com/office/powerpoint/2010/main" val="386541323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6096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0" y="67056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 Box 334"/>
          <p:cNvSpPr txBox="1">
            <a:spLocks noChangeArrowheads="1"/>
          </p:cNvSpPr>
          <p:nvPr/>
        </p:nvSpPr>
        <p:spPr bwMode="auto">
          <a:xfrm>
            <a:off x="-6178" y="0"/>
            <a:ext cx="9144000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o-RO" sz="2800" b="1" dirty="0"/>
              <a:t>Echilibrarea încărcării fazelor</a:t>
            </a: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1003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51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510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698500" y="897667"/>
            <a:ext cx="7747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dirty="0"/>
              <a:t>pentru liniile cu 2 conductoare: </a:t>
            </a:r>
            <a:r>
              <a:rPr lang="ro-RO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ro-RO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</a:t>
            </a:r>
            <a:r>
              <a:rPr lang="ro-RO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dirty="0"/>
              <a:t>pentru liniile cu 3 conductoare: </a:t>
            </a:r>
            <a:r>
              <a:rPr lang="ro-RO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ro-RO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</a:t>
            </a:r>
            <a:r>
              <a:rPr lang="ro-RO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N</a:t>
            </a:r>
            <a:r>
              <a:rPr lang="ro-RO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o-RO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dirty="0"/>
              <a:t>pentru liniile cu 4 conductoare: </a:t>
            </a:r>
            <a:r>
              <a:rPr lang="ro-RO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ro-RO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</a:t>
            </a:r>
            <a:r>
              <a:rPr lang="ro-RO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N</a:t>
            </a:r>
            <a:r>
              <a:rPr lang="ro-RO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o-RO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o-RO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+ 1,5(N</a:t>
            </a:r>
            <a:r>
              <a:rPr lang="ro-RO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o-RO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o-RO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- 1)R</a:t>
            </a:r>
            <a:r>
              <a:rPr lang="ro-RO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0i</a:t>
            </a:r>
            <a:r>
              <a:rPr lang="ro-RO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o-RO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ro-RO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</a:t>
            </a:r>
            <a:endParaRPr lang="ro-RO" i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o-RO" dirty="0"/>
              <a:t> </a:t>
            </a:r>
          </a:p>
          <a:p>
            <a:endParaRPr lang="ro-RO" dirty="0"/>
          </a:p>
          <a:p>
            <a:r>
              <a:rPr lang="ro-RO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ro-RO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0i</a:t>
            </a:r>
            <a:r>
              <a:rPr lang="ro-RO" dirty="0"/>
              <a:t>, </a:t>
            </a:r>
            <a:r>
              <a:rPr lang="ro-RO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ro-RO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</a:t>
            </a:r>
            <a:r>
              <a:rPr lang="ro-RO" dirty="0"/>
              <a:t> - </a:t>
            </a:r>
            <a:r>
              <a:rPr lang="ro-RO" dirty="0" err="1"/>
              <a:t>rezistenţele</a:t>
            </a:r>
            <a:r>
              <a:rPr lang="ro-RO" dirty="0"/>
              <a:t> conductoarelor de nul </a:t>
            </a:r>
            <a:r>
              <a:rPr lang="ro-RO" dirty="0" err="1"/>
              <a:t>şi</a:t>
            </a:r>
            <a:r>
              <a:rPr lang="ro-RO" dirty="0"/>
              <a:t> fază ale tronsonului </a:t>
            </a:r>
            <a:r>
              <a:rPr lang="ro-RO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o-RO" dirty="0"/>
              <a:t>.</a:t>
            </a:r>
          </a:p>
          <a:p>
            <a:r>
              <a:rPr lang="ro-RO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o-RO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o-RO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          </a:t>
            </a:r>
            <a:r>
              <a:rPr lang="ro-RO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</a:t>
            </a:r>
            <a:r>
              <a:rPr lang="ro-RO" dirty="0"/>
              <a:t>gradul de dezechilibru al tronsonului analizat: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17D68CCB-1087-444E-8B8F-0FC9B6B1AF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FB413AC2-F337-4630-AB19-1DD3F12EBB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0EE9041F-DE27-429C-9D7E-A37325F087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1D5FEF7-B4E1-48BE-9EE7-ABECAD67C6F6}"/>
              </a:ext>
            </a:extLst>
          </p:cNvPr>
          <p:cNvSpPr/>
          <p:nvPr/>
        </p:nvSpPr>
        <p:spPr>
          <a:xfrm>
            <a:off x="687818" y="4800600"/>
            <a:ext cx="709277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tabLst>
                <a:tab pos="4951095" algn="l"/>
              </a:tabLst>
            </a:pPr>
            <a:r>
              <a:rPr lang="en-GB" dirty="0" err="1">
                <a:latin typeface="+mn-lt"/>
                <a:ea typeface="Times New Roman" panose="02020603050405020304" pitchFamily="18" charset="0"/>
              </a:rPr>
              <a:t>În</a:t>
            </a:r>
            <a:r>
              <a:rPr lang="en-GB" dirty="0">
                <a:latin typeface="+mn-lt"/>
                <a:ea typeface="Times New Roman" panose="02020603050405020304" pitchFamily="18" charset="0"/>
              </a:rPr>
              <a:t> </a:t>
            </a:r>
            <a:r>
              <a:rPr lang="en-GB" dirty="0" err="1">
                <a:latin typeface="+mn-lt"/>
                <a:ea typeface="Times New Roman" panose="02020603050405020304" pitchFamily="18" charset="0"/>
              </a:rPr>
              <a:t>practică</a:t>
            </a:r>
            <a:r>
              <a:rPr lang="en-GB" dirty="0">
                <a:latin typeface="+mn-lt"/>
                <a:ea typeface="Times New Roman" panose="02020603050405020304" pitchFamily="18" charset="0"/>
              </a:rPr>
              <a:t>, </a:t>
            </a:r>
            <a:r>
              <a:rPr lang="en-GB" dirty="0" err="1">
                <a:latin typeface="+mn-lt"/>
                <a:ea typeface="Times New Roman" panose="02020603050405020304" pitchFamily="18" charset="0"/>
              </a:rPr>
              <a:t>pentru</a:t>
            </a:r>
            <a:r>
              <a:rPr lang="en-GB" dirty="0">
                <a:latin typeface="+mn-lt"/>
                <a:ea typeface="Times New Roman" panose="02020603050405020304" pitchFamily="18" charset="0"/>
              </a:rPr>
              <a:t> </a:t>
            </a:r>
            <a:r>
              <a:rPr lang="en-GB" dirty="0" err="1">
                <a:latin typeface="+mn-lt"/>
                <a:ea typeface="Times New Roman" panose="02020603050405020304" pitchFamily="18" charset="0"/>
              </a:rPr>
              <a:t>liniile</a:t>
            </a:r>
            <a:r>
              <a:rPr lang="en-GB" dirty="0">
                <a:latin typeface="+mn-lt"/>
                <a:ea typeface="Times New Roman" panose="02020603050405020304" pitchFamily="18" charset="0"/>
              </a:rPr>
              <a:t> cu 4 </a:t>
            </a:r>
            <a:r>
              <a:rPr lang="en-GB" dirty="0" err="1">
                <a:latin typeface="+mn-lt"/>
                <a:ea typeface="Times New Roman" panose="02020603050405020304" pitchFamily="18" charset="0"/>
              </a:rPr>
              <a:t>conductoare</a:t>
            </a:r>
            <a:r>
              <a:rPr lang="en-GB" dirty="0">
                <a:latin typeface="+mn-lt"/>
                <a:ea typeface="Times New Roman" panose="02020603050405020304" pitchFamily="18" charset="0"/>
              </a:rPr>
              <a:t>, se </a:t>
            </a:r>
            <a:r>
              <a:rPr lang="en-GB" dirty="0" err="1">
                <a:latin typeface="+mn-lt"/>
                <a:ea typeface="Times New Roman" panose="02020603050405020304" pitchFamily="18" charset="0"/>
              </a:rPr>
              <a:t>impune</a:t>
            </a:r>
            <a:r>
              <a:rPr lang="en-GB" dirty="0">
                <a:latin typeface="+mn-lt"/>
                <a:ea typeface="Times New Roman" panose="02020603050405020304" pitchFamily="18" charset="0"/>
              </a:rPr>
              <a:t> </a:t>
            </a:r>
            <a:r>
              <a:rPr lang="en-GB" dirty="0" err="1">
                <a:latin typeface="+mn-lt"/>
                <a:ea typeface="Times New Roman" panose="02020603050405020304" pitchFamily="18" charset="0"/>
              </a:rPr>
              <a:t>redistribuirea</a:t>
            </a:r>
            <a:r>
              <a:rPr lang="en-GB" dirty="0">
                <a:latin typeface="+mn-lt"/>
                <a:ea typeface="Times New Roman" panose="02020603050405020304" pitchFamily="18" charset="0"/>
              </a:rPr>
              <a:t> </a:t>
            </a:r>
            <a:r>
              <a:rPr lang="en-GB" dirty="0" err="1">
                <a:latin typeface="+mn-lt"/>
                <a:ea typeface="Times New Roman" panose="02020603050405020304" pitchFamily="18" charset="0"/>
              </a:rPr>
              <a:t>sarcinilor</a:t>
            </a:r>
            <a:r>
              <a:rPr lang="en-GB" dirty="0">
                <a:latin typeface="+mn-lt"/>
                <a:ea typeface="Times New Roman" panose="02020603050405020304" pitchFamily="18" charset="0"/>
              </a:rPr>
              <a:t> pe </a:t>
            </a:r>
            <a:r>
              <a:rPr lang="en-GB" dirty="0" err="1">
                <a:latin typeface="+mn-lt"/>
                <a:ea typeface="Times New Roman" panose="02020603050405020304" pitchFamily="18" charset="0"/>
              </a:rPr>
              <a:t>cele</a:t>
            </a:r>
            <a:r>
              <a:rPr lang="en-GB" dirty="0">
                <a:latin typeface="+mn-lt"/>
                <a:ea typeface="Times New Roman" panose="02020603050405020304" pitchFamily="18" charset="0"/>
              </a:rPr>
              <a:t> </a:t>
            </a:r>
            <a:r>
              <a:rPr lang="en-GB" dirty="0" err="1">
                <a:latin typeface="+mn-lt"/>
                <a:ea typeface="Times New Roman" panose="02020603050405020304" pitchFamily="18" charset="0"/>
              </a:rPr>
              <a:t>trei</a:t>
            </a:r>
            <a:r>
              <a:rPr lang="en-GB" dirty="0">
                <a:latin typeface="+mn-lt"/>
                <a:ea typeface="Times New Roman" panose="02020603050405020304" pitchFamily="18" charset="0"/>
              </a:rPr>
              <a:t> faze ale </a:t>
            </a:r>
            <a:r>
              <a:rPr lang="en-GB" dirty="0" err="1">
                <a:latin typeface="+mn-lt"/>
                <a:ea typeface="Times New Roman" panose="02020603050405020304" pitchFamily="18" charset="0"/>
              </a:rPr>
              <a:t>reţelei</a:t>
            </a:r>
            <a:r>
              <a:rPr lang="en-GB" dirty="0">
                <a:latin typeface="+mn-lt"/>
                <a:ea typeface="Times New Roman" panose="02020603050405020304" pitchFamily="18" charset="0"/>
              </a:rPr>
              <a:t> </a:t>
            </a:r>
            <a:r>
              <a:rPr lang="en-GB" dirty="0" err="1">
                <a:latin typeface="+mn-lt"/>
                <a:ea typeface="Times New Roman" panose="02020603050405020304" pitchFamily="18" charset="0"/>
              </a:rPr>
              <a:t>dacă</a:t>
            </a:r>
            <a:r>
              <a:rPr lang="en-GB" dirty="0">
                <a:latin typeface="+mn-lt"/>
                <a:ea typeface="Times New Roman" panose="02020603050405020304" pitchFamily="18" charset="0"/>
              </a:rPr>
              <a:t> pe </a:t>
            </a:r>
            <a:r>
              <a:rPr lang="en-GB" dirty="0" err="1">
                <a:latin typeface="+mn-lt"/>
                <a:ea typeface="Times New Roman" panose="02020603050405020304" pitchFamily="18" charset="0"/>
              </a:rPr>
              <a:t>primul</a:t>
            </a:r>
            <a:r>
              <a:rPr lang="en-GB" dirty="0">
                <a:latin typeface="+mn-lt"/>
                <a:ea typeface="Times New Roman" panose="02020603050405020304" pitchFamily="18" charset="0"/>
              </a:rPr>
              <a:t> </a:t>
            </a:r>
            <a:r>
              <a:rPr lang="en-GB" dirty="0" err="1">
                <a:latin typeface="+mn-lt"/>
                <a:ea typeface="Times New Roman" panose="02020603050405020304" pitchFamily="18" charset="0"/>
              </a:rPr>
              <a:t>tronson</a:t>
            </a:r>
            <a:r>
              <a:rPr lang="en-GB" dirty="0">
                <a:latin typeface="+mn-lt"/>
                <a:ea typeface="Times New Roman" panose="02020603050405020304" pitchFamily="18" charset="0"/>
              </a:rPr>
              <a:t> </a:t>
            </a:r>
            <a:r>
              <a:rPr lang="en-GB" dirty="0" err="1">
                <a:latin typeface="+mn-lt"/>
                <a:ea typeface="Times New Roman" panose="02020603050405020304" pitchFamily="18" charset="0"/>
              </a:rPr>
              <a:t>curentul</a:t>
            </a:r>
            <a:r>
              <a:rPr lang="en-GB" dirty="0">
                <a:latin typeface="+mn-lt"/>
                <a:ea typeface="Times New Roman" panose="02020603050405020304" pitchFamily="18" charset="0"/>
              </a:rPr>
              <a:t> pe </a:t>
            </a:r>
            <a:r>
              <a:rPr lang="en-GB" dirty="0" err="1">
                <a:latin typeface="+mn-lt"/>
                <a:ea typeface="Times New Roman" panose="02020603050405020304" pitchFamily="18" charset="0"/>
              </a:rPr>
              <a:t>conductorul</a:t>
            </a:r>
            <a:r>
              <a:rPr lang="en-GB" dirty="0">
                <a:latin typeface="+mn-lt"/>
                <a:ea typeface="Times New Roman" panose="02020603050405020304" pitchFamily="18" charset="0"/>
              </a:rPr>
              <a:t> de </a:t>
            </a:r>
            <a:r>
              <a:rPr lang="en-GB" dirty="0" err="1">
                <a:latin typeface="+mn-lt"/>
                <a:ea typeface="Times New Roman" panose="02020603050405020304" pitchFamily="18" charset="0"/>
              </a:rPr>
              <a:t>nul</a:t>
            </a:r>
            <a:r>
              <a:rPr lang="en-GB" dirty="0">
                <a:latin typeface="+mn-lt"/>
                <a:ea typeface="Times New Roman" panose="02020603050405020304" pitchFamily="18" charset="0"/>
              </a:rPr>
              <a:t> </a:t>
            </a:r>
            <a:r>
              <a:rPr lang="en-GB" dirty="0" err="1">
                <a:latin typeface="+mn-lt"/>
                <a:ea typeface="Times New Roman" panose="02020603050405020304" pitchFamily="18" charset="0"/>
              </a:rPr>
              <a:t>depăşeşte</a:t>
            </a:r>
            <a:r>
              <a:rPr lang="en-GB" dirty="0">
                <a:latin typeface="+mn-lt"/>
                <a:ea typeface="Times New Roman" panose="02020603050405020304" pitchFamily="18" charset="0"/>
              </a:rPr>
              <a:t> 15 - 20 A.</a:t>
            </a:r>
            <a:endParaRPr lang="en-GB" dirty="0">
              <a:effectLst/>
              <a:latin typeface="+mn-lt"/>
              <a:ea typeface="Times New Roman" panose="02020603050405020304" pitchFamily="18" charset="0"/>
            </a:endParaRPr>
          </a:p>
        </p:txBody>
      </p:sp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11A3A5C0-28AF-47CA-82ED-4F2E37542F5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981200" y="3259155"/>
          <a:ext cx="3638257" cy="8215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4920" name="Equation" r:id="rId3" imgW="2362200" imgH="533400" progId="Equation.DSMT4">
                  <p:embed/>
                </p:oleObj>
              </mc:Choice>
              <mc:Fallback>
                <p:oleObj name="Equation" r:id="rId3" imgW="2362200" imgH="533400" progId="Equation.DSMT4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11A3A5C0-28AF-47CA-82ED-4F2E37542F5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3259155"/>
                        <a:ext cx="3638257" cy="82154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Rectangle 23">
            <a:extLst>
              <a:ext uri="{FF2B5EF4-FFF2-40B4-BE49-F238E27FC236}">
                <a16:creationId xmlns:a16="http://schemas.microsoft.com/office/drawing/2014/main" id="{2A331044-6F05-482A-A148-DF0F230BD104}"/>
              </a:ext>
            </a:extLst>
          </p:cNvPr>
          <p:cNvSpPr/>
          <p:nvPr/>
        </p:nvSpPr>
        <p:spPr>
          <a:xfrm>
            <a:off x="6248400" y="3352800"/>
            <a:ext cx="7841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2575" lvl="0" indent="-282575" algn="just" eaLnBrk="1" hangingPunct="1">
              <a:spcAft>
                <a:spcPts val="600"/>
              </a:spcAft>
              <a:buClr>
                <a:srgbClr val="000099"/>
              </a:buClr>
              <a:tabLst>
                <a:tab pos="360363" algn="l"/>
              </a:tabLst>
            </a:pPr>
            <a:r>
              <a:rPr lang="ro-RO" sz="28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[30]</a:t>
            </a:r>
          </a:p>
        </p:txBody>
      </p:sp>
    </p:spTree>
    <p:extLst>
      <p:ext uri="{BB962C8B-B14F-4D97-AF65-F5344CB8AC3E}">
        <p14:creationId xmlns:p14="http://schemas.microsoft.com/office/powerpoint/2010/main" val="209044100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6096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0" y="67056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 Box 334"/>
          <p:cNvSpPr txBox="1">
            <a:spLocks noChangeArrowheads="1"/>
          </p:cNvSpPr>
          <p:nvPr/>
        </p:nvSpPr>
        <p:spPr bwMode="auto">
          <a:xfrm>
            <a:off x="-6178" y="0"/>
            <a:ext cx="9144000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o-RO" sz="2800" b="1" dirty="0" err="1"/>
              <a:t>Creşterea</a:t>
            </a:r>
            <a:r>
              <a:rPr lang="ro-RO" sz="2800" b="1" dirty="0"/>
              <a:t> nivelului de tensiune în exploatare</a:t>
            </a: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1003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51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510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698500" y="897667"/>
            <a:ext cx="7747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dirty="0"/>
              <a:t>Dacă nu se consideră caracteristicile statice ale sarcinilor (P-U, Q-U), </a:t>
            </a:r>
            <a:r>
              <a:rPr lang="ro-RO" dirty="0" err="1"/>
              <a:t>variaţia</a:t>
            </a:r>
            <a:r>
              <a:rPr lang="ro-RO" dirty="0"/>
              <a:t> pierderilor de putere prin efect Joule, la abaterea tensiunii </a:t>
            </a:r>
            <a:r>
              <a:rPr lang="ro-RO" dirty="0" err="1"/>
              <a:t>faţă</a:t>
            </a:r>
            <a:r>
              <a:rPr lang="ro-RO" dirty="0"/>
              <a:t> de tensiunea nominală, se determină cu o </a:t>
            </a:r>
            <a:r>
              <a:rPr lang="ro-RO" dirty="0" err="1"/>
              <a:t>relaţie</a:t>
            </a:r>
            <a:r>
              <a:rPr lang="ro-RO" dirty="0"/>
              <a:t> de forma: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17D68CCB-1087-444E-8B8F-0FC9B6B1AF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FB413AC2-F337-4630-AB19-1DD3F12EBB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0EE9041F-DE27-429C-9D7E-A37325F087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1D5FEF7-B4E1-48BE-9EE7-ABECAD67C6F6}"/>
              </a:ext>
            </a:extLst>
          </p:cNvPr>
          <p:cNvSpPr/>
          <p:nvPr/>
        </p:nvSpPr>
        <p:spPr>
          <a:xfrm>
            <a:off x="712743" y="3270224"/>
            <a:ext cx="70927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tabLst>
                <a:tab pos="4951095" algn="l"/>
              </a:tabLst>
            </a:pPr>
            <a:r>
              <a:rPr lang="ro-RO" dirty="0">
                <a:latin typeface="+mn-lt"/>
                <a:ea typeface="Times New Roman" panose="02020603050405020304" pitchFamily="18" charset="0"/>
              </a:rPr>
              <a:t>iar pierderile de mers în gol:</a:t>
            </a:r>
            <a:endParaRPr lang="en-GB" dirty="0">
              <a:effectLst/>
              <a:latin typeface="+mn-lt"/>
              <a:ea typeface="Times New Roman" panose="02020603050405020304" pitchFamily="18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A331044-6F05-482A-A148-DF0F230BD104}"/>
              </a:ext>
            </a:extLst>
          </p:cNvPr>
          <p:cNvSpPr/>
          <p:nvPr/>
        </p:nvSpPr>
        <p:spPr>
          <a:xfrm>
            <a:off x="6400800" y="2082606"/>
            <a:ext cx="7841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2575" lvl="0" indent="-282575" algn="just" eaLnBrk="1" hangingPunct="1">
              <a:spcAft>
                <a:spcPts val="600"/>
              </a:spcAft>
              <a:buClr>
                <a:srgbClr val="000099"/>
              </a:buClr>
              <a:tabLst>
                <a:tab pos="360363" algn="l"/>
              </a:tabLst>
            </a:pPr>
            <a:r>
              <a:rPr lang="ro-RO" sz="28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[31]</a:t>
            </a:r>
          </a:p>
        </p:txBody>
      </p: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99D3377D-A308-4D55-B5CB-9E18186BE4B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6412582"/>
              </p:ext>
            </p:extLst>
          </p:nvPr>
        </p:nvGraphicFramePr>
        <p:xfrm>
          <a:off x="2819399" y="2007032"/>
          <a:ext cx="2613787" cy="9725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5951" name="Equation" r:id="rId3" imgW="1638300" imgH="609600" progId="Equation.DSMT4">
                  <p:embed/>
                </p:oleObj>
              </mc:Choice>
              <mc:Fallback>
                <p:oleObj name="Equation" r:id="rId3" imgW="1638300" imgH="6096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399" y="2007032"/>
                        <a:ext cx="2613787" cy="9725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82EF947A-DA68-4657-83C8-566780D946B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0045532"/>
              </p:ext>
            </p:extLst>
          </p:nvPr>
        </p:nvGraphicFramePr>
        <p:xfrm>
          <a:off x="2971800" y="4275189"/>
          <a:ext cx="2530472" cy="6778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5952" name="Equation" r:id="rId5" imgW="1600200" imgH="431800" progId="Equation.DSMT4">
                  <p:embed/>
                </p:oleObj>
              </mc:Choice>
              <mc:Fallback>
                <p:oleObj name="Equation" r:id="rId5" imgW="1600200" imgH="4318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4275189"/>
                        <a:ext cx="2530472" cy="67780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Rectangle 26">
            <a:extLst>
              <a:ext uri="{FF2B5EF4-FFF2-40B4-BE49-F238E27FC236}">
                <a16:creationId xmlns:a16="http://schemas.microsoft.com/office/drawing/2014/main" id="{913EDF08-7E5C-4C47-9285-8084F0A44A78}"/>
              </a:ext>
            </a:extLst>
          </p:cNvPr>
          <p:cNvSpPr/>
          <p:nvPr/>
        </p:nvSpPr>
        <p:spPr>
          <a:xfrm>
            <a:off x="6400799" y="4281987"/>
            <a:ext cx="7841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2575" lvl="0" indent="-282575" algn="just" eaLnBrk="1" hangingPunct="1">
              <a:spcAft>
                <a:spcPts val="600"/>
              </a:spcAft>
              <a:buClr>
                <a:srgbClr val="000099"/>
              </a:buClr>
              <a:tabLst>
                <a:tab pos="360363" algn="l"/>
              </a:tabLst>
            </a:pPr>
            <a:r>
              <a:rPr lang="ro-RO" sz="28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[32]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00F86D6-E926-412E-8BA3-0CE07D4044E4}"/>
              </a:ext>
            </a:extLst>
          </p:cNvPr>
          <p:cNvSpPr/>
          <p:nvPr/>
        </p:nvSpPr>
        <p:spPr>
          <a:xfrm>
            <a:off x="712743" y="5580025"/>
            <a:ext cx="70927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tabLst>
                <a:tab pos="4951095" algn="l"/>
              </a:tabLst>
            </a:pPr>
            <a:r>
              <a:rPr lang="ro-RO" dirty="0">
                <a:latin typeface="+mn-lt"/>
                <a:ea typeface="Times New Roman" panose="02020603050405020304" pitchFamily="18" charset="0"/>
              </a:rPr>
              <a:t>Considerarea caracteristicilor statice ale sarcinii nu modifică semnificativ caracterul acestor </a:t>
            </a:r>
            <a:r>
              <a:rPr lang="ro-RO" dirty="0" err="1">
                <a:latin typeface="+mn-lt"/>
                <a:ea typeface="Times New Roman" panose="02020603050405020304" pitchFamily="18" charset="0"/>
              </a:rPr>
              <a:t>dependenţe</a:t>
            </a:r>
            <a:r>
              <a:rPr lang="ro-RO" dirty="0">
                <a:latin typeface="+mn-lt"/>
                <a:ea typeface="Times New Roman" panose="02020603050405020304" pitchFamily="18" charset="0"/>
              </a:rPr>
              <a:t>.</a:t>
            </a:r>
            <a:endParaRPr lang="en-GB" dirty="0">
              <a:effectLst/>
              <a:latin typeface="+mn-lt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476476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6096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0" y="67056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 Box 334"/>
          <p:cNvSpPr txBox="1">
            <a:spLocks noChangeArrowheads="1"/>
          </p:cNvSpPr>
          <p:nvPr/>
        </p:nvSpPr>
        <p:spPr bwMode="auto">
          <a:xfrm>
            <a:off x="-6178" y="0"/>
            <a:ext cx="9144000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o-RO" sz="2800" b="1" dirty="0" err="1"/>
              <a:t>Creşterea</a:t>
            </a:r>
            <a:r>
              <a:rPr lang="ro-RO" sz="2800" b="1" dirty="0"/>
              <a:t> nivelului de tensiune în exploatare</a:t>
            </a: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1003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51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510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698500" y="897667"/>
            <a:ext cx="77470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dirty="0"/>
              <a:t>Limitele de </a:t>
            </a:r>
            <a:r>
              <a:rPr lang="ro-RO" dirty="0" err="1"/>
              <a:t>variaţie</a:t>
            </a:r>
            <a:r>
              <a:rPr lang="ro-RO" dirty="0"/>
              <a:t> a tensiunii în exploatare în raport cu tensiunea nominală:</a:t>
            </a:r>
          </a:p>
          <a:p>
            <a:pPr marL="717550" indent="-285750">
              <a:buFont typeface="Arial" panose="020B0604020202020204" pitchFamily="34" charset="0"/>
              <a:buChar char="•"/>
            </a:pPr>
            <a:r>
              <a:rPr lang="ro-RO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ro-RO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220 kV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-  </a:t>
            </a: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±10% ꞏ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GB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7550" indent="-285750">
              <a:buFont typeface="Arial" panose="020B0604020202020204" pitchFamily="34" charset="0"/>
              <a:buChar char="•"/>
            </a:pPr>
            <a:r>
              <a:rPr lang="ro-RO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ro-RO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400</a:t>
            </a: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kV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-  </a:t>
            </a: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±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% ꞏ</a:t>
            </a:r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GB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o-RO" dirty="0"/>
          </a:p>
          <a:p>
            <a:endParaRPr lang="en-GB" dirty="0"/>
          </a:p>
          <a:p>
            <a:r>
              <a:rPr lang="ro-RO" dirty="0" err="1"/>
              <a:t>Creşterea</a:t>
            </a:r>
            <a:r>
              <a:rPr lang="ro-RO" dirty="0"/>
              <a:t> tensiunii în exploatare poate conduce la </a:t>
            </a:r>
            <a:r>
              <a:rPr lang="ro-RO" dirty="0" err="1"/>
              <a:t>apariţia</a:t>
            </a:r>
            <a:r>
              <a:rPr lang="ro-RO" dirty="0"/>
              <a:t> fenomenului corona pe conductoarele </a:t>
            </a:r>
            <a:r>
              <a:rPr lang="en-GB" dirty="0"/>
              <a:t>LEA</a:t>
            </a:r>
            <a:r>
              <a:rPr lang="ro-RO" dirty="0"/>
              <a:t>, ceea ce determină </a:t>
            </a:r>
            <a:r>
              <a:rPr lang="ro-RO" dirty="0" err="1"/>
              <a:t>creşterea</a:t>
            </a:r>
            <a:r>
              <a:rPr lang="ro-RO" dirty="0"/>
              <a:t> pierderilor totale de putere activă. </a:t>
            </a:r>
            <a:r>
              <a:rPr lang="en-GB" dirty="0"/>
              <a:t>(</a:t>
            </a:r>
            <a:r>
              <a:rPr lang="en-GB" dirty="0" err="1"/>
              <a:t>neglijabil</a:t>
            </a:r>
            <a:r>
              <a:rPr lang="en-GB" dirty="0"/>
              <a:t> pt. LEA </a:t>
            </a:r>
            <a:r>
              <a:rPr lang="ro-RO" dirty="0"/>
              <a:t>110 kV </a:t>
            </a:r>
            <a:r>
              <a:rPr lang="ro-RO" dirty="0" err="1"/>
              <a:t>şi</a:t>
            </a:r>
            <a:r>
              <a:rPr lang="ro-RO" dirty="0"/>
              <a:t> 220 kV, dar p</a:t>
            </a:r>
            <a:r>
              <a:rPr lang="en-GB" dirty="0" err="1"/>
              <a:t>osibil</a:t>
            </a:r>
            <a:r>
              <a:rPr lang="ro-RO" dirty="0"/>
              <a:t> importante în cazul </a:t>
            </a:r>
            <a:r>
              <a:rPr lang="en-GB" dirty="0"/>
              <a:t>LEA de 400 kV, </a:t>
            </a:r>
            <a:r>
              <a:rPr lang="ro-RO" dirty="0"/>
              <a:t>î</a:t>
            </a:r>
            <a:r>
              <a:rPr lang="en-GB" dirty="0"/>
              <a:t>n </a:t>
            </a:r>
            <a:r>
              <a:rPr lang="en-GB" dirty="0" err="1"/>
              <a:t>func</a:t>
            </a:r>
            <a:r>
              <a:rPr lang="ro-RO" dirty="0"/>
              <a:t>ți</a:t>
            </a:r>
            <a:r>
              <a:rPr lang="en-GB" dirty="0"/>
              <a:t>e de </a:t>
            </a:r>
            <a:r>
              <a:rPr lang="ro-RO" dirty="0"/>
              <a:t> de </a:t>
            </a:r>
            <a:r>
              <a:rPr lang="ro-RO" dirty="0" err="1"/>
              <a:t>condiţiile</a:t>
            </a:r>
            <a:r>
              <a:rPr lang="ro-RO" dirty="0"/>
              <a:t> atmosferice (timp umed) </a:t>
            </a:r>
            <a:r>
              <a:rPr lang="ro-RO" dirty="0" err="1"/>
              <a:t>şi</a:t>
            </a:r>
            <a:r>
              <a:rPr lang="ro-RO" dirty="0"/>
              <a:t> de tensiunea de exploatare.</a:t>
            </a:r>
          </a:p>
          <a:p>
            <a:endParaRPr lang="ro-RO" dirty="0"/>
          </a:p>
          <a:p>
            <a:endParaRPr lang="ro-RO" dirty="0"/>
          </a:p>
          <a:p>
            <a:r>
              <a:rPr lang="ro-RO" dirty="0"/>
              <a:t>Pentru </a:t>
            </a:r>
            <a:r>
              <a:rPr lang="ro-RO" dirty="0" err="1"/>
              <a:t>obţinerea</a:t>
            </a:r>
            <a:r>
              <a:rPr lang="ro-RO" dirty="0"/>
              <a:t> nivelului corespunzător de tensiune în </a:t>
            </a:r>
            <a:r>
              <a:rPr lang="ro-RO" dirty="0" err="1"/>
              <a:t>reţelele</a:t>
            </a:r>
            <a:r>
              <a:rPr lang="ro-RO" dirty="0"/>
              <a:t> de </a:t>
            </a:r>
            <a:r>
              <a:rPr lang="ro-RO" dirty="0" err="1"/>
              <a:t>distribuţie</a:t>
            </a:r>
            <a:r>
              <a:rPr lang="ro-RO" dirty="0"/>
              <a:t> este necesară schimbarea sezonieră a ploturilor transformatoarelor nereglabile sub sarcină </a:t>
            </a:r>
            <a:r>
              <a:rPr lang="ro-RO" dirty="0" err="1"/>
              <a:t>şi</a:t>
            </a:r>
            <a:r>
              <a:rPr lang="ro-RO" dirty="0"/>
              <a:t> echiparea transformatoarelor cu un reglaj mai fin </a:t>
            </a:r>
            <a:r>
              <a:rPr lang="ro-RO" dirty="0">
                <a:sym typeface="Symbol" panose="05050102010706020507" pitchFamily="18" charset="2"/>
              </a:rPr>
              <a:t></a:t>
            </a:r>
            <a:r>
              <a:rPr lang="ro-RO" dirty="0"/>
              <a:t>2</a:t>
            </a:r>
            <a:r>
              <a:rPr lang="ro-RO" dirty="0">
                <a:sym typeface="Symbol" panose="05050102010706020507" pitchFamily="18" charset="2"/>
              </a:rPr>
              <a:t></a:t>
            </a:r>
            <a:r>
              <a:rPr lang="ro-RO" dirty="0"/>
              <a:t>2,5% în loc de </a:t>
            </a:r>
            <a:r>
              <a:rPr lang="ro-RO" dirty="0">
                <a:sym typeface="Symbol" panose="05050102010706020507" pitchFamily="18" charset="2"/>
              </a:rPr>
              <a:t></a:t>
            </a:r>
            <a:r>
              <a:rPr lang="ro-RO" dirty="0"/>
              <a:t>5%.</a:t>
            </a:r>
            <a:endParaRPr lang="en-GB" dirty="0"/>
          </a:p>
          <a:p>
            <a:endParaRPr lang="ro-RO" dirty="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17D68CCB-1087-444E-8B8F-0FC9B6B1AF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FB413AC2-F337-4630-AB19-1DD3F12EBB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0EE9041F-DE27-429C-9D7E-A37325F087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620143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6096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0" y="67056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 Box 334"/>
          <p:cNvSpPr txBox="1">
            <a:spLocks noChangeArrowheads="1"/>
          </p:cNvSpPr>
          <p:nvPr/>
        </p:nvSpPr>
        <p:spPr bwMode="auto">
          <a:xfrm>
            <a:off x="0" y="0"/>
            <a:ext cx="9144000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it-IT" sz="2800" b="1" dirty="0"/>
              <a:t>Creşterea tensiunii nominale a reţelei</a:t>
            </a: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1003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51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510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65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698500" y="990600"/>
            <a:ext cx="7747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dirty="0"/>
              <a:t>Măsuri recomandate:</a:t>
            </a:r>
          </a:p>
          <a:p>
            <a:pPr marL="717550" indent="-717550">
              <a:buFont typeface="Arial" panose="020B0604020202020204" pitchFamily="34" charset="0"/>
              <a:buChar char="•"/>
            </a:pPr>
            <a:r>
              <a:rPr lang="ro-RO" dirty="0"/>
              <a:t>trecerea </a:t>
            </a:r>
            <a:r>
              <a:rPr lang="ro-RO" dirty="0" err="1"/>
              <a:t>instalaţiilor</a:t>
            </a:r>
            <a:r>
              <a:rPr lang="ro-RO" dirty="0"/>
              <a:t> de </a:t>
            </a:r>
            <a:r>
              <a:rPr lang="ro-RO" dirty="0" err="1"/>
              <a:t>forţă</a:t>
            </a:r>
            <a:r>
              <a:rPr lang="ro-RO" dirty="0"/>
              <a:t> la tensiunea de 660/380 V, în loc de 380/220 V; </a:t>
            </a:r>
          </a:p>
          <a:p>
            <a:pPr marL="717550" indent="-717550">
              <a:buFont typeface="Arial" panose="020B0604020202020204" pitchFamily="34" charset="0"/>
              <a:buChar char="•"/>
            </a:pPr>
            <a:r>
              <a:rPr lang="ro-RO" dirty="0" err="1"/>
              <a:t>reţelele</a:t>
            </a:r>
            <a:r>
              <a:rPr lang="ro-RO" dirty="0"/>
              <a:t> de </a:t>
            </a:r>
            <a:r>
              <a:rPr lang="ro-RO" dirty="0" err="1"/>
              <a:t>distribuţie</a:t>
            </a:r>
            <a:r>
              <a:rPr lang="ro-RO" dirty="0"/>
              <a:t> de 6 sau 10 kV să fie reconstruite la tensiunea nominală de 20 kV; </a:t>
            </a:r>
          </a:p>
          <a:p>
            <a:pPr marL="717550" indent="-717550">
              <a:buFont typeface="Arial" panose="020B0604020202020204" pitchFamily="34" charset="0"/>
              <a:buChar char="•"/>
            </a:pPr>
            <a:r>
              <a:rPr lang="ro-RO" dirty="0"/>
              <a:t>alimentarea consumatorilor prin racorduri adânci, realizate la tensiuni de 110, 400 kV.</a:t>
            </a:r>
          </a:p>
          <a:p>
            <a:endParaRPr lang="ro-RO" dirty="0"/>
          </a:p>
          <a:p>
            <a:r>
              <a:rPr lang="ro-RO" dirty="0"/>
              <a:t>Sunt costisitoare, trebuie justificate pe baza unor calcule </a:t>
            </a:r>
            <a:r>
              <a:rPr lang="ro-RO" dirty="0" err="1"/>
              <a:t>tehnico</a:t>
            </a:r>
            <a:r>
              <a:rPr lang="ro-RO" dirty="0"/>
              <a:t>-economice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17D68CCB-1087-444E-8B8F-0FC9B6B1AF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FB413AC2-F337-4630-AB19-1DD3F12EBB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0EE9041F-DE27-429C-9D7E-A37325F087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47826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6858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42" name="Text Box 9">
            <a:extLst>
              <a:ext uri="{FF2B5EF4-FFF2-40B4-BE49-F238E27FC236}">
                <a16:creationId xmlns:a16="http://schemas.microsoft.com/office/drawing/2014/main" id="{C7F224DC-2CB2-412E-A200-41CF01170A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2121" y="990600"/>
            <a:ext cx="365642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o-RO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Va urma...</a:t>
            </a:r>
            <a:endParaRPr lang="en-US" sz="1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B1B88BC-D780-42D0-96F7-8B8664E76C30}"/>
              </a:ext>
            </a:extLst>
          </p:cNvPr>
          <p:cNvSpPr/>
          <p:nvPr/>
        </p:nvSpPr>
        <p:spPr>
          <a:xfrm>
            <a:off x="533400" y="2057400"/>
            <a:ext cx="3422732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o-RO" sz="28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Reglarea tensiunii</a:t>
            </a:r>
          </a:p>
          <a:p>
            <a:r>
              <a:rPr lang="ro-RO" sz="28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în rețelele electrice</a:t>
            </a:r>
            <a:endParaRPr lang="en-US" sz="11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587297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 Box 334"/>
          <p:cNvSpPr txBox="1">
            <a:spLocks noChangeArrowheads="1"/>
          </p:cNvSpPr>
          <p:nvPr/>
        </p:nvSpPr>
        <p:spPr bwMode="auto">
          <a:xfrm>
            <a:off x="0" y="-10418"/>
            <a:ext cx="9144000" cy="5847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3200" b="1" dirty="0" err="1"/>
              <a:t>Factori</a:t>
            </a:r>
            <a:r>
              <a:rPr lang="en-US" sz="3200" b="1" dirty="0"/>
              <a:t> de </a:t>
            </a:r>
            <a:r>
              <a:rPr lang="en-US" sz="3200" b="1" dirty="0" err="1"/>
              <a:t>influen</a:t>
            </a:r>
            <a:r>
              <a:rPr lang="ro-RO" sz="3200" b="1" dirty="0" err="1"/>
              <a:t>ță</a:t>
            </a:r>
            <a:endParaRPr lang="en-US" sz="3200" dirty="0"/>
          </a:p>
        </p:txBody>
      </p:sp>
      <p:sp>
        <p:nvSpPr>
          <p:cNvPr id="1013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457200" y="1371600"/>
            <a:ext cx="88392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en-GB" sz="2000" dirty="0" err="1"/>
              <a:t>Pierderile</a:t>
            </a:r>
            <a:r>
              <a:rPr lang="en-GB" sz="2000" dirty="0"/>
              <a:t> de </a:t>
            </a:r>
            <a:r>
              <a:rPr lang="en-GB" sz="2000" dirty="0" err="1"/>
              <a:t>putere</a:t>
            </a:r>
            <a:r>
              <a:rPr lang="en-GB" sz="2000" dirty="0"/>
              <a:t> (</a:t>
            </a:r>
            <a:r>
              <a:rPr lang="en-GB" sz="2000" dirty="0" err="1"/>
              <a:t>energie</a:t>
            </a:r>
            <a:r>
              <a:rPr lang="en-GB" sz="2000" dirty="0"/>
              <a:t>) </a:t>
            </a:r>
            <a:r>
              <a:rPr lang="en-GB" sz="2000" dirty="0" err="1"/>
              <a:t>activă</a:t>
            </a:r>
            <a:r>
              <a:rPr lang="en-GB" sz="2000" dirty="0"/>
              <a:t> </a:t>
            </a:r>
            <a:r>
              <a:rPr lang="en-GB" sz="2000" dirty="0" err="1"/>
              <a:t>în</a:t>
            </a:r>
            <a:r>
              <a:rPr lang="en-GB" sz="2000" dirty="0"/>
              <a:t> </a:t>
            </a:r>
            <a:r>
              <a:rPr lang="en-GB" sz="2000" dirty="0" err="1"/>
              <a:t>reţelele</a:t>
            </a:r>
            <a:r>
              <a:rPr lang="en-GB" sz="2000" dirty="0"/>
              <a:t> </a:t>
            </a:r>
            <a:r>
              <a:rPr lang="en-GB" sz="2000" dirty="0" err="1"/>
              <a:t>electrice</a:t>
            </a:r>
            <a:r>
              <a:rPr lang="en-GB" sz="2000" dirty="0"/>
              <a:t> </a:t>
            </a:r>
            <a:r>
              <a:rPr lang="ro-RO" sz="2000" dirty="0"/>
              <a:t>depind de</a:t>
            </a:r>
            <a:r>
              <a:rPr lang="en-GB" sz="2000" dirty="0"/>
              <a:t>:</a:t>
            </a:r>
            <a:endParaRPr lang="ro-RO" sz="2000" dirty="0"/>
          </a:p>
          <a:p>
            <a:pPr algn="just"/>
            <a:endParaRPr lang="en-US" sz="20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o-RO" dirty="0"/>
              <a:t>structura sistemului energetic: depărtarea surselor de consumatori, tipul constructiv al liniilor </a:t>
            </a:r>
            <a:r>
              <a:rPr lang="ro-RO" dirty="0" err="1"/>
              <a:t>şi</a:t>
            </a:r>
            <a:r>
              <a:rPr lang="ro-RO" dirty="0"/>
              <a:t> echipamentelor energetice, caracteristicile statice de sarcină  ale consumatorilor etc.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o-RO" dirty="0"/>
              <a:t>optimizarea regimurilor de </a:t>
            </a:r>
            <a:r>
              <a:rPr lang="ro-RO" dirty="0" err="1"/>
              <a:t>funcţionare</a:t>
            </a:r>
            <a:r>
              <a:rPr lang="ro-RO" dirty="0"/>
              <a:t> ale </a:t>
            </a:r>
            <a:r>
              <a:rPr lang="ro-RO" dirty="0" err="1"/>
              <a:t>instalaţiilor</a:t>
            </a:r>
            <a:r>
              <a:rPr lang="ro-RO" dirty="0"/>
              <a:t> în </a:t>
            </a:r>
            <a:r>
              <a:rPr lang="ro-RO" dirty="0" err="1"/>
              <a:t>funcţie</a:t>
            </a:r>
            <a:r>
              <a:rPr lang="ro-RO" dirty="0"/>
              <a:t> de  rezervele existente în surse,  precum </a:t>
            </a:r>
            <a:r>
              <a:rPr lang="ro-RO" dirty="0" err="1"/>
              <a:t>şi</a:t>
            </a:r>
            <a:r>
              <a:rPr lang="ro-RO" dirty="0"/>
              <a:t> nivelul dotării tehnice a conducerii operative a </a:t>
            </a:r>
            <a:r>
              <a:rPr lang="ro-RO" dirty="0" err="1"/>
              <a:t>instalaţiilor</a:t>
            </a:r>
            <a:r>
              <a:rPr lang="ro-RO" dirty="0"/>
              <a:t> energetice.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o-RO" dirty="0"/>
              <a:t>o</a:t>
            </a:r>
            <a:r>
              <a:rPr lang="it-IT" dirty="0"/>
              <a:t>rganizarea evidenţei energiei şi nivelul de precizie asigurate, în condiţiile specifice fiecărui sistem.</a:t>
            </a:r>
            <a:endParaRPr lang="en-US" dirty="0"/>
          </a:p>
          <a:p>
            <a:pPr marL="534988" lvl="0" indent="-534988" algn="just"/>
            <a:endParaRPr lang="vi-VN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95226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587297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 Box 334"/>
          <p:cNvSpPr txBox="1">
            <a:spLocks noChangeArrowheads="1"/>
          </p:cNvSpPr>
          <p:nvPr/>
        </p:nvSpPr>
        <p:spPr bwMode="auto">
          <a:xfrm>
            <a:off x="0" y="-10418"/>
            <a:ext cx="9144000" cy="5847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o-RO" sz="3200" b="1" dirty="0"/>
              <a:t>Componentele pierderilor de putere și energie</a:t>
            </a:r>
            <a:endParaRPr lang="en-US" sz="3200" dirty="0"/>
          </a:p>
        </p:txBody>
      </p:sp>
      <p:sp>
        <p:nvSpPr>
          <p:cNvPr id="1013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52400" y="1253858"/>
            <a:ext cx="8839200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en-GB" sz="2000" dirty="0" err="1"/>
              <a:t>Pierderile</a:t>
            </a:r>
            <a:r>
              <a:rPr lang="en-GB" sz="2000" dirty="0"/>
              <a:t> de </a:t>
            </a:r>
            <a:r>
              <a:rPr lang="en-GB" sz="2000" dirty="0" err="1"/>
              <a:t>putere</a:t>
            </a:r>
            <a:r>
              <a:rPr lang="en-GB" sz="2000" dirty="0"/>
              <a:t> (</a:t>
            </a:r>
            <a:r>
              <a:rPr lang="en-GB" sz="2000" dirty="0" err="1"/>
              <a:t>energie</a:t>
            </a:r>
            <a:r>
              <a:rPr lang="en-GB" sz="2000" dirty="0"/>
              <a:t>) </a:t>
            </a:r>
            <a:r>
              <a:rPr lang="en-GB" sz="2000" dirty="0" err="1"/>
              <a:t>activă</a:t>
            </a:r>
            <a:r>
              <a:rPr lang="en-GB" sz="2000" dirty="0"/>
              <a:t> </a:t>
            </a:r>
            <a:r>
              <a:rPr lang="en-GB" sz="2000" dirty="0" err="1"/>
              <a:t>în</a:t>
            </a:r>
            <a:r>
              <a:rPr lang="en-GB" sz="2000" dirty="0"/>
              <a:t> </a:t>
            </a:r>
            <a:r>
              <a:rPr lang="en-GB" sz="2000" dirty="0" err="1"/>
              <a:t>reţelele</a:t>
            </a:r>
            <a:r>
              <a:rPr lang="en-GB" sz="2000" dirty="0"/>
              <a:t> </a:t>
            </a:r>
            <a:r>
              <a:rPr lang="en-GB" sz="2000" dirty="0" err="1"/>
              <a:t>electrice</a:t>
            </a:r>
            <a:r>
              <a:rPr lang="en-GB" sz="2000" dirty="0"/>
              <a:t> </a:t>
            </a:r>
            <a:r>
              <a:rPr lang="en-GB" sz="2000" dirty="0" err="1"/>
              <a:t>includ</a:t>
            </a:r>
            <a:r>
              <a:rPr lang="en-GB" sz="2000" dirty="0"/>
              <a:t> </a:t>
            </a:r>
            <a:r>
              <a:rPr lang="en-GB" sz="2000" dirty="0" err="1"/>
              <a:t>următoarele</a:t>
            </a:r>
            <a:r>
              <a:rPr lang="en-GB" sz="2000" dirty="0"/>
              <a:t> </a:t>
            </a:r>
            <a:r>
              <a:rPr lang="en-GB" sz="2000" dirty="0" err="1"/>
              <a:t>componente</a:t>
            </a:r>
            <a:r>
              <a:rPr lang="en-GB" sz="2000" dirty="0"/>
              <a:t>:</a:t>
            </a:r>
            <a:endParaRPr lang="en-US" sz="2000" dirty="0"/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en-GB" sz="2000" b="1" dirty="0" err="1">
                <a:solidFill>
                  <a:srgbClr val="000099"/>
                </a:solidFill>
              </a:rPr>
              <a:t>Pierderi</a:t>
            </a:r>
            <a:r>
              <a:rPr lang="en-GB" sz="2000" b="1" dirty="0">
                <a:solidFill>
                  <a:srgbClr val="000099"/>
                </a:solidFill>
              </a:rPr>
              <a:t> </a:t>
            </a:r>
            <a:r>
              <a:rPr lang="en-GB" sz="2000" b="1" dirty="0" err="1">
                <a:solidFill>
                  <a:srgbClr val="000099"/>
                </a:solidFill>
              </a:rPr>
              <a:t>tehnologice</a:t>
            </a:r>
            <a:r>
              <a:rPr lang="en-GB" sz="2000" b="1" dirty="0">
                <a:solidFill>
                  <a:srgbClr val="000099"/>
                </a:solidFill>
              </a:rPr>
              <a:t> </a:t>
            </a:r>
            <a:r>
              <a:rPr lang="en-GB" sz="2000" dirty="0" err="1"/>
              <a:t>aferente</a:t>
            </a:r>
            <a:r>
              <a:rPr lang="en-GB" sz="2000" dirty="0"/>
              <a:t> </a:t>
            </a:r>
            <a:r>
              <a:rPr lang="en-GB" sz="2000" dirty="0" err="1"/>
              <a:t>procesului</a:t>
            </a:r>
            <a:r>
              <a:rPr lang="en-GB" sz="2000" dirty="0"/>
              <a:t> de transport </a:t>
            </a:r>
            <a:r>
              <a:rPr lang="en-GB" sz="2000" dirty="0" err="1"/>
              <a:t>şi</a:t>
            </a:r>
            <a:r>
              <a:rPr lang="en-GB" sz="2000" dirty="0"/>
              <a:t> </a:t>
            </a:r>
            <a:r>
              <a:rPr lang="en-GB" sz="2000" dirty="0" err="1"/>
              <a:t>distribuţie</a:t>
            </a:r>
            <a:r>
              <a:rPr lang="en-GB" sz="2000" dirty="0"/>
              <a:t> a </a:t>
            </a:r>
            <a:r>
              <a:rPr lang="en-GB" sz="2000" dirty="0" err="1"/>
              <a:t>energiei</a:t>
            </a:r>
            <a:r>
              <a:rPr lang="en-GB" sz="2000" dirty="0"/>
              <a:t> </a:t>
            </a:r>
            <a:r>
              <a:rPr lang="en-GB" sz="2000" dirty="0" err="1"/>
              <a:t>electrice</a:t>
            </a:r>
            <a:r>
              <a:rPr lang="en-GB" sz="2000" dirty="0"/>
              <a:t>, </a:t>
            </a:r>
            <a:r>
              <a:rPr lang="en-GB" sz="2000" dirty="0" err="1"/>
              <a:t>în</a:t>
            </a:r>
            <a:r>
              <a:rPr lang="en-GB" sz="2000" dirty="0"/>
              <a:t> </a:t>
            </a:r>
            <a:r>
              <a:rPr lang="en-GB" sz="2000" dirty="0" err="1"/>
              <a:t>condiţiile</a:t>
            </a:r>
            <a:r>
              <a:rPr lang="en-GB" sz="2000" dirty="0"/>
              <a:t> </a:t>
            </a:r>
            <a:r>
              <a:rPr lang="en-GB" sz="2000" dirty="0" err="1"/>
              <a:t>prevăzute</a:t>
            </a:r>
            <a:r>
              <a:rPr lang="en-GB" sz="2000" dirty="0"/>
              <a:t> </a:t>
            </a:r>
            <a:r>
              <a:rPr lang="en-GB" sz="2000" dirty="0" err="1"/>
              <a:t>prin</a:t>
            </a:r>
            <a:r>
              <a:rPr lang="en-GB" sz="2000" dirty="0"/>
              <a:t> </a:t>
            </a:r>
            <a:r>
              <a:rPr lang="en-GB" sz="2000" dirty="0" err="1"/>
              <a:t>proiectul</a:t>
            </a:r>
            <a:r>
              <a:rPr lang="en-GB" sz="2000" dirty="0"/>
              <a:t> </a:t>
            </a:r>
            <a:r>
              <a:rPr lang="en-GB" sz="2000" dirty="0" err="1"/>
              <a:t>instalaţiei</a:t>
            </a:r>
            <a:r>
              <a:rPr lang="en-GB" sz="2000" dirty="0"/>
              <a:t>.</a:t>
            </a:r>
            <a:endParaRPr lang="ro-RO" sz="2000" dirty="0"/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it-IT" sz="2000" b="1" dirty="0">
                <a:solidFill>
                  <a:srgbClr val="000099"/>
                </a:solidFill>
              </a:rPr>
              <a:t>Pierderi tehnice </a:t>
            </a:r>
            <a:r>
              <a:rPr lang="it-IT" sz="2000" dirty="0"/>
              <a:t>generate de abaterile de la regimul de funcţionare proiectat, fie prin dezvoltarea incompletă a instalaţiilor, fie printr-o funcţionare necorespunzătoare.</a:t>
            </a:r>
            <a:endParaRPr lang="ro-RO" sz="2000" dirty="0"/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it-IT" sz="2000" b="1" dirty="0">
                <a:solidFill>
                  <a:srgbClr val="000099"/>
                </a:solidFill>
              </a:rPr>
              <a:t>Pierderi comerciale</a:t>
            </a:r>
            <a:r>
              <a:rPr lang="it-IT" sz="2000" dirty="0"/>
              <a:t>, pozitive sau negative, rezultate din erorile introduse de calitatea grupurilor de măsură, de organizarea defectuoasă a evidenţei energiei electrice, de unele consumuri de energie electrică nemăsurate, cum ar fi consumurile din transformatoarele de măsură, din contoarele de energie, precum şi furturi de energie electrică.</a:t>
            </a:r>
            <a:endParaRPr lang="en-US" sz="2000" dirty="0"/>
          </a:p>
          <a:p>
            <a:pPr marL="534988" lvl="0" indent="-534988" algn="just"/>
            <a:endParaRPr lang="vi-VN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6858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0" y="67056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 Box 334"/>
          <p:cNvSpPr txBox="1">
            <a:spLocks noChangeArrowheads="1"/>
          </p:cNvSpPr>
          <p:nvPr/>
        </p:nvSpPr>
        <p:spPr bwMode="auto">
          <a:xfrm>
            <a:off x="0" y="0"/>
            <a:ext cx="9144000" cy="5847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o-RO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Localizarea pierderilor de putere și energie</a:t>
            </a:r>
            <a:endParaRPr 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17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179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180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180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180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180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1856" name="Rectangle 64"/>
          <p:cNvSpPr>
            <a:spLocks noChangeArrowheads="1"/>
          </p:cNvSpPr>
          <p:nvPr/>
        </p:nvSpPr>
        <p:spPr bwMode="auto">
          <a:xfrm>
            <a:off x="238664" y="1547960"/>
            <a:ext cx="8915400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o-RO" sz="2000" dirty="0"/>
              <a:t>În </a:t>
            </a:r>
            <a:r>
              <a:rPr lang="it-IT" sz="2000" dirty="0"/>
              <a:t>conductoarele liniilor electrice şi înfăşurările transformatoarelor şi autotransformatoarelor, prin efect termic (Joule), la trecerea curentului electric;</a:t>
            </a:r>
            <a:endParaRPr lang="ro-RO" sz="20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o-RO" sz="2000" dirty="0"/>
              <a:t>În </a:t>
            </a:r>
            <a:r>
              <a:rPr lang="it-IT" sz="2000" dirty="0"/>
              <a:t>miezul magnetic al transformatoarelor şi autotransformatoarelor, prin curenţi turbionari şi fenomen de histerezis, datorate prezenţei câmpului magnetic;</a:t>
            </a:r>
            <a:endParaRPr lang="ro-RO" sz="20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o-RO" sz="2000" dirty="0"/>
              <a:t>În </a:t>
            </a:r>
            <a:r>
              <a:rPr lang="it-IT" sz="2000" dirty="0"/>
              <a:t>liniile electrice aeriene cu tensiuni nominale ridicate (</a:t>
            </a:r>
            <a:r>
              <a:rPr lang="en-GB" sz="2000" dirty="0">
                <a:sym typeface="Symbol" panose="05050102010706020507" pitchFamily="18" charset="2"/>
              </a:rPr>
              <a:t></a:t>
            </a:r>
            <a:r>
              <a:rPr lang="it-IT" sz="2000" dirty="0"/>
              <a:t> 220 kV), prin efect corona, datorat prezenţei câmpului electric;</a:t>
            </a:r>
            <a:endParaRPr lang="ro-RO" sz="20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o-RO" sz="2000" dirty="0"/>
              <a:t>În </a:t>
            </a:r>
            <a:r>
              <a:rPr lang="en-GB" sz="2000" dirty="0" err="1"/>
              <a:t>izolaţia</a:t>
            </a:r>
            <a:r>
              <a:rPr lang="en-GB" sz="2000" dirty="0"/>
              <a:t> </a:t>
            </a:r>
            <a:r>
              <a:rPr lang="en-GB" sz="2000" dirty="0" err="1"/>
              <a:t>liniilor</a:t>
            </a:r>
            <a:r>
              <a:rPr lang="en-GB" sz="2000" dirty="0"/>
              <a:t> </a:t>
            </a:r>
            <a:r>
              <a:rPr lang="en-GB" sz="2000" dirty="0" err="1"/>
              <a:t>electrice</a:t>
            </a:r>
            <a:r>
              <a:rPr lang="en-GB" sz="2000" dirty="0"/>
              <a:t> </a:t>
            </a:r>
            <a:r>
              <a:rPr lang="en-GB" sz="2000" dirty="0" err="1"/>
              <a:t>în</a:t>
            </a:r>
            <a:r>
              <a:rPr lang="en-GB" sz="2000" dirty="0"/>
              <a:t> </a:t>
            </a:r>
            <a:r>
              <a:rPr lang="en-GB" sz="2000" dirty="0" err="1"/>
              <a:t>cablu</a:t>
            </a:r>
            <a:r>
              <a:rPr lang="en-GB" sz="2000" dirty="0"/>
              <a:t>, </a:t>
            </a:r>
            <a:r>
              <a:rPr lang="en-GB" sz="2000" dirty="0" err="1"/>
              <a:t>prin</a:t>
            </a:r>
            <a:r>
              <a:rPr lang="en-GB" sz="2000" dirty="0"/>
              <a:t> </a:t>
            </a:r>
            <a:r>
              <a:rPr lang="en-GB" sz="2000" dirty="0" err="1"/>
              <a:t>pierderi</a:t>
            </a:r>
            <a:r>
              <a:rPr lang="en-GB" sz="2000" dirty="0"/>
              <a:t> </a:t>
            </a:r>
            <a:r>
              <a:rPr lang="en-GB" sz="2000" dirty="0" err="1"/>
              <a:t>în</a:t>
            </a:r>
            <a:r>
              <a:rPr lang="en-GB" sz="2000" dirty="0"/>
              <a:t> dielectric, </a:t>
            </a:r>
            <a:r>
              <a:rPr lang="en-GB" sz="2000" dirty="0" err="1"/>
              <a:t>datorate</a:t>
            </a:r>
            <a:r>
              <a:rPr lang="en-GB" sz="2000" dirty="0"/>
              <a:t> </a:t>
            </a:r>
            <a:r>
              <a:rPr lang="en-GB" sz="2000" dirty="0" err="1"/>
              <a:t>prezenţei</a:t>
            </a:r>
            <a:r>
              <a:rPr lang="en-GB" sz="2000" dirty="0"/>
              <a:t> </a:t>
            </a:r>
            <a:r>
              <a:rPr lang="en-GB" sz="2000" dirty="0" err="1"/>
              <a:t>câmpului</a:t>
            </a:r>
            <a:r>
              <a:rPr lang="en-GB" sz="2000" dirty="0"/>
              <a:t> electric.</a:t>
            </a:r>
            <a:endParaRPr lang="en-US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6096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 Box 334"/>
          <p:cNvSpPr txBox="1">
            <a:spLocks noChangeArrowheads="1"/>
          </p:cNvSpPr>
          <p:nvPr/>
        </p:nvSpPr>
        <p:spPr bwMode="auto">
          <a:xfrm>
            <a:off x="0" y="-6816"/>
            <a:ext cx="9144000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o-RO" sz="2800" b="1" dirty="0"/>
              <a:t>Pierderi dependente / independente de sarcină</a:t>
            </a: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1003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51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510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152400" y="1900192"/>
            <a:ext cx="88392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en-GB" sz="2400" dirty="0" err="1"/>
              <a:t>Pierderile</a:t>
            </a:r>
            <a:r>
              <a:rPr lang="en-GB" sz="2400" dirty="0"/>
              <a:t> </a:t>
            </a:r>
            <a:r>
              <a:rPr lang="en-GB" sz="2400" dirty="0" err="1"/>
              <a:t>prin</a:t>
            </a:r>
            <a:r>
              <a:rPr lang="en-GB" sz="2400" dirty="0"/>
              <a:t> </a:t>
            </a:r>
            <a:r>
              <a:rPr lang="en-GB" sz="2400" dirty="0" err="1"/>
              <a:t>efect</a:t>
            </a:r>
            <a:r>
              <a:rPr lang="en-GB" sz="2400" dirty="0"/>
              <a:t> </a:t>
            </a:r>
            <a:r>
              <a:rPr lang="en-GB" sz="2400" dirty="0" err="1"/>
              <a:t>termic</a:t>
            </a:r>
            <a:r>
              <a:rPr lang="en-GB" sz="2400" dirty="0"/>
              <a:t>, la </a:t>
            </a:r>
            <a:r>
              <a:rPr lang="en-GB" sz="2400" dirty="0" err="1"/>
              <a:t>trecerea</a:t>
            </a:r>
            <a:r>
              <a:rPr lang="en-GB" sz="2400" dirty="0"/>
              <a:t> </a:t>
            </a:r>
            <a:r>
              <a:rPr lang="en-GB" sz="2400" dirty="0" err="1"/>
              <a:t>curentului</a:t>
            </a:r>
            <a:r>
              <a:rPr lang="en-GB" sz="2400" dirty="0"/>
              <a:t> electric, </a:t>
            </a:r>
            <a:r>
              <a:rPr lang="en-GB" sz="2400" dirty="0" err="1"/>
              <a:t>sunt</a:t>
            </a:r>
            <a:r>
              <a:rPr lang="en-GB" sz="2400" dirty="0"/>
              <a:t> </a:t>
            </a:r>
            <a:r>
              <a:rPr lang="en-GB" sz="2400" b="1" dirty="0" err="1">
                <a:solidFill>
                  <a:srgbClr val="000099"/>
                </a:solidFill>
              </a:rPr>
              <a:t>dependente</a:t>
            </a:r>
            <a:r>
              <a:rPr lang="en-GB" sz="2400" dirty="0"/>
              <a:t> de </a:t>
            </a:r>
            <a:r>
              <a:rPr lang="en-GB" sz="2400" dirty="0" err="1"/>
              <a:t>puterile</a:t>
            </a:r>
            <a:r>
              <a:rPr lang="en-GB" sz="2400" dirty="0"/>
              <a:t> active </a:t>
            </a:r>
            <a:r>
              <a:rPr lang="en-GB" sz="2400" dirty="0" err="1"/>
              <a:t>şi</a:t>
            </a:r>
            <a:r>
              <a:rPr lang="en-GB" sz="2400" dirty="0"/>
              <a:t> reactive </a:t>
            </a:r>
            <a:r>
              <a:rPr lang="en-GB" sz="2400" dirty="0" err="1"/>
              <a:t>vehiculate</a:t>
            </a:r>
            <a:r>
              <a:rPr lang="en-GB" sz="2400" dirty="0"/>
              <a:t> </a:t>
            </a:r>
            <a:r>
              <a:rPr lang="en-GB" sz="2400" dirty="0" err="1"/>
              <a:t>şi</a:t>
            </a:r>
            <a:r>
              <a:rPr lang="en-GB" sz="2400" dirty="0"/>
              <a:t> </a:t>
            </a:r>
            <a:r>
              <a:rPr lang="en-GB" sz="2400" dirty="0" err="1"/>
              <a:t>reprezintă</a:t>
            </a:r>
            <a:r>
              <a:rPr lang="en-GB" sz="2400" dirty="0"/>
              <a:t> </a:t>
            </a:r>
            <a:r>
              <a:rPr lang="en-GB" sz="2400" dirty="0" err="1"/>
              <a:t>partea</a:t>
            </a:r>
            <a:r>
              <a:rPr lang="en-GB" sz="2400" dirty="0"/>
              <a:t> </a:t>
            </a:r>
            <a:r>
              <a:rPr lang="en-GB" sz="2400" dirty="0" err="1"/>
              <a:t>principală</a:t>
            </a:r>
            <a:r>
              <a:rPr lang="en-GB" sz="2400" dirty="0"/>
              <a:t> a </a:t>
            </a:r>
            <a:r>
              <a:rPr lang="en-GB" sz="2400" dirty="0" err="1"/>
              <a:t>pierderilor</a:t>
            </a:r>
            <a:r>
              <a:rPr lang="en-GB" sz="2400" dirty="0"/>
              <a:t> </a:t>
            </a:r>
            <a:r>
              <a:rPr lang="en-GB" sz="2400" dirty="0" err="1"/>
              <a:t>în</a:t>
            </a:r>
            <a:r>
              <a:rPr lang="en-GB" sz="2400" dirty="0"/>
              <a:t> </a:t>
            </a:r>
            <a:r>
              <a:rPr lang="en-GB" sz="2400" dirty="0" err="1"/>
              <a:t>reţelele</a:t>
            </a:r>
            <a:r>
              <a:rPr lang="en-GB" sz="2400" dirty="0"/>
              <a:t> </a:t>
            </a:r>
            <a:r>
              <a:rPr lang="en-GB" sz="2400" dirty="0" err="1"/>
              <a:t>electrice</a:t>
            </a:r>
            <a:r>
              <a:rPr lang="en-GB" sz="2400" dirty="0"/>
              <a:t>.</a:t>
            </a:r>
            <a:endParaRPr lang="ro-RO" sz="2400" dirty="0"/>
          </a:p>
          <a:p>
            <a:pPr algn="just"/>
            <a:endParaRPr lang="ro-RO" sz="2400" dirty="0"/>
          </a:p>
          <a:p>
            <a:pPr algn="just"/>
            <a:endParaRPr lang="ro-RO" sz="2400" dirty="0"/>
          </a:p>
          <a:p>
            <a:pPr algn="just"/>
            <a:endParaRPr lang="ro-RO" sz="2400" dirty="0"/>
          </a:p>
          <a:p>
            <a:pPr algn="just"/>
            <a:r>
              <a:rPr lang="en-GB" sz="2400" dirty="0" err="1"/>
              <a:t>Pierderile</a:t>
            </a:r>
            <a:r>
              <a:rPr lang="en-GB" sz="2400" dirty="0"/>
              <a:t> </a:t>
            </a:r>
            <a:r>
              <a:rPr lang="en-GB" sz="2400" dirty="0" err="1"/>
              <a:t>datorate</a:t>
            </a:r>
            <a:r>
              <a:rPr lang="en-GB" sz="2400" dirty="0"/>
              <a:t> </a:t>
            </a:r>
            <a:r>
              <a:rPr lang="en-GB" sz="2400" dirty="0" err="1"/>
              <a:t>magnetizării</a:t>
            </a:r>
            <a:r>
              <a:rPr lang="en-GB" sz="2400" dirty="0"/>
              <a:t>, </a:t>
            </a:r>
            <a:r>
              <a:rPr lang="en-GB" sz="2400" dirty="0" err="1"/>
              <a:t>efectului</a:t>
            </a:r>
            <a:r>
              <a:rPr lang="en-GB" sz="2400" dirty="0"/>
              <a:t> corona </a:t>
            </a:r>
            <a:r>
              <a:rPr lang="en-GB" sz="2400" dirty="0" err="1"/>
              <a:t>şi</a:t>
            </a:r>
            <a:r>
              <a:rPr lang="en-GB" sz="2400" dirty="0"/>
              <a:t> </a:t>
            </a:r>
            <a:r>
              <a:rPr lang="en-GB" sz="2400" dirty="0" err="1"/>
              <a:t>pierderile</a:t>
            </a:r>
            <a:r>
              <a:rPr lang="en-GB" sz="2400" dirty="0"/>
              <a:t> </a:t>
            </a:r>
            <a:r>
              <a:rPr lang="en-GB" sz="2400" dirty="0" err="1"/>
              <a:t>în</a:t>
            </a:r>
            <a:r>
              <a:rPr lang="en-GB" sz="2400" dirty="0"/>
              <a:t> </a:t>
            </a:r>
            <a:r>
              <a:rPr lang="en-GB" sz="2400" dirty="0" err="1"/>
              <a:t>dielectricul</a:t>
            </a:r>
            <a:r>
              <a:rPr lang="en-GB" sz="2400" dirty="0"/>
              <a:t> </a:t>
            </a:r>
            <a:r>
              <a:rPr lang="en-GB" sz="2400" dirty="0" err="1"/>
              <a:t>cablurilor</a:t>
            </a:r>
            <a:r>
              <a:rPr lang="en-GB" sz="2400" dirty="0"/>
              <a:t> </a:t>
            </a:r>
            <a:r>
              <a:rPr lang="en-GB" sz="2400" dirty="0" err="1"/>
              <a:t>sunt</a:t>
            </a:r>
            <a:r>
              <a:rPr lang="en-GB" sz="2400" dirty="0"/>
              <a:t> </a:t>
            </a:r>
            <a:r>
              <a:rPr lang="en-GB" sz="2400" dirty="0" err="1"/>
              <a:t>practic</a:t>
            </a:r>
            <a:r>
              <a:rPr lang="en-GB" sz="2400" dirty="0"/>
              <a:t> </a:t>
            </a:r>
            <a:r>
              <a:rPr lang="en-GB" sz="2400" b="1" dirty="0" err="1">
                <a:solidFill>
                  <a:srgbClr val="000099"/>
                </a:solidFill>
              </a:rPr>
              <a:t>independente</a:t>
            </a:r>
            <a:r>
              <a:rPr lang="en-GB" sz="2400" dirty="0"/>
              <a:t> de </a:t>
            </a:r>
            <a:r>
              <a:rPr lang="en-GB" sz="2400" dirty="0" err="1"/>
              <a:t>sarcina</a:t>
            </a:r>
            <a:r>
              <a:rPr lang="en-GB" sz="2400" dirty="0"/>
              <a:t> </a:t>
            </a:r>
            <a:r>
              <a:rPr lang="en-GB" sz="2400" dirty="0" err="1"/>
              <a:t>vehiculată</a:t>
            </a:r>
            <a:r>
              <a:rPr lang="en-GB" sz="2400" dirty="0"/>
              <a:t>. </a:t>
            </a:r>
            <a:endParaRPr lang="vi-VN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6096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 Box 334"/>
          <p:cNvSpPr txBox="1">
            <a:spLocks noChangeArrowheads="1"/>
          </p:cNvSpPr>
          <p:nvPr/>
        </p:nvSpPr>
        <p:spPr bwMode="auto">
          <a:xfrm>
            <a:off x="0" y="-6816"/>
            <a:ext cx="9144000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o-RO" sz="2800" b="1" dirty="0"/>
              <a:t>Problema pierderilor - situația din România</a:t>
            </a: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1003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51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510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152400" y="971758"/>
            <a:ext cx="88392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it-IT" sz="2000" dirty="0"/>
              <a:t>schimbarea structurii consumului, care s-a deplasat de la 220 kV şi 110 kV (mari consumatori industriali) la medie şi joasă tensiune;</a:t>
            </a:r>
            <a:endParaRPr lang="ro-RO" sz="2000" dirty="0"/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it-IT" sz="2000" dirty="0"/>
              <a:t>utilizarea în continuare a aceloraşi scheme de alimentare cu energie electrică a consumatorilor industriali, în condiţiile în care consumul de energie la aceşti consumatori a scăzut foarte mult;</a:t>
            </a:r>
            <a:endParaRPr lang="ro-RO" sz="2000" dirty="0"/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it-IT" sz="2000" dirty="0"/>
              <a:t>creşterea consumului pe liniile de medie şi joasă tensiune din mediul rural.</a:t>
            </a:r>
            <a:endParaRPr lang="en-US" sz="2000" dirty="0"/>
          </a:p>
        </p:txBody>
      </p:sp>
      <p:sp>
        <p:nvSpPr>
          <p:cNvPr id="3" name="Rectangle 2"/>
          <p:cNvSpPr/>
          <p:nvPr/>
        </p:nvSpPr>
        <p:spPr>
          <a:xfrm>
            <a:off x="2362200" y="4703733"/>
            <a:ext cx="6629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err="1"/>
              <a:t>creşterea</a:t>
            </a:r>
            <a:r>
              <a:rPr lang="en-US" dirty="0"/>
              <a:t> </a:t>
            </a:r>
            <a:r>
              <a:rPr lang="en-US" dirty="0" err="1"/>
              <a:t>generării</a:t>
            </a:r>
            <a:r>
              <a:rPr lang="en-US" dirty="0"/>
              <a:t> locale,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apropierea</a:t>
            </a:r>
            <a:r>
              <a:rPr lang="en-US" dirty="0"/>
              <a:t> </a:t>
            </a:r>
            <a:r>
              <a:rPr lang="en-US" dirty="0" err="1"/>
              <a:t>zonelor</a:t>
            </a:r>
            <a:r>
              <a:rPr lang="en-US" dirty="0"/>
              <a:t> de </a:t>
            </a:r>
            <a:r>
              <a:rPr lang="en-US" dirty="0" err="1"/>
              <a:t>consum</a:t>
            </a:r>
            <a:r>
              <a:rPr lang="en-US" dirty="0"/>
              <a:t>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err="1"/>
              <a:t>creşterea</a:t>
            </a:r>
            <a:r>
              <a:rPr lang="en-US" dirty="0"/>
              <a:t> </a:t>
            </a:r>
            <a:r>
              <a:rPr lang="en-US" dirty="0" err="1"/>
              <a:t>densităţii</a:t>
            </a:r>
            <a:r>
              <a:rPr lang="en-US" dirty="0"/>
              <a:t> </a:t>
            </a:r>
            <a:r>
              <a:rPr lang="en-US" dirty="0" err="1"/>
              <a:t>punctelor</a:t>
            </a:r>
            <a:r>
              <a:rPr lang="en-US" dirty="0"/>
              <a:t> de </a:t>
            </a:r>
            <a:r>
              <a:rPr lang="en-US" dirty="0" err="1"/>
              <a:t>injecţie</a:t>
            </a:r>
            <a:r>
              <a:rPr lang="en-US" dirty="0"/>
              <a:t>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err="1"/>
              <a:t>dezvoltarea</a:t>
            </a:r>
            <a:r>
              <a:rPr lang="en-US" dirty="0"/>
              <a:t> </a:t>
            </a:r>
            <a:r>
              <a:rPr lang="en-US" dirty="0" err="1"/>
              <a:t>controlată</a:t>
            </a:r>
            <a:r>
              <a:rPr lang="en-US" dirty="0"/>
              <a:t> a </a:t>
            </a:r>
            <a:r>
              <a:rPr lang="en-US" dirty="0" err="1"/>
              <a:t>reţelelor</a:t>
            </a:r>
            <a:r>
              <a:rPr lang="en-US" dirty="0"/>
              <a:t> </a:t>
            </a:r>
            <a:r>
              <a:rPr lang="en-US" dirty="0" err="1"/>
              <a:t>electrice</a:t>
            </a:r>
            <a:r>
              <a:rPr lang="en-US" dirty="0"/>
              <a:t> de transport </a:t>
            </a:r>
            <a:r>
              <a:rPr lang="en-US" dirty="0" err="1"/>
              <a:t>şi</a:t>
            </a:r>
            <a:r>
              <a:rPr lang="en-US" dirty="0"/>
              <a:t> </a:t>
            </a:r>
            <a:r>
              <a:rPr lang="en-US" dirty="0" err="1"/>
              <a:t>distribuţie</a:t>
            </a:r>
            <a:r>
              <a:rPr lang="en-US" dirty="0"/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66800" y="4334401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b="1" dirty="0">
                <a:solidFill>
                  <a:srgbClr val="000099"/>
                </a:solidFill>
              </a:rPr>
              <a:t>Măsuri pentru reducerea pierderilor</a:t>
            </a:r>
            <a:endParaRPr lang="en-US" b="1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5093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6096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 Box 334"/>
          <p:cNvSpPr txBox="1">
            <a:spLocks noChangeArrowheads="1"/>
          </p:cNvSpPr>
          <p:nvPr/>
        </p:nvSpPr>
        <p:spPr bwMode="auto">
          <a:xfrm>
            <a:off x="0" y="0"/>
            <a:ext cx="9144000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o-RO" sz="2800" b="1" dirty="0"/>
              <a:t>Necesitatea determinării nivelului pierderilor</a:t>
            </a: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1003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51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510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09600" y="876842"/>
            <a:ext cx="7924800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200" dirty="0"/>
              <a:t>Determinarea nivelului pierderilor de energie, pe diversele trepte ale unei reţele electrice, în diferitele elemente (linii, transformatoare), este necesară</a:t>
            </a:r>
            <a:endParaRPr lang="ro-RO" sz="2200" dirty="0"/>
          </a:p>
          <a:p>
            <a:pPr marL="1262063" indent="-342900">
              <a:buFont typeface="Arial" panose="020B0604020202020204" pitchFamily="34" charset="0"/>
              <a:buChar char="•"/>
            </a:pPr>
            <a:r>
              <a:rPr lang="pt-BR" sz="2200" dirty="0"/>
              <a:t>în faza de proiectare</a:t>
            </a:r>
            <a:endParaRPr lang="ro-RO" sz="2200" dirty="0"/>
          </a:p>
          <a:p>
            <a:pPr marL="1262063" indent="-342900">
              <a:buFont typeface="Arial" panose="020B0604020202020204" pitchFamily="34" charset="0"/>
              <a:buChar char="•"/>
            </a:pPr>
            <a:r>
              <a:rPr lang="pt-BR" sz="2200" dirty="0"/>
              <a:t>în faza de exploatare. </a:t>
            </a:r>
            <a:endParaRPr lang="ro-RO" sz="2200" dirty="0"/>
          </a:p>
          <a:p>
            <a:endParaRPr lang="ro-RO" sz="2400" dirty="0">
              <a:solidFill>
                <a:srgbClr val="000099"/>
              </a:solidFill>
            </a:endParaRPr>
          </a:p>
          <a:p>
            <a:endParaRPr lang="ro-RO" sz="2400" dirty="0">
              <a:solidFill>
                <a:srgbClr val="000099"/>
              </a:solidFill>
            </a:endParaRPr>
          </a:p>
          <a:p>
            <a:r>
              <a:rPr lang="ro-RO" sz="2200" dirty="0"/>
              <a:t>C</a:t>
            </a:r>
            <a:r>
              <a:rPr lang="pt-BR" sz="2200" dirty="0"/>
              <a:t>unoaşterea nivelului pierderi</a:t>
            </a:r>
            <a:r>
              <a:rPr lang="ro-RO" sz="2200" dirty="0"/>
              <a:t>lor</a:t>
            </a:r>
            <a:r>
              <a:rPr lang="pt-BR" sz="2200" dirty="0"/>
              <a:t> serveşte la:</a:t>
            </a:r>
            <a:endParaRPr lang="ro-RO" sz="2200" dirty="0"/>
          </a:p>
          <a:p>
            <a:pPr marL="1084263" indent="-342900">
              <a:buFont typeface="Arial" panose="020B0604020202020204" pitchFamily="34" charset="0"/>
              <a:buChar char="•"/>
            </a:pPr>
            <a:r>
              <a:rPr lang="pt-BR" sz="2200" dirty="0"/>
              <a:t>dimensionarea raţională a elementelor componente,</a:t>
            </a:r>
            <a:endParaRPr lang="ro-RO" sz="2200" dirty="0"/>
          </a:p>
          <a:p>
            <a:pPr marL="1084263" indent="-342900">
              <a:buFont typeface="Arial" panose="020B0604020202020204" pitchFamily="34" charset="0"/>
              <a:buChar char="•"/>
            </a:pPr>
            <a:r>
              <a:rPr lang="pt-BR" sz="2200" dirty="0"/>
              <a:t>stabilirea structurii şi regimurilor optime de funcţionare ale reţelei,</a:t>
            </a:r>
            <a:endParaRPr lang="ro-RO" sz="2200" dirty="0"/>
          </a:p>
          <a:p>
            <a:pPr marL="1084263" indent="-342900">
              <a:buFont typeface="Arial" panose="020B0604020202020204" pitchFamily="34" charset="0"/>
              <a:buChar char="•"/>
            </a:pPr>
            <a:r>
              <a:rPr lang="pt-BR" sz="2200" dirty="0"/>
              <a:t>evaluarea eficienţei diverselor măsuri pentru reducerea pierderilor,</a:t>
            </a:r>
            <a:endParaRPr lang="ro-RO" sz="2200" dirty="0"/>
          </a:p>
          <a:p>
            <a:pPr marL="1084263" indent="-342900">
              <a:buFont typeface="Arial" panose="020B0604020202020204" pitchFamily="34" charset="0"/>
              <a:buChar char="•"/>
            </a:pPr>
            <a:r>
              <a:rPr lang="pt-BR" sz="2200" dirty="0"/>
              <a:t>stabilirea preţului de cost al energiei electrice</a:t>
            </a:r>
            <a:endParaRPr lang="ro-RO" sz="2200" dirty="0"/>
          </a:p>
          <a:p>
            <a:pPr marL="1084263" indent="-342900">
              <a:buFont typeface="Arial" panose="020B0604020202020204" pitchFamily="34" charset="0"/>
              <a:buChar char="•"/>
            </a:pPr>
            <a:r>
              <a:rPr lang="pt-BR" sz="2200" dirty="0"/>
              <a:t>etc.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4166925603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5125</TotalTime>
  <Words>2507</Words>
  <Application>Microsoft Office PowerPoint</Application>
  <PresentationFormat>On-screen Show (4:3)</PresentationFormat>
  <Paragraphs>279</Paragraphs>
  <Slides>37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6" baseType="lpstr">
      <vt:lpstr>Algerian</vt:lpstr>
      <vt:lpstr>Arial</vt:lpstr>
      <vt:lpstr>Arial Black</vt:lpstr>
      <vt:lpstr>Calibri</vt:lpstr>
      <vt:lpstr>Symbol</vt:lpstr>
      <vt:lpstr>Times New Roman</vt:lpstr>
      <vt:lpstr>Wingdings</vt:lpstr>
      <vt:lpstr>Default Design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elena</dc:creator>
  <cp:lastModifiedBy>Volador</cp:lastModifiedBy>
  <cp:revision>624</cp:revision>
  <cp:lastPrinted>1601-01-01T00:00:00Z</cp:lastPrinted>
  <dcterms:created xsi:type="dcterms:W3CDTF">1601-01-01T00:00:00Z</dcterms:created>
  <dcterms:modified xsi:type="dcterms:W3CDTF">2019-05-15T06:20:37Z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