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Default Extension="fntdata" ContentType="application/x-fontdata"/>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 id="258" r:id="rId3"/>
    <p:sldId id="259" r:id="rId4"/>
    <p:sldId id="260" r:id="rId5"/>
    <p:sldId id="263" r:id="rId6"/>
    <p:sldId id="264" r:id="rId7"/>
    <p:sldId id="262"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7" r:id="rId38"/>
    <p:sldId id="296" r:id="rId39"/>
    <p:sldId id="300" r:id="rId40"/>
    <p:sldId id="301" r:id="rId41"/>
    <p:sldId id="299" r:id="rId42"/>
    <p:sldId id="302" r:id="rId43"/>
    <p:sldId id="305" r:id="rId44"/>
    <p:sldId id="306" r:id="rId45"/>
    <p:sldId id="308" r:id="rId46"/>
    <p:sldId id="310" r:id="rId47"/>
    <p:sldId id="311" r:id="rId48"/>
    <p:sldId id="312" r:id="rId49"/>
    <p:sldId id="313" r:id="rId50"/>
    <p:sldId id="314" r:id="rId51"/>
    <p:sldId id="316" r:id="rId52"/>
    <p:sldId id="317" r:id="rId53"/>
    <p:sldId id="319" r:id="rId54"/>
    <p:sldId id="320" r:id="rId55"/>
    <p:sldId id="321" r:id="rId56"/>
    <p:sldId id="323" r:id="rId57"/>
    <p:sldId id="325" r:id="rId58"/>
    <p:sldId id="326" r:id="rId59"/>
    <p:sldId id="327" r:id="rId60"/>
    <p:sldId id="328" r:id="rId61"/>
    <p:sldId id="329" r:id="rId62"/>
    <p:sldId id="330" r:id="rId63"/>
    <p:sldId id="331" r:id="rId64"/>
    <p:sldId id="332" r:id="rId65"/>
    <p:sldId id="333" r:id="rId66"/>
    <p:sldId id="334" r:id="rId67"/>
    <p:sldId id="335" r:id="rId68"/>
    <p:sldId id="336" r:id="rId69"/>
    <p:sldId id="337" r:id="rId70"/>
    <p:sldId id="338" r:id="rId71"/>
    <p:sldId id="339" r:id="rId72"/>
    <p:sldId id="340" r:id="rId73"/>
    <p:sldId id="341" r:id="rId74"/>
    <p:sldId id="342" r:id="rId75"/>
    <p:sldId id="343" r:id="rId76"/>
    <p:sldId id="344" r:id="rId77"/>
    <p:sldId id="345" r:id="rId78"/>
  </p:sldIdLst>
  <p:sldSz cx="9144000" cy="6858000" type="screen4x3"/>
  <p:notesSz cx="6858000" cy="9144000"/>
  <p:embeddedFontLst>
    <p:embeddedFont>
      <p:font typeface="Franklin Gothic Medium" pitchFamily="34" charset="0"/>
      <p:regular r:id="rId79"/>
      <p:italic r:id="rId80"/>
    </p:embeddedFont>
    <p:embeddedFont>
      <p:font typeface="DejaVu Sans" pitchFamily="34" charset="0"/>
      <p:regular r:id="rId81"/>
      <p:bold r:id="rId82"/>
      <p:italic r:id="rId83"/>
      <p:boldItalic r:id="rId84"/>
    </p:embeddedFont>
    <p:embeddedFont>
      <p:font typeface="Franklin Gothic Medium Cond" pitchFamily="34" charset="0"/>
      <p:regular r:id="rId85"/>
    </p:embeddedFont>
    <p:embeddedFont>
      <p:font typeface="Calibri" pitchFamily="34" charset="0"/>
      <p:regular r:id="rId86"/>
      <p:bold r:id="rId87"/>
      <p:italic r:id="rId88"/>
      <p:boldItalic r:id="rId89"/>
    </p:embeddedFont>
    <p:embeddedFont>
      <p:font typeface="Estrangelo Edessa" pitchFamily="66" charset="0"/>
      <p:regular r:id="rId90"/>
    </p:embeddedFont>
  </p:embeddedFontLst>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4D8A"/>
    <a:srgbClr val="0099CC"/>
    <a:srgbClr val="422C16"/>
    <a:srgbClr val="0C788E"/>
    <a:srgbClr val="006666"/>
    <a:srgbClr val="660066"/>
    <a:srgbClr val="333300"/>
    <a:srgbClr val="33CCCC"/>
    <a:srgbClr val="3366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23" autoAdjust="0"/>
    <p:restoredTop sz="94652" autoAdjust="0"/>
  </p:normalViewPr>
  <p:slideViewPr>
    <p:cSldViewPr>
      <p:cViewPr varScale="1">
        <p:scale>
          <a:sx n="107" d="100"/>
          <a:sy n="107" d="100"/>
        </p:scale>
        <p:origin x="-165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font" Target="fonts/font6.fntdata"/><Relationship Id="rId89" Type="http://schemas.openxmlformats.org/officeDocument/2006/relationships/font" Target="fonts/font11.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font" Target="fonts/font1.fntdata"/><Relationship Id="rId87" Type="http://schemas.openxmlformats.org/officeDocument/2006/relationships/font" Target="fonts/font9.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font" Target="fonts/font4.fntdata"/><Relationship Id="rId90" Type="http://schemas.openxmlformats.org/officeDocument/2006/relationships/font" Target="fonts/font1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font" Target="fonts/font2.fntdata"/><Relationship Id="rId85" Type="http://schemas.openxmlformats.org/officeDocument/2006/relationships/font" Target="fonts/font7.fntdata"/><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font" Target="fonts/font5.fntdata"/><Relationship Id="rId88" Type="http://schemas.openxmlformats.org/officeDocument/2006/relationships/font" Target="fonts/font10.fntdata"/><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font" Target="fonts/font3.fntdata"/><Relationship Id="rId86" Type="http://schemas.openxmlformats.org/officeDocument/2006/relationships/font" Target="fonts/font8.fntdata"/><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40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521D09E-9AA3-408D-AF1D-637773D7DFE9}"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5C6B5C7-5774-4120-AD91-45E6CE7CB3D0}"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449C8BF-C79B-4857-A815-34746134FC3D}"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3600">
                <a:latin typeface="Franklin Gothic Medium Cond" pitchFamily="34" charset="0"/>
                <a:ea typeface="DejaVu Sans" pitchFamily="34" charset="0"/>
                <a:cs typeface="DejaVu Sans"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800">
                <a:latin typeface="Franklin Gothic Medium Cond" pitchFamily="34" charset="0"/>
                <a:ea typeface="DejaVu Sans" pitchFamily="34" charset="0"/>
                <a:cs typeface="DejaVu Sans" pitchFamily="34" charset="0"/>
              </a:defRPr>
            </a:lvl1pPr>
            <a:lvl2pPr>
              <a:defRPr sz="2400">
                <a:latin typeface="Franklin Gothic Medium Cond" pitchFamily="34" charset="0"/>
                <a:ea typeface="DejaVu Sans" pitchFamily="34" charset="0"/>
                <a:cs typeface="DejaVu Sans" pitchFamily="34" charset="0"/>
              </a:defRPr>
            </a:lvl2pPr>
            <a:lvl3pPr>
              <a:defRPr sz="2000">
                <a:latin typeface="Franklin Gothic Medium Cond" pitchFamily="34" charset="0"/>
                <a:ea typeface="DejaVu Sans" pitchFamily="34" charset="0"/>
                <a:cs typeface="DejaVu Sans" pitchFamily="34" charset="0"/>
              </a:defRPr>
            </a:lvl3pPr>
            <a:lvl4pPr>
              <a:defRPr sz="1800">
                <a:latin typeface="Franklin Gothic Medium Cond" pitchFamily="34" charset="0"/>
                <a:ea typeface="DejaVu Sans" pitchFamily="34" charset="0"/>
                <a:cs typeface="DejaVu Sans" pitchFamily="34" charset="0"/>
              </a:defRPr>
            </a:lvl4pPr>
            <a:lvl5pPr>
              <a:defRPr sz="1800">
                <a:latin typeface="Franklin Gothic Medium Cond" pitchFamily="34" charset="0"/>
                <a:ea typeface="DejaVu Sans" pitchFamily="34" charset="0"/>
                <a:cs typeface="DejaVu San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9AFCB128-28F9-4A34-9568-832BBFA3819D}"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B120F002-72F5-4130-9AEE-B74BA9D9252D}" type="slidenum">
              <a:rPr lang="es-ES"/>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41D382D9-EA1B-4E26-9FD4-2084FA144504}"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5B401278-CBF2-49F2-B94E-1336658FFCAE}"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D18CB37E-1D9E-4A8E-BD17-427E73C64111}"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EE238DAF-4119-4018-A7C9-12B3FD221B26}"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288F1FAE-EB1A-48FF-906A-716C7BE1C7FC}"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5E6620DE-CC5E-40FA-88CB-E7AA93376CAB}"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dirty="0"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5508104" y="6525344"/>
            <a:ext cx="3538736" cy="2081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Estrangelo Edessa" pitchFamily="66" charset="0"/>
                <a:cs typeface="Estrangelo Edessa" pitchFamily="66" charset="0"/>
              </a:defRPr>
            </a:lvl1pPr>
          </a:lstStyle>
          <a:p>
            <a:pPr>
              <a:defRPr/>
            </a:pPr>
            <a:r>
              <a:rPr lang="es-ES" dirty="0" smtClean="0"/>
              <a:t>Pie</a:t>
            </a:r>
            <a:r>
              <a:rPr lang="ro-RO" dirty="0" err="1" smtClean="0"/>
              <a:t>ţe</a:t>
            </a:r>
            <a:r>
              <a:rPr lang="ro-RO" dirty="0" smtClean="0"/>
              <a:t> de energie - Management şi reglementare</a:t>
            </a:r>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600" b="1">
          <a:solidFill>
            <a:schemeClr val="tx2"/>
          </a:solidFill>
          <a:latin typeface="Estrangelo Edessa" pitchFamily="66" charset="0"/>
          <a:ea typeface="+mj-ea"/>
          <a:cs typeface="Estrangelo Edessa" pitchFamily="66"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Estrangelo Edessa" pitchFamily="66" charset="0"/>
          <a:ea typeface="+mn-ea"/>
          <a:cs typeface="Estrangelo Edessa" pitchFamily="66" charset="0"/>
        </a:defRPr>
      </a:lvl1pPr>
      <a:lvl2pPr marL="742950" indent="-285750" algn="l" rtl="0" eaLnBrk="0" fontAlgn="base" hangingPunct="0">
        <a:spcBef>
          <a:spcPct val="20000"/>
        </a:spcBef>
        <a:spcAft>
          <a:spcPct val="0"/>
        </a:spcAft>
        <a:buChar char="–"/>
        <a:defRPr sz="2800">
          <a:solidFill>
            <a:schemeClr val="tx1"/>
          </a:solidFill>
          <a:latin typeface="Estrangelo Edessa" pitchFamily="66" charset="0"/>
          <a:cs typeface="Estrangelo Edessa" pitchFamily="66" charset="0"/>
        </a:defRPr>
      </a:lvl2pPr>
      <a:lvl3pPr marL="1143000" indent="-228600" algn="l" rtl="0" eaLnBrk="0" fontAlgn="base" hangingPunct="0">
        <a:spcBef>
          <a:spcPct val="20000"/>
        </a:spcBef>
        <a:spcAft>
          <a:spcPct val="0"/>
        </a:spcAft>
        <a:buChar char="•"/>
        <a:defRPr sz="2400">
          <a:solidFill>
            <a:schemeClr val="tx1"/>
          </a:solidFill>
          <a:latin typeface="Estrangelo Edessa" pitchFamily="66" charset="0"/>
          <a:cs typeface="Estrangelo Edessa" pitchFamily="66" charset="0"/>
        </a:defRPr>
      </a:lvl3pPr>
      <a:lvl4pPr marL="1600200" indent="-228600" algn="l" rtl="0" eaLnBrk="0" fontAlgn="base" hangingPunct="0">
        <a:spcBef>
          <a:spcPct val="20000"/>
        </a:spcBef>
        <a:spcAft>
          <a:spcPct val="0"/>
        </a:spcAft>
        <a:buChar char="–"/>
        <a:defRPr sz="2000">
          <a:solidFill>
            <a:schemeClr val="tx1"/>
          </a:solidFill>
          <a:latin typeface="Estrangelo Edessa" pitchFamily="66" charset="0"/>
          <a:cs typeface="Estrangelo Edessa" pitchFamily="66" charset="0"/>
        </a:defRPr>
      </a:lvl4pPr>
      <a:lvl5pPr marL="2057400" indent="-228600" algn="l" rtl="0" eaLnBrk="0" fontAlgn="base" hangingPunct="0">
        <a:spcBef>
          <a:spcPct val="20000"/>
        </a:spcBef>
        <a:spcAft>
          <a:spcPct val="0"/>
        </a:spcAft>
        <a:buChar char="»"/>
        <a:defRPr sz="2000">
          <a:solidFill>
            <a:schemeClr val="tx1"/>
          </a:solidFill>
          <a:latin typeface="Estrangelo Edessa" pitchFamily="66" charset="0"/>
          <a:cs typeface="Estrangelo Edessa" pitchFamily="66"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anre.ro/" TargetMode="External"/><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nre.ro/"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anre.ro/"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entsoe.eu/" TargetMode="External"/><Relationship Id="rId2" Type="http://schemas.openxmlformats.org/officeDocument/2006/relationships/hyperlink" Target="http://www.energy-regulators.eu/"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1" name="Rectangle 165"/>
          <p:cNvSpPr>
            <a:spLocks noChangeArrowheads="1"/>
          </p:cNvSpPr>
          <p:nvPr/>
        </p:nvSpPr>
        <p:spPr bwMode="auto">
          <a:xfrm>
            <a:off x="3995936" y="3284984"/>
            <a:ext cx="4645024" cy="1080120"/>
          </a:xfrm>
          <a:prstGeom prst="rect">
            <a:avLst/>
          </a:prstGeom>
          <a:noFill/>
          <a:ln w="9525">
            <a:noFill/>
            <a:miter lim="800000"/>
            <a:headEnd/>
            <a:tailEnd/>
          </a:ln>
        </p:spPr>
        <p:txBody>
          <a:bodyPr lIns="0" tIns="0" rIns="0" bIns="0" anchor="ctr"/>
          <a:lstStyle/>
          <a:p>
            <a:r>
              <a:rPr lang="ro-RO" sz="2400" b="1" dirty="0">
                <a:latin typeface="Franklin Gothic Medium" pitchFamily="34" charset="0"/>
              </a:rPr>
              <a:t>CAPITOLUL </a:t>
            </a:r>
            <a:r>
              <a:rPr lang="en-US" sz="2400" b="1" dirty="0" smtClean="0">
                <a:latin typeface="Franklin Gothic Medium" pitchFamily="34" charset="0"/>
              </a:rPr>
              <a:t>2</a:t>
            </a:r>
            <a:endParaRPr lang="en-US" sz="2400" b="1" dirty="0">
              <a:latin typeface="Franklin Gothic Medium" pitchFamily="34" charset="0"/>
            </a:endParaRPr>
          </a:p>
          <a:p>
            <a:r>
              <a:rPr lang="ro-RO" sz="2400" b="1" dirty="0" smtClean="0">
                <a:solidFill>
                  <a:srgbClr val="0099CC"/>
                </a:solidFill>
              </a:rPr>
              <a:t>Politici energetice pentru reforma pieţelor de energie</a:t>
            </a:r>
            <a:endParaRPr lang="en-US" sz="2400" b="1" dirty="0">
              <a:solidFill>
                <a:srgbClr val="0099CC"/>
              </a:solidFill>
            </a:endParaRPr>
          </a:p>
        </p:txBody>
      </p:sp>
      <p:sp>
        <p:nvSpPr>
          <p:cNvPr id="4" name="Rectangle 3"/>
          <p:cNvSpPr/>
          <p:nvPr/>
        </p:nvSpPr>
        <p:spPr>
          <a:xfrm>
            <a:off x="1907704" y="1196752"/>
            <a:ext cx="7031220" cy="2554545"/>
          </a:xfrm>
          <a:prstGeom prst="rect">
            <a:avLst/>
          </a:prstGeom>
          <a:noFill/>
        </p:spPr>
        <p:txBody>
          <a:bodyPr wrap="none" lIns="91440" tIns="45720" rIns="91440" bIns="45720">
            <a:spAutoFit/>
          </a:bodyPr>
          <a:lstStyle/>
          <a:p>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Pieţe de Energie –</a:t>
            </a:r>
            <a:b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br>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Management şi Reglementare</a:t>
            </a:r>
            <a:endParaRPr lang="en-US"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ndParaRPr>
          </a:p>
          <a:p>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
            </a:r>
            <a:b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br>
            <a:endParaRPr lang="en-US" sz="4000" b="1" spc="50" dirty="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ndParaRPr>
          </a:p>
        </p:txBody>
      </p:sp>
      <p:cxnSp>
        <p:nvCxnSpPr>
          <p:cNvPr id="6" name="Straight Connector 5"/>
          <p:cNvCxnSpPr/>
          <p:nvPr/>
        </p:nvCxnSpPr>
        <p:spPr>
          <a:xfrm>
            <a:off x="2195736" y="2780928"/>
            <a:ext cx="6624736" cy="0"/>
          </a:xfrm>
          <a:prstGeom prst="line">
            <a:avLst/>
          </a:prstGeom>
          <a:ln w="25400">
            <a:solidFill>
              <a:srgbClr val="1A4D8A"/>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844824"/>
            <a:ext cx="7643192" cy="1828800"/>
          </a:xfrm>
        </p:spPr>
        <p:txBody>
          <a:bodyPr/>
          <a:lstStyle/>
          <a:p>
            <a:pPr lvl="0"/>
            <a:r>
              <a:rPr lang="ro-RO" dirty="0" smtClean="0"/>
              <a:t>scopul reformei: crearea unui nou model de piaţă mai bun decât cel precedent, cu beneficii economice şi sociale mai mari</a:t>
            </a:r>
          </a:p>
          <a:p>
            <a:pPr lvl="0"/>
            <a:r>
              <a:rPr lang="ro-RO" dirty="0" smtClean="0"/>
              <a:t>dezbateri specializate pentru identificarea celor mai bune metode de remediere a problemelor identificate</a:t>
            </a:r>
          </a:p>
          <a:p>
            <a:pPr lvl="0"/>
            <a:r>
              <a:rPr lang="ro-RO" dirty="0" smtClean="0"/>
              <a:t>ţinând cont de priorităţile stabilite pe plan naţional, tendinţele internaţionale  şi de posibilităţile avute la îndemână (de exemplu puterea de investiţie sau resursele naturale existente), crearea noului model de piaţă</a:t>
            </a:r>
            <a:endParaRPr lang="en-US" dirty="0" smtClean="0"/>
          </a:p>
        </p:txBody>
      </p:sp>
      <p:sp>
        <p:nvSpPr>
          <p:cNvPr id="4" name="Rectangle 3"/>
          <p:cNvSpPr/>
          <p:nvPr/>
        </p:nvSpPr>
        <p:spPr>
          <a:xfrm>
            <a:off x="436449" y="476672"/>
            <a:ext cx="7784247" cy="1323439"/>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(2</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5)</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Analiza metodelor de remediere </a:t>
            </a:r>
          </a:p>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şi trasarea noului model de piaţă</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844824"/>
            <a:ext cx="7643192" cy="1828800"/>
          </a:xfrm>
        </p:spPr>
        <p:txBody>
          <a:bodyPr/>
          <a:lstStyle/>
          <a:p>
            <a:pPr lvl="0"/>
            <a:r>
              <a:rPr lang="ro-RO" dirty="0" smtClean="0"/>
              <a:t>scopul reformei: crearea unui nou model de piaţă mai bun decât cel precedent, cu beneficii economice şi sociale mai mari</a:t>
            </a:r>
          </a:p>
          <a:p>
            <a:pPr lvl="0"/>
            <a:r>
              <a:rPr lang="ro-RO" dirty="0" smtClean="0"/>
              <a:t>dezbateri specializate pentru identificarea celor mai bune metode de remediere a problemelor identificate</a:t>
            </a:r>
          </a:p>
          <a:p>
            <a:pPr lvl="0"/>
            <a:r>
              <a:rPr lang="ro-RO" dirty="0" smtClean="0"/>
              <a:t>ţinând cont de priorităţile stabilite pe plan naţional, tendinţele internaţionale  şi de posibilităţile avute la îndemână (de exemplu puterea de investiţie sau resursele naturale existente), crearea noului model de piaţă</a:t>
            </a:r>
            <a:endParaRPr lang="en-US" dirty="0" smtClean="0"/>
          </a:p>
        </p:txBody>
      </p:sp>
      <p:sp>
        <p:nvSpPr>
          <p:cNvPr id="4" name="Rectangle 3"/>
          <p:cNvSpPr/>
          <p:nvPr/>
        </p:nvSpPr>
        <p:spPr>
          <a:xfrm>
            <a:off x="436449" y="476672"/>
            <a:ext cx="7784247" cy="1323439"/>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(2</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5)</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Analiza metodelor de remediere </a:t>
            </a:r>
          </a:p>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şi trasarea noului model de piaţă</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2204864"/>
            <a:ext cx="7643192" cy="1828800"/>
          </a:xfrm>
        </p:spPr>
        <p:txBody>
          <a:bodyPr/>
          <a:lstStyle/>
          <a:p>
            <a:r>
              <a:rPr lang="ro-RO" dirty="0" smtClean="0"/>
              <a:t>În România, </a:t>
            </a:r>
          </a:p>
          <a:p>
            <a:pPr lvl="1"/>
            <a:r>
              <a:rPr lang="ro-RO" dirty="0" smtClean="0"/>
              <a:t>Un model de piaţă  între 2000 – 2005</a:t>
            </a:r>
          </a:p>
          <a:p>
            <a:pPr lvl="1"/>
            <a:r>
              <a:rPr lang="ro-RO" dirty="0" smtClean="0"/>
              <a:t>al doilea model până în prezent, încă în etapa de implementare a unor reforme.</a:t>
            </a:r>
            <a:endParaRPr lang="en-US" dirty="0"/>
          </a:p>
        </p:txBody>
      </p:sp>
      <p:sp>
        <p:nvSpPr>
          <p:cNvPr id="4" name="Rectangle 3"/>
          <p:cNvSpPr/>
          <p:nvPr/>
        </p:nvSpPr>
        <p:spPr>
          <a:xfrm>
            <a:off x="539552" y="764704"/>
            <a:ext cx="7784247" cy="1323439"/>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(2</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5)</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Analiza metodelor de remediere </a:t>
            </a:r>
          </a:p>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şi trasarea noului model de piaţă</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2204864"/>
            <a:ext cx="8496944" cy="1828800"/>
          </a:xfrm>
        </p:spPr>
        <p:txBody>
          <a:bodyPr/>
          <a:lstStyle/>
          <a:p>
            <a:r>
              <a:rPr lang="ro-RO" dirty="0" smtClean="0"/>
              <a:t>aparatul instituţional şi juridic care face piaţa să funcţioneze.</a:t>
            </a:r>
          </a:p>
          <a:p>
            <a:endParaRPr lang="ro-RO" dirty="0" smtClean="0"/>
          </a:p>
          <a:p>
            <a:r>
              <a:rPr lang="ro-RO" dirty="0" smtClean="0"/>
              <a:t>o instituţie de reglementare</a:t>
            </a:r>
          </a:p>
          <a:p>
            <a:endParaRPr lang="ro-RO" dirty="0" smtClean="0"/>
          </a:p>
          <a:p>
            <a:endParaRPr lang="ro-RO" dirty="0" smtClean="0"/>
          </a:p>
          <a:p>
            <a:pPr>
              <a:buNone/>
            </a:pPr>
            <a:r>
              <a:rPr lang="ro-RO" dirty="0" smtClean="0"/>
              <a:t>Autoritatea Naţională de Reglementare în domeniul Energiei</a:t>
            </a:r>
            <a:endParaRPr lang="en-US" dirty="0"/>
          </a:p>
        </p:txBody>
      </p:sp>
      <p:sp>
        <p:nvSpPr>
          <p:cNvPr id="4" name="Rectangle 3"/>
          <p:cNvSpPr/>
          <p:nvPr/>
        </p:nvSpPr>
        <p:spPr>
          <a:xfrm>
            <a:off x="461838" y="764704"/>
            <a:ext cx="7939674" cy="1323439"/>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(3</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5)</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Crearea noului cadru instituţional </a:t>
            </a:r>
          </a:p>
          <a:p>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şi de reglementare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1026" name="Picture 2" descr="ANRE HOME"/>
          <p:cNvPicPr>
            <a:picLocks noChangeAspect="1" noChangeArrowheads="1"/>
          </p:cNvPicPr>
          <p:nvPr/>
        </p:nvPicPr>
        <p:blipFill>
          <a:blip r:embed="rId2" cstate="print"/>
          <a:srcRect/>
          <a:stretch>
            <a:fillRect/>
          </a:stretch>
        </p:blipFill>
        <p:spPr bwMode="auto">
          <a:xfrm>
            <a:off x="1691680" y="3933056"/>
            <a:ext cx="1905000" cy="857251"/>
          </a:xfrm>
          <a:prstGeom prst="rect">
            <a:avLst/>
          </a:prstGeom>
          <a:noFill/>
        </p:spPr>
      </p:pic>
      <p:sp>
        <p:nvSpPr>
          <p:cNvPr id="5" name="Rectangle 4"/>
          <p:cNvSpPr/>
          <p:nvPr/>
        </p:nvSpPr>
        <p:spPr>
          <a:xfrm>
            <a:off x="4932040" y="4221088"/>
            <a:ext cx="1467133" cy="369332"/>
          </a:xfrm>
          <a:prstGeom prst="rect">
            <a:avLst/>
          </a:prstGeom>
        </p:spPr>
        <p:txBody>
          <a:bodyPr wrap="none">
            <a:spAutoFit/>
          </a:bodyPr>
          <a:lstStyle/>
          <a:p>
            <a:r>
              <a:rPr lang="ro-RO" u="sng" dirty="0" err="1" smtClean="0">
                <a:hlinkClick r:id="rId3"/>
              </a:rPr>
              <a:t>www.anre.ro</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2204864"/>
            <a:ext cx="8496944" cy="1828800"/>
          </a:xfrm>
        </p:spPr>
        <p:txBody>
          <a:bodyPr/>
          <a:lstStyle/>
          <a:p>
            <a:r>
              <a:rPr lang="ro-RO" dirty="0" smtClean="0"/>
              <a:t>aparatul instituţional şi juridic care face piaţa să funcţioneze.</a:t>
            </a:r>
          </a:p>
          <a:p>
            <a:endParaRPr lang="ro-RO" dirty="0" smtClean="0"/>
          </a:p>
          <a:p>
            <a:r>
              <a:rPr lang="ro-RO" dirty="0" smtClean="0"/>
              <a:t>un operator de transport şi sistem independent</a:t>
            </a:r>
          </a:p>
          <a:p>
            <a:endParaRPr lang="ro-RO" dirty="0" smtClean="0"/>
          </a:p>
          <a:p>
            <a:endParaRPr lang="ro-RO" dirty="0" smtClean="0"/>
          </a:p>
          <a:p>
            <a:endParaRPr lang="ro-RO" dirty="0" smtClean="0"/>
          </a:p>
          <a:p>
            <a:pPr>
              <a:buNone/>
            </a:pPr>
            <a:r>
              <a:rPr lang="ro-RO" dirty="0" smtClean="0"/>
              <a:t>                               CN Transelectrica SA</a:t>
            </a:r>
            <a:endParaRPr lang="en-US" dirty="0"/>
          </a:p>
        </p:txBody>
      </p:sp>
      <p:sp>
        <p:nvSpPr>
          <p:cNvPr id="4" name="Rectangle 3"/>
          <p:cNvSpPr/>
          <p:nvPr/>
        </p:nvSpPr>
        <p:spPr>
          <a:xfrm>
            <a:off x="461838" y="764704"/>
            <a:ext cx="7939674" cy="1323439"/>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(3</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5)</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Crearea noului cadru instituţional </a:t>
            </a:r>
          </a:p>
          <a:p>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şi de reglementare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5" name="Rectangle 4"/>
          <p:cNvSpPr/>
          <p:nvPr/>
        </p:nvSpPr>
        <p:spPr>
          <a:xfrm>
            <a:off x="3779912" y="4437112"/>
            <a:ext cx="2377639" cy="369332"/>
          </a:xfrm>
          <a:prstGeom prst="rect">
            <a:avLst/>
          </a:prstGeom>
        </p:spPr>
        <p:txBody>
          <a:bodyPr wrap="none">
            <a:spAutoFit/>
          </a:bodyPr>
          <a:lstStyle/>
          <a:p>
            <a:r>
              <a:rPr lang="ro-RO" u="sng" dirty="0" err="1" smtClean="0">
                <a:hlinkClick r:id="rId2"/>
              </a:rPr>
              <a:t>www.transelectrica.ro</a:t>
            </a:r>
            <a:endParaRPr lang="en-US" dirty="0"/>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 name="Picture 6" descr="te.jpg"/>
          <p:cNvPicPr>
            <a:picLocks noChangeAspect="1"/>
          </p:cNvPicPr>
          <p:nvPr/>
        </p:nvPicPr>
        <p:blipFill>
          <a:blip r:embed="rId3" cstate="print"/>
          <a:stretch>
            <a:fillRect/>
          </a:stretch>
        </p:blipFill>
        <p:spPr>
          <a:xfrm>
            <a:off x="2483768" y="4149080"/>
            <a:ext cx="1143000" cy="100012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2420888"/>
            <a:ext cx="8496944" cy="720080"/>
          </a:xfrm>
        </p:spPr>
        <p:txBody>
          <a:bodyPr/>
          <a:lstStyle/>
          <a:p>
            <a:r>
              <a:rPr lang="ro-RO" dirty="0" smtClean="0"/>
              <a:t>un operator comercial al pieţei</a:t>
            </a:r>
          </a:p>
          <a:p>
            <a:endParaRPr lang="ro-RO" dirty="0" smtClean="0"/>
          </a:p>
          <a:p>
            <a:endParaRPr lang="ro-RO" dirty="0" smtClean="0"/>
          </a:p>
          <a:p>
            <a:endParaRPr lang="ro-RO" dirty="0" smtClean="0"/>
          </a:p>
          <a:p>
            <a:pPr>
              <a:buNone/>
            </a:pPr>
            <a:r>
              <a:rPr lang="ro-RO" dirty="0" smtClean="0"/>
              <a:t>    </a:t>
            </a:r>
          </a:p>
          <a:p>
            <a:pPr>
              <a:buNone/>
            </a:pPr>
            <a:r>
              <a:rPr lang="ro-RO" dirty="0" smtClean="0"/>
              <a:t> S</a:t>
            </a:r>
            <a:r>
              <a:rPr lang="vi-VN" dirty="0" smtClean="0"/>
              <a:t>ocietatea Operatorul Pieței de Energie Electrică și Gaze Naturale </a:t>
            </a:r>
            <a:r>
              <a:rPr lang="ro-RO" dirty="0" smtClean="0"/>
              <a:t>- </a:t>
            </a:r>
            <a:r>
              <a:rPr lang="vi-VN" dirty="0" smtClean="0"/>
              <a:t>OPCOM SA</a:t>
            </a:r>
            <a:endParaRPr lang="en-US" dirty="0"/>
          </a:p>
        </p:txBody>
      </p:sp>
      <p:sp>
        <p:nvSpPr>
          <p:cNvPr id="4" name="Rectangle 3"/>
          <p:cNvSpPr/>
          <p:nvPr/>
        </p:nvSpPr>
        <p:spPr>
          <a:xfrm>
            <a:off x="461838" y="764704"/>
            <a:ext cx="7939674" cy="1323439"/>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(3</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5)</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Crearea noului cadru instituţional </a:t>
            </a:r>
          </a:p>
          <a:p>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şi de reglementare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5" name="Rectangle 4"/>
          <p:cNvSpPr/>
          <p:nvPr/>
        </p:nvSpPr>
        <p:spPr>
          <a:xfrm>
            <a:off x="4283968" y="4077072"/>
            <a:ext cx="1697965" cy="369332"/>
          </a:xfrm>
          <a:prstGeom prst="rect">
            <a:avLst/>
          </a:prstGeom>
        </p:spPr>
        <p:txBody>
          <a:bodyPr wrap="none">
            <a:spAutoFit/>
          </a:bodyPr>
          <a:lstStyle/>
          <a:p>
            <a:r>
              <a:rPr lang="ro-RO" u="sng" dirty="0" err="1" smtClean="0">
                <a:hlinkClick r:id="rId2"/>
              </a:rPr>
              <a:t>www.opcom.ro</a:t>
            </a:r>
            <a:endParaRPr lang="en-US" dirty="0"/>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7" descr="opcom logo.jpg"/>
          <p:cNvPicPr>
            <a:picLocks noChangeAspect="1"/>
          </p:cNvPicPr>
          <p:nvPr/>
        </p:nvPicPr>
        <p:blipFill>
          <a:blip r:embed="rId3" cstate="print"/>
          <a:stretch>
            <a:fillRect/>
          </a:stretch>
        </p:blipFill>
        <p:spPr>
          <a:xfrm>
            <a:off x="2195736" y="3284984"/>
            <a:ext cx="1324196" cy="158417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2420888"/>
            <a:ext cx="8496944" cy="720080"/>
          </a:xfrm>
        </p:spPr>
        <p:txBody>
          <a:bodyPr/>
          <a:lstStyle/>
          <a:p>
            <a:r>
              <a:rPr lang="ro-RO" dirty="0" smtClean="0"/>
              <a:t>organisme europene:</a:t>
            </a:r>
          </a:p>
          <a:p>
            <a:pPr lvl="1"/>
            <a:r>
              <a:rPr lang="ro-RO" dirty="0" smtClean="0"/>
              <a:t>Consiliul European al Reglementatorilor din domeniul Energiei - Council of European Energy </a:t>
            </a:r>
            <a:r>
              <a:rPr lang="ro-RO" dirty="0" err="1" smtClean="0"/>
              <a:t>Regulators-</a:t>
            </a:r>
            <a:r>
              <a:rPr lang="ro-RO" dirty="0" smtClean="0"/>
              <a:t> CEER                   </a:t>
            </a:r>
            <a:r>
              <a:rPr lang="ro-RO" u="sng" dirty="0" smtClean="0">
                <a:hlinkClick r:id="rId2"/>
              </a:rPr>
              <a:t>http://www.energy-regulators.eu/</a:t>
            </a:r>
            <a:r>
              <a:rPr lang="ro-RO" dirty="0" smtClean="0"/>
              <a:t>  </a:t>
            </a:r>
          </a:p>
          <a:p>
            <a:pPr lvl="1"/>
            <a:r>
              <a:rPr lang="ro-RO" dirty="0" smtClean="0"/>
              <a:t>Organizaţia Europeană a Operatorilor de Transport şi Sistem - European </a:t>
            </a:r>
            <a:r>
              <a:rPr lang="ro-RO" dirty="0" err="1" smtClean="0"/>
              <a:t>Network</a:t>
            </a:r>
            <a:r>
              <a:rPr lang="ro-RO" dirty="0" smtClean="0"/>
              <a:t> of </a:t>
            </a:r>
            <a:r>
              <a:rPr lang="ro-RO" dirty="0" err="1" smtClean="0"/>
              <a:t>Transmission</a:t>
            </a:r>
            <a:r>
              <a:rPr lang="ro-RO" dirty="0" smtClean="0"/>
              <a:t> </a:t>
            </a:r>
            <a:r>
              <a:rPr lang="ro-RO" dirty="0" err="1" smtClean="0"/>
              <a:t>System</a:t>
            </a:r>
            <a:r>
              <a:rPr lang="ro-RO" dirty="0" smtClean="0"/>
              <a:t> </a:t>
            </a:r>
            <a:r>
              <a:rPr lang="ro-RO" dirty="0" err="1" smtClean="0"/>
              <a:t>Operators</a:t>
            </a:r>
            <a:r>
              <a:rPr lang="ro-RO" dirty="0" smtClean="0"/>
              <a:t> for </a:t>
            </a:r>
            <a:r>
              <a:rPr lang="ro-RO" dirty="0" err="1" smtClean="0"/>
              <a:t>Electricity</a:t>
            </a:r>
            <a:r>
              <a:rPr lang="ro-RO" dirty="0" smtClean="0"/>
              <a:t> ENTSO-E  </a:t>
            </a:r>
          </a:p>
          <a:p>
            <a:pPr lvl="1">
              <a:buNone/>
            </a:pPr>
            <a:r>
              <a:rPr lang="ro-RO" dirty="0" smtClean="0">
                <a:hlinkClick r:id="rId3"/>
              </a:rPr>
              <a:t>      </a:t>
            </a:r>
            <a:r>
              <a:rPr lang="ro-RO" u="sng" dirty="0" err="1" smtClean="0">
                <a:hlinkClick r:id="rId3"/>
              </a:rPr>
              <a:t>www.entsoe.eu</a:t>
            </a:r>
            <a:endParaRPr lang="en-US" dirty="0" smtClean="0"/>
          </a:p>
          <a:p>
            <a:endParaRPr lang="ro-RO" dirty="0" smtClean="0"/>
          </a:p>
        </p:txBody>
      </p:sp>
      <p:sp>
        <p:nvSpPr>
          <p:cNvPr id="4" name="Rectangle 3"/>
          <p:cNvSpPr/>
          <p:nvPr/>
        </p:nvSpPr>
        <p:spPr>
          <a:xfrm>
            <a:off x="461838" y="764704"/>
            <a:ext cx="7939674" cy="1323439"/>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(3</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5)</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Crearea noului cadru instituţional </a:t>
            </a:r>
          </a:p>
          <a:p>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şi de reglementare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07504" y="1844824"/>
            <a:ext cx="8496944" cy="720080"/>
          </a:xfrm>
        </p:spPr>
        <p:txBody>
          <a:bodyPr/>
          <a:lstStyle/>
          <a:p>
            <a:r>
              <a:rPr lang="ro-RO" dirty="0" smtClean="0"/>
              <a:t>modelele teoretice se pot izbi în momentul implementării de obstacole sau probleme neprevăzute</a:t>
            </a:r>
          </a:p>
          <a:p>
            <a:r>
              <a:rPr lang="ro-RO" dirty="0" smtClean="0"/>
              <a:t> un model care în teorie pare corect poate avea deficienţe ce trebuie remediate. </a:t>
            </a:r>
          </a:p>
          <a:p>
            <a:pPr lvl="1"/>
            <a:r>
              <a:rPr lang="ro-RO" dirty="0" smtClean="0"/>
              <a:t>implementarea greoaie a concurenţei pe piaţa cu amănuntul</a:t>
            </a:r>
          </a:p>
          <a:p>
            <a:pPr lvl="1"/>
            <a:r>
              <a:rPr lang="ro-RO" dirty="0" smtClean="0"/>
              <a:t>blocarea în 2002 pieţei din California, SUA</a:t>
            </a:r>
          </a:p>
          <a:p>
            <a:pPr lvl="1"/>
            <a:r>
              <a:rPr lang="ro-RO" dirty="0" smtClean="0"/>
              <a:t>abolirea pieţei de energie concurenţiale din Argentina, în 2001 – criză politică</a:t>
            </a:r>
            <a:endParaRPr lang="en-US" dirty="0" smtClean="0"/>
          </a:p>
          <a:p>
            <a:endParaRPr lang="ro-RO" dirty="0" smtClean="0"/>
          </a:p>
        </p:txBody>
      </p:sp>
      <p:sp>
        <p:nvSpPr>
          <p:cNvPr id="4" name="Rectangle 3"/>
          <p:cNvSpPr/>
          <p:nvPr/>
        </p:nvSpPr>
        <p:spPr>
          <a:xfrm>
            <a:off x="406535" y="764704"/>
            <a:ext cx="805028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(4</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5)</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vi-VN"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Implementarea modelului de piaţă</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07504" y="1844824"/>
            <a:ext cx="8496944" cy="720080"/>
          </a:xfrm>
        </p:spPr>
        <p:txBody>
          <a:bodyPr/>
          <a:lstStyle/>
          <a:p>
            <a:r>
              <a:rPr lang="ro-RO" dirty="0" smtClean="0"/>
              <a:t>Ţările care au implementat pieţe de energie liberalizate au constatat, în multe cazuri, că modelele de piaţă au trebuit la un moment dat schimbate, din cauza lipsei de performanţă:</a:t>
            </a:r>
          </a:p>
          <a:p>
            <a:pPr lvl="1"/>
            <a:r>
              <a:rPr lang="ro-RO" dirty="0" smtClean="0"/>
              <a:t>California şi ţările Americii Latine</a:t>
            </a:r>
          </a:p>
          <a:p>
            <a:pPr lvl="1"/>
            <a:r>
              <a:rPr lang="ro-RO" dirty="0" smtClean="0"/>
              <a:t>Marea Britanie se găseşte deja la al treilea model de piaţă liberalizată</a:t>
            </a:r>
          </a:p>
          <a:p>
            <a:pPr lvl="1"/>
            <a:r>
              <a:rPr lang="ro-RO" dirty="0" smtClean="0"/>
              <a:t>România: două modele de piață</a:t>
            </a:r>
          </a:p>
        </p:txBody>
      </p:sp>
      <p:sp>
        <p:nvSpPr>
          <p:cNvPr id="4" name="Rectangle 3"/>
          <p:cNvSpPr/>
          <p:nvPr/>
        </p:nvSpPr>
        <p:spPr>
          <a:xfrm>
            <a:off x="395536" y="764704"/>
            <a:ext cx="5204695"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(5</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5)</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R</a:t>
            </a:r>
            <a:r>
              <a:rPr lang="vi-VN"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ereformarea pieţei</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07504" y="1844824"/>
            <a:ext cx="8496944" cy="720080"/>
          </a:xfrm>
        </p:spPr>
        <p:txBody>
          <a:bodyPr/>
          <a:lstStyle/>
          <a:p>
            <a:r>
              <a:rPr lang="ro-RO" dirty="0" smtClean="0"/>
              <a:t>Începând din anii 1950, încurajarea generală a dezvoltării producţiei din centrale nucleare, frânată după accidentul de la Cernobîl, după care statele au început să adopte poziţii diferite,</a:t>
            </a:r>
          </a:p>
          <a:p>
            <a:r>
              <a:rPr lang="ro-RO" dirty="0" smtClean="0"/>
              <a:t>Încurajarea generală, până în anii 1990 a producţiei bazate pe resursele locale de cărbune, ieftine și abundente, urmată de politici naţionale diferite, odată cu creşterea restricţiilor de protecţie a mediului</a:t>
            </a:r>
          </a:p>
        </p:txBody>
      </p:sp>
      <p:sp>
        <p:nvSpPr>
          <p:cNvPr id="4" name="Rectangle 3"/>
          <p:cNvSpPr/>
          <p:nvPr/>
        </p:nvSpPr>
        <p:spPr>
          <a:xfrm>
            <a:off x="539552" y="476672"/>
            <a:ext cx="6842194"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Politici energetice la nivel mondial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pPr eaLnBrk="1" hangingPunct="1"/>
            <a:r>
              <a:rPr lang="ro-RO" b="1" dirty="0" smtClean="0"/>
              <a:t>Etapele unei reforme în sectorul energetic</a:t>
            </a:r>
            <a:endParaRPr lang="en-US" b="1" dirty="0" smtClean="0"/>
          </a:p>
          <a:p>
            <a:pPr eaLnBrk="1" hangingPunct="1"/>
            <a:r>
              <a:rPr lang="ro-RO" b="1" dirty="0" smtClean="0"/>
              <a:t>Politici energetice la nivel mondial</a:t>
            </a:r>
            <a:endParaRPr lang="en-US" b="1" dirty="0" smtClean="0"/>
          </a:p>
          <a:p>
            <a:pPr eaLnBrk="1" hangingPunct="1"/>
            <a:r>
              <a:rPr lang="ro-RO" b="1" dirty="0" smtClean="0"/>
              <a:t>Modele de piaţă</a:t>
            </a:r>
            <a:endParaRPr lang="en-US" b="1" dirty="0" smtClean="0"/>
          </a:p>
          <a:p>
            <a:pPr lvl="1" eaLnBrk="1" hangingPunct="1"/>
            <a:r>
              <a:rPr lang="ro-RO" dirty="0" smtClean="0"/>
              <a:t>Monopolul la toate nivelurile</a:t>
            </a:r>
            <a:endParaRPr lang="en-US" dirty="0" smtClean="0"/>
          </a:p>
          <a:p>
            <a:pPr lvl="1" eaLnBrk="1" hangingPunct="1"/>
            <a:r>
              <a:rPr lang="ro-RO" dirty="0" smtClean="0"/>
              <a:t>Modelul cumpărătorului unic</a:t>
            </a:r>
            <a:endParaRPr lang="en-US" dirty="0" smtClean="0"/>
          </a:p>
          <a:p>
            <a:pPr lvl="1" eaLnBrk="1" hangingPunct="1"/>
            <a:r>
              <a:rPr lang="ro-RO" dirty="0" smtClean="0"/>
              <a:t>Modelul concurenței pe piața angro</a:t>
            </a:r>
            <a:endParaRPr lang="en-US" dirty="0" smtClean="0"/>
          </a:p>
          <a:p>
            <a:pPr lvl="1" eaLnBrk="1" hangingPunct="1"/>
            <a:r>
              <a:rPr lang="ro-RO" dirty="0" smtClean="0"/>
              <a:t>Modelul concurenţei pe piaţa cu amănuntul</a:t>
            </a:r>
            <a:endParaRPr lang="en-US" b="1" dirty="0" smtClean="0"/>
          </a:p>
        </p:txBody>
      </p:sp>
      <p:sp>
        <p:nvSpPr>
          <p:cNvPr id="4" name="Rectangle 3"/>
          <p:cNvSpPr/>
          <p:nvPr/>
        </p:nvSpPr>
        <p:spPr>
          <a:xfrm>
            <a:off x="534616" y="404664"/>
            <a:ext cx="211628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Cuprins</a:t>
            </a:r>
            <a:r>
              <a:rPr lang="en-US"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07504" y="1844824"/>
            <a:ext cx="8496944" cy="720080"/>
          </a:xfrm>
        </p:spPr>
        <p:txBody>
          <a:bodyPr/>
          <a:lstStyle/>
          <a:p>
            <a:pPr lvl="0"/>
            <a:r>
              <a:rPr lang="ro-RO" dirty="0" smtClean="0"/>
              <a:t>Utilizarea modelului reglementării preţurilor, transformat ulterior în modelul de piaţă unică cu control al preţurilor, apoi în cel al unei pieţe interne cu preţuri liberalizate, însă supusă reglementărilor;</a:t>
            </a:r>
          </a:p>
          <a:p>
            <a:pPr lvl="0"/>
            <a:r>
              <a:rPr lang="ro-RO" dirty="0" smtClean="0"/>
              <a:t>Inițierea procesului de coordonare a politicilor energetice la nivelul Uniunii Europene;</a:t>
            </a:r>
            <a:endParaRPr lang="en-US" dirty="0" smtClean="0"/>
          </a:p>
          <a:p>
            <a:pPr lvl="0"/>
            <a:r>
              <a:rPr lang="ro-RO" dirty="0" smtClean="0"/>
              <a:t>Asigurarea securității energetice interne prin limitarea importurilor</a:t>
            </a:r>
            <a:endParaRPr lang="en-US" dirty="0" smtClean="0"/>
          </a:p>
          <a:p>
            <a:pPr lvl="0"/>
            <a:endParaRPr lang="en-US" dirty="0"/>
          </a:p>
        </p:txBody>
      </p:sp>
      <p:sp>
        <p:nvSpPr>
          <p:cNvPr id="4" name="Rectangle 3"/>
          <p:cNvSpPr/>
          <p:nvPr/>
        </p:nvSpPr>
        <p:spPr>
          <a:xfrm>
            <a:off x="539552" y="476672"/>
            <a:ext cx="6842194"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Politici energetice la nivel mondial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07504" y="1268760"/>
            <a:ext cx="8496944" cy="720080"/>
          </a:xfrm>
        </p:spPr>
        <p:txBody>
          <a:bodyPr/>
          <a:lstStyle/>
          <a:p>
            <a:r>
              <a:rPr lang="ro-RO" dirty="0" smtClean="0"/>
              <a:t>în statele cu economii dezvoltate</a:t>
            </a:r>
            <a:endParaRPr lang="en-US" dirty="0" smtClean="0"/>
          </a:p>
          <a:p>
            <a:pPr lvl="1"/>
            <a:r>
              <a:rPr lang="ro-RO" dirty="0" smtClean="0"/>
              <a:t>Siguranța și durabilitatea alimentării</a:t>
            </a:r>
            <a:endParaRPr lang="en-US" dirty="0" smtClean="0"/>
          </a:p>
          <a:p>
            <a:pPr lvl="1"/>
            <a:r>
              <a:rPr lang="ro-RO" dirty="0" smtClean="0"/>
              <a:t>Prețul</a:t>
            </a:r>
            <a:endParaRPr lang="en-US" dirty="0" smtClean="0"/>
          </a:p>
          <a:p>
            <a:pPr lvl="1"/>
            <a:r>
              <a:rPr lang="ro-RO" dirty="0" smtClean="0"/>
              <a:t>Protecția mediului</a:t>
            </a:r>
            <a:endParaRPr lang="en-US" dirty="0" smtClean="0"/>
          </a:p>
          <a:p>
            <a:pPr lvl="1"/>
            <a:r>
              <a:rPr lang="ro-RO" dirty="0" smtClean="0"/>
              <a:t>Eficiența energetică și managementul sarcinii</a:t>
            </a:r>
            <a:endParaRPr lang="en-US" dirty="0" smtClean="0"/>
          </a:p>
          <a:p>
            <a:pPr lvl="1"/>
            <a:r>
              <a:rPr lang="ro-RO" dirty="0" smtClean="0"/>
              <a:t>Comerțul transfrontalier și armonizarea regulilor la nivel supranațional</a:t>
            </a:r>
            <a:endParaRPr lang="en-US" dirty="0" smtClean="0"/>
          </a:p>
          <a:p>
            <a:pPr lvl="1"/>
            <a:r>
              <a:rPr lang="ro-RO" dirty="0" smtClean="0"/>
              <a:t>Accesul liber pe piață</a:t>
            </a:r>
            <a:endParaRPr lang="en-US" dirty="0" smtClean="0"/>
          </a:p>
          <a:p>
            <a:pPr lvl="1"/>
            <a:r>
              <a:rPr lang="ro-RO" dirty="0" smtClean="0"/>
              <a:t>Asigurarea unui cadru de reglementare pentru garantarea funcționării libere și corecte a pieței</a:t>
            </a:r>
            <a:endParaRPr lang="en-US" dirty="0" smtClean="0"/>
          </a:p>
          <a:p>
            <a:pPr lvl="0"/>
            <a:endParaRPr lang="en-US" dirty="0"/>
          </a:p>
        </p:txBody>
      </p:sp>
      <p:sp>
        <p:nvSpPr>
          <p:cNvPr id="4" name="Rectangle 3"/>
          <p:cNvSpPr/>
          <p:nvPr/>
        </p:nvSpPr>
        <p:spPr>
          <a:xfrm>
            <a:off x="539552" y="476672"/>
            <a:ext cx="6842194"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Politici energetice la nivel mondial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07504" y="1268760"/>
            <a:ext cx="8496944" cy="720080"/>
          </a:xfrm>
        </p:spPr>
        <p:txBody>
          <a:bodyPr/>
          <a:lstStyle/>
          <a:p>
            <a:r>
              <a:rPr lang="vi-VN" dirty="0" smtClean="0"/>
              <a:t>ţările cu sistem economic de tranziţie către modelul capitalist modern, </a:t>
            </a:r>
          </a:p>
          <a:p>
            <a:pPr lvl="1"/>
            <a:r>
              <a:rPr lang="vi-VN" dirty="0" smtClean="0"/>
              <a:t>Încurajarea investiţiilor</a:t>
            </a:r>
          </a:p>
          <a:p>
            <a:pPr lvl="1"/>
            <a:r>
              <a:rPr lang="vi-VN" dirty="0" smtClean="0"/>
              <a:t>Asigurarea accesului la resurse primare de energie</a:t>
            </a:r>
          </a:p>
          <a:p>
            <a:pPr lvl="1"/>
            <a:r>
              <a:rPr lang="vi-VN" dirty="0" smtClean="0"/>
              <a:t>Alinierea la politicile promovate pe plan mondial, ţinând cont de situaţia politică şi economică locală</a:t>
            </a:r>
          </a:p>
          <a:p>
            <a:pPr lvl="1"/>
            <a:r>
              <a:rPr lang="vi-VN" dirty="0" smtClean="0"/>
              <a:t>Retehnologizare pentru sustenabilitatea pe termen lung a industriei electroenergetice</a:t>
            </a:r>
          </a:p>
          <a:p>
            <a:pPr lvl="1"/>
            <a:r>
              <a:rPr lang="vi-VN" dirty="0" smtClean="0"/>
              <a:t>Integrarea în pieţe regionale de energie</a:t>
            </a:r>
          </a:p>
          <a:p>
            <a:pPr lvl="1"/>
            <a:r>
              <a:rPr lang="vi-VN" dirty="0" smtClean="0"/>
              <a:t>Colectarea de la consumatori a contravalorii consumurilor realizate.</a:t>
            </a:r>
          </a:p>
          <a:p>
            <a:pPr lvl="0"/>
            <a:endParaRPr lang="en-US" dirty="0"/>
          </a:p>
        </p:txBody>
      </p:sp>
      <p:sp>
        <p:nvSpPr>
          <p:cNvPr id="4" name="Rectangle 3"/>
          <p:cNvSpPr/>
          <p:nvPr/>
        </p:nvSpPr>
        <p:spPr>
          <a:xfrm>
            <a:off x="539552" y="476672"/>
            <a:ext cx="6842194"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Politici energetice la nivel mondial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07504" y="1268760"/>
            <a:ext cx="8496944" cy="720080"/>
          </a:xfrm>
        </p:spPr>
        <p:txBody>
          <a:bodyPr/>
          <a:lstStyle/>
          <a:p>
            <a:r>
              <a:rPr lang="ro-RO" dirty="0" smtClean="0"/>
              <a:t>Pentru ţările sărace sau în curs de dezvoltare, </a:t>
            </a:r>
            <a:endParaRPr lang="en-US" dirty="0" smtClean="0"/>
          </a:p>
          <a:p>
            <a:pPr lvl="1"/>
            <a:r>
              <a:rPr lang="ro-RO" dirty="0" smtClean="0"/>
              <a:t>Electrificarea unor teritorii</a:t>
            </a:r>
            <a:endParaRPr lang="en-US" dirty="0" smtClean="0"/>
          </a:p>
          <a:p>
            <a:pPr lvl="1"/>
            <a:r>
              <a:rPr lang="ro-RO" dirty="0" smtClean="0"/>
              <a:t>Asigurarea stabilităţii juridice, fiscale şi monetare pentru producători</a:t>
            </a:r>
            <a:endParaRPr lang="en-US" dirty="0" smtClean="0"/>
          </a:p>
          <a:p>
            <a:pPr lvl="1"/>
            <a:r>
              <a:rPr lang="ro-RO" dirty="0" smtClean="0"/>
              <a:t>Consolidarea infrastructurii de transport al electricităţii, inclusiv prin asigurarea finanţării necesare pentru dezvoltare</a:t>
            </a:r>
            <a:endParaRPr lang="en-US" dirty="0" smtClean="0"/>
          </a:p>
          <a:p>
            <a:pPr lvl="1"/>
            <a:r>
              <a:rPr lang="ro-RO" dirty="0" smtClean="0"/>
              <a:t>Reducerea nivelului subvenţionării asigurate de către state</a:t>
            </a:r>
            <a:endParaRPr lang="en-US" dirty="0" smtClean="0"/>
          </a:p>
          <a:p>
            <a:pPr lvl="1"/>
            <a:r>
              <a:rPr lang="ro-RO" dirty="0" smtClean="0"/>
              <a:t>Controlul corupţiei şi deschiderea accesului liber pe piaţă</a:t>
            </a:r>
            <a:endParaRPr lang="en-US" dirty="0" smtClean="0"/>
          </a:p>
          <a:p>
            <a:pPr lvl="1"/>
            <a:r>
              <a:rPr lang="ro-RO" dirty="0" smtClean="0"/>
              <a:t>Reducerea întreruperilor în alimentare care afectează teritorii mari (</a:t>
            </a:r>
            <a:r>
              <a:rPr lang="ro-RO" i="1" dirty="0" err="1" smtClean="0"/>
              <a:t>blackout</a:t>
            </a:r>
            <a:r>
              <a:rPr lang="ro-RO" i="1" dirty="0" smtClean="0"/>
              <a:t> </a:t>
            </a:r>
            <a:r>
              <a:rPr lang="ro-RO" dirty="0" smtClean="0"/>
              <a:t>)</a:t>
            </a:r>
            <a:endParaRPr lang="en-US" dirty="0" smtClean="0"/>
          </a:p>
          <a:p>
            <a:pPr lvl="1"/>
            <a:r>
              <a:rPr lang="ro-RO" dirty="0" smtClean="0"/>
              <a:t>Ruperea unor cercuri vicioase (servicii ce proastă calitate care duc la incapacitatea de plată a consumatorului, care se reflectă în înrăutăţirea suplimentară a serviciilor)</a:t>
            </a:r>
            <a:endParaRPr lang="en-US" dirty="0" smtClean="0"/>
          </a:p>
          <a:p>
            <a:pPr lvl="0"/>
            <a:endParaRPr lang="en-US" dirty="0"/>
          </a:p>
        </p:txBody>
      </p:sp>
      <p:sp>
        <p:nvSpPr>
          <p:cNvPr id="4" name="Rectangle 3"/>
          <p:cNvSpPr/>
          <p:nvPr/>
        </p:nvSpPr>
        <p:spPr>
          <a:xfrm>
            <a:off x="539552" y="476672"/>
            <a:ext cx="6842194"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Politici energetice la nivel mondial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476672"/>
            <a:ext cx="6842194"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Politici energetice la nivel mondial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graphicFrame>
        <p:nvGraphicFramePr>
          <p:cNvPr id="5" name="Table 4"/>
          <p:cNvGraphicFramePr>
            <a:graphicFrameLocks noGrp="1"/>
          </p:cNvGraphicFramePr>
          <p:nvPr/>
        </p:nvGraphicFramePr>
        <p:xfrm>
          <a:off x="971600" y="1340768"/>
          <a:ext cx="6648400" cy="4937760"/>
        </p:xfrm>
        <a:graphic>
          <a:graphicData uri="http://schemas.openxmlformats.org/drawingml/2006/table">
            <a:tbl>
              <a:tblPr/>
              <a:tblGrid>
                <a:gridCol w="1613310"/>
                <a:gridCol w="2517545"/>
                <a:gridCol w="2517545"/>
              </a:tblGrid>
              <a:tr h="520766">
                <a:tc rowSpan="3">
                  <a:txBody>
                    <a:bodyPr/>
                    <a:lstStyle/>
                    <a:p>
                      <a:pPr indent="0" algn="ctr">
                        <a:spcAft>
                          <a:spcPts val="0"/>
                        </a:spcAft>
                      </a:pPr>
                      <a:r>
                        <a:rPr lang="ro-RO" sz="1200" dirty="0">
                          <a:latin typeface="Franklin Gothic Medium" pitchFamily="34" charset="0"/>
                          <a:ea typeface="Calibri"/>
                        </a:rPr>
                        <a:t>Factori fizici</a:t>
                      </a:r>
                      <a:endParaRPr lang="en-US" sz="1400" dirty="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ro-RO" sz="1200">
                          <a:latin typeface="Franklin Gothic Medium" pitchFamily="34" charset="0"/>
                          <a:ea typeface="Calibri"/>
                        </a:rPr>
                        <a:t>Disponibilitatea resurselor primare</a:t>
                      </a:r>
                      <a:endParaRPr lang="en-US" sz="140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ro-RO" sz="1200">
                          <a:latin typeface="Franklin Gothic Medium" pitchFamily="34" charset="0"/>
                          <a:ea typeface="Calibri"/>
                        </a:rPr>
                        <a:t>Va determina în mare măsură configuraţia sectorului de producţie şi a strategiilor de dezvoltare</a:t>
                      </a:r>
                      <a:endParaRPr lang="en-US" sz="140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532">
                <a:tc vMerge="1">
                  <a:txBody>
                    <a:bodyPr/>
                    <a:lstStyle/>
                    <a:p>
                      <a:endParaRPr lang="en-US"/>
                    </a:p>
                  </a:txBody>
                  <a:tcPr/>
                </a:tc>
                <a:tc>
                  <a:txBody>
                    <a:bodyPr/>
                    <a:lstStyle/>
                    <a:p>
                      <a:pPr indent="0" algn="l">
                        <a:spcAft>
                          <a:spcPts val="0"/>
                        </a:spcAft>
                      </a:pPr>
                      <a:r>
                        <a:rPr lang="ro-RO" sz="1200" dirty="0">
                          <a:latin typeface="Franklin Gothic Medium" pitchFamily="34" charset="0"/>
                          <a:ea typeface="Calibri"/>
                        </a:rPr>
                        <a:t>Dimensiunea fizică a pieţei</a:t>
                      </a:r>
                      <a:endParaRPr lang="en-US" sz="1400" dirty="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ro-RO" sz="1200">
                          <a:latin typeface="Franklin Gothic Medium" pitchFamily="34" charset="0"/>
                          <a:ea typeface="Calibri"/>
                        </a:rPr>
                        <a:t>Va influenţa decisiv modelul de piaţă ales: în ţările mari, pot exista pieţe regionale (SUA); în majoritatea statelor, piaţa va fi organizează la nivel naţional; în ţări foarte mici (Malta, Islanda) nu se poate vorbi despre pieţe standard</a:t>
                      </a:r>
                      <a:endParaRPr lang="en-US" sz="140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354">
                <a:tc vMerge="1">
                  <a:txBody>
                    <a:bodyPr/>
                    <a:lstStyle/>
                    <a:p>
                      <a:endParaRPr lang="en-US"/>
                    </a:p>
                  </a:txBody>
                  <a:tcPr/>
                </a:tc>
                <a:tc>
                  <a:txBody>
                    <a:bodyPr/>
                    <a:lstStyle/>
                    <a:p>
                      <a:pPr indent="0" algn="l">
                        <a:spcAft>
                          <a:spcPts val="0"/>
                        </a:spcAft>
                      </a:pPr>
                      <a:r>
                        <a:rPr lang="ro-RO" sz="1200" dirty="0">
                          <a:latin typeface="Franklin Gothic Medium" pitchFamily="34" charset="0"/>
                          <a:ea typeface="Calibri"/>
                        </a:rPr>
                        <a:t>Distribuţia geografică a centrelor de consum în raport cu capacitatea reţelei</a:t>
                      </a:r>
                      <a:endParaRPr lang="en-US" sz="1400" dirty="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ro-RO" sz="1200" dirty="0">
                          <a:latin typeface="Franklin Gothic Medium" pitchFamily="34" charset="0"/>
                          <a:ea typeface="Calibri"/>
                        </a:rPr>
                        <a:t>Insulele de consum conectate prin reţele cu capacitate de transport limitată pot provoca congestii şi fragmentarea pieţei (Australia)</a:t>
                      </a:r>
                      <a:endParaRPr lang="en-US" sz="1400" dirty="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77">
                <a:tc rowSpan="2">
                  <a:txBody>
                    <a:bodyPr/>
                    <a:lstStyle/>
                    <a:p>
                      <a:pPr indent="0" algn="ctr">
                        <a:spcAft>
                          <a:spcPts val="0"/>
                        </a:spcAft>
                      </a:pPr>
                      <a:r>
                        <a:rPr lang="ro-RO" sz="1200">
                          <a:latin typeface="Franklin Gothic Medium" pitchFamily="34" charset="0"/>
                          <a:ea typeface="Calibri"/>
                        </a:rPr>
                        <a:t>Factori economici</a:t>
                      </a:r>
                      <a:endParaRPr lang="en-US" sz="140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ro-RO" sz="1200">
                          <a:latin typeface="Franklin Gothic Medium" pitchFamily="34" charset="0"/>
                          <a:ea typeface="Calibri"/>
                        </a:rPr>
                        <a:t>Nivelul dezvoltării şi ratei de creştere economică</a:t>
                      </a:r>
                      <a:endParaRPr lang="en-US" sz="140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ro-RO" sz="1200" dirty="0">
                          <a:latin typeface="Franklin Gothic Medium" pitchFamily="34" charset="0"/>
                          <a:ea typeface="Calibri"/>
                        </a:rPr>
                        <a:t>Deoarece influenţează creşterea consumului şi stabilitatea instituţională</a:t>
                      </a:r>
                      <a:endParaRPr lang="en-US" sz="1400" dirty="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77">
                <a:tc vMerge="1">
                  <a:txBody>
                    <a:bodyPr/>
                    <a:lstStyle/>
                    <a:p>
                      <a:endParaRPr lang="en-US"/>
                    </a:p>
                  </a:txBody>
                  <a:tcPr/>
                </a:tc>
                <a:tc>
                  <a:txBody>
                    <a:bodyPr/>
                    <a:lstStyle/>
                    <a:p>
                      <a:pPr indent="0" algn="l">
                        <a:spcAft>
                          <a:spcPts val="0"/>
                        </a:spcAft>
                      </a:pPr>
                      <a:r>
                        <a:rPr lang="ro-RO" sz="1200">
                          <a:latin typeface="Franklin Gothic Medium" pitchFamily="34" charset="0"/>
                          <a:ea typeface="Calibri"/>
                        </a:rPr>
                        <a:t>Posibilităţile de finanţare</a:t>
                      </a:r>
                      <a:endParaRPr lang="en-US" sz="140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ro-RO" sz="1200" dirty="0">
                          <a:latin typeface="Franklin Gothic Medium" pitchFamily="34" charset="0"/>
                          <a:ea typeface="Calibri"/>
                        </a:rPr>
                        <a:t>Limitate în ţările cu economii în tranziţie sau în curs de dezvoltare</a:t>
                      </a:r>
                      <a:endParaRPr lang="en-US" sz="1400" dirty="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77">
                <a:tc rowSpan="3">
                  <a:txBody>
                    <a:bodyPr/>
                    <a:lstStyle/>
                    <a:p>
                      <a:pPr indent="0" algn="ctr">
                        <a:spcAft>
                          <a:spcPts val="0"/>
                        </a:spcAft>
                      </a:pPr>
                      <a:r>
                        <a:rPr lang="ro-RO" sz="1200">
                          <a:latin typeface="Franklin Gothic Medium" pitchFamily="34" charset="0"/>
                          <a:ea typeface="Calibri"/>
                        </a:rPr>
                        <a:t>Factori instituţionali</a:t>
                      </a:r>
                      <a:endParaRPr lang="en-US" sz="140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ro-RO" sz="1200">
                          <a:latin typeface="Franklin Gothic Medium" pitchFamily="34" charset="0"/>
                          <a:ea typeface="Calibri"/>
                        </a:rPr>
                        <a:t>Ideologici</a:t>
                      </a:r>
                      <a:endParaRPr lang="en-US" sz="140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ro-RO" sz="1200" dirty="0">
                          <a:latin typeface="Franklin Gothic Medium" pitchFamily="34" charset="0"/>
                          <a:ea typeface="Calibri"/>
                        </a:rPr>
                        <a:t>Gradul de aderenţă şi acceptabilitate al unor politici şi </a:t>
                      </a:r>
                      <a:r>
                        <a:rPr lang="ro-RO" sz="1200" dirty="0" smtClean="0">
                          <a:latin typeface="Franklin Gothic Medium" pitchFamily="34" charset="0"/>
                          <a:ea typeface="Calibri"/>
                        </a:rPr>
                        <a:t>principi</a:t>
                      </a:r>
                      <a:r>
                        <a:rPr lang="en-US" sz="1200" dirty="0" err="1" smtClean="0">
                          <a:latin typeface="Franklin Gothic Medium" pitchFamily="34" charset="0"/>
                          <a:ea typeface="Calibri"/>
                        </a:rPr>
                        <a:t>i</a:t>
                      </a:r>
                      <a:r>
                        <a:rPr lang="ro-RO" sz="1200" dirty="0" smtClean="0">
                          <a:latin typeface="Franklin Gothic Medium" pitchFamily="34" charset="0"/>
                          <a:ea typeface="Calibri"/>
                        </a:rPr>
                        <a:t> </a:t>
                      </a:r>
                      <a:r>
                        <a:rPr lang="ro-RO" sz="1200" dirty="0">
                          <a:latin typeface="Franklin Gothic Medium" pitchFamily="34" charset="0"/>
                          <a:ea typeface="Calibri"/>
                        </a:rPr>
                        <a:t>instituţionale</a:t>
                      </a:r>
                      <a:endParaRPr lang="en-US" sz="1400" dirty="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766">
                <a:tc vMerge="1">
                  <a:txBody>
                    <a:bodyPr/>
                    <a:lstStyle/>
                    <a:p>
                      <a:endParaRPr lang="en-US"/>
                    </a:p>
                  </a:txBody>
                  <a:tcPr/>
                </a:tc>
                <a:tc>
                  <a:txBody>
                    <a:bodyPr/>
                    <a:lstStyle/>
                    <a:p>
                      <a:pPr indent="0" algn="l">
                        <a:spcAft>
                          <a:spcPts val="0"/>
                        </a:spcAft>
                      </a:pPr>
                      <a:r>
                        <a:rPr lang="ro-RO" sz="1200">
                          <a:latin typeface="Franklin Gothic Medium" pitchFamily="34" charset="0"/>
                          <a:ea typeface="Calibri"/>
                        </a:rPr>
                        <a:t>Gradul de centralizare şi stabilitate instituţională</a:t>
                      </a:r>
                      <a:endParaRPr lang="en-US" sz="140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ro-RO" sz="1200" dirty="0">
                          <a:latin typeface="Franklin Gothic Medium" pitchFamily="34" charset="0"/>
                          <a:ea typeface="Calibri"/>
                        </a:rPr>
                        <a:t>Influenţează coerenţa politicilor adoptate şi gradul de predictibilitate politico-economică pe termen lung</a:t>
                      </a:r>
                      <a:endParaRPr lang="en-US" sz="1400" dirty="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77">
                <a:tc vMerge="1">
                  <a:txBody>
                    <a:bodyPr/>
                    <a:lstStyle/>
                    <a:p>
                      <a:endParaRPr lang="en-US"/>
                    </a:p>
                  </a:txBody>
                  <a:tcPr/>
                </a:tc>
                <a:tc>
                  <a:txBody>
                    <a:bodyPr/>
                    <a:lstStyle/>
                    <a:p>
                      <a:pPr indent="0" algn="l">
                        <a:spcAft>
                          <a:spcPts val="0"/>
                        </a:spcAft>
                      </a:pPr>
                      <a:r>
                        <a:rPr lang="ro-RO" sz="1200">
                          <a:latin typeface="Franklin Gothic Medium" pitchFamily="34" charset="0"/>
                          <a:ea typeface="Calibri"/>
                        </a:rPr>
                        <a:t>Influenţa instituţiilor curente din sectorul energetic</a:t>
                      </a:r>
                      <a:endParaRPr lang="en-US" sz="140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ro-RO" sz="1200" dirty="0">
                          <a:latin typeface="Franklin Gothic Medium" pitchFamily="34" charset="0"/>
                          <a:ea typeface="Calibri"/>
                        </a:rPr>
                        <a:t>Poate facilita sau, dimpotrivă, îngreuna procesul de reformă</a:t>
                      </a:r>
                      <a:endParaRPr lang="en-US" sz="1400" dirty="0">
                        <a:latin typeface="Franklin Gothic Medium" pitchFamily="34" charset="0"/>
                        <a:ea typeface="Calibri"/>
                      </a:endParaRPr>
                    </a:p>
                  </a:txBody>
                  <a:tcPr marL="53683" marR="536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476672"/>
            <a:ext cx="5507470"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Modele de piață de energie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 name="Content Placeholder 6"/>
          <p:cNvSpPr>
            <a:spLocks noGrp="1"/>
          </p:cNvSpPr>
          <p:nvPr>
            <p:ph idx="1"/>
          </p:nvPr>
        </p:nvSpPr>
        <p:spPr/>
        <p:txBody>
          <a:bodyPr/>
          <a:lstStyle/>
          <a:p>
            <a:r>
              <a:rPr lang="ro-RO" dirty="0" smtClean="0"/>
              <a:t>Monopolul la toate nivelurile</a:t>
            </a:r>
          </a:p>
          <a:p>
            <a:r>
              <a:rPr lang="ro-RO" dirty="0" smtClean="0"/>
              <a:t>Cumpărătorul unic</a:t>
            </a:r>
          </a:p>
          <a:p>
            <a:r>
              <a:rPr lang="ro-RO" dirty="0" smtClean="0"/>
              <a:t>Concurența pe piața angro</a:t>
            </a:r>
          </a:p>
          <a:p>
            <a:r>
              <a:rPr lang="ro-RO" dirty="0" smtClean="0"/>
              <a:t>Concurența pe piața angro și cu amănuntul</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5832" y="476672"/>
            <a:ext cx="571893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Monopolul la toate nivelurile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3" name="Picture 2"/>
          <p:cNvPicPr>
            <a:picLocks noChangeAspect="1" noChangeArrowheads="1"/>
          </p:cNvPicPr>
          <p:nvPr/>
        </p:nvPicPr>
        <p:blipFill>
          <a:blip r:embed="rId2" cstate="print"/>
          <a:srcRect/>
          <a:stretch>
            <a:fillRect/>
          </a:stretch>
        </p:blipFill>
        <p:spPr bwMode="auto">
          <a:xfrm>
            <a:off x="2483768" y="1340768"/>
            <a:ext cx="3889674" cy="46805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5832" y="476672"/>
            <a:ext cx="571893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Monopolul la toate nivelurile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p:txBody>
          <a:bodyPr/>
          <a:lstStyle/>
          <a:p>
            <a:r>
              <a:rPr lang="ro-RO" dirty="0" smtClean="0"/>
              <a:t>a apărut firesc, din cauza nevoii tot mai mari de electricitate de la mijlocul secolului trecut, care a condus pe de o parte la necesitatea standardizării producerii şi transportului energiei electrice pe teritoriile statelor naţionale şi pe de altă parte, din cauza consumurilor tot mai mari, la dezvoltarea sistemelor electroenergetice trifazate de înaltă şi foarte înaltă tensiune.</a:t>
            </a:r>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5832" y="476672"/>
            <a:ext cx="571893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Monopolul la toate nivelurile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p:txBody>
          <a:bodyPr/>
          <a:lstStyle/>
          <a:p>
            <a:r>
              <a:rPr lang="ro-RO" dirty="0" smtClean="0"/>
              <a:t>În cadrul monopolului la toate nivelurile este </a:t>
            </a:r>
            <a:r>
              <a:rPr lang="en-US" dirty="0" smtClean="0"/>
              <a:t>specific</a:t>
            </a:r>
            <a:r>
              <a:rPr lang="ro-RO" dirty="0" smtClean="0"/>
              <a:t>ă integrarea pe verticală, adică producţia, transportul, distribuţia şi vânzarea energiei electrice sunt realizate de către o singură companie de stat (în Europa sau America Latină) sau privată (SUA).</a:t>
            </a:r>
            <a:endParaRPr lang="en-US" dirty="0" smtClean="0"/>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5832" y="476672"/>
            <a:ext cx="571893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Monopolul la toate nivelurile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p:txBody>
          <a:bodyPr/>
          <a:lstStyle/>
          <a:p>
            <a:r>
              <a:rPr lang="ro-RO" dirty="0" smtClean="0"/>
              <a:t>Caracteristici:</a:t>
            </a:r>
            <a:endParaRPr lang="en-US" dirty="0" smtClean="0"/>
          </a:p>
          <a:p>
            <a:pPr lvl="1"/>
            <a:r>
              <a:rPr lang="ro-RO" dirty="0" smtClean="0"/>
              <a:t>Reglementarea strictă a tuturor sectoarelor, de către autorităţi cu puteri extinse, care au rolul de a stabili regulile jocului: drepturi, îndatoriri şi reguli.</a:t>
            </a:r>
            <a:endParaRPr lang="en-US" dirty="0" smtClean="0"/>
          </a:p>
          <a:p>
            <a:pPr lvl="1"/>
            <a:r>
              <a:rPr lang="ro-RO" dirty="0" smtClean="0"/>
              <a:t>Extinderea reţelei şi crearea de noi capacităţi de producţie sunt proiectate şi implementate de compania monopolistă, cu acordul autorităţii de reglementare, iar costurile aferente sunt incluse în tarifele percepute către utilizatori.</a:t>
            </a:r>
            <a:endParaRPr lang="en-US" dirty="0" smtClean="0"/>
          </a:p>
          <a:p>
            <a:pPr lvl="1"/>
            <a:r>
              <a:rPr lang="ro-RO" dirty="0" smtClean="0"/>
              <a:t>Consumatorii plătesc energia consumată la tarife reglementate, stabilite de către autoritatea de reglementare şi calculate după principiile modelului economic clasic şi keynesian,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industria electroenergetică a trecut prin trei mari etape istorice de  dezvoltare:</a:t>
            </a:r>
            <a:endParaRPr lang="en-US" dirty="0" smtClean="0"/>
          </a:p>
          <a:p>
            <a:pPr lvl="1"/>
            <a:r>
              <a:rPr lang="ro-RO" dirty="0" smtClean="0"/>
              <a:t>Etapa monopolurilor private (până în anii 1930</a:t>
            </a:r>
            <a:r>
              <a:rPr lang="en-US" dirty="0" smtClean="0"/>
              <a:t>)</a:t>
            </a:r>
          </a:p>
          <a:p>
            <a:pPr lvl="1"/>
            <a:r>
              <a:rPr lang="ro-RO" dirty="0" smtClean="0"/>
              <a:t>Etapa monopolurilor de stat şi regionale, între anii 1930 şi încheiată în unele ţări în anii 1990-2000, </a:t>
            </a:r>
            <a:endParaRPr lang="en-US" dirty="0" smtClean="0"/>
          </a:p>
          <a:p>
            <a:pPr lvl="1"/>
            <a:r>
              <a:rPr lang="ro-RO" dirty="0" smtClean="0"/>
              <a:t>Etapa pieţelor liberalizate, începând cu anii 1990-2000, dominată de fragmentarea companiilor integrate în entități independente și promovarea concurenței între acestea.</a:t>
            </a:r>
            <a:endParaRPr lang="en-US" dirty="0" smtClean="0"/>
          </a:p>
          <a:p>
            <a:pPr eaLnBrk="1" hangingPunct="1"/>
            <a:endParaRPr lang="en-US" b="1" dirty="0" smtClean="0"/>
          </a:p>
        </p:txBody>
      </p:sp>
      <p:sp>
        <p:nvSpPr>
          <p:cNvPr id="4" name="Rectangle 3"/>
          <p:cNvSpPr/>
          <p:nvPr/>
        </p:nvSpPr>
        <p:spPr>
          <a:xfrm>
            <a:off x="611560" y="404664"/>
            <a:ext cx="312989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Recapitulare</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5832" y="476672"/>
            <a:ext cx="571893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Monopolul la toate nivelurile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p:txBody>
          <a:bodyPr/>
          <a:lstStyle/>
          <a:p>
            <a:r>
              <a:rPr lang="ro-RO" dirty="0" smtClean="0"/>
              <a:t>Caracteristici:</a:t>
            </a:r>
            <a:endParaRPr lang="en-US" dirty="0" smtClean="0"/>
          </a:p>
          <a:p>
            <a:pPr lvl="1"/>
            <a:r>
              <a:rPr lang="ro-RO" dirty="0" smtClean="0"/>
              <a:t>Reglementarea strictă a tuturor sectoarelor, de către autorităţi cu puteri extinse, care au rolul de a stabili regulile jocului: drepturi, îndatoriri şi reguli.</a:t>
            </a:r>
            <a:endParaRPr lang="en-US" dirty="0" smtClean="0"/>
          </a:p>
          <a:p>
            <a:pPr lvl="1"/>
            <a:r>
              <a:rPr lang="ro-RO" dirty="0" smtClean="0"/>
              <a:t>Extinderea reţelei şi crearea de noi capacităţi de producţie sunt proiectate şi implementate de compania monopolistă, cu acordul autorităţii de reglementare, iar costurile aferente sunt incluse în tarifele percepute către utilizatori.</a:t>
            </a:r>
            <a:endParaRPr lang="en-US" dirty="0" smtClean="0"/>
          </a:p>
          <a:p>
            <a:pPr lvl="1"/>
            <a:r>
              <a:rPr lang="ro-RO" dirty="0" smtClean="0"/>
              <a:t>Consumatorii plătesc energia consumată la tarife reglementate, stabilite de către autoritatea de reglementare şi calculate după principiile modelului economic clasic şi keynesian,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5832" y="476672"/>
            <a:ext cx="571893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Monopolul la toate nivelurile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p:txBody>
          <a:bodyPr/>
          <a:lstStyle/>
          <a:p>
            <a:r>
              <a:rPr lang="ro-RO" dirty="0" smtClean="0"/>
              <a:t>Modelul monopolist permite într-o oarecare măsură existenţa producătorilor independenţi, dar aceştia trebuie să-şi vândă energia produsă companiei monopoliste, prin contracte de tipul Power </a:t>
            </a:r>
            <a:r>
              <a:rPr lang="ro-RO" dirty="0" err="1" smtClean="0"/>
              <a:t>Purchasing</a:t>
            </a:r>
            <a:r>
              <a:rPr lang="ro-RO" dirty="0" smtClean="0"/>
              <a:t> Agreement (PPA)</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5832" y="476672"/>
            <a:ext cx="571893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Monopolul la toate nivelurile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p:txBody>
          <a:bodyPr/>
          <a:lstStyle/>
          <a:p>
            <a:r>
              <a:rPr lang="ro-RO" dirty="0" smtClean="0"/>
              <a:t>Modelul monopolist permite într-o oarecare măsură existenţa producătorilor independenţi, dar aceştia trebuie să-şi vândă energia produsă companiei monopoliste, prin contracte de tipul Power </a:t>
            </a:r>
            <a:r>
              <a:rPr lang="ro-RO" dirty="0" err="1" smtClean="0"/>
              <a:t>Purchasing</a:t>
            </a:r>
            <a:r>
              <a:rPr lang="ro-RO" dirty="0" smtClean="0"/>
              <a:t> Agreement (PPA)</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5832" y="476672"/>
            <a:ext cx="571893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Monopolul la toate nivelurile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p:txBody>
          <a:bodyPr/>
          <a:lstStyle/>
          <a:p>
            <a:r>
              <a:rPr lang="ro-RO" dirty="0" smtClean="0"/>
              <a:t>Avantajele modelului:</a:t>
            </a:r>
            <a:endParaRPr lang="en-US" dirty="0" smtClean="0"/>
          </a:p>
          <a:p>
            <a:pPr lvl="1"/>
            <a:r>
              <a:rPr lang="ro-RO" dirty="0" smtClean="0"/>
              <a:t>Extinderea reţelelor pentru asigurarea serviciului universal. În perioada de dezvoltare a sistemelor electroenergetice, statele naţionale au fost singurele capabile să asigure investiţiile necesare pentru proiecte de asemenea anvergură;</a:t>
            </a:r>
            <a:endParaRPr lang="en-US" dirty="0" smtClean="0"/>
          </a:p>
          <a:p>
            <a:pPr lvl="1"/>
            <a:r>
              <a:rPr lang="ro-RO" dirty="0" smtClean="0"/>
              <a:t>Beneficii de pe urma economiilor de resurse şi investiţii facilitate de existenţa SEE (</a:t>
            </a:r>
            <a:r>
              <a:rPr lang="ro-RO" i="1" dirty="0" err="1" smtClean="0"/>
              <a:t>economies</a:t>
            </a:r>
            <a:r>
              <a:rPr lang="ro-RO" i="1" dirty="0" smtClean="0"/>
              <a:t> of scale</a:t>
            </a:r>
            <a:r>
              <a:rPr lang="en-US" i="1" dirty="0" smtClean="0"/>
              <a:t> </a:t>
            </a:r>
            <a:r>
              <a:rPr lang="ro-RO" dirty="0" smtClean="0"/>
              <a:t>);</a:t>
            </a:r>
            <a:endParaRPr lang="en-US" dirty="0" smtClean="0"/>
          </a:p>
          <a:p>
            <a:pPr lvl="1"/>
            <a:r>
              <a:rPr lang="ro-RO" dirty="0" smtClean="0"/>
              <a:t>Optimizarea funcţionării SEE prin </a:t>
            </a:r>
            <a:r>
              <a:rPr lang="ro-RO" dirty="0" err="1" smtClean="0"/>
              <a:t>dispecerizarea</a:t>
            </a:r>
            <a:r>
              <a:rPr lang="ro-RO" dirty="0" smtClean="0"/>
              <a:t> optimă a unităţilor de producţie, având în primul rând în vedere siguranţa sistemului şi evitarea congestiilor;</a:t>
            </a:r>
            <a:endParaRPr lang="en-U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5832" y="476672"/>
            <a:ext cx="571893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Monopolul la toate nivelurile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p:txBody>
          <a:bodyPr/>
          <a:lstStyle/>
          <a:p>
            <a:r>
              <a:rPr lang="ro-RO" dirty="0" smtClean="0"/>
              <a:t>Avantajele modelului:</a:t>
            </a:r>
            <a:endParaRPr lang="en-US" dirty="0" smtClean="0"/>
          </a:p>
          <a:p>
            <a:pPr lvl="1"/>
            <a:r>
              <a:rPr lang="ro-RO" dirty="0" smtClean="0"/>
              <a:t>Asigurarea unor preţuri mici la consumator, datorită redistribuirii costurilor de producţie şi a sensibilităţii mai reduse a unui portofoliu variat de producători la variaţiile preţurilor combustibililor fosili;</a:t>
            </a:r>
            <a:endParaRPr lang="en-US" dirty="0" smtClean="0"/>
          </a:p>
          <a:p>
            <a:pPr lvl="1"/>
            <a:r>
              <a:rPr lang="ro-RO" dirty="0" smtClean="0"/>
              <a:t>Reducerea costurilor asociate investiţiilor, prin garantarea de către state a unor credite bancare cu dobândă mai mică, statul fiind perceput pe pieţele financiare ca având un risc mai scăzut de neplată a datoriilor, faţă de companiile private.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5832" y="476672"/>
            <a:ext cx="571893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Monopolul la toate nivelurile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p:txBody>
          <a:bodyPr/>
          <a:lstStyle/>
          <a:p>
            <a:r>
              <a:rPr lang="ro-RO" dirty="0" smtClean="0"/>
              <a:t>Dezavantajele modelului:</a:t>
            </a:r>
            <a:endParaRPr lang="en-US" dirty="0" smtClean="0"/>
          </a:p>
          <a:p>
            <a:pPr lvl="1"/>
            <a:r>
              <a:rPr lang="ro-RO" dirty="0" smtClean="0"/>
              <a:t>Eficienţă economică şi a muncii redusă în sectoarele publice </a:t>
            </a:r>
            <a:endParaRPr lang="en-US" dirty="0" smtClean="0"/>
          </a:p>
          <a:p>
            <a:pPr lvl="1"/>
            <a:r>
              <a:rPr lang="ro-RO" dirty="0" smtClean="0"/>
              <a:t>Corupţia</a:t>
            </a:r>
            <a:endParaRPr lang="en-US" dirty="0" smtClean="0"/>
          </a:p>
          <a:p>
            <a:pPr lvl="1"/>
            <a:r>
              <a:rPr lang="ro-RO" dirty="0" smtClean="0"/>
              <a:t>Subvenţionarea de către stat, factor de distorsiune a economiei libere</a:t>
            </a:r>
            <a:endParaRPr lang="en-US" dirty="0" smtClean="0"/>
          </a:p>
          <a:p>
            <a:pPr lvl="1"/>
            <a:r>
              <a:rPr lang="ro-RO" dirty="0" smtClean="0"/>
              <a:t>Stabilirea preţurilor prin metode neconforme cu realitatea, care avantajează consumatorii casnici în defavoarea celor industriali şi producătorii puţin eficienţi în detrimentul celor eficienţi</a:t>
            </a:r>
            <a:r>
              <a:rPr lang="en-US" dirty="0" smtClean="0"/>
              <a:t>; </a:t>
            </a:r>
            <a:r>
              <a:rPr lang="en-US" dirty="0" err="1" smtClean="0"/>
              <a:t>în</a:t>
            </a:r>
            <a:r>
              <a:rPr lang="en-US" dirty="0" smtClean="0"/>
              <a:t> </a:t>
            </a:r>
            <a:r>
              <a:rPr lang="en-US" dirty="0" err="1" smtClean="0"/>
              <a:t>acela</a:t>
            </a:r>
            <a:r>
              <a:rPr lang="ro-RO" dirty="0" smtClean="0"/>
              <a:t>ş</a:t>
            </a:r>
            <a:r>
              <a:rPr lang="en-US" dirty="0" err="1" smtClean="0"/>
              <a:t>i</a:t>
            </a:r>
            <a:r>
              <a:rPr lang="en-US" dirty="0" smtClean="0"/>
              <a:t> </a:t>
            </a:r>
            <a:r>
              <a:rPr lang="en-US" dirty="0" err="1" smtClean="0"/>
              <a:t>timp</a:t>
            </a:r>
            <a:r>
              <a:rPr lang="en-US" dirty="0" smtClean="0"/>
              <a:t>, </a:t>
            </a:r>
            <a:r>
              <a:rPr lang="en-US" dirty="0" err="1" smtClean="0"/>
              <a:t>consumatorul</a:t>
            </a:r>
            <a:r>
              <a:rPr lang="en-US" dirty="0" smtClean="0"/>
              <a:t> </a:t>
            </a:r>
            <a:r>
              <a:rPr lang="en-US" dirty="0" err="1" smtClean="0"/>
              <a:t>este</a:t>
            </a:r>
            <a:r>
              <a:rPr lang="en-US" dirty="0" smtClean="0"/>
              <a:t> </a:t>
            </a:r>
            <a:r>
              <a:rPr lang="en-US" dirty="0" err="1" smtClean="0"/>
              <a:t>cel</a:t>
            </a:r>
            <a:r>
              <a:rPr lang="en-US" dirty="0" smtClean="0"/>
              <a:t> care </a:t>
            </a:r>
            <a:r>
              <a:rPr lang="en-US" dirty="0" err="1" smtClean="0"/>
              <a:t>suport</a:t>
            </a:r>
            <a:r>
              <a:rPr lang="ro-RO" dirty="0" smtClean="0"/>
              <a:t>ă costurile creării de capacități noi de producție și al dezvoltării rețelelor electrice, prin modul în care sunt calculate tarifele reglementate:</a:t>
            </a:r>
            <a:endParaRPr 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5832" y="476672"/>
            <a:ext cx="571893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Monopolul la toate nivelurile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p:txBody>
          <a:bodyPr/>
          <a:lstStyle/>
          <a:p>
            <a:r>
              <a:rPr lang="ro-RO" dirty="0" smtClean="0"/>
              <a:t>Dezavantajele modelului:</a:t>
            </a:r>
            <a:endParaRPr lang="en-US" dirty="0" smtClean="0"/>
          </a:p>
          <a:p>
            <a:pPr lvl="1"/>
            <a:r>
              <a:rPr lang="ro-RO" dirty="0" smtClean="0"/>
              <a:t>Tendinţa statului de a „</a:t>
            </a:r>
            <a:r>
              <a:rPr lang="ro-RO" dirty="0" err="1" smtClean="0"/>
              <a:t>suprainvesti</a:t>
            </a:r>
            <a:r>
              <a:rPr lang="ro-RO" dirty="0" smtClean="0"/>
              <a:t>” în sectorul de producţie, crescând cu până la 30-40% capacitatea de producţie disponibilă faţă de necesar, pentru a asigura optimizarea componentei tehnice a operării SEE.</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1200" y="476672"/>
            <a:ext cx="556819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vi-VN"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Programarea producătorilor</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a:xfrm>
            <a:off x="457200" y="1600200"/>
            <a:ext cx="7931224" cy="4525963"/>
          </a:xfrm>
        </p:spPr>
        <p:txBody>
          <a:bodyPr/>
          <a:lstStyle/>
          <a:p>
            <a:r>
              <a:rPr lang="ro-RO" dirty="0" smtClean="0"/>
              <a:t>1. estimarea consumului</a:t>
            </a:r>
          </a:p>
          <a:p>
            <a:r>
              <a:rPr lang="ro-RO" dirty="0" smtClean="0"/>
              <a:t> operatorul de sistem</a:t>
            </a:r>
            <a:endParaRPr lang="en-US" dirty="0" smtClean="0"/>
          </a:p>
          <a:p>
            <a:pPr lvl="1"/>
            <a:r>
              <a:rPr lang="ro-RO" dirty="0" smtClean="0"/>
              <a:t> cunoaşte în detaliu structura reţelei</a:t>
            </a:r>
            <a:r>
              <a:rPr lang="en-US" dirty="0" smtClean="0"/>
              <a:t> </a:t>
            </a:r>
            <a:r>
              <a:rPr lang="ro-RO" dirty="0" smtClean="0"/>
              <a:t>şi schema ei de funcţionare </a:t>
            </a:r>
          </a:p>
          <a:p>
            <a:pPr lvl="1"/>
            <a:r>
              <a:rPr lang="ro-RO" dirty="0" smtClean="0"/>
              <a:t> trebuie să realizeze programarea centralelor disponibile, în funcţie de costurile de producţie şi restricţiile tehnice impuse de reţea pentru a acoperi cererea </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1200" y="476672"/>
            <a:ext cx="556819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vi-VN"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Programarea producătorilor</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a:xfrm>
            <a:off x="457200" y="1600200"/>
            <a:ext cx="7931224" cy="4525963"/>
          </a:xfrm>
        </p:spPr>
        <p:txBody>
          <a:bodyPr/>
          <a:lstStyle/>
          <a:p>
            <a:r>
              <a:rPr lang="ro-RO" dirty="0" smtClean="0"/>
              <a:t>estimarea consumului necesar a fi acoperit, după:</a:t>
            </a:r>
            <a:endParaRPr lang="en-US" dirty="0" smtClean="0"/>
          </a:p>
          <a:p>
            <a:pPr lvl="1"/>
            <a:r>
              <a:rPr lang="ro-RO" dirty="0" smtClean="0"/>
              <a:t>Istoricul de consum din anii anteriori</a:t>
            </a:r>
            <a:endParaRPr lang="en-US" dirty="0" smtClean="0"/>
          </a:p>
          <a:p>
            <a:pPr lvl="1"/>
            <a:r>
              <a:rPr lang="ro-RO" dirty="0" smtClean="0"/>
              <a:t>Tendinţele cunoscute de creştere a consumului, calculate pe baza creşterii economice</a:t>
            </a:r>
            <a:endParaRPr lang="en-US" dirty="0" smtClean="0"/>
          </a:p>
          <a:p>
            <a:pPr lvl="1"/>
            <a:r>
              <a:rPr lang="ro-RO" dirty="0" smtClean="0"/>
              <a:t>Prognoza condiţiilor meteo</a:t>
            </a:r>
            <a:endParaRPr lang="en-US" dirty="0" smtClean="0"/>
          </a:p>
          <a:p>
            <a:pPr lvl="1"/>
            <a:r>
              <a:rPr lang="ro-RO" dirty="0" smtClean="0"/>
              <a:t>Tipul de zi pentru care se face prognoza (lucrătoare, repaus, sărbătoare)</a:t>
            </a:r>
            <a:endParaRPr lang="en-US" dirty="0" smtClean="0"/>
          </a:p>
          <a:p>
            <a:pPr lvl="1"/>
            <a:r>
              <a:rPr lang="ro-RO" dirty="0" smtClean="0"/>
              <a:t>Schema de funcţionare a reţelei</a:t>
            </a:r>
            <a:endParaRPr lang="en-US" dirty="0" smtClean="0"/>
          </a:p>
          <a:p>
            <a:pPr lvl="1"/>
            <a:r>
              <a:rPr lang="ro-RO" dirty="0" smtClean="0"/>
              <a:t>Posibilii consumatori dispuşi să-şi reducă sarcina;</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1200" y="476672"/>
            <a:ext cx="556819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vi-VN"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Programarea producătorilor</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a:xfrm>
            <a:off x="827584" y="5589240"/>
            <a:ext cx="7931224" cy="1036711"/>
          </a:xfrm>
        </p:spPr>
        <p:txBody>
          <a:bodyPr/>
          <a:lstStyle/>
          <a:p>
            <a:r>
              <a:rPr lang="ro-RO" sz="1800" dirty="0" smtClean="0"/>
              <a:t>Ordonarea ocupării cererii cu producţie din diverse surse primare, pe o perioadă mai lungă (luni, ani)</a:t>
            </a:r>
            <a:endParaRPr lang="en-US" sz="1800" dirty="0"/>
          </a:p>
        </p:txBody>
      </p:sp>
      <p:pic>
        <p:nvPicPr>
          <p:cNvPr id="3074" name="Picture 2"/>
          <p:cNvPicPr>
            <a:picLocks noChangeAspect="1" noChangeArrowheads="1"/>
          </p:cNvPicPr>
          <p:nvPr/>
        </p:nvPicPr>
        <p:blipFill>
          <a:blip r:embed="rId2" cstate="print"/>
          <a:srcRect/>
          <a:stretch>
            <a:fillRect/>
          </a:stretch>
        </p:blipFill>
        <p:spPr bwMode="auto">
          <a:xfrm>
            <a:off x="2123728" y="2132856"/>
            <a:ext cx="4448175" cy="3400425"/>
          </a:xfrm>
          <a:prstGeom prst="rect">
            <a:avLst/>
          </a:prstGeom>
          <a:noFill/>
          <a:ln w="9525">
            <a:noFill/>
            <a:miter lim="800000"/>
            <a:headEnd/>
            <a:tailEnd/>
          </a:ln>
        </p:spPr>
      </p:pic>
      <p:sp>
        <p:nvSpPr>
          <p:cNvPr id="7" name="Rectangle 6"/>
          <p:cNvSpPr/>
          <p:nvPr/>
        </p:nvSpPr>
        <p:spPr>
          <a:xfrm>
            <a:off x="1115616" y="1268760"/>
            <a:ext cx="3960440" cy="707886"/>
          </a:xfrm>
          <a:prstGeom prst="rect">
            <a:avLst/>
          </a:prstGeom>
        </p:spPr>
        <p:txBody>
          <a:bodyPr wrap="square">
            <a:spAutoFit/>
          </a:bodyPr>
          <a:lstStyle/>
          <a:p>
            <a:r>
              <a:rPr lang="ro-RO" sz="2000" dirty="0" smtClean="0">
                <a:latin typeface="Franklin Gothic Medium" pitchFamily="34" charset="0"/>
              </a:rPr>
              <a:t>2. </a:t>
            </a:r>
            <a:r>
              <a:rPr lang="ro-RO" sz="2000" dirty="0" smtClean="0">
                <a:latin typeface="Franklin Gothic Medium Cond" pitchFamily="34" charset="0"/>
              </a:rPr>
              <a:t>ordonarea capacităţilor de producţie în funcţie de cost</a:t>
            </a:r>
            <a:endParaRPr lang="en-US" sz="2000" dirty="0">
              <a:latin typeface="Franklin Gothic Medium Cond"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Fiecare dintre aceste etape a fost integrată în politicile generale şi energetice globale specifice perioadei istorice şi economice respective, dar, în acelaşi timp, diferenţiată în funcţie de gradul de dezvoltare economică al ţărilor şi politicile naţionale adoptate de acestea.</a:t>
            </a:r>
            <a:endParaRPr lang="en-US" dirty="0" smtClean="0"/>
          </a:p>
          <a:p>
            <a:r>
              <a:rPr lang="ro-RO" dirty="0" smtClean="0"/>
              <a:t>Trecerea de la o etapă de dezvoltare la alta a însemnat schimbări în politicile energetice ale statelor, trecerea de la un model de funcţionare la altul.</a:t>
            </a:r>
            <a:endParaRPr lang="en-US" dirty="0" smtClean="0"/>
          </a:p>
          <a:p>
            <a:r>
              <a:rPr lang="ro-RO" b="1" dirty="0" smtClean="0"/>
              <a:t>În prezent, funcţionează modelele 2 şi 3</a:t>
            </a:r>
            <a:endParaRPr lang="en-US" b="1" dirty="0" smtClean="0"/>
          </a:p>
        </p:txBody>
      </p:sp>
      <p:sp>
        <p:nvSpPr>
          <p:cNvPr id="4" name="Rectangle 3"/>
          <p:cNvSpPr/>
          <p:nvPr/>
        </p:nvSpPr>
        <p:spPr>
          <a:xfrm>
            <a:off x="611560" y="404664"/>
            <a:ext cx="312989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Recapitulare</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1200" y="476672"/>
            <a:ext cx="556819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vi-VN"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Programarea producătorilor</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 name="Content Placeholder 6"/>
          <p:cNvSpPr>
            <a:spLocks noGrp="1"/>
          </p:cNvSpPr>
          <p:nvPr>
            <p:ph idx="1"/>
          </p:nvPr>
        </p:nvSpPr>
        <p:spPr>
          <a:xfrm>
            <a:off x="2123728" y="5805264"/>
            <a:ext cx="4618856" cy="752947"/>
          </a:xfrm>
        </p:spPr>
        <p:txBody>
          <a:bodyPr/>
          <a:lstStyle/>
          <a:p>
            <a:pPr algn="ctr">
              <a:buNone/>
            </a:pPr>
            <a:r>
              <a:rPr lang="ro-RO" sz="2000" dirty="0" smtClean="0"/>
              <a:t>ordonarea capacităţilor de producţie</a:t>
            </a:r>
          </a:p>
          <a:p>
            <a:pPr algn="ctr">
              <a:buNone/>
            </a:pPr>
            <a:r>
              <a:rPr lang="ro-RO" sz="2000" dirty="0" smtClean="0"/>
              <a:t>după costuri/surse primare de combustibil </a:t>
            </a:r>
            <a:endParaRPr lang="en-US" sz="2000" dirty="0"/>
          </a:p>
        </p:txBody>
      </p:sp>
      <p:pic>
        <p:nvPicPr>
          <p:cNvPr id="1026" name="Picture 2"/>
          <p:cNvPicPr>
            <a:picLocks noChangeAspect="1" noChangeArrowheads="1"/>
          </p:cNvPicPr>
          <p:nvPr/>
        </p:nvPicPr>
        <p:blipFill>
          <a:blip r:embed="rId2" cstate="print"/>
          <a:srcRect/>
          <a:stretch>
            <a:fillRect/>
          </a:stretch>
        </p:blipFill>
        <p:spPr bwMode="auto">
          <a:xfrm>
            <a:off x="1619672" y="1916832"/>
            <a:ext cx="5823346" cy="36322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1200" y="476672"/>
            <a:ext cx="556819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vi-VN"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Programarea producătorilor</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a:xfrm>
            <a:off x="899592" y="5085184"/>
            <a:ext cx="7931224" cy="1036711"/>
          </a:xfrm>
        </p:spPr>
        <p:txBody>
          <a:bodyPr/>
          <a:lstStyle/>
          <a:p>
            <a:r>
              <a:rPr lang="ro-RO" sz="1800" dirty="0" smtClean="0"/>
              <a:t>Ordonarea ocupării cererii cu producţie din diverse surse primare, pe o zi </a:t>
            </a:r>
            <a:endParaRPr lang="en-US" sz="1800" dirty="0"/>
          </a:p>
        </p:txBody>
      </p:sp>
      <p:pic>
        <p:nvPicPr>
          <p:cNvPr id="2051" name="Picture 3"/>
          <p:cNvPicPr>
            <a:picLocks noChangeAspect="1" noChangeArrowheads="1"/>
          </p:cNvPicPr>
          <p:nvPr/>
        </p:nvPicPr>
        <p:blipFill>
          <a:blip r:embed="rId2" cstate="print"/>
          <a:srcRect/>
          <a:stretch>
            <a:fillRect/>
          </a:stretch>
        </p:blipFill>
        <p:spPr bwMode="auto">
          <a:xfrm>
            <a:off x="2267744" y="1628800"/>
            <a:ext cx="4191000" cy="3438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1200" y="476672"/>
            <a:ext cx="556819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vi-VN"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Programarea producătorilor</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a:xfrm>
            <a:off x="457200" y="1600201"/>
            <a:ext cx="7931224" cy="892696"/>
          </a:xfrm>
        </p:spPr>
        <p:txBody>
          <a:bodyPr/>
          <a:lstStyle/>
          <a:p>
            <a:r>
              <a:rPr lang="ro-RO" dirty="0" smtClean="0"/>
              <a:t>3. ordinea de merit fără restricţii</a:t>
            </a:r>
          </a:p>
          <a:p>
            <a:pPr>
              <a:buNone/>
            </a:pPr>
            <a:endParaRPr lang="ro-RO" dirty="0" smtClean="0"/>
          </a:p>
          <a:p>
            <a:pPr>
              <a:buNone/>
            </a:pPr>
            <a:endParaRPr lang="en-US" dirty="0"/>
          </a:p>
        </p:txBody>
      </p:sp>
      <p:pic>
        <p:nvPicPr>
          <p:cNvPr id="4099"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979712" y="2423224"/>
            <a:ext cx="5472608" cy="3601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1200" y="476672"/>
            <a:ext cx="556819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vi-VN"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Programarea producătorilor</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a:xfrm>
            <a:off x="457200" y="1600201"/>
            <a:ext cx="7931224" cy="892696"/>
          </a:xfrm>
        </p:spPr>
        <p:txBody>
          <a:bodyPr/>
          <a:lstStyle/>
          <a:p>
            <a:r>
              <a:rPr lang="ro-RO" dirty="0" smtClean="0"/>
              <a:t>4. ordinea de merit cu restricţii</a:t>
            </a:r>
          </a:p>
          <a:p>
            <a:pPr lvl="2"/>
            <a:r>
              <a:rPr lang="ro-RO" dirty="0" smtClean="0"/>
              <a:t>Evitarea congestiilor în reţeaua de transport</a:t>
            </a:r>
            <a:endParaRPr lang="en-US" dirty="0" smtClean="0"/>
          </a:p>
          <a:p>
            <a:pPr lvl="2"/>
            <a:r>
              <a:rPr lang="ro-RO" dirty="0" smtClean="0"/>
              <a:t>Asigurarea rezervei necesare pentru echilibrare în caz de incidente în sistem</a:t>
            </a:r>
            <a:endParaRPr lang="en-US" dirty="0" smtClean="0"/>
          </a:p>
          <a:p>
            <a:pPr lvl="2"/>
            <a:r>
              <a:rPr lang="ro-RO" dirty="0" smtClean="0"/>
              <a:t>Executarea operaţiunilor de </a:t>
            </a:r>
            <a:r>
              <a:rPr lang="ro-RO" dirty="0" err="1" smtClean="0"/>
              <a:t>mentenanţă</a:t>
            </a:r>
            <a:endParaRPr lang="en-US" dirty="0" smtClean="0"/>
          </a:p>
          <a:p>
            <a:pPr lvl="2"/>
            <a:r>
              <a:rPr lang="ro-RO" dirty="0" smtClean="0"/>
              <a:t>Asigurarea stabilităţii în funcţionare a sistemului</a:t>
            </a:r>
            <a:endParaRPr lang="en-US" dirty="0" smtClean="0"/>
          </a:p>
          <a:p>
            <a:pPr lvl="2"/>
            <a:r>
              <a:rPr lang="ro-RO" dirty="0" smtClean="0"/>
              <a:t>Luarea în calcul a timpilor de start şi oprire a termocentralelor</a:t>
            </a:r>
            <a:endParaRPr lang="en-US" dirty="0" smtClean="0"/>
          </a:p>
          <a:p>
            <a:pPr lvl="2"/>
            <a:r>
              <a:rPr lang="ro-RO" dirty="0" smtClean="0"/>
              <a:t>Încadrarea în restricţiile de mediu a centralelor poluante</a:t>
            </a:r>
          </a:p>
          <a:p>
            <a:pPr lvl="2"/>
            <a:endParaRPr lang="ro-RO" dirty="0" smtClean="0"/>
          </a:p>
          <a:p>
            <a:r>
              <a:rPr lang="ro-RO" dirty="0" smtClean="0"/>
              <a:t>În timp real: piaţa de echilibrare şi </a:t>
            </a:r>
            <a:r>
              <a:rPr lang="ro-RO" dirty="0" err="1" smtClean="0"/>
              <a:t>intrazilnică</a:t>
            </a:r>
            <a:endParaRPr lang="en-US" dirty="0" smtClean="0"/>
          </a:p>
          <a:p>
            <a:endParaRPr lang="ro-RO" dirty="0" smtClean="0"/>
          </a:p>
          <a:p>
            <a:pPr>
              <a:buNone/>
            </a:pPr>
            <a:endParaRPr lang="ro-RO" dirty="0" smtClean="0"/>
          </a:p>
          <a:p>
            <a:pPr>
              <a:buNone/>
            </a:pP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0633" y="476672"/>
            <a:ext cx="576933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cumpărătorului unic</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b="1" dirty="0" smtClean="0"/>
              <a:t>din monopolul integrat pe verticală se desprind producătorii. </a:t>
            </a:r>
          </a:p>
          <a:p>
            <a:r>
              <a:rPr lang="ro-RO" b="1" dirty="0" smtClean="0"/>
              <a:t>are loc şi ruperea integrării pe orizontală, producătorii devenind independenţi şi concurenţi pe piaţă </a:t>
            </a:r>
          </a:p>
          <a:p>
            <a:endParaRPr lang="ro-RO" dirty="0" smtClean="0"/>
          </a:p>
          <a:p>
            <a:r>
              <a:rPr lang="ro-RO" dirty="0" smtClean="0"/>
              <a:t>Restul sistemului (transport, distribuţie, vânzare) rămâne integrat pe verticală şi orizontală, deţinătorul său fiind </a:t>
            </a:r>
            <a:r>
              <a:rPr lang="ro-RO" dirty="0" err="1" smtClean="0"/>
              <a:t>fiind</a:t>
            </a:r>
            <a:r>
              <a:rPr lang="ro-RO" dirty="0" smtClean="0"/>
              <a:t> cumpărătorul unic, care va achiziţiona energia electrică de la producătorii independenţi.</a:t>
            </a:r>
            <a:endParaRPr lang="en-US" dirty="0" smtClean="0"/>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0633" y="476672"/>
            <a:ext cx="576933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cumpărătorului unic</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2" name="Picture 2"/>
          <p:cNvPicPr>
            <a:picLocks noChangeAspect="1" noChangeArrowheads="1"/>
          </p:cNvPicPr>
          <p:nvPr/>
        </p:nvPicPr>
        <p:blipFill>
          <a:blip r:embed="rId2" cstate="print"/>
          <a:srcRect/>
          <a:stretch>
            <a:fillRect/>
          </a:stretch>
        </p:blipFill>
        <p:spPr bwMode="auto">
          <a:xfrm>
            <a:off x="2627784" y="1556792"/>
            <a:ext cx="3601194" cy="4434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0633" y="476672"/>
            <a:ext cx="576933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cumpărătorului unic</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Toţi producătorii vând companiei monopoliste care joacă rolul de cumpărător unic energie electrică prin intermediul unor contracte pe termen lung (până la 5 ani),</a:t>
            </a:r>
          </a:p>
          <a:p>
            <a:r>
              <a:rPr lang="ro-RO" dirty="0" smtClean="0"/>
              <a:t>Preţurile sunt individualizate pentru fiecare producător şi includ costurile fixe şi variabile, o marjă de profit şi o componentă întinsă pe mai mulţi ani legată de costurile de investiţie, pentru centralele noi.</a:t>
            </a:r>
          </a:p>
          <a:p>
            <a:r>
              <a:rPr lang="ro-RO" dirty="0" smtClean="0"/>
              <a:t>Modelul introduce concurenţa între producători, deci scăderea preţurilor la consumatori, şi totodată promovează investiţiile în noi capacităţi de producţie. </a:t>
            </a:r>
            <a:endParaRPr lang="en-US" dirty="0" smtClean="0"/>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0633" y="476672"/>
            <a:ext cx="576933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cumpărătorului unic</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Sectoarele de transport, distribuţie şi vânzare rămân reglementate de stat, pentru a evita creşterea forţată a preţului de către producători sau scăderea forţată a preţului de către cumpărătorul unic</a:t>
            </a:r>
          </a:p>
          <a:p>
            <a:r>
              <a:rPr lang="ro-RO" dirty="0" smtClean="0"/>
              <a:t>cumpărătorul unic întreţine şi dezvoltă SEE</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0633" y="476672"/>
            <a:ext cx="576933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cumpărătorului unic</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Sectoarele de transport, distribuţie şi vânzare rămân reglementate de stat, pentru a evita creşterea forţată a preţului de către producători sau scăderea forţată a preţului de către cumpărătorul unic</a:t>
            </a:r>
          </a:p>
          <a:p>
            <a:r>
              <a:rPr lang="ro-RO" dirty="0" smtClean="0"/>
              <a:t>cumpărătorul unic întreţine şi dezvoltă SEE</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0633" y="476672"/>
            <a:ext cx="576933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cumpărătorului unic</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Consumatorii de mici dimensiuni rămân favorizaţi, deoarece plătesc energia consumată la tarife reglementate, rezultate în urma medierii costurilor suportate de cumpărătorul unic prin achiziţia cu preţuri diferite de la producători</a:t>
            </a:r>
          </a:p>
          <a:p>
            <a:r>
              <a:rPr lang="ro-RO" dirty="0" smtClean="0"/>
              <a:t>Modelul cumpărătorului unic este folosit adesea ca model de tranziţie către o piaţă mai deschisă, însă există state care s-au oprit la acest nivel, potrivit condiţiilor locale specifice (China, Coreea de Sud, ţări din America de Sud)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pPr lvl="0"/>
            <a:r>
              <a:rPr lang="ro-RO" b="1" dirty="0" smtClean="0">
                <a:solidFill>
                  <a:srgbClr val="1A4D8A"/>
                </a:solidFill>
              </a:rPr>
              <a:t>Restructurarea</a:t>
            </a:r>
            <a:r>
              <a:rPr lang="ro-RO" dirty="0" smtClean="0"/>
              <a:t>  - redefinirea rolurilor actorilor din sistem şi schimbarea regulilor în vigoare.</a:t>
            </a:r>
            <a:endParaRPr lang="en-US" dirty="0" smtClean="0"/>
          </a:p>
          <a:p>
            <a:pPr lvl="0"/>
            <a:r>
              <a:rPr lang="ro-RO" b="1" dirty="0" smtClean="0">
                <a:solidFill>
                  <a:srgbClr val="1A4D8A"/>
                </a:solidFill>
              </a:rPr>
              <a:t>Liberalizarea</a:t>
            </a:r>
            <a:r>
              <a:rPr lang="ro-RO" dirty="0" smtClean="0"/>
              <a:t>  - un caz particular al restructurării,  presupune introducerea criteriului concurenţei în toate sau o parte dintre componentele pieţei şi eliminarea restricţiilor de tranzacţionare a mărfurilor vândute pe piaţă</a:t>
            </a:r>
            <a:endParaRPr lang="en-US" dirty="0" smtClean="0"/>
          </a:p>
          <a:p>
            <a:r>
              <a:rPr lang="ro-RO" b="1" dirty="0" smtClean="0">
                <a:solidFill>
                  <a:srgbClr val="1A4D8A"/>
                </a:solidFill>
              </a:rPr>
              <a:t>Privatizarea </a:t>
            </a:r>
            <a:r>
              <a:rPr lang="ro-RO" dirty="0" smtClean="0"/>
              <a:t> - vânzarea de către stat a unor proprietăţi către entităţi din sectorul privat.</a:t>
            </a:r>
            <a:endParaRPr lang="en-US" dirty="0"/>
          </a:p>
        </p:txBody>
      </p:sp>
      <p:sp>
        <p:nvSpPr>
          <p:cNvPr id="4" name="Rectangle 3"/>
          <p:cNvSpPr/>
          <p:nvPr/>
        </p:nvSpPr>
        <p:spPr>
          <a:xfrm>
            <a:off x="755576" y="404664"/>
            <a:ext cx="406823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Termeni specifici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404664"/>
            <a:ext cx="712861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angro</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b="1" dirty="0" smtClean="0"/>
              <a:t>introduce concurența la nivelul sectorului de distribuție, care funcționează ca monopoluri locale, fiecare CD deservindu-și monopolist consumatorii din aria sa de acoperire geografică</a:t>
            </a:r>
          </a:p>
          <a:p>
            <a:r>
              <a:rPr lang="ro-RO" b="1" dirty="0" smtClean="0"/>
              <a:t>apar furnizorii, entități pur economice, care cumpără energia electrică de la producători și o vând consumatorilor.</a:t>
            </a:r>
            <a:endParaRPr lang="en-US" b="1" dirty="0" smtClean="0"/>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404664"/>
            <a:ext cx="712861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angro</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14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411760" y="1340768"/>
            <a:ext cx="3891136" cy="49056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404664"/>
            <a:ext cx="712861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angro</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Producătorii sunt liberi să fixeze prețurile de vânzare a energiei electrice, pe piaţă prevăzându-se doar limite maximale mai stricte sau mai largi, în funcţie de modelul de piaţă. </a:t>
            </a:r>
          </a:p>
          <a:p>
            <a:endParaRPr lang="ro-RO" dirty="0" smtClean="0"/>
          </a:p>
          <a:p>
            <a:r>
              <a:rPr lang="ro-RO" dirty="0" smtClean="0"/>
              <a:t>Producătorii pot vinde energia electrică pe piaţă prin două modalităţi, care se pot exclude sau coexista:</a:t>
            </a:r>
            <a:endParaRPr lang="en-US" b="1" dirty="0" smtClean="0"/>
          </a:p>
          <a:p>
            <a:pPr lvl="1"/>
            <a:r>
              <a:rPr lang="ro-RO" dirty="0" smtClean="0"/>
              <a:t>Prin contracte standardizate sau negociate</a:t>
            </a:r>
            <a:endParaRPr lang="en-US" b="1" dirty="0" smtClean="0"/>
          </a:p>
          <a:p>
            <a:pPr lvl="1"/>
            <a:r>
              <a:rPr lang="ro-RO" dirty="0" smtClean="0"/>
              <a:t>Pe piaţa spot sau pe ziua următoare (PZU).</a:t>
            </a:r>
            <a:endParaRPr lang="en-US" b="1" dirty="0" smtClean="0"/>
          </a:p>
          <a:p>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404664"/>
            <a:ext cx="712861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angro</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Reţeaua de transport rămâne sub control monopolist, din cauza importanţei strategice recunoscute</a:t>
            </a:r>
          </a:p>
          <a:p>
            <a:r>
              <a:rPr lang="ro-RO" dirty="0" smtClean="0"/>
              <a:t>însă modelul concurenţial impune asigurarea accesului nediscriminatoriu la reţea, contra unor tarife, al entităţilor care doresc să participe la piaţă (producători, furnizori, mari consumatori).</a:t>
            </a:r>
          </a:p>
          <a:p>
            <a:endParaRPr lang="ro-RO" dirty="0" smtClean="0"/>
          </a:p>
          <a:p>
            <a:r>
              <a:rPr lang="ro-RO" dirty="0" smtClean="0"/>
              <a:t>Reţelele de distribuţie rămân în proprietate publică sau sunt privatizate şi deservesc monopolist consumatorii din aria lor geografică de acoperire.  </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404664"/>
            <a:ext cx="712861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angro</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Furnizorii cumpără energie electrică de la producători, plătesc taxe pentru utilizarea reţelelor de transport şi distribuţie şi vând energia electrică consumatorilor.</a:t>
            </a:r>
            <a:endParaRPr lang="en-US" dirty="0" smtClean="0"/>
          </a:p>
          <a:p>
            <a:r>
              <a:rPr lang="ro-RO" dirty="0" smtClean="0"/>
              <a:t>Consumatorii mari pot deveni eligibili, adică îşi pot alege furnizorul de la care achiziţionează energia electrică, plătind tarife negociate cu acesta. Restul consumatorilor rămân captivi, plătind energia consumată la tarife reglementate.</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851920" y="3789040"/>
            <a:ext cx="4263736" cy="2805976"/>
          </a:xfrm>
          <a:prstGeom prst="rect">
            <a:avLst/>
          </a:prstGeom>
          <a:noFill/>
          <a:ln w="9525">
            <a:noFill/>
            <a:miter lim="800000"/>
            <a:headEnd/>
            <a:tailEnd/>
          </a:ln>
        </p:spPr>
      </p:pic>
      <p:sp>
        <p:nvSpPr>
          <p:cNvPr id="4" name="Rectangle 3"/>
          <p:cNvSpPr/>
          <p:nvPr/>
        </p:nvSpPr>
        <p:spPr>
          <a:xfrm>
            <a:off x="539552" y="404664"/>
            <a:ext cx="712861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angro</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Pe PZU, preţul energiei electrice se stabileşte cu o zi înaintea livrării efective, după mecanismul ordinii de merit însă pentru intervale de tranzacţionare mici, de o oră sau jumătate de oră, nu prin mediere, ci la intersecţia dintre cerere şi ofertă </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404664"/>
            <a:ext cx="712861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angro</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Piaţă pentru energie</a:t>
            </a:r>
          </a:p>
          <a:p>
            <a:r>
              <a:rPr lang="ro-RO" dirty="0" smtClean="0"/>
              <a:t>Piaţă </a:t>
            </a:r>
            <a:r>
              <a:rPr lang="ro-RO" dirty="0" err="1" smtClean="0"/>
              <a:t>intrazilnică</a:t>
            </a:r>
            <a:endParaRPr lang="ro-RO" dirty="0" smtClean="0"/>
          </a:p>
          <a:p>
            <a:r>
              <a:rPr lang="ro-RO" dirty="0" smtClean="0"/>
              <a:t>Piaţă pentru servicii de sistem</a:t>
            </a:r>
          </a:p>
          <a:p>
            <a:r>
              <a:rPr lang="ro-RO" dirty="0" smtClean="0"/>
              <a:t>Piaţă de echilibrare</a:t>
            </a:r>
          </a:p>
          <a:p>
            <a:r>
              <a:rPr lang="ro-RO" dirty="0" smtClean="0"/>
              <a:t>Piaţă pentru contracte derivate</a:t>
            </a:r>
          </a:p>
          <a:p>
            <a:r>
              <a:rPr lang="ro-RO" dirty="0" smtClean="0"/>
              <a:t>Piaţă pentru certificate verzi</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404664"/>
            <a:ext cx="712861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angro</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Mecanismul complex al modelului concurenţei pe piaţa angro necesită existenţa unui operator comercial al pieţei, care administrează desfăşurarea operaţiunilor comerciale, asigurând cadrul instituţional şi operaţional al pieţei.</a:t>
            </a:r>
            <a:endParaRPr lang="en-US" dirty="0" smtClean="0"/>
          </a:p>
          <a:p>
            <a:r>
              <a:rPr lang="ro-RO" dirty="0" smtClean="0"/>
              <a:t>În cele mai multe cazuri, rămâne funcţională şi autoritatea de reglementare, organism care stabileşte regulile de funcţionare a pieţei.</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404664"/>
            <a:ext cx="7128618"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angro</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În paradigma economică neoclasică, modelul concurenţei pe piaţa angro rămâne unul incomplet, deoarece nu permite existenţa concurenţei pe piaţa cu amănuntul, rezervată consumatorilor mici.</a:t>
            </a:r>
            <a:endParaRPr lang="en-US"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404664"/>
            <a:ext cx="8664552"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cu amănuntul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b="1" dirty="0" smtClean="0"/>
              <a:t>Spargerea monopolului regional al companiilor de distribuţie</a:t>
            </a:r>
          </a:p>
          <a:p>
            <a:r>
              <a:rPr lang="ro-RO" b="1" dirty="0" smtClean="0"/>
              <a:t>Toţi consumatorii, mici şi mari, îşi pot alege furnizorul de energie electrică</a:t>
            </a:r>
            <a:endParaRPr lang="en-US"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pPr lvl="0"/>
            <a:r>
              <a:rPr lang="ro-RO" b="1" dirty="0" err="1" smtClean="0">
                <a:solidFill>
                  <a:srgbClr val="1A4D8A"/>
                </a:solidFill>
              </a:rPr>
              <a:t>Corporatizarea</a:t>
            </a:r>
            <a:r>
              <a:rPr lang="ro-RO" dirty="0" smtClean="0"/>
              <a:t> - reorganizarea întreprinderilor de stat pentru a obţine profit de pe piaţă, asemenea corporaţiilor private</a:t>
            </a:r>
            <a:endParaRPr lang="en-US" dirty="0" smtClean="0"/>
          </a:p>
          <a:p>
            <a:pPr lvl="0"/>
            <a:r>
              <a:rPr lang="ro-RO" b="1" dirty="0" err="1" smtClean="0">
                <a:solidFill>
                  <a:srgbClr val="1A4D8A"/>
                </a:solidFill>
              </a:rPr>
              <a:t>Dereglementarea</a:t>
            </a:r>
            <a:r>
              <a:rPr lang="ro-RO" b="1" dirty="0" smtClean="0">
                <a:solidFill>
                  <a:srgbClr val="1A4D8A"/>
                </a:solidFill>
              </a:rPr>
              <a:t>  -</a:t>
            </a:r>
            <a:r>
              <a:rPr lang="ro-RO" dirty="0" smtClean="0"/>
              <a:t>„renunţare la reguli” - înlocuirea regulilor specifice pieţelor reglementate cu un set mai redus de reguli, specific pieţelor liberalizate</a:t>
            </a:r>
            <a:endParaRPr lang="en-US" dirty="0"/>
          </a:p>
        </p:txBody>
      </p:sp>
      <p:sp>
        <p:nvSpPr>
          <p:cNvPr id="4" name="Rectangle 3"/>
          <p:cNvSpPr/>
          <p:nvPr/>
        </p:nvSpPr>
        <p:spPr>
          <a:xfrm>
            <a:off x="755576" y="404664"/>
            <a:ext cx="406823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Termeni specifici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404664"/>
            <a:ext cx="8664552"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cu amănuntul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0"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267744" y="1052736"/>
            <a:ext cx="4738663" cy="56142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404664"/>
            <a:ext cx="8664552"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cu amănuntul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Avantajele modelului, faţă de cel anterior, sunt</a:t>
            </a:r>
            <a:endParaRPr lang="en-US" dirty="0" smtClean="0"/>
          </a:p>
          <a:p>
            <a:pPr lvl="1"/>
            <a:r>
              <a:rPr lang="ro-RO" dirty="0" smtClean="0"/>
              <a:t>cointeresarea distribuitorilor/furnizorilor în a achiziţiona energie cât mai ieftină, </a:t>
            </a:r>
            <a:endParaRPr lang="en-US" dirty="0" smtClean="0"/>
          </a:p>
          <a:p>
            <a:pPr lvl="1"/>
            <a:r>
              <a:rPr lang="ro-RO" dirty="0" smtClean="0"/>
              <a:t>stimularea consumului responsabil din partea consumatorilor </a:t>
            </a:r>
            <a:endParaRPr lang="en-US" dirty="0" smtClean="0"/>
          </a:p>
          <a:p>
            <a:pPr lvl="1"/>
            <a:r>
              <a:rPr lang="ro-RO" dirty="0" smtClean="0"/>
              <a:t>promovarea eficienţei tehnice la companiile distribuitoare, pentru minimizarea costurilor. </a:t>
            </a:r>
          </a:p>
          <a:p>
            <a:pPr lvl="1"/>
            <a:endParaRPr lang="ro-RO" dirty="0" smtClean="0"/>
          </a:p>
          <a:p>
            <a:r>
              <a:rPr lang="ro-RO" dirty="0" smtClean="0"/>
              <a:t>Dezavantaj:</a:t>
            </a:r>
          </a:p>
          <a:p>
            <a:pPr lvl="1"/>
            <a:r>
              <a:rPr lang="ro-RO" dirty="0" smtClean="0"/>
              <a:t>Partea administrativ-contabilă complicată</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404664"/>
            <a:ext cx="8664552"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concurenței pe piața </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cu amănuntul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pPr lvl="0"/>
            <a:r>
              <a:rPr lang="ro-RO" dirty="0" smtClean="0"/>
              <a:t>Stadiu actual</a:t>
            </a:r>
          </a:p>
          <a:p>
            <a:pPr lvl="1"/>
            <a:r>
              <a:rPr lang="ro-RO" dirty="0" smtClean="0"/>
              <a:t>Model accesibil doar economiilor dezvoltate</a:t>
            </a:r>
          </a:p>
          <a:p>
            <a:pPr lvl="1"/>
            <a:r>
              <a:rPr lang="ro-RO" dirty="0" smtClean="0"/>
              <a:t>Aderenţa scăzută a micilor consumatori la ideea de a schimba furnizorul. </a:t>
            </a:r>
            <a:endParaRPr lang="en-US" dirty="0" smtClean="0"/>
          </a:p>
          <a:p>
            <a:pPr lvl="1"/>
            <a:r>
              <a:rPr lang="ro-RO" dirty="0" smtClean="0"/>
              <a:t>Pasivitatea consumatorilor faţă de noile servicii oferite de furnizori (tarife diferenţiate, energie “</a:t>
            </a:r>
            <a:r>
              <a:rPr lang="ro-RO" dirty="0" smtClean="0"/>
              <a:t>verde</a:t>
            </a:r>
            <a:r>
              <a:rPr lang="en-US" dirty="0" smtClean="0"/>
              <a:t>”)</a:t>
            </a:r>
            <a:endParaRPr lang="en-US" dirty="0" smtClean="0"/>
          </a:p>
          <a:p>
            <a:pPr lvl="1"/>
            <a:r>
              <a:rPr lang="ro-RO" dirty="0" smtClean="0"/>
              <a:t>Creşterea preţurilor pentru consumatorii mici după introducerea concurenţei şi abolirea tarifelor reglementate (România) sau după scumpirea resurselor primare</a:t>
            </a:r>
            <a:r>
              <a:rPr lang="en-US" dirty="0" smtClean="0"/>
              <a:t>.</a:t>
            </a:r>
            <a:r>
              <a:rPr lang="ro-RO" dirty="0" smtClean="0"/>
              <a:t> </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11877" y="404664"/>
            <a:ext cx="499983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Comparaţie între modele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 name="Picture 2"/>
          <p:cNvPicPr>
            <a:picLocks noChangeAspect="1" noChangeArrowheads="1"/>
          </p:cNvPicPr>
          <p:nvPr/>
        </p:nvPicPr>
        <p:blipFill>
          <a:blip r:embed="rId2" cstate="print"/>
          <a:srcRect/>
          <a:stretch>
            <a:fillRect/>
          </a:stretch>
        </p:blipFill>
        <p:spPr bwMode="auto">
          <a:xfrm>
            <a:off x="408628" y="1700808"/>
            <a:ext cx="8153270" cy="33843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476672"/>
            <a:ext cx="4419800"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Modele concurențiale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pPr lvl="0"/>
            <a:r>
              <a:rPr lang="ro-RO" dirty="0" smtClean="0"/>
              <a:t>Modelul bazinului de energie (pool) – prin licitaţie pe ziua următoare</a:t>
            </a:r>
            <a:endParaRPr lang="en-US" dirty="0" smtClean="0"/>
          </a:p>
          <a:p>
            <a:pPr lvl="0"/>
            <a:r>
              <a:rPr lang="ro-RO" dirty="0" smtClean="0"/>
              <a:t>Modelul bilateral - prin contracte bilaterale</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3777" y="404664"/>
            <a:ext cx="376340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Bazinul de energie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a fost specific primelor pieţe liberalizate, din perioada anilor 1990-2000.</a:t>
            </a:r>
            <a:endParaRPr lang="en-US" dirty="0" smtClean="0"/>
          </a:p>
          <a:p>
            <a:r>
              <a:rPr lang="ro-RO" dirty="0" smtClean="0"/>
              <a:t> tranzacţionarea energiei se face în aşa-numitul „bazin de energie”,</a:t>
            </a:r>
            <a:endParaRPr lang="en-US" dirty="0" smtClean="0"/>
          </a:p>
          <a:p>
            <a:r>
              <a:rPr lang="ro-RO" dirty="0" smtClean="0"/>
              <a:t>administratorul pieţei organizează o licitaţie pe piaţa pe ziua următoare (PZU), numită şi piaţă </a:t>
            </a:r>
            <a:r>
              <a:rPr lang="ro-RO" i="1" dirty="0" smtClean="0"/>
              <a:t>spot</a:t>
            </a:r>
            <a:r>
              <a:rPr lang="ro-RO" dirty="0" smtClean="0"/>
              <a:t> (pe loc), în care adună ofertele tuturor producătorilor şi apoi realizează ordinea de merit fără restricţii şi apoi cu restricţii.</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3777" y="404664"/>
            <a:ext cx="376340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Bazinul de energie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a fost specific primelor pieţe liberalizate, din perioada anilor 1990-2000.</a:t>
            </a:r>
            <a:endParaRPr lang="en-US" dirty="0" smtClean="0"/>
          </a:p>
          <a:p>
            <a:r>
              <a:rPr lang="ro-RO" dirty="0" smtClean="0"/>
              <a:t> tranzacţionarea energiei se face în aşa-numitul „bazin de energie”,</a:t>
            </a:r>
            <a:endParaRPr lang="en-US" dirty="0" smtClean="0"/>
          </a:p>
          <a:p>
            <a:r>
              <a:rPr lang="ro-RO" dirty="0" smtClean="0"/>
              <a:t>administratorul pieţei organizează o licitaţie pe piaţa pe ziua următoare (PZU), numită şi piaţă </a:t>
            </a:r>
            <a:r>
              <a:rPr lang="ro-RO" i="1" dirty="0" smtClean="0"/>
              <a:t>spot</a:t>
            </a:r>
            <a:r>
              <a:rPr lang="ro-RO" dirty="0" smtClean="0"/>
              <a:t> (pe loc), în care adună ofertele tuturor producătorilor şi apoi realizează ordinea de merit fără restricţii şi apoi cu restricţii.</a:t>
            </a:r>
            <a:endParaRPr lang="en-US" dirty="0" smtClean="0"/>
          </a:p>
          <a:p>
            <a:r>
              <a:rPr lang="ro-RO" dirty="0" smtClean="0"/>
              <a:t>Ordinea de merit se realizează pe intervale orare sau mai mici.</a:t>
            </a:r>
            <a:endParaRPr lang="en-US" dirty="0" smtClean="0"/>
          </a:p>
          <a:p>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3777" y="404664"/>
            <a:ext cx="376340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Bazinul de energie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tranzacţionarea energiei se face în aşa-numitul „bazin de energie”,</a:t>
            </a:r>
            <a:endParaRPr lang="en-US" dirty="0" smtClean="0"/>
          </a:p>
          <a:p>
            <a:r>
              <a:rPr lang="ro-RO" dirty="0" smtClean="0"/>
              <a:t>administratorul pieţei organizează o licitaţie pe piaţa pe ziua următoare (PZU), numită şi piaţă </a:t>
            </a:r>
            <a:r>
              <a:rPr lang="ro-RO" i="1" dirty="0" smtClean="0"/>
              <a:t>spot</a:t>
            </a:r>
            <a:r>
              <a:rPr lang="ro-RO" dirty="0" smtClean="0"/>
              <a:t> (pe loc), în care adună ofertele tuturor producătorilor şi apoi realizează ordinea de merit fără restricţii şi apoi cu restricţii.</a:t>
            </a:r>
            <a:endParaRPr lang="en-US" dirty="0" smtClean="0"/>
          </a:p>
          <a:p>
            <a:r>
              <a:rPr lang="ro-RO" dirty="0" smtClean="0"/>
              <a:t>Ordinea de merit se realizează pe intervale orare sau mai mici.</a:t>
            </a:r>
            <a:endParaRPr lang="en-US" dirty="0" smtClean="0"/>
          </a:p>
          <a:p>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3777" y="404664"/>
            <a:ext cx="376340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Bazinul de energie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participarea la bazinul de energie poate fi obligatorie, caz în care toţi producătorii trebuie să oferteze toată energia produsă în bazin, sau voluntară, când producătorii îşi pot vinde o parte din ofertă prin contracte, această parte din ofertă fiind de asemenea </a:t>
            </a:r>
            <a:r>
              <a:rPr lang="ro-RO" dirty="0" err="1" smtClean="0"/>
              <a:t>dispecerizată</a:t>
            </a:r>
            <a:r>
              <a:rPr lang="ro-RO" dirty="0" smtClean="0"/>
              <a:t> de operatorul de sistem împreună cu ofertele de pe piaţa spot.</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476672"/>
            <a:ext cx="665874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Bazinul de energie - caracteristici</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pPr lvl="0"/>
            <a:r>
              <a:rPr lang="ro-RO" dirty="0" err="1" smtClean="0"/>
              <a:t>Dispecerizarea</a:t>
            </a:r>
            <a:r>
              <a:rPr lang="ro-RO" dirty="0" smtClean="0"/>
              <a:t> reţelei de transport este realizată de către un operator independent de sistem</a:t>
            </a:r>
            <a:endParaRPr lang="en-US" dirty="0" smtClean="0"/>
          </a:p>
          <a:p>
            <a:pPr lvl="0"/>
            <a:r>
              <a:rPr lang="ro-RO" dirty="0" err="1" smtClean="0"/>
              <a:t>Dispecerizarea</a:t>
            </a:r>
            <a:r>
              <a:rPr lang="ro-RO" dirty="0" smtClean="0"/>
              <a:t> este realizată exclusiv pe ziua următoare, pe baza ofertelor de vânzare şi cumpărare primite de operatorul pieţei de la participanţi</a:t>
            </a:r>
            <a:endParaRPr lang="en-US" dirty="0" smtClean="0"/>
          </a:p>
          <a:p>
            <a:pPr lvl="0"/>
            <a:r>
              <a:rPr lang="ro-RO" dirty="0" smtClean="0"/>
              <a:t>Estimarea consumului se face „de sus în jos”, de la măsurătorile efectuate în nodurile de consum  din reţeaua de transport</a:t>
            </a:r>
            <a:endParaRPr lang="en-US" dirty="0" smtClean="0"/>
          </a:p>
          <a:p>
            <a:pPr lvl="0"/>
            <a:r>
              <a:rPr lang="ro-RO" dirty="0" smtClean="0"/>
              <a:t>Producătorii sunt plătiţi pentru energia livrată, la preţul marginal de sistem</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pPr lvl="0"/>
            <a:r>
              <a:rPr lang="ro-RO" dirty="0" smtClean="0"/>
              <a:t>Identificarea problemelor existente</a:t>
            </a:r>
            <a:endParaRPr lang="en-US" dirty="0" smtClean="0"/>
          </a:p>
          <a:p>
            <a:pPr lvl="0"/>
            <a:r>
              <a:rPr lang="ro-RO" dirty="0" smtClean="0"/>
              <a:t>Analiza celor mai bune metode de remediere a acestor probleme şi definirea noului model de piaţă</a:t>
            </a:r>
            <a:endParaRPr lang="en-US" dirty="0" smtClean="0"/>
          </a:p>
          <a:p>
            <a:pPr lvl="0"/>
            <a:r>
              <a:rPr lang="ro-RO" dirty="0" smtClean="0"/>
              <a:t>Crearea cadrului instituţional şi de reglementare pentru noul model de piaţă</a:t>
            </a:r>
            <a:endParaRPr lang="en-US" dirty="0" smtClean="0"/>
          </a:p>
          <a:p>
            <a:pPr lvl="0"/>
            <a:r>
              <a:rPr lang="ro-RO" dirty="0" smtClean="0"/>
              <a:t>Implementarea propriu-zisă a noului model de piaţă</a:t>
            </a:r>
            <a:endParaRPr lang="en-US" dirty="0" smtClean="0"/>
          </a:p>
          <a:p>
            <a:pPr lvl="0"/>
            <a:r>
              <a:rPr lang="ro-RO" dirty="0" smtClean="0"/>
              <a:t>Corectarea acestor deficienţelor constatate, uneori printr-o altă reformă</a:t>
            </a:r>
            <a:endParaRPr lang="en-US" dirty="0"/>
          </a:p>
        </p:txBody>
      </p:sp>
      <p:sp>
        <p:nvSpPr>
          <p:cNvPr id="4" name="Rectangle 3"/>
          <p:cNvSpPr/>
          <p:nvPr/>
        </p:nvSpPr>
        <p:spPr>
          <a:xfrm>
            <a:off x="107504" y="404664"/>
            <a:ext cx="8843639"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Etapele</a:t>
            </a:r>
            <a:r>
              <a:rPr lang="en-US"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reforme</a:t>
            </a: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a:t>
            </a:r>
            <a:r>
              <a:rPr lang="en-US"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în</a:t>
            </a:r>
            <a:r>
              <a:rPr lang="en-US"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sectorul</a:t>
            </a:r>
            <a:r>
              <a:rPr lang="en-US"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energetic</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476672"/>
            <a:ext cx="665874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Bazinul de energie - caracteristici</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pPr lvl="0"/>
            <a:r>
              <a:rPr lang="ro-RO" dirty="0" smtClean="0"/>
              <a:t>Serviciile de sistem sunt reglementate ca obligaţii în codul tehnic al reţelei de transport sau sunt achiziţionate prin contracte comerciale</a:t>
            </a:r>
            <a:endParaRPr lang="en-US" dirty="0" smtClean="0"/>
          </a:p>
          <a:p>
            <a:pPr lvl="0"/>
            <a:r>
              <a:rPr lang="ro-RO" dirty="0" smtClean="0"/>
              <a:t>Operatorul de sistem este finanţat prin tarifele de acces la reţea plătite de către cumpărători</a:t>
            </a:r>
            <a:endParaRPr lang="en-US" dirty="0" smtClean="0"/>
          </a:p>
          <a:p>
            <a:pPr lvl="0"/>
            <a:r>
              <a:rPr lang="ro-RO" dirty="0" smtClean="0"/>
              <a:t>Există reglementări pentru limitarea controlului pieţei şi pentru neîndeplinirea obligaţiilor de producţie asumate, precum şi stimulente pentru crearea de capacitate suplimentară de producţie, în vederea acoperirii creşterii consumului în timp.</a:t>
            </a:r>
            <a:endParaRPr lang="en-US" dirty="0" smtClean="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476672"/>
            <a:ext cx="665874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Bazinul de energie - caracteristici</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pPr lvl="0"/>
            <a:r>
              <a:rPr lang="ro-RO" dirty="0" smtClean="0"/>
              <a:t>Preţul calculat pentru fiecare oră este vizibil tuturor participanţilor</a:t>
            </a:r>
            <a:endParaRPr lang="en-US" dirty="0" smtClean="0"/>
          </a:p>
          <a:p>
            <a:pPr lvl="0"/>
            <a:r>
              <a:rPr lang="ro-RO" dirty="0" smtClean="0"/>
              <a:t>Furnizorii sau consumatorii consumă direct din reţea, fără a avea contracte sau alte obligaţii asumate în prealabil.</a:t>
            </a: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548680"/>
            <a:ext cx="3763402"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Bazinul de energie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Producătorii primesc pentru energia produsă preţul acestei energii, egal cu preţul marginal stabilit pentru ora de livrare, la care se adaugă costurile pentru pierderi şi servicii de sistem, plătite de furnizori, plus un bonus implicit pentru crearea de capacitate. În cazul neîndeplinirii obligaţiilor de producţie, producătorul este penalizat de obicei prin neplata cantităţii de energie nelivrate, dar pot exista şi mecanisme de penalizare suplimentare.</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476672"/>
            <a:ext cx="665874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Bazinul de energie - caracteristici</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pPr lvl="0"/>
            <a:r>
              <a:rPr lang="ro-RO" dirty="0" smtClean="0"/>
              <a:t>Preţurile pe piaţa spot sunt volatile, ele depinzând de cerere şi de preţurile de moment ale combustibililor folosiţi ca sursă de energie primară. </a:t>
            </a:r>
            <a:endParaRPr lang="en-US" dirty="0" smtClean="0"/>
          </a:p>
          <a:p>
            <a:pPr lvl="0"/>
            <a:r>
              <a:rPr lang="ro-RO" dirty="0" smtClean="0"/>
              <a:t>Pentru protejarea reciprocă a furnizorilor (cumpărătorilor) şi producătorilor (vânzătorilor)împotriva acestor variaţii de preţ, în unele modele de bazin funcţionează mecanismul de contracte pentru diferenţe. </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476672"/>
            <a:ext cx="3505127"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bilateral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pPr lvl="0"/>
            <a:r>
              <a:rPr lang="ro-RO" dirty="0" smtClean="0"/>
              <a:t>Furnizorii cumpără energia electrică de pe piaţă în avans, exclusiv prin contracte bilaterale cu producătorii</a:t>
            </a:r>
            <a:endParaRPr lang="en-US" dirty="0" smtClean="0"/>
          </a:p>
          <a:p>
            <a:pPr lvl="0"/>
            <a:r>
              <a:rPr lang="ro-RO" dirty="0" smtClean="0"/>
              <a:t>Producătorii se </a:t>
            </a:r>
            <a:r>
              <a:rPr lang="ro-RO" dirty="0" err="1" smtClean="0"/>
              <a:t>autodispecerizează</a:t>
            </a:r>
            <a:r>
              <a:rPr lang="ro-RO" dirty="0" smtClean="0"/>
              <a:t>, notificând cantităţile produse către operatorul de sistem, care, dacă constată apariţia unei congestii, îi va despăgubi la preţuri determinate de mecanismul de echilibrare</a:t>
            </a: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476672"/>
            <a:ext cx="3505127"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bilateral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pPr lvl="0"/>
            <a:r>
              <a:rPr lang="ro-RO" dirty="0" smtClean="0"/>
              <a:t>Pe lângă cantităţile contractate, producătorii şi furnizorii îşi pot arăta disponibilitatea de a devia programat de la cantităţile ofertate, în sensul creşterii sau reducerii producţiei la producători, respectiv al creşterii sau reducerii consumului la furnizori, contra unui preţ</a:t>
            </a:r>
            <a:r>
              <a:rPr lang="en-US" dirty="0" smtClean="0"/>
              <a:t>;</a:t>
            </a:r>
          </a:p>
          <a:p>
            <a:r>
              <a:rPr lang="ro-RO" dirty="0" smtClean="0"/>
              <a:t>Atunci când un producător sau furnizor este responsabil pentru un dezechilibru (de pildă un furnizor cere mai mult decât puterea programată), el este taxat pentru dezechilibrul produs </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476672"/>
            <a:ext cx="3505127"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Modelul bilateral</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28674" name="AutoShape 2" descr="data:image/jpeg;base64,/9j/4AAQSkZJRgABAQAAAQABAAD/2wCEAAkGBxESEBQUERQVFBUUFhYYFRgWGRwYIBgZHhYWHxkdHhwdIyggHR0xHRkWITsiJSkrMjIuHCE0ODMsNygtLi0BCgoKDg0OGxAQGjAkHSQvLDc3Kyw0Liw0Ky8wLC8sLDcsLyw3LCssMyssLS0sLCwsLCwrNDAsLCwsLDcsLCs3N//AABEIAGkAeAMBIgACEQEDEQH/xAAcAAEAAgIDAQAAAAAAAAAAAAAABgcEBQEDCAL/xAA6EAACAQMABwUGBAYCAwAAAAABAgMABBEFBhITITFBByJRVGEWMnGBkZMUF1OSI0JSocHhsdEkM2L/xAAZAQEAAwEBAAAAAAAAAAAAAAAAAQMEAgX/xAAjEQACAQMEAgMBAAAAAAAAAAAAAQIDESESEzFRBEEjMlIi/9oADAMBAAIRAxEAPwC8aUpQClKUApSlAcGojq9r5b3d9cWiYG6xu3zkS4zt4+Bx8c1qu2HXD8HbbiI/x7gEZB4onJm+JzgfPwqpJ9BXNhFb3kTYkUhmGP8A1n+XPiCMg1soeMpxbl74KpTs7Hp+laXVDWGO/tUnj4bXB16o45g1uqyNNOzLUxSlKgClKUApSlAKUpQClKUArA03pWK1t5J5jhI1JPr4AetZ1UZ2p6ffSN6lhanMcbd8jiGk6kkfyrx+fwq2jS3JW9HMpWRqdARy6Uv5L26HdVsheYzx2UHiFGPnU+uYVkVkkG0rghgeoNdOjLBIIkij91BjPiepNZVbpyu8cGcg2pmln0LpJoJm/wDHnKgseAA47En98GvQCnPKqY1z0CLu37o/ix5KevDivzrd9jOuBuITaTn+NABsZ5vHy+q8j8qq8iGuO4ufZZTl6LNpXFc1hLhSlKAUpSgFKUoBXFddzOsaM7e6ilj8AMmoL+b+isZDy/aauowlL6ohtLk7+1TXAWFrsxsBcTAiP/5AxtP8s/WoF2faB3EJmkB3so6/ypx/ueZqLX+sKX2kTc3xIiB7iAbWFB7q/wCTUu9vrLxk/Ya9OFGVOGlLL5M8pXZKKVpNEa02tzJu4mbbxkBhjOOePWt3VbTXJAqv9bLSWwu47+07vey3gH6gj+lhW/vtc7OKRo2ZiyHB2VJGfjWFea56OljaOTbKOMHuH6/GrYRknxgi5cWrem4r22jniPdccR1Vuqn1BraV5z7M9dF0bPIkrM1rJzIBJVhyYL6jgR8KtO17V9FySJGrybTsqL/Db3mIA4/E1ireNOEnZYNEZponNKUrMdilKUApSlAY2kbfeRSIDgujKD4ZBFeXNMattb3n4OORbhxsqWQYAY8weJ5dav7tK1sXR1oWUjfSZWEHx6sfQDj9KrLs80IUVrqbJklzs7XMKTksfUn+1eh4l4RcvRTVs8GqPZvP+vH9DXxP2eyorM9xEFUEsSDwAqy6r7tH09k/hYzwHGYjqei/5NaYVKk3YqaRCbSV1kVoSdsMN3jmTnhw9eHCrru0uHtyEKxzMoBJyQpI72MVA9QdFIga9uO7HGDu8+PVsf2FabSWtl1LKzpK8ak91F4ADp867mtcseiFg3X5bz/rx/RqflvP+tH+01HPaO88xL9ae0V55iX6/wCq601Oxg3t52e3CRs4kRyoJ2QDlseHrTs11W/HXAZZ0ja3kikMbKSXUODkceHEY+daL2jvPMS/WsWx0lNDLvYZGjk499eB486lxm4tXySmk7nruleWvbbSnnLj6/6r0D2dXks2jLaSZi8jJlmbmTk868mt40qSu2aIzUiS0pSsx2K6bu5SONpJGCogLMT0AHE121T3bRrQ8jpo61JLMQZtnqT7sf8Ak/KrKVN1JWRzKVlcjFxcvpzSbSuCLaLgoPDCZ4D4sRk1YAGOAGAOAHgPCtbq9odbSBYhja5yH+puvy6Vs63za4XCM5qNaNNraQF+G23CIHq3j8BzqrNBaKkvbkJknaO1K/gOp+NTjWbVO5u594Zo1QDEakHuj/utlq9q6bS3dY3Xfyc5CMgf04HgMmroyjCOOSDo0hrRY2p/DFWYRgLhV2gMdDnmaw/bbR36TfbFa9uzmUkk3KEk5JKnJNcflvJ5hP2mpSpdkZNj7baO/Sb7Yp7a6O/Sb7YrW/lvJ5hP2mn5byeYT9ppal2Mmy9tdHfpN9sV0X+tWjJomjaJwGGMiMAg9CMVi/lvJ5hP2muPy3k8wn7TU/EvYyfPZprjDYPKlypkgkwQQgYq46454Ixw9KshO2HRQGAJgB0ERFVhpPUGaKJpFkWQqM7IUgkdcVxqJqONKLJsXSRPGRtIyFjsnkwORw5iq6tKjO85M7jKSwj0VobSSXMEc8WdiVQy5GDg+IpXRqxoo2lnBbltsxIFLAYzjrjpXFeTK18GlHGs1/LBaySQRNNKBiNFGcseRPoOdefbPQOmo5zOLWZpmLEuyBuLe8eJ516F03YTTIqw3D2xDZLIqMSMHh3wQPp0qDarzX7xXFzJfSyC0nuEMRSILIkRI4kJkEgdK1ePU0RbViucb8kJ3msXl5PtLTeaxeXk+0lWjYa4XElqLo2LrC0e2hM0eTkjGQcYHHOaxtFdoiSvLG0QEkcDzKElWVWCAllLL7rcudW707fRHGhdlb7zWLy8n2lpvNYvLyfaWrPs9eHaO2nktWjt7lkRZC6kqX4KWQfyk4Gc/Kuhe0HeXMkEEAYxyGM7yZImJBwSEbjs+vWp3p/hDQuyt95rF5eT7S03msXl5PtLVkaa7RY4Zp444t4LbhMTIkZzjJCK3FyB8K+Rrkq3c0zSsbNbGK4VQo4EuRkdckYGM03p/hDRHsrneaxeXk+0tN5rF5eT7S1ZOi+0aJ5UjnjEAlRnjYSpJ7oyQ+z7pxx69azbDWi7nRZoLB3gfijGWNWZejbB5A+pzUOvNcwQ0LsqneaxeXk+0tN5rF5eT7S1OtDa+3RtriaW1kZYZJyX2kUKqN7nDiWHLOMetd+mtar0wwSi3ktYpZrYCTeRMWWSRRslOOMg11uzvbShoXZXwk1i8vJ9paw9WtF6YsrxbmOzlzk7ahQA6k95cZ4eIq5ItaZp5JBZ2pnjifdvIZFjBYHDBAfeA6nh6VgazdoH4OWRWgBWLmTMiswxk7CHifniud+b/lRWSdCWbk1gfaUNgjIBweBGRyPrSviyuVljSRPddVZfgQCP+a5rzy47a0Gi9V1gguYRIzC5kmkJIGVMudoDHTiedSClSm0CM3GpsT6NSwaR9iNUCvw2u4cqT0PwxisCDUECQyvcyO5ikh9yNQEcYOFUAZ65qa0rpVJJWuRZEYuNTo2sbe03j7Nu0TK2Fy27OVzwx9K1+kez0XDHf3UskZba2Ske1zyAJAu2B881N6VKqyXDGlELv+z2JppJYZWh3uDIuxHICwGMjeKSpxjlWQ2oluxk3jO6S2y27JwUbKnO0CAMNnJqWUpuz7GlEN0XqEkTqXmMyKCuw0US7QK47zKoY8PWszQ+q0tsUWO8n3EZ7kLBCNnjhS5XbK/PpUmpUOpJ8sWRDZNQl2biNLmZILgyFogEIDSHLEEjPPPAmtppTVlZ7aC3MjKIGhYEAEsYiCuc8MZUZrfUpuS7FkRZdUGjkkNrdTW0crmR4kVGXaPvFdpSVz4CsC97Oo5Hn2biVEuCWkUKjEkgA4dlLAemanFKlVZLKYsjE0TZbiCOLaLCNFQE8CQBgZx6UrLpVZJ//9k="/>
          <p:cNvSpPr>
            <a:spLocks noChangeAspect="1" noChangeArrowheads="1"/>
          </p:cNvSpPr>
          <p:nvPr/>
        </p:nvSpPr>
        <p:spPr bwMode="auto">
          <a:xfrm>
            <a:off x="155575" y="-479425"/>
            <a:ext cx="1143000" cy="1000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Content Placeholder 4"/>
          <p:cNvSpPr>
            <a:spLocks noGrp="1"/>
          </p:cNvSpPr>
          <p:nvPr>
            <p:ph idx="1"/>
          </p:nvPr>
        </p:nvSpPr>
        <p:spPr/>
        <p:txBody>
          <a:bodyPr/>
          <a:lstStyle/>
          <a:p>
            <a:r>
              <a:rPr lang="ro-RO" dirty="0" smtClean="0"/>
              <a:t>Modelul de piaţă bilateral oferă cea mai mare libertate producătorilor şi furnizorilor, permiţându-le să se </a:t>
            </a:r>
            <a:r>
              <a:rPr lang="ro-RO" dirty="0" err="1" smtClean="0"/>
              <a:t>autodispecerizeze</a:t>
            </a:r>
            <a:r>
              <a:rPr lang="ro-RO" dirty="0" smtClean="0"/>
              <a:t>, dar pe de altă parte îi responsabilizează prin mecanismele financiare de penalizare ale pieţei de echilibrare.</a:t>
            </a:r>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899592" y="1412776"/>
            <a:ext cx="7344816" cy="576064"/>
          </a:xfrm>
        </p:spPr>
        <p:txBody>
          <a:bodyPr/>
          <a:lstStyle/>
          <a:p>
            <a:pPr lvl="0">
              <a:buNone/>
            </a:pPr>
            <a:r>
              <a:rPr lang="ro-RO" dirty="0" smtClean="0">
                <a:solidFill>
                  <a:srgbClr val="0099CC"/>
                </a:solidFill>
              </a:rPr>
              <a:t>Capitolul 3</a:t>
            </a:r>
          </a:p>
          <a:p>
            <a:pPr lvl="0">
              <a:buNone/>
            </a:pPr>
            <a:r>
              <a:rPr lang="ro-RO" dirty="0" smtClean="0"/>
              <a:t>Pieţe de energie </a:t>
            </a:r>
            <a:r>
              <a:rPr lang="ro-RO" smtClean="0"/>
              <a:t>în lume</a:t>
            </a:r>
            <a:endParaRPr lang="en-US" dirty="0"/>
          </a:p>
        </p:txBody>
      </p:sp>
      <p:sp>
        <p:nvSpPr>
          <p:cNvPr id="4" name="Rectangle 3"/>
          <p:cNvSpPr/>
          <p:nvPr/>
        </p:nvSpPr>
        <p:spPr>
          <a:xfrm>
            <a:off x="179512" y="332656"/>
            <a:ext cx="227331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va urma…</a:t>
            </a:r>
            <a:endParaRPr lang="en-US" sz="4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5" name="Rectangle 4"/>
          <p:cNvSpPr/>
          <p:nvPr/>
        </p:nvSpPr>
        <p:spPr>
          <a:xfrm>
            <a:off x="1835696" y="4725144"/>
            <a:ext cx="6912768" cy="769441"/>
          </a:xfrm>
          <a:prstGeom prst="rect">
            <a:avLst/>
          </a:prstGeom>
          <a:noFill/>
          <a:ln>
            <a:noFill/>
          </a:ln>
          <a:effectLst>
            <a:outerShdw blurRad="50800" dist="38100" dir="2700000" algn="tl" rotWithShape="0">
              <a:prstClr val="black">
                <a:alpha val="40000"/>
              </a:prstClr>
            </a:outerShdw>
          </a:effectLst>
        </p:spPr>
        <p:txBody>
          <a:bodyPr wrap="squar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vă mulţumesc pentru atenţie !</a:t>
            </a:r>
            <a:endParaRPr lang="en-US" sz="4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pPr lvl="0"/>
            <a:r>
              <a:rPr lang="ro-RO" dirty="0" smtClean="0"/>
              <a:t>inventarierea lucrurilor care nu funcţionează aşa cum s-ar dori în cadrul modelului aflat în funcţiune</a:t>
            </a:r>
            <a:endParaRPr lang="en-US" dirty="0" smtClean="0"/>
          </a:p>
          <a:p>
            <a:pPr lvl="1"/>
            <a:r>
              <a:rPr lang="en-US" dirty="0" smtClean="0"/>
              <a:t>e</a:t>
            </a:r>
            <a:r>
              <a:rPr lang="ro-RO" dirty="0" err="1" smtClean="0"/>
              <a:t>conomice</a:t>
            </a:r>
            <a:r>
              <a:rPr lang="en-US" dirty="0" smtClean="0"/>
              <a:t>: </a:t>
            </a:r>
            <a:r>
              <a:rPr lang="ro-RO" dirty="0" smtClean="0"/>
              <a:t>lipsa eficienţei, investiţii deficitare, preţuri şi tarife care nu reflectă adevăratele costuri</a:t>
            </a:r>
            <a:endParaRPr lang="en-US" dirty="0" smtClean="0"/>
          </a:p>
          <a:p>
            <a:pPr lvl="1"/>
            <a:r>
              <a:rPr lang="ro-RO" dirty="0" smtClean="0"/>
              <a:t> politice</a:t>
            </a:r>
            <a:r>
              <a:rPr lang="en-US" dirty="0" smtClean="0"/>
              <a:t>:</a:t>
            </a:r>
            <a:r>
              <a:rPr lang="ro-RO" dirty="0" smtClean="0"/>
              <a:t> alinierea la tendinţele şi practicile mondiale, îndeplinirea unor obiective naţionale</a:t>
            </a:r>
            <a:endParaRPr lang="en-US" dirty="0" smtClean="0"/>
          </a:p>
          <a:p>
            <a:pPr lvl="1"/>
            <a:r>
              <a:rPr lang="ro-RO" dirty="0" smtClean="0"/>
              <a:t> tehnice</a:t>
            </a:r>
            <a:r>
              <a:rPr lang="en-US" dirty="0" smtClean="0"/>
              <a:t>:</a:t>
            </a:r>
            <a:r>
              <a:rPr lang="ro-RO" dirty="0" smtClean="0"/>
              <a:t> nevoia de retehnologizare sau implementare a unor tehnologii noi</a:t>
            </a:r>
            <a:endParaRPr lang="en-US" dirty="0" smtClean="0"/>
          </a:p>
          <a:p>
            <a:pPr lvl="1"/>
            <a:r>
              <a:rPr lang="ro-RO" dirty="0" smtClean="0"/>
              <a:t> sociale</a:t>
            </a:r>
            <a:r>
              <a:rPr lang="en-US" dirty="0" smtClean="0"/>
              <a:t>:</a:t>
            </a:r>
            <a:r>
              <a:rPr lang="ro-RO" dirty="0" smtClean="0"/>
              <a:t> asigurarea serviciului universal</a:t>
            </a:r>
            <a:endParaRPr lang="en-US" dirty="0" smtClean="0"/>
          </a:p>
          <a:p>
            <a:pPr lvl="1"/>
            <a:r>
              <a:rPr lang="ro-RO" dirty="0" smtClean="0"/>
              <a:t>de mediu</a:t>
            </a:r>
            <a:r>
              <a:rPr lang="en-US" dirty="0" smtClean="0"/>
              <a:t>: </a:t>
            </a:r>
            <a:r>
              <a:rPr lang="ro-RO" dirty="0" smtClean="0"/>
              <a:t>reducerea poluării</a:t>
            </a:r>
            <a:endParaRPr lang="en-US" dirty="0"/>
          </a:p>
        </p:txBody>
      </p:sp>
      <p:sp>
        <p:nvSpPr>
          <p:cNvPr id="4" name="Rectangle 3"/>
          <p:cNvSpPr/>
          <p:nvPr/>
        </p:nvSpPr>
        <p:spPr>
          <a:xfrm>
            <a:off x="251520" y="476672"/>
            <a:ext cx="815409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(1</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5)</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0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Identificarea</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0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problemelor</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0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existente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pPr lvl="0"/>
            <a:r>
              <a:rPr lang="ro-RO" dirty="0" smtClean="0"/>
              <a:t>unele state naţionale au menţinut modelul de organizare monopolist</a:t>
            </a:r>
            <a:r>
              <a:rPr lang="en-US" dirty="0" smtClean="0"/>
              <a:t>: Fran</a:t>
            </a:r>
            <a:r>
              <a:rPr lang="ro-RO" dirty="0" smtClean="0"/>
              <a:t>ţa, Japonia, SUA (o parte)</a:t>
            </a:r>
          </a:p>
          <a:p>
            <a:pPr lvl="0"/>
            <a:r>
              <a:rPr lang="ro-RO" dirty="0" smtClean="0"/>
              <a:t>problemele identificate pot fi reale sau doar percepute ca atare</a:t>
            </a:r>
          </a:p>
          <a:p>
            <a:r>
              <a:rPr lang="ro-RO" dirty="0" smtClean="0"/>
              <a:t>România:</a:t>
            </a:r>
          </a:p>
          <a:p>
            <a:pPr lvl="1"/>
            <a:r>
              <a:rPr lang="ro-RO" dirty="0" smtClean="0"/>
              <a:t>necesitatea de atragere a unor investiţii majore în sistem, </a:t>
            </a:r>
          </a:p>
          <a:p>
            <a:pPr lvl="1"/>
            <a:r>
              <a:rPr lang="ro-RO" dirty="0" smtClean="0"/>
              <a:t>necesitatea de a transpune în legislaţie şi în practică directivele UE pentru crearea pieţei comune de energie electrică. </a:t>
            </a:r>
          </a:p>
          <a:p>
            <a:pPr lvl="1"/>
            <a:r>
              <a:rPr lang="ro-RO" dirty="0" smtClean="0"/>
              <a:t>Condiţii impuse de FMI</a:t>
            </a:r>
            <a:endParaRPr lang="en-US" dirty="0" smtClean="0"/>
          </a:p>
          <a:p>
            <a:pPr lvl="0"/>
            <a:endParaRPr lang="en-US" dirty="0" smtClean="0"/>
          </a:p>
        </p:txBody>
      </p:sp>
      <p:sp>
        <p:nvSpPr>
          <p:cNvPr id="4" name="Rectangle 3"/>
          <p:cNvSpPr/>
          <p:nvPr/>
        </p:nvSpPr>
        <p:spPr>
          <a:xfrm>
            <a:off x="251520" y="476672"/>
            <a:ext cx="815409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(1</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5)</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0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Identificarea</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0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problemelor</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0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existente</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5390</TotalTime>
  <Words>4082</Words>
  <Application>Microsoft Office PowerPoint</Application>
  <PresentationFormat>On-screen Show (4:3)</PresentationFormat>
  <Paragraphs>354</Paragraphs>
  <Slides>77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77</vt:i4>
      </vt:variant>
    </vt:vector>
  </HeadingPairs>
  <TitlesOfParts>
    <vt:vector size="84" baseType="lpstr">
      <vt:lpstr>Arial</vt:lpstr>
      <vt:lpstr>Franklin Gothic Medium</vt:lpstr>
      <vt:lpstr>DejaVu Sans</vt:lpstr>
      <vt:lpstr>Franklin Gothic Medium Cond</vt:lpstr>
      <vt:lpstr>Calibri</vt:lpstr>
      <vt:lpstr>Estrangelo Edessa</vt:lpstr>
      <vt:lpstr>Diseño predeterminado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miniAthlon</cp:lastModifiedBy>
  <cp:revision>751</cp:revision>
  <dcterms:created xsi:type="dcterms:W3CDTF">2010-05-23T14:28:12Z</dcterms:created>
  <dcterms:modified xsi:type="dcterms:W3CDTF">2013-11-04T15:36:46Z</dcterms:modified>
</cp:coreProperties>
</file>