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Default Extension="fntdata" ContentType="application/x-fontdata"/>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76" r:id="rId2"/>
    <p:sldId id="256" r:id="rId3"/>
    <p:sldId id="258" r:id="rId4"/>
    <p:sldId id="260" r:id="rId5"/>
    <p:sldId id="261" r:id="rId6"/>
    <p:sldId id="263" r:id="rId7"/>
    <p:sldId id="265" r:id="rId8"/>
    <p:sldId id="266" r:id="rId9"/>
    <p:sldId id="267" r:id="rId10"/>
    <p:sldId id="268" r:id="rId11"/>
    <p:sldId id="264" r:id="rId12"/>
    <p:sldId id="269" r:id="rId13"/>
    <p:sldId id="270" r:id="rId14"/>
    <p:sldId id="271" r:id="rId15"/>
    <p:sldId id="273" r:id="rId16"/>
    <p:sldId id="272" r:id="rId17"/>
    <p:sldId id="275" r:id="rId18"/>
    <p:sldId id="277" r:id="rId19"/>
    <p:sldId id="280" r:id="rId20"/>
    <p:sldId id="281" r:id="rId21"/>
    <p:sldId id="282" r:id="rId22"/>
    <p:sldId id="284" r:id="rId23"/>
    <p:sldId id="285" r:id="rId24"/>
    <p:sldId id="287" r:id="rId25"/>
    <p:sldId id="288" r:id="rId26"/>
    <p:sldId id="289" r:id="rId27"/>
    <p:sldId id="291" r:id="rId28"/>
    <p:sldId id="292" r:id="rId29"/>
    <p:sldId id="293" r:id="rId30"/>
    <p:sldId id="294" r:id="rId31"/>
    <p:sldId id="295" r:id="rId32"/>
    <p:sldId id="296" r:id="rId33"/>
    <p:sldId id="297" r:id="rId34"/>
    <p:sldId id="298" r:id="rId35"/>
    <p:sldId id="299" r:id="rId36"/>
    <p:sldId id="300" r:id="rId37"/>
    <p:sldId id="301" r:id="rId38"/>
    <p:sldId id="303" r:id="rId39"/>
    <p:sldId id="304" r:id="rId40"/>
    <p:sldId id="305" r:id="rId41"/>
    <p:sldId id="306" r:id="rId42"/>
    <p:sldId id="310" r:id="rId43"/>
    <p:sldId id="307" r:id="rId44"/>
    <p:sldId id="308" r:id="rId45"/>
    <p:sldId id="309" r:id="rId46"/>
    <p:sldId id="312" r:id="rId47"/>
    <p:sldId id="313" r:id="rId48"/>
    <p:sldId id="314" r:id="rId49"/>
    <p:sldId id="315" r:id="rId50"/>
    <p:sldId id="316" r:id="rId51"/>
    <p:sldId id="318" r:id="rId52"/>
    <p:sldId id="322" r:id="rId53"/>
    <p:sldId id="317" r:id="rId54"/>
    <p:sldId id="319" r:id="rId55"/>
    <p:sldId id="320" r:id="rId56"/>
    <p:sldId id="323" r:id="rId57"/>
    <p:sldId id="321" r:id="rId58"/>
  </p:sldIdLst>
  <p:sldSz cx="9144000" cy="6858000" type="screen4x3"/>
  <p:notesSz cx="6858000" cy="9144000"/>
  <p:embeddedFontLst>
    <p:embeddedFont>
      <p:font typeface="Britannic Bold" pitchFamily="34" charset="0"/>
      <p:regular r:id="rId59"/>
    </p:embeddedFont>
    <p:embeddedFont>
      <p:font typeface="Franklin Gothic Medium" pitchFamily="34" charset="0"/>
      <p:regular r:id="rId60"/>
      <p:italic r:id="rId61"/>
    </p:embeddedFont>
    <p:embeddedFont>
      <p:font typeface="DejaVu Sans" charset="0"/>
      <p:regular r:id="rId62"/>
      <p:bold r:id="rId63"/>
      <p:italic r:id="rId64"/>
      <p:boldItalic r:id="rId65"/>
    </p:embeddedFont>
    <p:embeddedFont>
      <p:font typeface="Franklin Gothic Medium Cond" pitchFamily="34" charset="0"/>
      <p:regular r:id="rId66"/>
    </p:embeddedFont>
    <p:embeddedFont>
      <p:font typeface="Calibri" pitchFamily="34" charset="0"/>
      <p:regular r:id="rId67"/>
      <p:bold r:id="rId68"/>
      <p:italic r:id="rId69"/>
      <p:boldItalic r:id="rId70"/>
    </p:embeddedFont>
    <p:embeddedFont>
      <p:font typeface="Estrangelo Edessa" pitchFamily="66" charset="0"/>
      <p:regular r:id="rId71"/>
    </p:embeddedFont>
  </p:embeddedFontLst>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CC"/>
    <a:srgbClr val="1A4D8A"/>
    <a:srgbClr val="422C16"/>
    <a:srgbClr val="0C788E"/>
    <a:srgbClr val="006666"/>
    <a:srgbClr val="660066"/>
    <a:srgbClr val="333300"/>
    <a:srgbClr val="33CCCC"/>
    <a:srgbClr val="3366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323" autoAdjust="0"/>
    <p:restoredTop sz="94652" autoAdjust="0"/>
  </p:normalViewPr>
  <p:slideViewPr>
    <p:cSldViewPr>
      <p:cViewPr>
        <p:scale>
          <a:sx n="100" d="100"/>
          <a:sy n="100" d="100"/>
        </p:scale>
        <p:origin x="-1200" y="-2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5.fntdata"/><Relationship Id="rId68" Type="http://schemas.openxmlformats.org/officeDocument/2006/relationships/font" Target="fonts/font10.fntdata"/><Relationship Id="rId7" Type="http://schemas.openxmlformats.org/officeDocument/2006/relationships/slide" Target="slides/slide6.xml"/><Relationship Id="rId71"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8.fntdata"/><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6.fntdata"/><Relationship Id="rId69"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7.9814739165839393E-2"/>
          <c:y val="1.8438612487151045E-2"/>
          <c:w val="0.84230789694144681"/>
          <c:h val="0.83318137206506671"/>
        </c:manualLayout>
      </c:layout>
      <c:lineChart>
        <c:grouping val="standard"/>
        <c:ser>
          <c:idx val="0"/>
          <c:order val="0"/>
          <c:spPr>
            <a:ln>
              <a:solidFill>
                <a:srgbClr val="1A4D8A"/>
              </a:solidFill>
            </a:ln>
          </c:spPr>
          <c:marker>
            <c:symbol val="none"/>
          </c:marker>
          <c:val>
            <c:numRef>
              <c:f>Sheet1!$F$5:$F$28</c:f>
              <c:numCache>
                <c:formatCode>General</c:formatCode>
                <c:ptCount val="24"/>
                <c:pt idx="0">
                  <c:v>6150</c:v>
                </c:pt>
                <c:pt idx="1">
                  <c:v>5845</c:v>
                </c:pt>
                <c:pt idx="2">
                  <c:v>5666</c:v>
                </c:pt>
                <c:pt idx="3">
                  <c:v>5590</c:v>
                </c:pt>
                <c:pt idx="4">
                  <c:v>5590</c:v>
                </c:pt>
                <c:pt idx="5">
                  <c:v>5673</c:v>
                </c:pt>
                <c:pt idx="6">
                  <c:v>5819</c:v>
                </c:pt>
                <c:pt idx="7">
                  <c:v>6064</c:v>
                </c:pt>
                <c:pt idx="8">
                  <c:v>6341</c:v>
                </c:pt>
                <c:pt idx="9">
                  <c:v>6588</c:v>
                </c:pt>
                <c:pt idx="10">
                  <c:v>6768</c:v>
                </c:pt>
                <c:pt idx="11">
                  <c:v>6793</c:v>
                </c:pt>
                <c:pt idx="12">
                  <c:v>6751</c:v>
                </c:pt>
                <c:pt idx="13">
                  <c:v>6629</c:v>
                </c:pt>
                <c:pt idx="14">
                  <c:v>6583</c:v>
                </c:pt>
                <c:pt idx="15">
                  <c:v>6557</c:v>
                </c:pt>
                <c:pt idx="16">
                  <c:v>6743</c:v>
                </c:pt>
                <c:pt idx="17">
                  <c:v>7430</c:v>
                </c:pt>
                <c:pt idx="18">
                  <c:v>7974</c:v>
                </c:pt>
                <c:pt idx="19">
                  <c:v>7906</c:v>
                </c:pt>
                <c:pt idx="20">
                  <c:v>7811</c:v>
                </c:pt>
                <c:pt idx="21">
                  <c:v>7568</c:v>
                </c:pt>
                <c:pt idx="22">
                  <c:v>7122</c:v>
                </c:pt>
                <c:pt idx="23">
                  <c:v>6536</c:v>
                </c:pt>
              </c:numCache>
            </c:numRef>
          </c:val>
        </c:ser>
        <c:marker val="1"/>
        <c:axId val="66300160"/>
        <c:axId val="63034880"/>
      </c:lineChart>
      <c:catAx>
        <c:axId val="66300160"/>
        <c:scaling>
          <c:orientation val="minMax"/>
        </c:scaling>
        <c:axPos val="b"/>
        <c:title>
          <c:tx>
            <c:rich>
              <a:bodyPr/>
              <a:lstStyle/>
              <a:p>
                <a:pPr>
                  <a:defRPr/>
                </a:pPr>
                <a:r>
                  <a:rPr lang="en-US"/>
                  <a:t>ora</a:t>
                </a:r>
              </a:p>
            </c:rich>
          </c:tx>
          <c:layout/>
        </c:title>
        <c:tickLblPos val="nextTo"/>
        <c:txPr>
          <a:bodyPr/>
          <a:lstStyle/>
          <a:p>
            <a:pPr>
              <a:defRPr sz="800"/>
            </a:pPr>
            <a:endParaRPr lang="en-US"/>
          </a:p>
        </c:txPr>
        <c:crossAx val="63034880"/>
        <c:crosses val="autoZero"/>
        <c:auto val="1"/>
        <c:lblAlgn val="ctr"/>
        <c:lblOffset val="100"/>
      </c:catAx>
      <c:valAx>
        <c:axId val="63034880"/>
        <c:scaling>
          <c:orientation val="minMax"/>
          <c:min val="3500"/>
        </c:scaling>
        <c:axPos val="l"/>
        <c:majorGridlines/>
        <c:title>
          <c:tx>
            <c:rich>
              <a:bodyPr rot="-5400000" vert="horz"/>
              <a:lstStyle/>
              <a:p>
                <a:pPr>
                  <a:defRPr/>
                </a:pPr>
                <a:r>
                  <a:rPr lang="en-US"/>
                  <a:t>consum [MW]</a:t>
                </a:r>
              </a:p>
            </c:rich>
          </c:tx>
          <c:layout>
            <c:manualLayout>
              <c:xMode val="edge"/>
              <c:yMode val="edge"/>
              <c:x val="1.4010507880910683E-2"/>
              <c:y val="0.30983366724130001"/>
            </c:manualLayout>
          </c:layout>
        </c:title>
        <c:numFmt formatCode="General" sourceLinked="1"/>
        <c:tickLblPos val="nextTo"/>
        <c:crossAx val="66300160"/>
        <c:crosses val="autoZero"/>
        <c:crossBetween val="between"/>
      </c:valAx>
    </c:plotArea>
    <c:plotVisOnly val="1"/>
  </c:chart>
  <c:externalData r:id="rId1"/>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B12C4B-74CC-4FC7-8E0D-F4E0AC9D177B}" type="doc">
      <dgm:prSet loTypeId="urn:microsoft.com/office/officeart/2005/8/layout/process1" loCatId="process" qsTypeId="urn:microsoft.com/office/officeart/2005/8/quickstyle/simple3" qsCatId="simple" csTypeId="urn:microsoft.com/office/officeart/2005/8/colors/colorful1" csCatId="colorful" phldr="1"/>
      <dgm:spPr/>
    </dgm:pt>
    <dgm:pt modelId="{B2AF3CD2-15D7-447D-99CE-0BE7D1614581}">
      <dgm:prSet phldrT="[Text]"/>
      <dgm:spPr/>
      <dgm:t>
        <a:bodyPr/>
        <a:lstStyle/>
        <a:p>
          <a:r>
            <a:rPr lang="ro-RO" dirty="0" smtClean="0"/>
            <a:t>Producători</a:t>
          </a:r>
          <a:endParaRPr lang="en-US" dirty="0"/>
        </a:p>
      </dgm:t>
    </dgm:pt>
    <dgm:pt modelId="{51BB35F4-FD4E-4361-9168-604A0FEF4D21}" type="parTrans" cxnId="{8F461B2D-C57C-4C78-9A4B-CC6F36B5721C}">
      <dgm:prSet/>
      <dgm:spPr/>
      <dgm:t>
        <a:bodyPr/>
        <a:lstStyle/>
        <a:p>
          <a:endParaRPr lang="en-US"/>
        </a:p>
      </dgm:t>
    </dgm:pt>
    <dgm:pt modelId="{E44D03A9-BD84-48B5-8838-19DBC85DF7AC}" type="sibTrans" cxnId="{8F461B2D-C57C-4C78-9A4B-CC6F36B5721C}">
      <dgm:prSet/>
      <dgm:spPr/>
      <dgm:t>
        <a:bodyPr/>
        <a:lstStyle/>
        <a:p>
          <a:endParaRPr lang="en-US"/>
        </a:p>
      </dgm:t>
    </dgm:pt>
    <dgm:pt modelId="{120C4543-46D6-4E09-A0ED-AA93B1E4D440}">
      <dgm:prSet phldrT="[Text]"/>
      <dgm:spPr/>
      <dgm:t>
        <a:bodyPr/>
        <a:lstStyle/>
        <a:p>
          <a:r>
            <a:rPr lang="ro-RO" dirty="0" smtClean="0"/>
            <a:t>Furnizori</a:t>
          </a:r>
          <a:endParaRPr lang="en-US" dirty="0"/>
        </a:p>
      </dgm:t>
    </dgm:pt>
    <dgm:pt modelId="{493ED940-83CB-40B5-AAE7-85664A767C3D}" type="parTrans" cxnId="{966D734F-4C1E-4081-96E6-43E061612DDB}">
      <dgm:prSet/>
      <dgm:spPr/>
      <dgm:t>
        <a:bodyPr/>
        <a:lstStyle/>
        <a:p>
          <a:endParaRPr lang="en-US"/>
        </a:p>
      </dgm:t>
    </dgm:pt>
    <dgm:pt modelId="{33CCE803-783E-46E2-AF07-1053C2811BF9}" type="sibTrans" cxnId="{966D734F-4C1E-4081-96E6-43E061612DDB}">
      <dgm:prSet/>
      <dgm:spPr/>
      <dgm:t>
        <a:bodyPr/>
        <a:lstStyle/>
        <a:p>
          <a:endParaRPr lang="en-US"/>
        </a:p>
      </dgm:t>
    </dgm:pt>
    <dgm:pt modelId="{90A31BA4-C4F7-4F00-8416-4387D798A2ED}">
      <dgm:prSet phldrT="[Text]"/>
      <dgm:spPr/>
      <dgm:t>
        <a:bodyPr/>
        <a:lstStyle/>
        <a:p>
          <a:r>
            <a:rPr lang="ro-RO" dirty="0" smtClean="0"/>
            <a:t>Consumatori</a:t>
          </a:r>
          <a:endParaRPr lang="en-US" dirty="0"/>
        </a:p>
      </dgm:t>
    </dgm:pt>
    <dgm:pt modelId="{7B8D5207-E516-436D-A6CC-423CBE683C45}" type="parTrans" cxnId="{9E37F3DF-45CB-48B1-A064-4F9B44086079}">
      <dgm:prSet/>
      <dgm:spPr/>
      <dgm:t>
        <a:bodyPr/>
        <a:lstStyle/>
        <a:p>
          <a:endParaRPr lang="en-US"/>
        </a:p>
      </dgm:t>
    </dgm:pt>
    <dgm:pt modelId="{EB490F6A-7F48-4ACF-A32F-D76E20B7A8D0}" type="sibTrans" cxnId="{9E37F3DF-45CB-48B1-A064-4F9B44086079}">
      <dgm:prSet/>
      <dgm:spPr/>
      <dgm:t>
        <a:bodyPr/>
        <a:lstStyle/>
        <a:p>
          <a:endParaRPr lang="en-US"/>
        </a:p>
      </dgm:t>
    </dgm:pt>
    <dgm:pt modelId="{533A0ED5-E78F-448C-9C19-631186D2DDEC}" type="pres">
      <dgm:prSet presAssocID="{99B12C4B-74CC-4FC7-8E0D-F4E0AC9D177B}" presName="Name0" presStyleCnt="0">
        <dgm:presLayoutVars>
          <dgm:dir/>
          <dgm:resizeHandles val="exact"/>
        </dgm:presLayoutVars>
      </dgm:prSet>
      <dgm:spPr/>
    </dgm:pt>
    <dgm:pt modelId="{1DEC42CF-B535-4AED-8BD8-4ED0ACA325D9}" type="pres">
      <dgm:prSet presAssocID="{B2AF3CD2-15D7-447D-99CE-0BE7D1614581}" presName="node" presStyleLbl="node1" presStyleIdx="0" presStyleCnt="3">
        <dgm:presLayoutVars>
          <dgm:bulletEnabled val="1"/>
        </dgm:presLayoutVars>
      </dgm:prSet>
      <dgm:spPr/>
      <dgm:t>
        <a:bodyPr/>
        <a:lstStyle/>
        <a:p>
          <a:endParaRPr lang="en-US"/>
        </a:p>
      </dgm:t>
    </dgm:pt>
    <dgm:pt modelId="{D7D7D95D-DD48-4CE6-95F9-03892FC72276}" type="pres">
      <dgm:prSet presAssocID="{E44D03A9-BD84-48B5-8838-19DBC85DF7AC}" presName="sibTrans" presStyleLbl="sibTrans2D1" presStyleIdx="0" presStyleCnt="2"/>
      <dgm:spPr/>
      <dgm:t>
        <a:bodyPr/>
        <a:lstStyle/>
        <a:p>
          <a:endParaRPr lang="en-US"/>
        </a:p>
      </dgm:t>
    </dgm:pt>
    <dgm:pt modelId="{7E7F633F-1EC8-4DBC-BDEC-7A16E9396326}" type="pres">
      <dgm:prSet presAssocID="{E44D03A9-BD84-48B5-8838-19DBC85DF7AC}" presName="connectorText" presStyleLbl="sibTrans2D1" presStyleIdx="0" presStyleCnt="2"/>
      <dgm:spPr/>
      <dgm:t>
        <a:bodyPr/>
        <a:lstStyle/>
        <a:p>
          <a:endParaRPr lang="en-US"/>
        </a:p>
      </dgm:t>
    </dgm:pt>
    <dgm:pt modelId="{CC92ABA5-6130-47AC-981D-8EA6B6D822FF}" type="pres">
      <dgm:prSet presAssocID="{120C4543-46D6-4E09-A0ED-AA93B1E4D440}" presName="node" presStyleLbl="node1" presStyleIdx="1" presStyleCnt="3">
        <dgm:presLayoutVars>
          <dgm:bulletEnabled val="1"/>
        </dgm:presLayoutVars>
      </dgm:prSet>
      <dgm:spPr/>
      <dgm:t>
        <a:bodyPr/>
        <a:lstStyle/>
        <a:p>
          <a:endParaRPr lang="en-US"/>
        </a:p>
      </dgm:t>
    </dgm:pt>
    <dgm:pt modelId="{F29ED1F7-01AF-4BF9-A87E-FA72E7C0F913}" type="pres">
      <dgm:prSet presAssocID="{33CCE803-783E-46E2-AF07-1053C2811BF9}" presName="sibTrans" presStyleLbl="sibTrans2D1" presStyleIdx="1" presStyleCnt="2"/>
      <dgm:spPr/>
      <dgm:t>
        <a:bodyPr/>
        <a:lstStyle/>
        <a:p>
          <a:endParaRPr lang="en-US"/>
        </a:p>
      </dgm:t>
    </dgm:pt>
    <dgm:pt modelId="{2E8BA1CC-66AA-46C0-9FAD-38CCEAA393E2}" type="pres">
      <dgm:prSet presAssocID="{33CCE803-783E-46E2-AF07-1053C2811BF9}" presName="connectorText" presStyleLbl="sibTrans2D1" presStyleIdx="1" presStyleCnt="2"/>
      <dgm:spPr/>
      <dgm:t>
        <a:bodyPr/>
        <a:lstStyle/>
        <a:p>
          <a:endParaRPr lang="en-US"/>
        </a:p>
      </dgm:t>
    </dgm:pt>
    <dgm:pt modelId="{0E6037A6-699B-4E94-9DF5-78333C7C2560}" type="pres">
      <dgm:prSet presAssocID="{90A31BA4-C4F7-4F00-8416-4387D798A2ED}" presName="node" presStyleLbl="node1" presStyleIdx="2" presStyleCnt="3">
        <dgm:presLayoutVars>
          <dgm:bulletEnabled val="1"/>
        </dgm:presLayoutVars>
      </dgm:prSet>
      <dgm:spPr/>
      <dgm:t>
        <a:bodyPr/>
        <a:lstStyle/>
        <a:p>
          <a:endParaRPr lang="en-US"/>
        </a:p>
      </dgm:t>
    </dgm:pt>
  </dgm:ptLst>
  <dgm:cxnLst>
    <dgm:cxn modelId="{FA659273-292D-4334-8B8F-3262FB7EB838}" type="presOf" srcId="{90A31BA4-C4F7-4F00-8416-4387D798A2ED}" destId="{0E6037A6-699B-4E94-9DF5-78333C7C2560}" srcOrd="0" destOrd="0" presId="urn:microsoft.com/office/officeart/2005/8/layout/process1"/>
    <dgm:cxn modelId="{3FD29AE3-12C7-4B5C-BE19-78D2F00994B5}" type="presOf" srcId="{B2AF3CD2-15D7-447D-99CE-0BE7D1614581}" destId="{1DEC42CF-B535-4AED-8BD8-4ED0ACA325D9}" srcOrd="0" destOrd="0" presId="urn:microsoft.com/office/officeart/2005/8/layout/process1"/>
    <dgm:cxn modelId="{09280A99-FA4D-4F8B-9A57-3A63465DC98B}" type="presOf" srcId="{33CCE803-783E-46E2-AF07-1053C2811BF9}" destId="{F29ED1F7-01AF-4BF9-A87E-FA72E7C0F913}" srcOrd="0" destOrd="0" presId="urn:microsoft.com/office/officeart/2005/8/layout/process1"/>
    <dgm:cxn modelId="{966D734F-4C1E-4081-96E6-43E061612DDB}" srcId="{99B12C4B-74CC-4FC7-8E0D-F4E0AC9D177B}" destId="{120C4543-46D6-4E09-A0ED-AA93B1E4D440}" srcOrd="1" destOrd="0" parTransId="{493ED940-83CB-40B5-AAE7-85664A767C3D}" sibTransId="{33CCE803-783E-46E2-AF07-1053C2811BF9}"/>
    <dgm:cxn modelId="{9E37F3DF-45CB-48B1-A064-4F9B44086079}" srcId="{99B12C4B-74CC-4FC7-8E0D-F4E0AC9D177B}" destId="{90A31BA4-C4F7-4F00-8416-4387D798A2ED}" srcOrd="2" destOrd="0" parTransId="{7B8D5207-E516-436D-A6CC-423CBE683C45}" sibTransId="{EB490F6A-7F48-4ACF-A32F-D76E20B7A8D0}"/>
    <dgm:cxn modelId="{62969911-9FC4-4A04-BCF9-94909FD1557F}" type="presOf" srcId="{99B12C4B-74CC-4FC7-8E0D-F4E0AC9D177B}" destId="{533A0ED5-E78F-448C-9C19-631186D2DDEC}" srcOrd="0" destOrd="0" presId="urn:microsoft.com/office/officeart/2005/8/layout/process1"/>
    <dgm:cxn modelId="{620722D9-9FFA-4D2B-9E34-B4CAB86412C5}" type="presOf" srcId="{E44D03A9-BD84-48B5-8838-19DBC85DF7AC}" destId="{D7D7D95D-DD48-4CE6-95F9-03892FC72276}" srcOrd="0" destOrd="0" presId="urn:microsoft.com/office/officeart/2005/8/layout/process1"/>
    <dgm:cxn modelId="{AE85A3BA-4BE4-492D-ADA7-7DCE7B8C86DA}" type="presOf" srcId="{E44D03A9-BD84-48B5-8838-19DBC85DF7AC}" destId="{7E7F633F-1EC8-4DBC-BDEC-7A16E9396326}" srcOrd="1" destOrd="0" presId="urn:microsoft.com/office/officeart/2005/8/layout/process1"/>
    <dgm:cxn modelId="{872B1C11-ABA7-444A-9456-979255B5855C}" type="presOf" srcId="{33CCE803-783E-46E2-AF07-1053C2811BF9}" destId="{2E8BA1CC-66AA-46C0-9FAD-38CCEAA393E2}" srcOrd="1" destOrd="0" presId="urn:microsoft.com/office/officeart/2005/8/layout/process1"/>
    <dgm:cxn modelId="{8F461B2D-C57C-4C78-9A4B-CC6F36B5721C}" srcId="{99B12C4B-74CC-4FC7-8E0D-F4E0AC9D177B}" destId="{B2AF3CD2-15D7-447D-99CE-0BE7D1614581}" srcOrd="0" destOrd="0" parTransId="{51BB35F4-FD4E-4361-9168-604A0FEF4D21}" sibTransId="{E44D03A9-BD84-48B5-8838-19DBC85DF7AC}"/>
    <dgm:cxn modelId="{BA918077-98D9-493F-B98C-8ED58B126D2C}" type="presOf" srcId="{120C4543-46D6-4E09-A0ED-AA93B1E4D440}" destId="{CC92ABA5-6130-47AC-981D-8EA6B6D822FF}" srcOrd="0" destOrd="0" presId="urn:microsoft.com/office/officeart/2005/8/layout/process1"/>
    <dgm:cxn modelId="{43A7079D-444E-4085-9E6E-670092C95B43}" type="presParOf" srcId="{533A0ED5-E78F-448C-9C19-631186D2DDEC}" destId="{1DEC42CF-B535-4AED-8BD8-4ED0ACA325D9}" srcOrd="0" destOrd="0" presId="urn:microsoft.com/office/officeart/2005/8/layout/process1"/>
    <dgm:cxn modelId="{65DEADC2-E0EF-4F97-AD19-E090C34E296B}" type="presParOf" srcId="{533A0ED5-E78F-448C-9C19-631186D2DDEC}" destId="{D7D7D95D-DD48-4CE6-95F9-03892FC72276}" srcOrd="1" destOrd="0" presId="urn:microsoft.com/office/officeart/2005/8/layout/process1"/>
    <dgm:cxn modelId="{514AC2CC-F847-4C5F-B757-EC27FFDC5F94}" type="presParOf" srcId="{D7D7D95D-DD48-4CE6-95F9-03892FC72276}" destId="{7E7F633F-1EC8-4DBC-BDEC-7A16E9396326}" srcOrd="0" destOrd="0" presId="urn:microsoft.com/office/officeart/2005/8/layout/process1"/>
    <dgm:cxn modelId="{90B63545-E3AE-4D4D-9688-E19F3B339D5A}" type="presParOf" srcId="{533A0ED5-E78F-448C-9C19-631186D2DDEC}" destId="{CC92ABA5-6130-47AC-981D-8EA6B6D822FF}" srcOrd="2" destOrd="0" presId="urn:microsoft.com/office/officeart/2005/8/layout/process1"/>
    <dgm:cxn modelId="{C55EC2B4-CC78-433E-A738-D0CB8263B38C}" type="presParOf" srcId="{533A0ED5-E78F-448C-9C19-631186D2DDEC}" destId="{F29ED1F7-01AF-4BF9-A87E-FA72E7C0F913}" srcOrd="3" destOrd="0" presId="urn:microsoft.com/office/officeart/2005/8/layout/process1"/>
    <dgm:cxn modelId="{28BCD9E3-AB63-449B-AE56-349D90E638A3}" type="presParOf" srcId="{F29ED1F7-01AF-4BF9-A87E-FA72E7C0F913}" destId="{2E8BA1CC-66AA-46C0-9FAD-38CCEAA393E2}" srcOrd="0" destOrd="0" presId="urn:microsoft.com/office/officeart/2005/8/layout/process1"/>
    <dgm:cxn modelId="{0A2CE6EC-468C-48C2-8C81-7B3E11A3C7B4}" type="presParOf" srcId="{533A0ED5-E78F-448C-9C19-631186D2DDEC}" destId="{0E6037A6-699B-4E94-9DF5-78333C7C2560}" srcOrd="4" destOrd="0" presId="urn:microsoft.com/office/officeart/2005/8/layout/process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4000"/>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521D09E-9AA3-408D-AF1D-637773D7DFE9}" type="slidenum">
              <a:rPr lang="es-ES"/>
              <a:pPr>
                <a:defRPr/>
              </a:pPr>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15C6B5C7-5774-4120-AD91-45E6CE7CB3D0}" type="slidenum">
              <a:rPr lang="es-ES"/>
              <a:pPr>
                <a:defRPr/>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449C8BF-C79B-4857-A815-34746134FC3D}" type="slidenum">
              <a:rPr lang="es-ES"/>
              <a:pPr>
                <a:defRPr/>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600">
                <a:latin typeface="Franklin Gothic Medium Cond" pitchFamily="34" charset="0"/>
                <a:ea typeface="DejaVu Sans" pitchFamily="34" charset="0"/>
                <a:cs typeface="DejaVu Sans"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2800">
                <a:latin typeface="Franklin Gothic Medium Cond" pitchFamily="34" charset="0"/>
                <a:ea typeface="DejaVu Sans" pitchFamily="34" charset="0"/>
                <a:cs typeface="DejaVu Sans" pitchFamily="34" charset="0"/>
              </a:defRPr>
            </a:lvl1pPr>
            <a:lvl2pPr>
              <a:defRPr sz="2400">
                <a:latin typeface="Franklin Gothic Medium Cond" pitchFamily="34" charset="0"/>
                <a:ea typeface="DejaVu Sans" pitchFamily="34" charset="0"/>
                <a:cs typeface="DejaVu Sans" pitchFamily="34" charset="0"/>
              </a:defRPr>
            </a:lvl2pPr>
            <a:lvl3pPr>
              <a:defRPr sz="2000">
                <a:latin typeface="Franklin Gothic Medium Cond" pitchFamily="34" charset="0"/>
                <a:ea typeface="DejaVu Sans" pitchFamily="34" charset="0"/>
                <a:cs typeface="DejaVu Sans" pitchFamily="34" charset="0"/>
              </a:defRPr>
            </a:lvl3pPr>
            <a:lvl4pPr>
              <a:defRPr sz="1800">
                <a:latin typeface="Franklin Gothic Medium Cond" pitchFamily="34" charset="0"/>
                <a:ea typeface="DejaVu Sans" pitchFamily="34" charset="0"/>
                <a:cs typeface="DejaVu Sans" pitchFamily="34" charset="0"/>
              </a:defRPr>
            </a:lvl4pPr>
            <a:lvl5pPr>
              <a:defRPr sz="1800">
                <a:latin typeface="Franklin Gothic Medium Cond" pitchFamily="34" charset="0"/>
                <a:ea typeface="DejaVu Sans" pitchFamily="34" charset="0"/>
                <a:cs typeface="DejaVu Sans"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9AFCB128-28F9-4A34-9568-832BBFA3819D}" type="slidenum">
              <a:rPr lang="es-ES"/>
              <a:pPr>
                <a:defRPr/>
              </a:pPr>
              <a:t>‹#›</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B120F002-72F5-4130-9AEE-B74BA9D9252D}" type="slidenum">
              <a:rPr lang="es-ES"/>
              <a:pPr>
                <a:defRPr/>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41D382D9-EA1B-4E26-9FD4-2084FA144504}" type="slidenum">
              <a:rPr lang="es-ES"/>
              <a:pPr>
                <a:defRPr/>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5B401278-CBF2-49F2-B94E-1336658FFCAE}" type="slidenum">
              <a:rPr lang="es-ES"/>
              <a:pPr>
                <a:defRPr/>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D18CB37E-1D9E-4A8E-BD17-427E73C64111}" type="slidenum">
              <a:rPr lang="es-ES"/>
              <a:pPr>
                <a:defRPr/>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EE238DAF-4119-4018-A7C9-12B3FD221B26}" type="slidenum">
              <a:rPr lang="es-ES"/>
              <a:pPr>
                <a:defRPr/>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288F1FAE-EB1A-48FF-906A-716C7BE1C7FC}" type="slidenum">
              <a:rPr lang="es-ES"/>
              <a:pPr>
                <a:defRPr/>
              </a:pPr>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5E6620DE-CC5E-40FA-88CB-E7AA93376CAB}" type="slidenum">
              <a:rPr lang="es-ES"/>
              <a:pPr>
                <a:defRPr/>
              </a:pPr>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dirty="0"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5508104" y="6525344"/>
            <a:ext cx="3538736" cy="2081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Estrangelo Edessa" pitchFamily="66" charset="0"/>
                <a:cs typeface="Estrangelo Edessa" pitchFamily="66" charset="0"/>
              </a:defRPr>
            </a:lvl1pPr>
          </a:lstStyle>
          <a:p>
            <a:pPr>
              <a:defRPr/>
            </a:pPr>
            <a:r>
              <a:rPr lang="es-ES" dirty="0" smtClean="0"/>
              <a:t>Pie</a:t>
            </a:r>
            <a:r>
              <a:rPr lang="ro-RO" dirty="0" err="1" smtClean="0"/>
              <a:t>ţe</a:t>
            </a:r>
            <a:r>
              <a:rPr lang="ro-RO" dirty="0" smtClean="0"/>
              <a:t> de energie - Management şi reglementare</a:t>
            </a:r>
            <a:endParaRPr lang="es-E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Estrangelo Edessa" pitchFamily="66" charset="0"/>
          <a:ea typeface="+mj-ea"/>
          <a:cs typeface="Estrangelo Edessa" pitchFamily="66" charset="0"/>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Estrangelo Edessa" pitchFamily="66" charset="0"/>
          <a:ea typeface="+mn-ea"/>
          <a:cs typeface="Estrangelo Edessa" pitchFamily="66" charset="0"/>
        </a:defRPr>
      </a:lvl1pPr>
      <a:lvl2pPr marL="742950" indent="-285750" algn="l" rtl="0" eaLnBrk="0" fontAlgn="base" hangingPunct="0">
        <a:spcBef>
          <a:spcPct val="20000"/>
        </a:spcBef>
        <a:spcAft>
          <a:spcPct val="0"/>
        </a:spcAft>
        <a:buChar char="–"/>
        <a:defRPr sz="2800">
          <a:solidFill>
            <a:schemeClr val="tx1"/>
          </a:solidFill>
          <a:latin typeface="Estrangelo Edessa" pitchFamily="66" charset="0"/>
          <a:cs typeface="Estrangelo Edessa" pitchFamily="66" charset="0"/>
        </a:defRPr>
      </a:lvl2pPr>
      <a:lvl3pPr marL="1143000" indent="-228600" algn="l" rtl="0" eaLnBrk="0" fontAlgn="base" hangingPunct="0">
        <a:spcBef>
          <a:spcPct val="20000"/>
        </a:spcBef>
        <a:spcAft>
          <a:spcPct val="0"/>
        </a:spcAft>
        <a:buChar char="•"/>
        <a:defRPr sz="2400">
          <a:solidFill>
            <a:schemeClr val="tx1"/>
          </a:solidFill>
          <a:latin typeface="Estrangelo Edessa" pitchFamily="66" charset="0"/>
          <a:cs typeface="Estrangelo Edessa" pitchFamily="66" charset="0"/>
        </a:defRPr>
      </a:lvl3pPr>
      <a:lvl4pPr marL="1600200" indent="-228600" algn="l" rtl="0" eaLnBrk="0" fontAlgn="base" hangingPunct="0">
        <a:spcBef>
          <a:spcPct val="20000"/>
        </a:spcBef>
        <a:spcAft>
          <a:spcPct val="0"/>
        </a:spcAft>
        <a:buChar char="–"/>
        <a:defRPr sz="2000">
          <a:solidFill>
            <a:schemeClr val="tx1"/>
          </a:solidFill>
          <a:latin typeface="Estrangelo Edessa" pitchFamily="66" charset="0"/>
          <a:cs typeface="Estrangelo Edessa" pitchFamily="66" charset="0"/>
        </a:defRPr>
      </a:lvl4pPr>
      <a:lvl5pPr marL="2057400" indent="-228600" algn="l" rtl="0" eaLnBrk="0" fontAlgn="base" hangingPunct="0">
        <a:spcBef>
          <a:spcPct val="20000"/>
        </a:spcBef>
        <a:spcAft>
          <a:spcPct val="0"/>
        </a:spcAft>
        <a:buChar char="»"/>
        <a:defRPr sz="2000">
          <a:solidFill>
            <a:schemeClr val="tx1"/>
          </a:solidFill>
          <a:latin typeface="Estrangelo Edessa" pitchFamily="66" charset="0"/>
          <a:cs typeface="Estrangelo Edessa" pitchFamily="66" charset="0"/>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environment.nationalgeographic.com/environment/energy/great-energy-challenge/world-electricity-mix/"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581128"/>
            <a:ext cx="9144000" cy="22768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6"/>
          <p:cNvPicPr>
            <a:picLocks noChangeAspect="1" noChangeArrowheads="1"/>
          </p:cNvPicPr>
          <p:nvPr/>
        </p:nvPicPr>
        <p:blipFill>
          <a:blip r:embed="rId2" cstate="print"/>
          <a:srcRect/>
          <a:stretch>
            <a:fillRect/>
          </a:stretch>
        </p:blipFill>
        <p:spPr bwMode="auto">
          <a:xfrm>
            <a:off x="0" y="0"/>
            <a:ext cx="9144000" cy="2724150"/>
          </a:xfrm>
          <a:prstGeom prst="rect">
            <a:avLst/>
          </a:prstGeom>
          <a:noFill/>
          <a:ln w="9525">
            <a:noFill/>
            <a:miter lim="800000"/>
            <a:headEnd/>
            <a:tailEnd/>
          </a:ln>
        </p:spPr>
      </p:pic>
      <p:sp>
        <p:nvSpPr>
          <p:cNvPr id="5" name="TextBox 10"/>
          <p:cNvSpPr txBox="1">
            <a:spLocks noChangeArrowheads="1"/>
          </p:cNvSpPr>
          <p:nvPr/>
        </p:nvSpPr>
        <p:spPr bwMode="auto">
          <a:xfrm>
            <a:off x="428625" y="2852738"/>
            <a:ext cx="8001000" cy="2308324"/>
          </a:xfrm>
          <a:prstGeom prst="rect">
            <a:avLst/>
          </a:prstGeom>
          <a:noFill/>
          <a:ln w="9525">
            <a:noFill/>
            <a:miter lim="800000"/>
            <a:headEnd/>
            <a:tailEnd/>
          </a:ln>
        </p:spPr>
        <p:txBody>
          <a:bodyPr>
            <a:spAutoFit/>
          </a:bodyPr>
          <a:lstStyle/>
          <a:p>
            <a:pPr algn="ctr"/>
            <a:r>
              <a:rPr lang="ro-RO" sz="3600" dirty="0" smtClean="0">
                <a:latin typeface="Britannic Bold" pitchFamily="34" charset="0"/>
              </a:rPr>
              <a:t>master</a:t>
            </a:r>
          </a:p>
          <a:p>
            <a:pPr algn="ctr"/>
            <a:r>
              <a:rPr lang="en-US" sz="3600" dirty="0" smtClean="0">
                <a:latin typeface="Britannic Bold" pitchFamily="34" charset="0"/>
              </a:rPr>
              <a:t>INGINERIE </a:t>
            </a:r>
            <a:r>
              <a:rPr lang="ro-RO" sz="3600" dirty="0" smtClean="0">
                <a:latin typeface="Britannic Bold" pitchFamily="34" charset="0"/>
              </a:rPr>
              <a:t>SI MANAGEMENT</a:t>
            </a:r>
          </a:p>
          <a:p>
            <a:pPr algn="ctr"/>
            <a:r>
              <a:rPr lang="ro-RO" sz="3600" dirty="0" smtClean="0">
                <a:latin typeface="Britannic Bold" pitchFamily="34" charset="0"/>
              </a:rPr>
              <a:t>ÎN CONTEXTUL GLOBALIZARII</a:t>
            </a:r>
          </a:p>
          <a:p>
            <a:pPr algn="ctr"/>
            <a:r>
              <a:rPr lang="ro-RO" sz="3600" dirty="0" smtClean="0">
                <a:solidFill>
                  <a:srgbClr val="FF0000"/>
                </a:solidFill>
                <a:latin typeface="Britannic Bold" pitchFamily="34" charset="0"/>
              </a:rPr>
              <a:t>2013-2014</a:t>
            </a:r>
          </a:p>
        </p:txBody>
      </p:sp>
      <p:sp>
        <p:nvSpPr>
          <p:cNvPr id="6" name="TextBox 13"/>
          <p:cNvSpPr txBox="1">
            <a:spLocks noChangeArrowheads="1"/>
          </p:cNvSpPr>
          <p:nvPr/>
        </p:nvSpPr>
        <p:spPr bwMode="auto">
          <a:xfrm>
            <a:off x="2428875" y="5813425"/>
            <a:ext cx="4143375" cy="830263"/>
          </a:xfrm>
          <a:prstGeom prst="rect">
            <a:avLst/>
          </a:prstGeom>
          <a:noFill/>
          <a:ln w="9525">
            <a:noFill/>
            <a:miter lim="800000"/>
            <a:headEnd/>
            <a:tailEnd/>
          </a:ln>
        </p:spPr>
        <p:txBody>
          <a:bodyPr>
            <a:spAutoFit/>
          </a:bodyPr>
          <a:lstStyle/>
          <a:p>
            <a:r>
              <a:rPr lang="ro-RO" sz="4800" dirty="0">
                <a:latin typeface="Britannic Bold" pitchFamily="34" charset="0"/>
              </a:rPr>
              <a:t>Bine </a:t>
            </a:r>
            <a:r>
              <a:rPr lang="ro-RO" sz="4800" dirty="0" err="1">
                <a:latin typeface="Britannic Bold" pitchFamily="34" charset="0"/>
              </a:rPr>
              <a:t>ati</a:t>
            </a:r>
            <a:r>
              <a:rPr lang="ro-RO" sz="4800" dirty="0">
                <a:latin typeface="Britannic Bold" pitchFamily="34" charset="0"/>
              </a:rPr>
              <a:t> venit !</a:t>
            </a:r>
            <a:endParaRPr lang="en-US" sz="4800" dirty="0">
              <a:latin typeface="Britannic Bold" pitchFamily="34" charset="0"/>
            </a:endParaRPr>
          </a:p>
        </p:txBody>
      </p:sp>
      <p:cxnSp>
        <p:nvCxnSpPr>
          <p:cNvPr id="8" name="Straight Connector 7"/>
          <p:cNvCxnSpPr/>
          <p:nvPr/>
        </p:nvCxnSpPr>
        <p:spPr>
          <a:xfrm>
            <a:off x="714375" y="5857875"/>
            <a:ext cx="74295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467544" y="1412776"/>
            <a:ext cx="8291264" cy="1612776"/>
          </a:xfrm>
        </p:spPr>
        <p:txBody>
          <a:bodyPr/>
          <a:lstStyle/>
          <a:p>
            <a:pPr eaLnBrk="1" hangingPunct="1">
              <a:buNone/>
            </a:pPr>
            <a:r>
              <a:rPr lang="ro-RO" dirty="0" smtClean="0"/>
              <a:t>Pieţe liberalizate</a:t>
            </a:r>
          </a:p>
          <a:p>
            <a:r>
              <a:rPr lang="ro-RO" dirty="0" smtClean="0"/>
              <a:t>În teoria neoclasică funcţionează trei principii de bază:</a:t>
            </a:r>
            <a:endParaRPr lang="en-US" dirty="0" smtClean="0"/>
          </a:p>
          <a:p>
            <a:pPr lvl="1"/>
            <a:r>
              <a:rPr lang="ro-RO" dirty="0" smtClean="0"/>
              <a:t>Clientul alege </a:t>
            </a:r>
            <a:r>
              <a:rPr lang="ro-RO" b="1" dirty="0" smtClean="0">
                <a:solidFill>
                  <a:srgbClr val="0099CC"/>
                </a:solidFill>
              </a:rPr>
              <a:t>raţional</a:t>
            </a:r>
            <a:r>
              <a:rPr lang="ro-RO" dirty="0" smtClean="0">
                <a:solidFill>
                  <a:srgbClr val="0099CC"/>
                </a:solidFill>
              </a:rPr>
              <a:t> </a:t>
            </a:r>
            <a:r>
              <a:rPr lang="ro-RO" dirty="0" smtClean="0"/>
              <a:t>din mai multe variante pe cea care îi oferă valoarea maximă</a:t>
            </a:r>
            <a:endParaRPr lang="en-US" dirty="0" smtClean="0"/>
          </a:p>
          <a:p>
            <a:pPr lvl="1"/>
            <a:r>
              <a:rPr lang="ro-RO" dirty="0" smtClean="0"/>
              <a:t>Cumpărătorul maximizează utilitatea, vânzătorul maximizează profitul</a:t>
            </a:r>
            <a:endParaRPr lang="en-US" dirty="0" smtClean="0"/>
          </a:p>
          <a:p>
            <a:pPr lvl="1"/>
            <a:r>
              <a:rPr lang="ro-RO" b="1" dirty="0" smtClean="0">
                <a:solidFill>
                  <a:srgbClr val="0099CC"/>
                </a:solidFill>
              </a:rPr>
              <a:t>Cumpărătorii şi vânzătorii acţionează independent</a:t>
            </a:r>
            <a:r>
              <a:rPr lang="ro-RO" dirty="0" smtClean="0"/>
              <a:t>, pe baza unor informaţii complete şi relevante referitoare la piaţă.</a:t>
            </a:r>
            <a:endParaRPr lang="en-US" dirty="0" smtClean="0"/>
          </a:p>
          <a:p>
            <a:pPr marL="0" indent="0">
              <a:buNone/>
            </a:pPr>
            <a:endParaRPr lang="ro-RO" sz="1800" dirty="0" smtClean="0"/>
          </a:p>
          <a:p>
            <a:pPr marL="0" indent="0">
              <a:buNone/>
            </a:pPr>
            <a:r>
              <a:rPr lang="ro-RO" dirty="0" smtClean="0"/>
              <a:t>Ultima condiție este esențială pentru funcționarea pieței de energie electrică,  neîndeplinirea ei putând conduce la compromiterea gravă a bunei funcționări a pieței.</a:t>
            </a:r>
            <a:endParaRPr lang="en-US" dirty="0" smtClean="0"/>
          </a:p>
          <a:p>
            <a:pPr eaLnBrk="1" hangingPunct="1"/>
            <a:endParaRPr lang="ro-RO" dirty="0" smtClean="0"/>
          </a:p>
        </p:txBody>
      </p:sp>
      <p:sp>
        <p:nvSpPr>
          <p:cNvPr id="4" name="Rectangle 3"/>
          <p:cNvSpPr/>
          <p:nvPr/>
        </p:nvSpPr>
        <p:spPr>
          <a:xfrm>
            <a:off x="337828" y="404664"/>
            <a:ext cx="6774611" cy="830997"/>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Piaţa – cum se vinde ? (2</a:t>
            </a:r>
            <a:r>
              <a:rPr lang="en-US"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a:t>
            </a: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2)</a:t>
            </a:r>
            <a:endParaRPr lang="en-US" sz="4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467544" y="1484784"/>
            <a:ext cx="8291264" cy="1612776"/>
          </a:xfrm>
        </p:spPr>
        <p:txBody>
          <a:bodyPr/>
          <a:lstStyle/>
          <a:p>
            <a:pPr lvl="0"/>
            <a:r>
              <a:rPr lang="ro-RO" dirty="0" smtClean="0"/>
              <a:t>energia electrică produsă pentru consum</a:t>
            </a:r>
            <a:endParaRPr lang="en-US" dirty="0" smtClean="0"/>
          </a:p>
          <a:p>
            <a:pPr lvl="0"/>
            <a:r>
              <a:rPr lang="ro-RO" dirty="0" smtClean="0"/>
              <a:t>servicii de sistem, necesare pentru funcţionarea sigură şi cât mai apropiată de optim a reţelelor electrice de transport şi distribuţie (putere activă pentru echilibrare şi reglajul frecvenţei, putere reactivă pentru reglarea tensiunii)</a:t>
            </a:r>
            <a:endParaRPr lang="en-US" dirty="0" smtClean="0"/>
          </a:p>
          <a:p>
            <a:pPr lvl="0"/>
            <a:r>
              <a:rPr lang="ro-RO" dirty="0" smtClean="0"/>
              <a:t>contracte financiare derivate pentru gestionarea riscului variaţiilor de preţ</a:t>
            </a:r>
            <a:endParaRPr lang="en-US" dirty="0" smtClean="0"/>
          </a:p>
          <a:p>
            <a:pPr lvl="0"/>
            <a:r>
              <a:rPr lang="ro-RO" dirty="0" smtClean="0"/>
              <a:t>obligaţiuni şi certificate verzi</a:t>
            </a:r>
            <a:endParaRPr lang="en-US" dirty="0" smtClean="0"/>
          </a:p>
          <a:p>
            <a:pPr lvl="0"/>
            <a:r>
              <a:rPr lang="ro-RO" dirty="0" smtClean="0"/>
              <a:t>drepturi de utilizare a reţelelor de transport şi distribuţie.</a:t>
            </a:r>
            <a:endParaRPr lang="en-US" dirty="0"/>
          </a:p>
        </p:txBody>
      </p:sp>
      <p:sp>
        <p:nvSpPr>
          <p:cNvPr id="4" name="Rectangle 3"/>
          <p:cNvSpPr/>
          <p:nvPr/>
        </p:nvSpPr>
        <p:spPr>
          <a:xfrm>
            <a:off x="539552" y="404664"/>
            <a:ext cx="4937570" cy="830997"/>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Piaţa – ce se vinde ?</a:t>
            </a:r>
            <a:endParaRPr lang="en-US" sz="4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556792"/>
            <a:ext cx="7272808" cy="1612776"/>
          </a:xfrm>
        </p:spPr>
        <p:txBody>
          <a:bodyPr/>
          <a:lstStyle/>
          <a:p>
            <a:pPr lvl="0"/>
            <a:r>
              <a:rPr lang="ro-RO" dirty="0" smtClean="0"/>
              <a:t>produs înalt standardizat, cu caracteristici unice indiferent de materia primă folosită, producător sau locul de provenienţă</a:t>
            </a:r>
          </a:p>
          <a:p>
            <a:pPr lvl="0"/>
            <a:endParaRPr lang="ro-RO" dirty="0" smtClean="0"/>
          </a:p>
          <a:p>
            <a:pPr lvl="0"/>
            <a:r>
              <a:rPr lang="ro-RO" dirty="0" smtClean="0"/>
              <a:t>Energia electrică nu poate fi stocată pe termen lung și în cantități mari</a:t>
            </a:r>
            <a:endParaRPr lang="en-US" dirty="0"/>
          </a:p>
        </p:txBody>
      </p:sp>
      <p:sp>
        <p:nvSpPr>
          <p:cNvPr id="4" name="Rectangle 3"/>
          <p:cNvSpPr/>
          <p:nvPr/>
        </p:nvSpPr>
        <p:spPr>
          <a:xfrm>
            <a:off x="467544" y="404664"/>
            <a:ext cx="6230295" cy="830997"/>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Energia electrică ca marfă</a:t>
            </a:r>
            <a:endParaRPr lang="en-US" sz="4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556792"/>
            <a:ext cx="7272808" cy="1612776"/>
          </a:xfrm>
        </p:spPr>
        <p:txBody>
          <a:bodyPr/>
          <a:lstStyle/>
          <a:p>
            <a:pPr lvl="0"/>
            <a:r>
              <a:rPr lang="vi-VN" dirty="0" smtClean="0"/>
              <a:t>Alimentarea cu energie electrică este considerată un serviciu universal, de care membrii societăţii nu pot fi privaţi </a:t>
            </a:r>
            <a:endParaRPr lang="ro-RO" dirty="0" smtClean="0"/>
          </a:p>
          <a:p>
            <a:pPr lvl="0"/>
            <a:endParaRPr lang="ro-RO" dirty="0" smtClean="0"/>
          </a:p>
          <a:p>
            <a:pPr lvl="0"/>
            <a:r>
              <a:rPr lang="ro-RO" dirty="0" smtClean="0"/>
              <a:t>Livrarea energiei electrice la consumator se realizează de la un număr restrâns de generatoare, exclusiv prin reţeaua electrică</a:t>
            </a:r>
            <a:endParaRPr lang="en-US" dirty="0"/>
          </a:p>
        </p:txBody>
      </p:sp>
      <p:sp>
        <p:nvSpPr>
          <p:cNvPr id="4" name="Rectangle 3"/>
          <p:cNvSpPr/>
          <p:nvPr/>
        </p:nvSpPr>
        <p:spPr>
          <a:xfrm>
            <a:off x="467544" y="404664"/>
            <a:ext cx="6230295" cy="830997"/>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Energia electrică ca marfă</a:t>
            </a:r>
            <a:endParaRPr lang="en-US" sz="4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556792"/>
            <a:ext cx="7272808" cy="1612776"/>
          </a:xfrm>
        </p:spPr>
        <p:txBody>
          <a:bodyPr/>
          <a:lstStyle/>
          <a:p>
            <a:r>
              <a:rPr lang="ro-RO" dirty="0" smtClean="0"/>
              <a:t>Sistemul electroenergetic (SEE) este un subsistem din cadrul SE care include totalitatea instalaţiilor care servesc la producerea, transportul, distribuţia şi utilizarea energiei electrice. </a:t>
            </a:r>
          </a:p>
          <a:p>
            <a:endParaRPr lang="ro-RO" dirty="0" smtClean="0"/>
          </a:p>
          <a:p>
            <a:r>
              <a:rPr lang="ro-RO" dirty="0" smtClean="0"/>
              <a:t>Elementele principale ele SEE:</a:t>
            </a:r>
            <a:endParaRPr lang="en-US" dirty="0" smtClean="0"/>
          </a:p>
          <a:p>
            <a:pPr lvl="1"/>
            <a:r>
              <a:rPr lang="ro-RO" dirty="0" smtClean="0"/>
              <a:t>Generatoarele (producătorii)</a:t>
            </a:r>
            <a:endParaRPr lang="en-US" dirty="0" smtClean="0"/>
          </a:p>
          <a:p>
            <a:pPr lvl="1"/>
            <a:r>
              <a:rPr lang="ro-RO" dirty="0" smtClean="0"/>
              <a:t>Reţelele electrice (T+D)</a:t>
            </a:r>
            <a:endParaRPr lang="en-US" dirty="0" smtClean="0"/>
          </a:p>
          <a:p>
            <a:pPr lvl="1"/>
            <a:r>
              <a:rPr lang="ro-RO" dirty="0" smtClean="0"/>
              <a:t>Receptoarele (consumatorii)</a:t>
            </a:r>
            <a:endParaRPr lang="en-US" dirty="0" smtClean="0"/>
          </a:p>
          <a:p>
            <a:endParaRPr lang="en-US" dirty="0"/>
          </a:p>
        </p:txBody>
      </p:sp>
      <p:sp>
        <p:nvSpPr>
          <p:cNvPr id="4" name="Rectangle 3"/>
          <p:cNvSpPr/>
          <p:nvPr/>
        </p:nvSpPr>
        <p:spPr>
          <a:xfrm>
            <a:off x="467544" y="476672"/>
            <a:ext cx="6883936"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Sistemul electroenergetic (SEE)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pic>
        <p:nvPicPr>
          <p:cNvPr id="31746" name="Picture 2" descr="http://www.energyeducation.tx.gov/technology/section_1/topics/power_systems/img/31powerplant-2005.gif"/>
          <p:cNvPicPr>
            <a:picLocks noChangeAspect="1" noChangeArrowheads="1"/>
          </p:cNvPicPr>
          <p:nvPr/>
        </p:nvPicPr>
        <p:blipFill>
          <a:blip r:embed="rId2" cstate="print"/>
          <a:srcRect/>
          <a:stretch>
            <a:fillRect/>
          </a:stretch>
        </p:blipFill>
        <p:spPr bwMode="auto">
          <a:xfrm>
            <a:off x="5220072" y="3861048"/>
            <a:ext cx="3552395" cy="2664296"/>
          </a:xfrm>
          <a:prstGeom prst="rect">
            <a:avLst/>
          </a:prstGeom>
          <a:noFill/>
        </p:spPr>
      </p:pic>
      <p:sp>
        <p:nvSpPr>
          <p:cNvPr id="5" name="Rectangle 4"/>
          <p:cNvSpPr/>
          <p:nvPr/>
        </p:nvSpPr>
        <p:spPr>
          <a:xfrm>
            <a:off x="6372200" y="6581001"/>
            <a:ext cx="2592288" cy="276999"/>
          </a:xfrm>
          <a:prstGeom prst="rect">
            <a:avLst/>
          </a:prstGeom>
        </p:spPr>
        <p:txBody>
          <a:bodyPr wrap="square">
            <a:spAutoFit/>
          </a:bodyPr>
          <a:lstStyle/>
          <a:p>
            <a:r>
              <a:rPr lang="en-US" sz="1200" dirty="0" smtClean="0"/>
              <a:t>http://www.energyeducation.tx.gov/</a:t>
            </a:r>
            <a:endParaRPr lang="en-US" sz="1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energyeducation.tx.gov/technology/section_1/topics/power_systems/img/31powerplant-2005.gif"/>
          <p:cNvPicPr>
            <a:picLocks noChangeAspect="1" noChangeArrowheads="1"/>
          </p:cNvPicPr>
          <p:nvPr/>
        </p:nvPicPr>
        <p:blipFill>
          <a:blip r:embed="rId2" cstate="print"/>
          <a:srcRect/>
          <a:stretch>
            <a:fillRect/>
          </a:stretch>
        </p:blipFill>
        <p:spPr bwMode="auto">
          <a:xfrm>
            <a:off x="5292080" y="3933056"/>
            <a:ext cx="3552395" cy="2664296"/>
          </a:xfrm>
          <a:prstGeom prst="rect">
            <a:avLst/>
          </a:prstGeom>
          <a:noFill/>
        </p:spPr>
      </p:pic>
      <p:sp>
        <p:nvSpPr>
          <p:cNvPr id="4099" name="Rectangle 3"/>
          <p:cNvSpPr>
            <a:spLocks noGrp="1" noChangeArrowheads="1"/>
          </p:cNvSpPr>
          <p:nvPr>
            <p:ph type="body" idx="1"/>
          </p:nvPr>
        </p:nvSpPr>
        <p:spPr>
          <a:xfrm>
            <a:off x="323528" y="1556792"/>
            <a:ext cx="6480720" cy="1612776"/>
          </a:xfrm>
        </p:spPr>
        <p:txBody>
          <a:bodyPr/>
          <a:lstStyle/>
          <a:p>
            <a:r>
              <a:rPr lang="ro-RO" dirty="0" smtClean="0"/>
              <a:t> creat ca răspuns la creşterea continuă a consumului de electricitate şi al importanţei electricităţii în societate</a:t>
            </a:r>
          </a:p>
          <a:p>
            <a:endParaRPr lang="ro-RO" dirty="0" smtClean="0"/>
          </a:p>
          <a:p>
            <a:r>
              <a:rPr lang="ro-RO" dirty="0" smtClean="0"/>
              <a:t>obiectiv strategic la nivelul statelor naţionale (în SUA, la nivel regional sau statal).</a:t>
            </a:r>
            <a:endParaRPr lang="en-US" dirty="0" smtClean="0"/>
          </a:p>
          <a:p>
            <a:endParaRPr lang="en-US" dirty="0"/>
          </a:p>
        </p:txBody>
      </p:sp>
      <p:sp>
        <p:nvSpPr>
          <p:cNvPr id="4" name="Rectangle 3"/>
          <p:cNvSpPr/>
          <p:nvPr/>
        </p:nvSpPr>
        <p:spPr>
          <a:xfrm>
            <a:off x="467544" y="476672"/>
            <a:ext cx="6883936" cy="769441"/>
          </a:xfrm>
          <a:prstGeom prst="rect">
            <a:avLst/>
          </a:prstGeom>
          <a:noFill/>
          <a:ln>
            <a:solidFill>
              <a:srgbClr val="1A4D8A"/>
            </a:solid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Sistemul electroenergetic (SEE)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
        <p:nvSpPr>
          <p:cNvPr id="6" name="Rectangle 5"/>
          <p:cNvSpPr/>
          <p:nvPr/>
        </p:nvSpPr>
        <p:spPr>
          <a:xfrm>
            <a:off x="6372200" y="6581001"/>
            <a:ext cx="2592288" cy="276999"/>
          </a:xfrm>
          <a:prstGeom prst="rect">
            <a:avLst/>
          </a:prstGeom>
        </p:spPr>
        <p:txBody>
          <a:bodyPr wrap="square">
            <a:spAutoFit/>
          </a:bodyPr>
          <a:lstStyle/>
          <a:p>
            <a:r>
              <a:rPr lang="en-US" sz="1200" dirty="0" smtClean="0"/>
              <a:t>http://www.energyeducation.tx.gov/</a:t>
            </a:r>
            <a:endParaRPr lang="en-US" sz="1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556792"/>
            <a:ext cx="7272808" cy="1612776"/>
          </a:xfrm>
        </p:spPr>
        <p:txBody>
          <a:bodyPr/>
          <a:lstStyle/>
          <a:p>
            <a:pPr>
              <a:buNone/>
            </a:pPr>
            <a:r>
              <a:rPr lang="ro-RO" dirty="0" smtClean="0"/>
              <a:t>Avantaje:</a:t>
            </a:r>
            <a:endParaRPr lang="en-US" dirty="0" smtClean="0"/>
          </a:p>
          <a:p>
            <a:pPr lvl="0"/>
            <a:r>
              <a:rPr lang="ro-RO" dirty="0" smtClean="0"/>
              <a:t>Realizarea unor economii semnificative la nivelul resurselor primare consumate şi a investiţiilor (</a:t>
            </a:r>
            <a:r>
              <a:rPr lang="ro-RO" i="1" dirty="0" err="1" smtClean="0"/>
              <a:t>economies</a:t>
            </a:r>
            <a:r>
              <a:rPr lang="ro-RO" i="1" dirty="0" smtClean="0"/>
              <a:t> of scale </a:t>
            </a:r>
            <a:r>
              <a:rPr lang="ro-RO" dirty="0" smtClean="0"/>
              <a:t>)</a:t>
            </a:r>
          </a:p>
          <a:p>
            <a:pPr lvl="0"/>
            <a:endParaRPr lang="ro-RO" sz="2000" dirty="0" smtClean="0"/>
          </a:p>
          <a:p>
            <a:pPr lvl="0"/>
            <a:r>
              <a:rPr lang="ro-RO" dirty="0" smtClean="0"/>
              <a:t>Creşterea siguranţei în alimentarea consumatorilor</a:t>
            </a:r>
          </a:p>
          <a:p>
            <a:pPr lvl="0"/>
            <a:endParaRPr lang="en-US" sz="2000" dirty="0" smtClean="0"/>
          </a:p>
          <a:p>
            <a:pPr lvl="0"/>
            <a:r>
              <a:rPr lang="ro-RO" dirty="0" smtClean="0"/>
              <a:t>Diminuarea vârfurilor de sarcină, datorită </a:t>
            </a:r>
            <a:r>
              <a:rPr lang="ro-RO" dirty="0" err="1" smtClean="0"/>
              <a:t>nesimultaneităţii</a:t>
            </a:r>
            <a:r>
              <a:rPr lang="ro-RO" dirty="0" smtClean="0"/>
              <a:t> consumurilor din reţea</a:t>
            </a:r>
            <a:endParaRPr lang="en-US" dirty="0"/>
          </a:p>
        </p:txBody>
      </p:sp>
      <p:sp>
        <p:nvSpPr>
          <p:cNvPr id="4" name="Rectangle 3"/>
          <p:cNvSpPr/>
          <p:nvPr/>
        </p:nvSpPr>
        <p:spPr>
          <a:xfrm>
            <a:off x="467544" y="476672"/>
            <a:ext cx="6883936"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Sistemul electroenergetic (SEE)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556792"/>
            <a:ext cx="7272808" cy="1612776"/>
          </a:xfrm>
        </p:spPr>
        <p:txBody>
          <a:bodyPr/>
          <a:lstStyle/>
          <a:p>
            <a:pPr>
              <a:buNone/>
            </a:pPr>
            <a:r>
              <a:rPr lang="ro-RO" dirty="0" smtClean="0"/>
              <a:t>Dezavantaje (în absenţa stocării):</a:t>
            </a:r>
            <a:endParaRPr lang="en-US" dirty="0" smtClean="0"/>
          </a:p>
          <a:p>
            <a:pPr lvl="0"/>
            <a:r>
              <a:rPr lang="ro-RO" dirty="0" smtClean="0"/>
              <a:t>Necesitatea menţinerii echilibrului permanent între producţie şi consum, în condiţiile unei sarcini variabile în timp (anual, sezonier, zilnic, orar).</a:t>
            </a:r>
          </a:p>
          <a:p>
            <a:pPr lvl="0"/>
            <a:endParaRPr lang="en-US" dirty="0" smtClean="0"/>
          </a:p>
          <a:p>
            <a:r>
              <a:rPr lang="ro-RO" dirty="0" smtClean="0"/>
              <a:t>Gestionarea funcţionării sigure a sistemului</a:t>
            </a:r>
            <a:endParaRPr lang="en-US" dirty="0"/>
          </a:p>
        </p:txBody>
      </p:sp>
      <p:sp>
        <p:nvSpPr>
          <p:cNvPr id="4" name="Rectangle 3"/>
          <p:cNvSpPr/>
          <p:nvPr/>
        </p:nvSpPr>
        <p:spPr>
          <a:xfrm>
            <a:off x="467544" y="476672"/>
            <a:ext cx="6883936"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Sistemul electroenergetic (SEE)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484784"/>
            <a:ext cx="4104456" cy="1656184"/>
          </a:xfrm>
        </p:spPr>
        <p:txBody>
          <a:bodyPr/>
          <a:lstStyle/>
          <a:p>
            <a:pPr lvl="0"/>
            <a:r>
              <a:rPr lang="ro-RO" dirty="0" smtClean="0"/>
              <a:t>Combustibili fosili</a:t>
            </a:r>
            <a:endParaRPr lang="en-US" dirty="0" smtClean="0"/>
          </a:p>
          <a:p>
            <a:pPr lvl="1"/>
            <a:r>
              <a:rPr lang="ro-RO" dirty="0" smtClean="0"/>
              <a:t>Cărbune superior şi inferior</a:t>
            </a:r>
            <a:endParaRPr lang="en-US" dirty="0" smtClean="0"/>
          </a:p>
          <a:p>
            <a:pPr lvl="1"/>
            <a:r>
              <a:rPr lang="ro-RO" dirty="0" smtClean="0"/>
              <a:t>Petrol</a:t>
            </a:r>
            <a:endParaRPr lang="en-US" dirty="0" smtClean="0"/>
          </a:p>
          <a:p>
            <a:pPr lvl="1"/>
            <a:r>
              <a:rPr lang="ro-RO" dirty="0" smtClean="0"/>
              <a:t>Gaze naturale</a:t>
            </a:r>
            <a:endParaRPr lang="en-US" dirty="0" smtClean="0"/>
          </a:p>
          <a:p>
            <a:pPr lvl="0"/>
            <a:r>
              <a:rPr lang="ro-RO" dirty="0" smtClean="0"/>
              <a:t>Uraniu</a:t>
            </a:r>
            <a:endParaRPr lang="en-US" dirty="0" smtClean="0"/>
          </a:p>
          <a:p>
            <a:pPr lvl="0"/>
            <a:r>
              <a:rPr lang="ro-RO" dirty="0" smtClean="0"/>
              <a:t>Apa</a:t>
            </a:r>
            <a:endParaRPr lang="en-US" dirty="0" smtClean="0"/>
          </a:p>
          <a:p>
            <a:pPr lvl="0"/>
            <a:r>
              <a:rPr lang="ro-RO" dirty="0" smtClean="0"/>
              <a:t>Vântul</a:t>
            </a:r>
            <a:endParaRPr lang="en-US" dirty="0" smtClean="0"/>
          </a:p>
          <a:p>
            <a:pPr lvl="0"/>
            <a:r>
              <a:rPr lang="ro-RO" dirty="0" smtClean="0"/>
              <a:t>Biomasa</a:t>
            </a:r>
            <a:endParaRPr lang="en-US" dirty="0" smtClean="0"/>
          </a:p>
          <a:p>
            <a:pPr lvl="0"/>
            <a:r>
              <a:rPr lang="ro-RO" dirty="0" smtClean="0"/>
              <a:t>Energia razelor solare şi a mareelor</a:t>
            </a:r>
            <a:endParaRPr lang="en-US" dirty="0" smtClean="0"/>
          </a:p>
          <a:p>
            <a:pPr>
              <a:buNone/>
            </a:pPr>
            <a:endParaRPr lang="en-US" dirty="0"/>
          </a:p>
        </p:txBody>
      </p:sp>
      <p:sp>
        <p:nvSpPr>
          <p:cNvPr id="4" name="Rectangle 3"/>
          <p:cNvSpPr/>
          <p:nvPr/>
        </p:nvSpPr>
        <p:spPr>
          <a:xfrm>
            <a:off x="467544" y="476672"/>
            <a:ext cx="3969869"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en-US"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SEE – </a:t>
            </a:r>
            <a:r>
              <a:rPr lang="en-US" sz="4400" b="1" cap="none"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Produc</a:t>
            </a:r>
            <a:r>
              <a:rPr lang="en-US" sz="44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erea</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pic>
        <p:nvPicPr>
          <p:cNvPr id="1026"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644008" y="1124724"/>
            <a:ext cx="3931920" cy="2297103"/>
          </a:xfrm>
          <a:prstGeom prst="rect">
            <a:avLst/>
          </a:prstGeom>
          <a:noFill/>
          <a:ln w="9525">
            <a:noFill/>
            <a:miter lim="800000"/>
            <a:headEnd/>
            <a:tailEnd/>
          </a:ln>
        </p:spPr>
      </p:pic>
      <p:sp>
        <p:nvSpPr>
          <p:cNvPr id="6" name="Rectangle 5"/>
          <p:cNvSpPr/>
          <p:nvPr/>
        </p:nvSpPr>
        <p:spPr>
          <a:xfrm>
            <a:off x="5148064" y="3410416"/>
            <a:ext cx="3024336" cy="738664"/>
          </a:xfrm>
          <a:prstGeom prst="rect">
            <a:avLst/>
          </a:prstGeom>
        </p:spPr>
        <p:txBody>
          <a:bodyPr wrap="square">
            <a:spAutoFit/>
          </a:bodyPr>
          <a:lstStyle/>
          <a:p>
            <a:r>
              <a:rPr lang="en-US" sz="1400" dirty="0" err="1" smtClean="0"/>
              <a:t>pe</a:t>
            </a:r>
            <a:r>
              <a:rPr lang="en-US" sz="1400" dirty="0" smtClean="0"/>
              <a:t> plan </a:t>
            </a:r>
            <a:r>
              <a:rPr lang="en-US" sz="1400" dirty="0" err="1" smtClean="0"/>
              <a:t>mondial</a:t>
            </a:r>
            <a:r>
              <a:rPr lang="en-US" sz="1400" dirty="0" smtClean="0"/>
              <a:t>, 2008 </a:t>
            </a:r>
            <a:r>
              <a:rPr lang="en-US" sz="1400" dirty="0" smtClean="0">
                <a:hlinkClick r:id="rId3"/>
              </a:rPr>
              <a:t>(</a:t>
            </a:r>
            <a:r>
              <a:rPr lang="en-US" sz="1400" dirty="0" err="1" smtClean="0">
                <a:hlinkClick r:id="rId3"/>
              </a:rPr>
              <a:t>NatGeo</a:t>
            </a:r>
            <a:r>
              <a:rPr lang="en-US" sz="1400" dirty="0" smtClean="0">
                <a:hlinkClick r:id="rId3"/>
              </a:rPr>
              <a:t>)</a:t>
            </a:r>
            <a:endParaRPr lang="ro-RO" sz="1400" dirty="0" smtClean="0"/>
          </a:p>
          <a:p>
            <a:endParaRPr lang="en-US" sz="1400" dirty="0" smtClean="0"/>
          </a:p>
          <a:p>
            <a:r>
              <a:rPr lang="en-US" sz="1400" dirty="0" smtClean="0"/>
              <a:t>Rom</a:t>
            </a:r>
            <a:r>
              <a:rPr lang="ro-RO" sz="1400" dirty="0" err="1" smtClean="0"/>
              <a:t>ânia</a:t>
            </a:r>
            <a:r>
              <a:rPr lang="ro-RO" sz="1400" dirty="0" smtClean="0"/>
              <a:t>, 2012 (Transelectrica)</a:t>
            </a:r>
            <a:endParaRPr lang="en-US" sz="1400" dirty="0" smtClean="0"/>
          </a:p>
        </p:txBody>
      </p:sp>
      <p:pic>
        <p:nvPicPr>
          <p:cNvPr id="1027"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714876" y="4143380"/>
            <a:ext cx="3931920" cy="2362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476672"/>
            <a:ext cx="3969869"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en-US"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SEE – </a:t>
            </a:r>
            <a:r>
              <a:rPr lang="en-US" sz="4400" b="1" cap="none"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Produc</a:t>
            </a:r>
            <a:r>
              <a:rPr lang="en-US" sz="44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erea</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graphicFrame>
        <p:nvGraphicFramePr>
          <p:cNvPr id="6" name="Table 5"/>
          <p:cNvGraphicFramePr>
            <a:graphicFrameLocks noGrp="1"/>
          </p:cNvGraphicFramePr>
          <p:nvPr/>
        </p:nvGraphicFramePr>
        <p:xfrm>
          <a:off x="539552" y="1556792"/>
          <a:ext cx="3456385" cy="2313432"/>
        </p:xfrm>
        <a:graphic>
          <a:graphicData uri="http://schemas.openxmlformats.org/drawingml/2006/table">
            <a:tbl>
              <a:tblPr/>
              <a:tblGrid>
                <a:gridCol w="779589"/>
                <a:gridCol w="669199"/>
                <a:gridCol w="669199"/>
                <a:gridCol w="669199"/>
                <a:gridCol w="669199"/>
              </a:tblGrid>
              <a:tr h="190500">
                <a:tc>
                  <a:txBody>
                    <a:bodyPr/>
                    <a:lstStyle/>
                    <a:p>
                      <a:pPr>
                        <a:lnSpc>
                          <a:spcPct val="115000"/>
                        </a:lnSpc>
                        <a:spcAft>
                          <a:spcPts val="0"/>
                        </a:spcAft>
                      </a:pPr>
                      <a:r>
                        <a:rPr lang="ro-RO" sz="1100" dirty="0" smtClean="0">
                          <a:solidFill>
                            <a:srgbClr val="000000"/>
                          </a:solidFill>
                          <a:latin typeface="Calibri"/>
                          <a:ea typeface="Times New Roman"/>
                          <a:cs typeface="Times New Roman"/>
                        </a:rPr>
                        <a:t>2008, World</a:t>
                      </a:r>
                      <a:endParaRPr lang="en-US" sz="1100" dirty="0">
                        <a:latin typeface="Calibri"/>
                        <a:ea typeface="Calibri"/>
                        <a:cs typeface="Times New Roman"/>
                      </a:endParaRPr>
                    </a:p>
                  </a:txBody>
                  <a:tcPr marL="68580" marR="68580" marT="0" marB="0" anchor="b">
                    <a:lnL>
                      <a:noFill/>
                    </a:lnL>
                    <a:lnR>
                      <a:noFill/>
                    </a:lnR>
                    <a:lnT>
                      <a:noFill/>
                    </a:lnT>
                    <a:lnB>
                      <a:noFill/>
                    </a:lnB>
                  </a:tcPr>
                </a:tc>
                <a:tc>
                  <a:txBody>
                    <a:bodyPr/>
                    <a:lstStyle/>
                    <a:p>
                      <a:pPr>
                        <a:lnSpc>
                          <a:spcPct val="115000"/>
                        </a:lnSpc>
                        <a:spcAft>
                          <a:spcPts val="0"/>
                        </a:spcAft>
                      </a:pPr>
                      <a:r>
                        <a:rPr lang="ro-RO" sz="1100">
                          <a:solidFill>
                            <a:srgbClr val="000000"/>
                          </a:solidFill>
                          <a:latin typeface="Calibri"/>
                          <a:ea typeface="Times New Roman"/>
                          <a:cs typeface="Times New Roman"/>
                        </a:rPr>
                        <a:t>TWh</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nSpc>
                          <a:spcPct val="115000"/>
                        </a:lnSpc>
                        <a:spcAft>
                          <a:spcPts val="0"/>
                        </a:spcAft>
                      </a:pPr>
                      <a:r>
                        <a:rPr lang="ro-RO" sz="1100">
                          <a:solidFill>
                            <a:srgbClr val="000000"/>
                          </a:solidFill>
                          <a:latin typeface="Calibri"/>
                          <a:ea typeface="Times New Roman"/>
                          <a:cs typeface="Times New Roman"/>
                        </a:rPr>
                        <a:t>%</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dirty="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carbune</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8273</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40.99</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petrol</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1104</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5.47</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gaz</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4303</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21.32</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69.10</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nuclear</a:t>
                      </a:r>
                      <a:endParaRPr lang="en-US" sz="1100">
                        <a:latin typeface="Calibri"/>
                        <a:ea typeface="Calibri"/>
                        <a:cs typeface="Times New Roman"/>
                      </a:endParaRPr>
                    </a:p>
                  </a:txBody>
                  <a:tcPr marL="68580" marR="68580" marT="0" marB="0" anchor="b">
                    <a:lnL>
                      <a:noFill/>
                    </a:lnL>
                    <a:lnR>
                      <a:noFill/>
                    </a:lnR>
                    <a:lnT>
                      <a:noFill/>
                    </a:lnT>
                    <a:lnB>
                      <a:noFill/>
                    </a:lnB>
                    <a:solidFill>
                      <a:srgbClr val="FFFF0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2731</a:t>
                      </a:r>
                      <a:endParaRPr lang="en-US" sz="1100">
                        <a:latin typeface="Calibri"/>
                        <a:ea typeface="Calibri"/>
                        <a:cs typeface="Times New Roman"/>
                      </a:endParaRPr>
                    </a:p>
                  </a:txBody>
                  <a:tcPr marL="68580" marR="68580" marT="0" marB="0" anchor="b">
                    <a:lnL>
                      <a:noFill/>
                    </a:lnL>
                    <a:lnR>
                      <a:noFill/>
                    </a:lnR>
                    <a:lnT>
                      <a:noFill/>
                    </a:lnT>
                    <a:lnB>
                      <a:noFill/>
                    </a:lnB>
                    <a:solidFill>
                      <a:srgbClr val="FFFF0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13.53</a:t>
                      </a:r>
                      <a:endParaRPr lang="en-US" sz="1100">
                        <a:latin typeface="Calibri"/>
                        <a:ea typeface="Calibri"/>
                        <a:cs typeface="Times New Roman"/>
                      </a:endParaRPr>
                    </a:p>
                  </a:txBody>
                  <a:tcPr marL="68580" marR="68580" marT="0" marB="0" anchor="b">
                    <a:lnL>
                      <a:noFill/>
                    </a:lnL>
                    <a:lnR>
                      <a:noFill/>
                    </a:lnR>
                    <a:lnT>
                      <a:noFill/>
                    </a:lnT>
                    <a:lnB>
                      <a:noFill/>
                    </a:lnB>
                    <a:solidFill>
                      <a:srgbClr val="FFFF0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13.53</a:t>
                      </a:r>
                      <a:endParaRPr lang="en-US" sz="1100">
                        <a:latin typeface="Calibri"/>
                        <a:ea typeface="Calibri"/>
                        <a:cs typeface="Times New Roman"/>
                      </a:endParaRPr>
                    </a:p>
                  </a:txBody>
                  <a:tcPr marL="68580" marR="68580" marT="0" marB="0" anchor="b">
                    <a:lnL>
                      <a:noFill/>
                    </a:lnL>
                    <a:lnR>
                      <a:noFill/>
                    </a:lnR>
                    <a:lnT>
                      <a:noFill/>
                    </a:lnT>
                    <a:lnB>
                      <a:noFill/>
                    </a:lnB>
                    <a:solidFill>
                      <a:srgbClr val="FFFF0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82.63</a:t>
                      </a:r>
                      <a:endParaRPr lang="en-US" sz="1100">
                        <a:latin typeface="Calibri"/>
                        <a:ea typeface="Calibri"/>
                        <a:cs typeface="Times New Roman"/>
                      </a:endParaRPr>
                    </a:p>
                  </a:txBody>
                  <a:tcPr marL="68580" marR="68580" marT="0" marB="0" anchor="b">
                    <a:lnL>
                      <a:noFill/>
                    </a:lnL>
                    <a:lnR>
                      <a:noFill/>
                    </a:lnR>
                    <a:lnT>
                      <a:noFill/>
                    </a:lnT>
                    <a:lnB>
                      <a:noFill/>
                    </a:lnB>
                    <a:solidFill>
                      <a:srgbClr val="DDD9C3"/>
                    </a:solidFill>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biomasa</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267</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1.32</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hidro</a:t>
                      </a:r>
                      <a:endParaRPr lang="en-US" sz="1100">
                        <a:latin typeface="Calibri"/>
                        <a:ea typeface="Calibri"/>
                        <a:cs typeface="Times New Roman"/>
                      </a:endParaRPr>
                    </a:p>
                  </a:txBody>
                  <a:tcPr marL="68580" marR="68580" marT="0" marB="0" anchor="b">
                    <a:lnL>
                      <a:noFill/>
                    </a:lnL>
                    <a:lnR>
                      <a:noFill/>
                    </a:lnR>
                    <a:lnT>
                      <a:noFill/>
                    </a:lnT>
                    <a:lnB>
                      <a:noFill/>
                    </a:lnB>
                    <a:solidFill>
                      <a:srgbClr val="8DB4E3"/>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3208</a:t>
                      </a:r>
                      <a:endParaRPr lang="en-US" sz="1100">
                        <a:latin typeface="Calibri"/>
                        <a:ea typeface="Calibri"/>
                        <a:cs typeface="Times New Roman"/>
                      </a:endParaRPr>
                    </a:p>
                  </a:txBody>
                  <a:tcPr marL="68580" marR="68580" marT="0" marB="0" anchor="b">
                    <a:lnL>
                      <a:noFill/>
                    </a:lnL>
                    <a:lnR>
                      <a:noFill/>
                    </a:lnR>
                    <a:lnT>
                      <a:noFill/>
                    </a:lnT>
                    <a:lnB>
                      <a:noFill/>
                    </a:lnB>
                    <a:solidFill>
                      <a:srgbClr val="8DB4E3"/>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15.89</a:t>
                      </a:r>
                      <a:endParaRPr lang="en-US" sz="1100">
                        <a:latin typeface="Calibri"/>
                        <a:ea typeface="Calibri"/>
                        <a:cs typeface="Times New Roman"/>
                      </a:endParaRPr>
                    </a:p>
                  </a:txBody>
                  <a:tcPr marL="68580" marR="68580" marT="0" marB="0" anchor="b">
                    <a:lnL>
                      <a:noFill/>
                    </a:lnL>
                    <a:lnR>
                      <a:noFill/>
                    </a:lnR>
                    <a:lnT>
                      <a:noFill/>
                    </a:lnT>
                    <a:lnB>
                      <a:noFill/>
                    </a:lnB>
                    <a:solidFill>
                      <a:srgbClr val="8DB4E3"/>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15.89</a:t>
                      </a:r>
                      <a:endParaRPr lang="en-US" sz="1100">
                        <a:latin typeface="Calibri"/>
                        <a:ea typeface="Calibri"/>
                        <a:cs typeface="Times New Roman"/>
                      </a:endParaRPr>
                    </a:p>
                  </a:txBody>
                  <a:tcPr marL="68580" marR="68580" marT="0" marB="0" anchor="b">
                    <a:lnL>
                      <a:noFill/>
                    </a:lnL>
                    <a:lnR>
                      <a:noFill/>
                    </a:lnR>
                    <a:lnT>
                      <a:noFill/>
                    </a:lnT>
                    <a:lnB>
                      <a:noFill/>
                    </a:lnB>
                    <a:solidFill>
                      <a:srgbClr val="8DB4E3"/>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17.37</a:t>
                      </a:r>
                      <a:endParaRPr lang="en-US" sz="1100">
                        <a:latin typeface="Calibri"/>
                        <a:ea typeface="Calibri"/>
                        <a:cs typeface="Times New Roman"/>
                      </a:endParaRPr>
                    </a:p>
                  </a:txBody>
                  <a:tcPr marL="68580" marR="68580" marT="0" marB="0" anchor="b">
                    <a:lnL>
                      <a:noFill/>
                    </a:lnL>
                    <a:lnR>
                      <a:noFill/>
                    </a:lnR>
                    <a:lnT>
                      <a:noFill/>
                    </a:lnT>
                    <a:lnB>
                      <a:noFill/>
                    </a:lnB>
                    <a:solidFill>
                      <a:srgbClr val="93CDDD"/>
                    </a:solidFill>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eolian</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219</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1.09</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1.47</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geotermal</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65</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0.32</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solar</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13</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0.06</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Total</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gn="r">
                        <a:lnSpc>
                          <a:spcPct val="115000"/>
                        </a:lnSpc>
                        <a:spcAft>
                          <a:spcPts val="0"/>
                        </a:spcAft>
                      </a:pPr>
                      <a:r>
                        <a:rPr lang="ro-RO" sz="1100">
                          <a:solidFill>
                            <a:srgbClr val="000000"/>
                          </a:solidFill>
                          <a:latin typeface="Calibri"/>
                          <a:ea typeface="Times New Roman"/>
                          <a:cs typeface="Times New Roman"/>
                        </a:rPr>
                        <a:t>20183</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dirty="0">
                        <a:latin typeface="Calibri"/>
                      </a:endParaRPr>
                    </a:p>
                  </a:txBody>
                  <a:tcPr marL="68580" marR="68580" marT="0" marB="0" anchor="b">
                    <a:lnL>
                      <a:noFill/>
                    </a:lnL>
                    <a:lnR>
                      <a:noFill/>
                    </a:lnR>
                    <a:lnT>
                      <a:noFill/>
                    </a:lnT>
                    <a:lnB>
                      <a:noFill/>
                    </a:lnB>
                  </a:tcPr>
                </a:tc>
              </a:tr>
            </a:tbl>
          </a:graphicData>
        </a:graphic>
      </p:graphicFrame>
      <p:graphicFrame>
        <p:nvGraphicFramePr>
          <p:cNvPr id="7" name="Table 6"/>
          <p:cNvGraphicFramePr>
            <a:graphicFrameLocks noGrp="1"/>
          </p:cNvGraphicFramePr>
          <p:nvPr/>
        </p:nvGraphicFramePr>
        <p:xfrm>
          <a:off x="4499992" y="1628800"/>
          <a:ext cx="3201035" cy="2313432"/>
        </p:xfrm>
        <a:graphic>
          <a:graphicData uri="http://schemas.openxmlformats.org/drawingml/2006/table">
            <a:tbl>
              <a:tblPr/>
              <a:tblGrid>
                <a:gridCol w="721995"/>
                <a:gridCol w="619760"/>
                <a:gridCol w="619760"/>
                <a:gridCol w="619760"/>
                <a:gridCol w="619760"/>
              </a:tblGrid>
              <a:tr h="190500">
                <a:tc>
                  <a:txBody>
                    <a:bodyPr/>
                    <a:lstStyle/>
                    <a:p>
                      <a:pPr algn="l">
                        <a:lnSpc>
                          <a:spcPct val="115000"/>
                        </a:lnSpc>
                        <a:spcAft>
                          <a:spcPts val="0"/>
                        </a:spcAft>
                      </a:pPr>
                      <a:r>
                        <a:rPr lang="ro-RO" sz="1100" dirty="0" smtClean="0">
                          <a:solidFill>
                            <a:srgbClr val="000000"/>
                          </a:solidFill>
                          <a:latin typeface="Calibri"/>
                          <a:ea typeface="Times New Roman"/>
                          <a:cs typeface="Times New Roman"/>
                        </a:rPr>
                        <a:t>2035, World</a:t>
                      </a:r>
                      <a:endParaRPr lang="en-US" sz="1100" dirty="0">
                        <a:latin typeface="Calibri"/>
                        <a:ea typeface="Calibri"/>
                        <a:cs typeface="Times New Roman"/>
                      </a:endParaRPr>
                    </a:p>
                  </a:txBody>
                  <a:tcPr marL="68580" marR="68580" marT="0" marB="0" anchor="b">
                    <a:lnL>
                      <a:noFill/>
                    </a:lnL>
                    <a:lnR>
                      <a:noFill/>
                    </a:lnR>
                    <a:lnT>
                      <a:noFill/>
                    </a:lnT>
                    <a:lnB>
                      <a:noFill/>
                    </a:lnB>
                  </a:tcPr>
                </a:tc>
                <a:tc>
                  <a:txBody>
                    <a:bodyPr/>
                    <a:lstStyle/>
                    <a:p>
                      <a:pPr algn="l">
                        <a:lnSpc>
                          <a:spcPct val="115000"/>
                        </a:lnSpc>
                        <a:spcAft>
                          <a:spcPts val="0"/>
                        </a:spcAft>
                      </a:pPr>
                      <a:r>
                        <a:rPr lang="ro-RO" sz="1100">
                          <a:solidFill>
                            <a:srgbClr val="000000"/>
                          </a:solidFill>
                          <a:latin typeface="Calibri"/>
                          <a:ea typeface="Times New Roman"/>
                          <a:cs typeface="Times New Roman"/>
                        </a:rPr>
                        <a:t>TWh</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gn="l">
                        <a:lnSpc>
                          <a:spcPct val="115000"/>
                        </a:lnSpc>
                        <a:spcAft>
                          <a:spcPts val="0"/>
                        </a:spcAft>
                      </a:pPr>
                      <a:r>
                        <a:rPr lang="ro-RO" sz="1100">
                          <a:solidFill>
                            <a:srgbClr val="000000"/>
                          </a:solidFill>
                          <a:latin typeface="Calibri"/>
                          <a:ea typeface="Times New Roman"/>
                          <a:cs typeface="Times New Roman"/>
                        </a:rPr>
                        <a:t>%</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gn="l">
                        <a:lnSpc>
                          <a:spcPct val="115000"/>
                        </a:lnSpc>
                        <a:spcAft>
                          <a:spcPts val="0"/>
                        </a:spcAft>
                      </a:pPr>
                      <a:r>
                        <a:rPr lang="ro-RO" sz="1100">
                          <a:solidFill>
                            <a:srgbClr val="000000"/>
                          </a:solidFill>
                          <a:latin typeface="Calibri"/>
                          <a:ea typeface="Times New Roman"/>
                          <a:cs typeface="Times New Roman"/>
                        </a:rPr>
                        <a:t>carbune</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11241</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31.87</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gn="l">
                        <a:lnSpc>
                          <a:spcPct val="115000"/>
                        </a:lnSpc>
                        <a:spcAft>
                          <a:spcPts val="0"/>
                        </a:spcAft>
                      </a:pPr>
                      <a:r>
                        <a:rPr lang="ro-RO" sz="1100">
                          <a:solidFill>
                            <a:srgbClr val="000000"/>
                          </a:solidFill>
                          <a:latin typeface="Calibri"/>
                          <a:ea typeface="Times New Roman"/>
                          <a:cs typeface="Times New Roman"/>
                        </a:rPr>
                        <a:t>petrol</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480</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1.36</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gn="l">
                        <a:lnSpc>
                          <a:spcPct val="115000"/>
                        </a:lnSpc>
                        <a:spcAft>
                          <a:spcPts val="0"/>
                        </a:spcAft>
                      </a:pPr>
                      <a:r>
                        <a:rPr lang="ro-RO" sz="1100">
                          <a:solidFill>
                            <a:srgbClr val="000000"/>
                          </a:solidFill>
                          <a:latin typeface="Calibri"/>
                          <a:ea typeface="Times New Roman"/>
                          <a:cs typeface="Times New Roman"/>
                        </a:rPr>
                        <a:t>gaz</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7557</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21.42</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58.84</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gn="l">
                        <a:lnSpc>
                          <a:spcPct val="115000"/>
                        </a:lnSpc>
                        <a:spcAft>
                          <a:spcPts val="0"/>
                        </a:spcAft>
                      </a:pPr>
                      <a:r>
                        <a:rPr lang="ro-RO" sz="1100">
                          <a:solidFill>
                            <a:srgbClr val="000000"/>
                          </a:solidFill>
                          <a:latin typeface="Calibri"/>
                          <a:ea typeface="Times New Roman"/>
                          <a:cs typeface="Times New Roman"/>
                        </a:rPr>
                        <a:t>nuclear</a:t>
                      </a:r>
                      <a:endParaRPr lang="en-US" sz="1100">
                        <a:latin typeface="Calibri"/>
                        <a:ea typeface="Calibri"/>
                        <a:cs typeface="Times New Roman"/>
                      </a:endParaRPr>
                    </a:p>
                  </a:txBody>
                  <a:tcPr marL="68580" marR="68580" marT="0" marB="0" anchor="b">
                    <a:lnL>
                      <a:noFill/>
                    </a:lnL>
                    <a:lnR>
                      <a:noFill/>
                    </a:lnR>
                    <a:lnT>
                      <a:noFill/>
                    </a:lnT>
                    <a:lnB>
                      <a:noFill/>
                    </a:lnB>
                    <a:solidFill>
                      <a:srgbClr val="FFFF0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4883</a:t>
                      </a:r>
                      <a:endParaRPr lang="en-US" sz="1100">
                        <a:latin typeface="Calibri"/>
                        <a:ea typeface="Calibri"/>
                        <a:cs typeface="Times New Roman"/>
                      </a:endParaRPr>
                    </a:p>
                  </a:txBody>
                  <a:tcPr marL="68580" marR="68580" marT="0" marB="0" anchor="b">
                    <a:lnL>
                      <a:noFill/>
                    </a:lnL>
                    <a:lnR>
                      <a:noFill/>
                    </a:lnR>
                    <a:lnT>
                      <a:noFill/>
                    </a:lnT>
                    <a:lnB>
                      <a:noFill/>
                    </a:lnB>
                    <a:solidFill>
                      <a:srgbClr val="FFFF0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13.84</a:t>
                      </a:r>
                      <a:endParaRPr lang="en-US" sz="1100">
                        <a:latin typeface="Calibri"/>
                        <a:ea typeface="Calibri"/>
                        <a:cs typeface="Times New Roman"/>
                      </a:endParaRPr>
                    </a:p>
                  </a:txBody>
                  <a:tcPr marL="68580" marR="68580" marT="0" marB="0" anchor="b">
                    <a:lnL>
                      <a:noFill/>
                    </a:lnL>
                    <a:lnR>
                      <a:noFill/>
                    </a:lnR>
                    <a:lnT>
                      <a:noFill/>
                    </a:lnT>
                    <a:lnB>
                      <a:noFill/>
                    </a:lnB>
                    <a:solidFill>
                      <a:srgbClr val="FFFF0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13.84</a:t>
                      </a:r>
                      <a:endParaRPr lang="en-US" sz="1100">
                        <a:latin typeface="Calibri"/>
                        <a:ea typeface="Calibri"/>
                        <a:cs typeface="Times New Roman"/>
                      </a:endParaRPr>
                    </a:p>
                  </a:txBody>
                  <a:tcPr marL="68580" marR="68580" marT="0" marB="0" anchor="b">
                    <a:lnL>
                      <a:noFill/>
                    </a:lnL>
                    <a:lnR>
                      <a:noFill/>
                    </a:lnR>
                    <a:lnT>
                      <a:noFill/>
                    </a:lnT>
                    <a:lnB>
                      <a:noFill/>
                    </a:lnB>
                    <a:solidFill>
                      <a:srgbClr val="FFFF0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72.68</a:t>
                      </a:r>
                      <a:endParaRPr lang="en-US" sz="1100">
                        <a:latin typeface="Calibri"/>
                        <a:ea typeface="Calibri"/>
                        <a:cs typeface="Times New Roman"/>
                      </a:endParaRPr>
                    </a:p>
                  </a:txBody>
                  <a:tcPr marL="68580" marR="68580" marT="0" marB="0" anchor="b">
                    <a:lnL>
                      <a:noFill/>
                    </a:lnL>
                    <a:lnR>
                      <a:noFill/>
                    </a:lnR>
                    <a:lnT>
                      <a:noFill/>
                    </a:lnT>
                    <a:lnB>
                      <a:noFill/>
                    </a:lnB>
                    <a:solidFill>
                      <a:srgbClr val="DDD9C3"/>
                    </a:solidFill>
                  </a:tcPr>
                </a:tc>
              </a:tr>
              <a:tr h="190500">
                <a:tc>
                  <a:txBody>
                    <a:bodyPr/>
                    <a:lstStyle/>
                    <a:p>
                      <a:pPr algn="l">
                        <a:lnSpc>
                          <a:spcPct val="115000"/>
                        </a:lnSpc>
                        <a:spcAft>
                          <a:spcPts val="0"/>
                        </a:spcAft>
                      </a:pPr>
                      <a:r>
                        <a:rPr lang="ro-RO" sz="1100">
                          <a:solidFill>
                            <a:srgbClr val="000000"/>
                          </a:solidFill>
                          <a:latin typeface="Calibri"/>
                          <a:ea typeface="Times New Roman"/>
                          <a:cs typeface="Times New Roman"/>
                        </a:rPr>
                        <a:t>biomasa</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1476</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4.18</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gn="l">
                        <a:lnSpc>
                          <a:spcPct val="115000"/>
                        </a:lnSpc>
                        <a:spcAft>
                          <a:spcPts val="0"/>
                        </a:spcAft>
                      </a:pPr>
                      <a:r>
                        <a:rPr lang="ro-RO" sz="1100">
                          <a:solidFill>
                            <a:srgbClr val="000000"/>
                          </a:solidFill>
                          <a:latin typeface="Calibri"/>
                          <a:ea typeface="Times New Roman"/>
                          <a:cs typeface="Times New Roman"/>
                        </a:rPr>
                        <a:t>hidro</a:t>
                      </a:r>
                      <a:endParaRPr lang="en-US" sz="1100">
                        <a:latin typeface="Calibri"/>
                        <a:ea typeface="Calibri"/>
                        <a:cs typeface="Times New Roman"/>
                      </a:endParaRPr>
                    </a:p>
                  </a:txBody>
                  <a:tcPr marL="68580" marR="68580" marT="0" marB="0" anchor="b">
                    <a:lnL>
                      <a:noFill/>
                    </a:lnL>
                    <a:lnR>
                      <a:noFill/>
                    </a:lnR>
                    <a:lnT>
                      <a:noFill/>
                    </a:lnT>
                    <a:lnB>
                      <a:noFill/>
                    </a:lnB>
                    <a:solidFill>
                      <a:srgbClr val="8DB4E3"/>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5533</a:t>
                      </a:r>
                      <a:endParaRPr lang="en-US" sz="1100">
                        <a:latin typeface="Calibri"/>
                        <a:ea typeface="Calibri"/>
                        <a:cs typeface="Times New Roman"/>
                      </a:endParaRPr>
                    </a:p>
                  </a:txBody>
                  <a:tcPr marL="68580" marR="68580" marT="0" marB="0" anchor="b">
                    <a:lnL>
                      <a:noFill/>
                    </a:lnL>
                    <a:lnR>
                      <a:noFill/>
                    </a:lnR>
                    <a:lnT>
                      <a:noFill/>
                    </a:lnT>
                    <a:lnB>
                      <a:noFill/>
                    </a:lnB>
                    <a:solidFill>
                      <a:srgbClr val="8DB4E3"/>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15.69</a:t>
                      </a:r>
                      <a:endParaRPr lang="en-US" sz="1100">
                        <a:latin typeface="Calibri"/>
                        <a:ea typeface="Calibri"/>
                        <a:cs typeface="Times New Roman"/>
                      </a:endParaRPr>
                    </a:p>
                  </a:txBody>
                  <a:tcPr marL="68580" marR="68580" marT="0" marB="0" anchor="b">
                    <a:lnL>
                      <a:noFill/>
                    </a:lnL>
                    <a:lnR>
                      <a:noFill/>
                    </a:lnR>
                    <a:lnT>
                      <a:noFill/>
                    </a:lnT>
                    <a:lnB>
                      <a:noFill/>
                    </a:lnB>
                    <a:solidFill>
                      <a:srgbClr val="8DB4E3"/>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15.69</a:t>
                      </a:r>
                      <a:endParaRPr lang="en-US" sz="1100">
                        <a:latin typeface="Calibri"/>
                        <a:ea typeface="Calibri"/>
                        <a:cs typeface="Times New Roman"/>
                      </a:endParaRPr>
                    </a:p>
                  </a:txBody>
                  <a:tcPr marL="68580" marR="68580" marT="0" marB="0" anchor="b">
                    <a:lnL>
                      <a:noFill/>
                    </a:lnL>
                    <a:lnR>
                      <a:noFill/>
                    </a:lnR>
                    <a:lnT>
                      <a:noFill/>
                    </a:lnT>
                    <a:lnB>
                      <a:noFill/>
                    </a:lnB>
                    <a:solidFill>
                      <a:srgbClr val="8DB4E3"/>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27.32</a:t>
                      </a:r>
                      <a:endParaRPr lang="en-US" sz="1100">
                        <a:latin typeface="Calibri"/>
                        <a:ea typeface="Calibri"/>
                        <a:cs typeface="Times New Roman"/>
                      </a:endParaRPr>
                    </a:p>
                  </a:txBody>
                  <a:tcPr marL="68580" marR="68580" marT="0" marB="0" anchor="b">
                    <a:lnL>
                      <a:noFill/>
                    </a:lnL>
                    <a:lnR>
                      <a:noFill/>
                    </a:lnR>
                    <a:lnT>
                      <a:noFill/>
                    </a:lnT>
                    <a:lnB>
                      <a:noFill/>
                    </a:lnB>
                    <a:solidFill>
                      <a:srgbClr val="93CDDD"/>
                    </a:solidFill>
                  </a:tcPr>
                </a:tc>
              </a:tr>
              <a:tr h="190500">
                <a:tc>
                  <a:txBody>
                    <a:bodyPr/>
                    <a:lstStyle/>
                    <a:p>
                      <a:pPr algn="l">
                        <a:lnSpc>
                          <a:spcPct val="115000"/>
                        </a:lnSpc>
                        <a:spcAft>
                          <a:spcPts val="0"/>
                        </a:spcAft>
                      </a:pPr>
                      <a:r>
                        <a:rPr lang="ro-RO" sz="1100">
                          <a:solidFill>
                            <a:srgbClr val="000000"/>
                          </a:solidFill>
                          <a:latin typeface="Calibri"/>
                          <a:ea typeface="Times New Roman"/>
                          <a:cs typeface="Times New Roman"/>
                        </a:rPr>
                        <a:t>eolian</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2851</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8.08</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11.63</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gn="l">
                        <a:lnSpc>
                          <a:spcPct val="115000"/>
                        </a:lnSpc>
                        <a:spcAft>
                          <a:spcPts val="0"/>
                        </a:spcAft>
                      </a:pPr>
                      <a:r>
                        <a:rPr lang="ro-RO" sz="1100">
                          <a:solidFill>
                            <a:srgbClr val="000000"/>
                          </a:solidFill>
                          <a:latin typeface="Calibri"/>
                          <a:ea typeface="Times New Roman"/>
                          <a:cs typeface="Times New Roman"/>
                        </a:rPr>
                        <a:t>geotermal</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279</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0.79</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gn="l">
                        <a:lnSpc>
                          <a:spcPct val="115000"/>
                        </a:lnSpc>
                        <a:spcAft>
                          <a:spcPts val="0"/>
                        </a:spcAft>
                      </a:pPr>
                      <a:r>
                        <a:rPr lang="ro-RO" sz="1100">
                          <a:solidFill>
                            <a:srgbClr val="000000"/>
                          </a:solidFill>
                          <a:latin typeface="Calibri"/>
                          <a:ea typeface="Times New Roman"/>
                          <a:cs typeface="Times New Roman"/>
                        </a:rPr>
                        <a:t>solar</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972</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2.76</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gn="l">
                        <a:lnSpc>
                          <a:spcPct val="115000"/>
                        </a:lnSpc>
                        <a:spcAft>
                          <a:spcPts val="0"/>
                        </a:spcAft>
                      </a:pPr>
                      <a:r>
                        <a:rPr lang="ro-RO" sz="1100">
                          <a:solidFill>
                            <a:srgbClr val="000000"/>
                          </a:solidFill>
                          <a:latin typeface="Calibri"/>
                          <a:ea typeface="Times New Roman"/>
                          <a:cs typeface="Times New Roman"/>
                        </a:rPr>
                        <a:t>Total</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gn="r">
                        <a:lnSpc>
                          <a:spcPct val="115000"/>
                        </a:lnSpc>
                        <a:spcAft>
                          <a:spcPts val="0"/>
                        </a:spcAft>
                      </a:pPr>
                      <a:r>
                        <a:rPr lang="ro-RO" sz="1100">
                          <a:solidFill>
                            <a:srgbClr val="000000"/>
                          </a:solidFill>
                          <a:latin typeface="Calibri"/>
                          <a:ea typeface="Times New Roman"/>
                          <a:cs typeface="Times New Roman"/>
                        </a:rPr>
                        <a:t>35272</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gn="l">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gn="l">
                        <a:lnSpc>
                          <a:spcPct val="115000"/>
                        </a:lnSpc>
                      </a:pPr>
                      <a:endParaRPr lang="en-US" sz="1100" dirty="0">
                        <a:latin typeface="Calibri"/>
                      </a:endParaRPr>
                    </a:p>
                  </a:txBody>
                  <a:tcPr marL="68580" marR="68580" marT="0" marB="0" anchor="b">
                    <a:lnL>
                      <a:noFill/>
                    </a:lnL>
                    <a:lnR>
                      <a:noFill/>
                    </a:lnR>
                    <a:lnT>
                      <a:noFill/>
                    </a:lnT>
                    <a:lnB>
                      <a:noFill/>
                    </a:lnB>
                  </a:tcPr>
                </a:tc>
              </a:tr>
            </a:tbl>
          </a:graphicData>
        </a:graphic>
      </p:graphicFrame>
      <p:graphicFrame>
        <p:nvGraphicFramePr>
          <p:cNvPr id="10" name="Table 9"/>
          <p:cNvGraphicFramePr>
            <a:graphicFrameLocks noGrp="1"/>
          </p:cNvGraphicFramePr>
          <p:nvPr/>
        </p:nvGraphicFramePr>
        <p:xfrm>
          <a:off x="4427984" y="4077072"/>
          <a:ext cx="3095625" cy="2313432"/>
        </p:xfrm>
        <a:graphic>
          <a:graphicData uri="http://schemas.openxmlformats.org/drawingml/2006/table">
            <a:tbl>
              <a:tblPr/>
              <a:tblGrid>
                <a:gridCol w="616585"/>
                <a:gridCol w="619760"/>
                <a:gridCol w="619760"/>
                <a:gridCol w="619760"/>
                <a:gridCol w="619760"/>
              </a:tblGrid>
              <a:tr h="190500">
                <a:tc>
                  <a:txBody>
                    <a:bodyPr/>
                    <a:lstStyle/>
                    <a:p>
                      <a:pPr>
                        <a:lnSpc>
                          <a:spcPct val="115000"/>
                        </a:lnSpc>
                        <a:spcAft>
                          <a:spcPts val="0"/>
                        </a:spcAft>
                      </a:pPr>
                      <a:r>
                        <a:rPr lang="ro-RO" sz="1100" dirty="0">
                          <a:solidFill>
                            <a:srgbClr val="000000"/>
                          </a:solidFill>
                          <a:latin typeface="Calibri"/>
                          <a:ea typeface="Times New Roman"/>
                          <a:cs typeface="Times New Roman"/>
                        </a:rPr>
                        <a:t>2012</a:t>
                      </a:r>
                      <a:endParaRPr lang="en-US" sz="1100" dirty="0">
                        <a:latin typeface="Calibri"/>
                        <a:ea typeface="Calibri"/>
                        <a:cs typeface="Times New Roman"/>
                      </a:endParaRPr>
                    </a:p>
                  </a:txBody>
                  <a:tcPr marL="68580" marR="68580" marT="0" marB="0" anchor="b">
                    <a:lnL>
                      <a:noFill/>
                    </a:lnL>
                    <a:lnR>
                      <a:noFill/>
                    </a:lnR>
                    <a:lnT>
                      <a:noFill/>
                    </a:lnT>
                    <a:lnB>
                      <a:noFill/>
                    </a:lnB>
                  </a:tcPr>
                </a:tc>
                <a:tc>
                  <a:txBody>
                    <a:bodyPr/>
                    <a:lstStyle/>
                    <a:p>
                      <a:pPr>
                        <a:lnSpc>
                          <a:spcPct val="115000"/>
                        </a:lnSpc>
                        <a:spcAft>
                          <a:spcPts val="0"/>
                        </a:spcAft>
                      </a:pPr>
                      <a:r>
                        <a:rPr lang="ro-RO" sz="1100">
                          <a:solidFill>
                            <a:srgbClr val="000000"/>
                          </a:solidFill>
                          <a:latin typeface="Calibri"/>
                          <a:ea typeface="Times New Roman"/>
                          <a:cs typeface="Times New Roman"/>
                        </a:rPr>
                        <a:t>RO</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gn="r">
                        <a:lnSpc>
                          <a:spcPct val="115000"/>
                        </a:lnSpc>
                        <a:spcAft>
                          <a:spcPts val="0"/>
                        </a:spcAft>
                      </a:pPr>
                      <a:endParaRPr lang="en-US" sz="1100" dirty="0">
                        <a:latin typeface="Calibri"/>
                        <a:ea typeface="Calibri"/>
                        <a:cs typeface="Times New Roman"/>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Sursa</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nSpc>
                          <a:spcPct val="115000"/>
                        </a:lnSpc>
                        <a:spcAft>
                          <a:spcPts val="0"/>
                        </a:spcAft>
                      </a:pPr>
                      <a:r>
                        <a:rPr lang="ro-RO" sz="1100">
                          <a:solidFill>
                            <a:srgbClr val="000000"/>
                          </a:solidFill>
                          <a:latin typeface="Calibri"/>
                          <a:ea typeface="Times New Roman"/>
                          <a:cs typeface="Times New Roman"/>
                        </a:rPr>
                        <a:t>GWh</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nSpc>
                          <a:spcPct val="115000"/>
                        </a:lnSpc>
                        <a:spcAft>
                          <a:spcPts val="0"/>
                        </a:spcAft>
                      </a:pPr>
                      <a:r>
                        <a:rPr lang="ro-RO" sz="1100">
                          <a:solidFill>
                            <a:srgbClr val="000000"/>
                          </a:solidFill>
                          <a:latin typeface="Calibri"/>
                          <a:ea typeface="Times New Roman"/>
                          <a:cs typeface="Times New Roman"/>
                        </a:rPr>
                        <a:t>%</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carbune</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dirty="0">
                          <a:solidFill>
                            <a:srgbClr val="000000"/>
                          </a:solidFill>
                          <a:latin typeface="Calibri"/>
                          <a:ea typeface="Times New Roman"/>
                          <a:cs typeface="Times New Roman"/>
                        </a:rPr>
                        <a:t>25795</a:t>
                      </a:r>
                      <a:endParaRPr lang="en-US" sz="1100" dirty="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41.65</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petrol</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8043</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12.99</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gaz</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nSpc>
                          <a:spcPct val="115000"/>
                        </a:lnSpc>
                        <a:spcAft>
                          <a:spcPts val="0"/>
                        </a:spcAft>
                      </a:pPr>
                      <a:r>
                        <a:rPr lang="ro-RO" sz="1100">
                          <a:solidFill>
                            <a:srgbClr val="000000"/>
                          </a:solidFill>
                          <a:latin typeface="Calibri"/>
                          <a:ea typeface="Times New Roman"/>
                          <a:cs typeface="Times New Roman"/>
                        </a:rPr>
                        <a:t> </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0.00</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54.93</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nuclear</a:t>
                      </a:r>
                      <a:endParaRPr lang="en-US" sz="1100">
                        <a:latin typeface="Calibri"/>
                        <a:ea typeface="Calibri"/>
                        <a:cs typeface="Times New Roman"/>
                      </a:endParaRPr>
                    </a:p>
                  </a:txBody>
                  <a:tcPr marL="68580" marR="68580" marT="0" marB="0" anchor="b">
                    <a:lnL>
                      <a:noFill/>
                    </a:lnL>
                    <a:lnR>
                      <a:noFill/>
                    </a:lnR>
                    <a:lnT>
                      <a:noFill/>
                    </a:lnT>
                    <a:lnB>
                      <a:noFill/>
                    </a:lnB>
                    <a:solidFill>
                      <a:srgbClr val="FFFF0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11747</a:t>
                      </a:r>
                      <a:endParaRPr lang="en-US" sz="1100">
                        <a:latin typeface="Calibri"/>
                        <a:ea typeface="Calibri"/>
                        <a:cs typeface="Times New Roman"/>
                      </a:endParaRPr>
                    </a:p>
                  </a:txBody>
                  <a:tcPr marL="68580" marR="68580" marT="0" marB="0" anchor="b">
                    <a:lnL>
                      <a:noFill/>
                    </a:lnL>
                    <a:lnR>
                      <a:noFill/>
                    </a:lnR>
                    <a:lnT>
                      <a:noFill/>
                    </a:lnT>
                    <a:lnB>
                      <a:noFill/>
                    </a:lnB>
                    <a:solidFill>
                      <a:srgbClr val="FFFF0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18.97</a:t>
                      </a:r>
                      <a:endParaRPr lang="en-US" sz="1100">
                        <a:latin typeface="Calibri"/>
                        <a:ea typeface="Calibri"/>
                        <a:cs typeface="Times New Roman"/>
                      </a:endParaRPr>
                    </a:p>
                  </a:txBody>
                  <a:tcPr marL="68580" marR="68580" marT="0" marB="0" anchor="b">
                    <a:lnL>
                      <a:noFill/>
                    </a:lnL>
                    <a:lnR>
                      <a:noFill/>
                    </a:lnR>
                    <a:lnT>
                      <a:noFill/>
                    </a:lnT>
                    <a:lnB>
                      <a:noFill/>
                    </a:lnB>
                    <a:solidFill>
                      <a:srgbClr val="FFFF0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18.97</a:t>
                      </a:r>
                      <a:endParaRPr lang="en-US" sz="1100">
                        <a:latin typeface="Calibri"/>
                        <a:ea typeface="Calibri"/>
                        <a:cs typeface="Times New Roman"/>
                      </a:endParaRPr>
                    </a:p>
                  </a:txBody>
                  <a:tcPr marL="68580" marR="68580" marT="0" marB="0" anchor="b">
                    <a:lnL>
                      <a:noFill/>
                    </a:lnL>
                    <a:lnR>
                      <a:noFill/>
                    </a:lnR>
                    <a:lnT>
                      <a:noFill/>
                    </a:lnT>
                    <a:lnB>
                      <a:noFill/>
                    </a:lnB>
                    <a:solidFill>
                      <a:srgbClr val="FFFF0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73.90</a:t>
                      </a:r>
                      <a:endParaRPr lang="en-US" sz="1100">
                        <a:latin typeface="Calibri"/>
                        <a:ea typeface="Calibri"/>
                        <a:cs typeface="Times New Roman"/>
                      </a:endParaRPr>
                    </a:p>
                  </a:txBody>
                  <a:tcPr marL="68580" marR="68580" marT="0" marB="0" anchor="b">
                    <a:lnL>
                      <a:noFill/>
                    </a:lnL>
                    <a:lnR>
                      <a:noFill/>
                    </a:lnR>
                    <a:lnT>
                      <a:noFill/>
                    </a:lnT>
                    <a:lnB>
                      <a:noFill/>
                    </a:lnB>
                    <a:solidFill>
                      <a:srgbClr val="DDD9C3"/>
                    </a:solidFill>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biomasa</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183</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0.30</a:t>
                      </a:r>
                      <a:endParaRPr lang="en-US" sz="1100">
                        <a:latin typeface="Calibri"/>
                        <a:ea typeface="Calibri"/>
                        <a:cs typeface="Times New Roman"/>
                      </a:endParaRPr>
                    </a:p>
                  </a:txBody>
                  <a:tcPr marL="68580" marR="68580" marT="0" marB="0" anchor="b">
                    <a:lnL>
                      <a:noFill/>
                    </a:lnL>
                    <a:lnR>
                      <a:noFill/>
                    </a:lnR>
                    <a:lnT>
                      <a:noFill/>
                    </a:lnT>
                    <a:lnB>
                      <a:noFill/>
                    </a:lnB>
                    <a:solidFill>
                      <a:srgbClr val="C5BE97"/>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hidro</a:t>
                      </a:r>
                      <a:endParaRPr lang="en-US" sz="1100">
                        <a:latin typeface="Calibri"/>
                        <a:ea typeface="Calibri"/>
                        <a:cs typeface="Times New Roman"/>
                      </a:endParaRPr>
                    </a:p>
                  </a:txBody>
                  <a:tcPr marL="68580" marR="68580" marT="0" marB="0" anchor="b">
                    <a:lnL>
                      <a:noFill/>
                    </a:lnL>
                    <a:lnR>
                      <a:noFill/>
                    </a:lnR>
                    <a:lnT>
                      <a:noFill/>
                    </a:lnT>
                    <a:lnB>
                      <a:noFill/>
                    </a:lnB>
                    <a:solidFill>
                      <a:srgbClr val="8DB4E3"/>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14954</a:t>
                      </a:r>
                      <a:endParaRPr lang="en-US" sz="1100">
                        <a:latin typeface="Calibri"/>
                        <a:ea typeface="Calibri"/>
                        <a:cs typeface="Times New Roman"/>
                      </a:endParaRPr>
                    </a:p>
                  </a:txBody>
                  <a:tcPr marL="68580" marR="68580" marT="0" marB="0" anchor="b">
                    <a:lnL>
                      <a:noFill/>
                    </a:lnL>
                    <a:lnR>
                      <a:noFill/>
                    </a:lnR>
                    <a:lnT>
                      <a:noFill/>
                    </a:lnT>
                    <a:lnB>
                      <a:noFill/>
                    </a:lnB>
                    <a:solidFill>
                      <a:srgbClr val="8DB4E3"/>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24.15</a:t>
                      </a:r>
                      <a:endParaRPr lang="en-US" sz="1100">
                        <a:latin typeface="Calibri"/>
                        <a:ea typeface="Calibri"/>
                        <a:cs typeface="Times New Roman"/>
                      </a:endParaRPr>
                    </a:p>
                  </a:txBody>
                  <a:tcPr marL="68580" marR="68580" marT="0" marB="0" anchor="b">
                    <a:lnL>
                      <a:noFill/>
                    </a:lnL>
                    <a:lnR>
                      <a:noFill/>
                    </a:lnR>
                    <a:lnT>
                      <a:noFill/>
                    </a:lnT>
                    <a:lnB>
                      <a:noFill/>
                    </a:lnB>
                    <a:solidFill>
                      <a:srgbClr val="8DB4E3"/>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24.15</a:t>
                      </a:r>
                      <a:endParaRPr lang="en-US" sz="1100">
                        <a:latin typeface="Calibri"/>
                        <a:ea typeface="Calibri"/>
                        <a:cs typeface="Times New Roman"/>
                      </a:endParaRPr>
                    </a:p>
                  </a:txBody>
                  <a:tcPr marL="68580" marR="68580" marT="0" marB="0" anchor="b">
                    <a:lnL>
                      <a:noFill/>
                    </a:lnL>
                    <a:lnR>
                      <a:noFill/>
                    </a:lnR>
                    <a:lnT>
                      <a:noFill/>
                    </a:lnT>
                    <a:lnB>
                      <a:noFill/>
                    </a:lnB>
                    <a:solidFill>
                      <a:srgbClr val="8DB4E3"/>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26.10</a:t>
                      </a:r>
                      <a:endParaRPr lang="en-US" sz="1100">
                        <a:latin typeface="Calibri"/>
                        <a:ea typeface="Calibri"/>
                        <a:cs typeface="Times New Roman"/>
                      </a:endParaRPr>
                    </a:p>
                  </a:txBody>
                  <a:tcPr marL="68580" marR="68580" marT="0" marB="0" anchor="b">
                    <a:lnL>
                      <a:noFill/>
                    </a:lnL>
                    <a:lnR>
                      <a:noFill/>
                    </a:lnR>
                    <a:lnT>
                      <a:noFill/>
                    </a:lnT>
                    <a:lnB>
                      <a:noFill/>
                    </a:lnB>
                    <a:solidFill>
                      <a:srgbClr val="93CDDD"/>
                    </a:solidFill>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eolian</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1208</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1.95</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1.95</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gridSpan="2">
                  <a:txBody>
                    <a:bodyPr/>
                    <a:lstStyle/>
                    <a:p>
                      <a:pPr>
                        <a:lnSpc>
                          <a:spcPct val="115000"/>
                        </a:lnSpc>
                        <a:spcAft>
                          <a:spcPts val="0"/>
                        </a:spcAft>
                      </a:pPr>
                      <a:r>
                        <a:rPr lang="ro-RO" sz="1100">
                          <a:solidFill>
                            <a:srgbClr val="000000"/>
                          </a:solidFill>
                          <a:latin typeface="Calibri"/>
                          <a:ea typeface="Times New Roman"/>
                          <a:cs typeface="Times New Roman"/>
                        </a:rPr>
                        <a:t>geotermal</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hMerge="1">
                  <a:txBody>
                    <a:bodyPr/>
                    <a:lstStyle/>
                    <a:p>
                      <a:endParaRPr lang="en-US"/>
                    </a:p>
                  </a:txBody>
                  <a:tcPr/>
                </a:tc>
                <a:tc>
                  <a:txBody>
                    <a:bodyPr/>
                    <a:lstStyle/>
                    <a:p>
                      <a:pPr algn="r">
                        <a:lnSpc>
                          <a:spcPct val="115000"/>
                        </a:lnSpc>
                        <a:spcAft>
                          <a:spcPts val="0"/>
                        </a:spcAft>
                      </a:pPr>
                      <a:r>
                        <a:rPr lang="ro-RO" sz="1100">
                          <a:solidFill>
                            <a:srgbClr val="000000"/>
                          </a:solidFill>
                          <a:latin typeface="Calibri"/>
                          <a:ea typeface="Times New Roman"/>
                          <a:cs typeface="Times New Roman"/>
                        </a:rPr>
                        <a:t>0.00</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solar</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1</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gn="r">
                        <a:lnSpc>
                          <a:spcPct val="115000"/>
                        </a:lnSpc>
                        <a:spcAft>
                          <a:spcPts val="0"/>
                        </a:spcAft>
                      </a:pPr>
                      <a:r>
                        <a:rPr lang="ro-RO" sz="1100">
                          <a:solidFill>
                            <a:srgbClr val="000000"/>
                          </a:solidFill>
                          <a:latin typeface="Calibri"/>
                          <a:ea typeface="Times New Roman"/>
                          <a:cs typeface="Times New Roman"/>
                        </a:rPr>
                        <a:t>0.00</a:t>
                      </a:r>
                      <a:endParaRPr lang="en-US" sz="1100">
                        <a:latin typeface="Calibri"/>
                        <a:ea typeface="Calibri"/>
                        <a:cs typeface="Times New Roman"/>
                      </a:endParaRPr>
                    </a:p>
                  </a:txBody>
                  <a:tcPr marL="68580" marR="68580" marT="0" marB="0" anchor="b">
                    <a:lnL>
                      <a:noFill/>
                    </a:lnL>
                    <a:lnR>
                      <a:noFill/>
                    </a:lnR>
                    <a:lnT>
                      <a:noFill/>
                    </a:lnT>
                    <a:lnB>
                      <a:noFill/>
                    </a:lnB>
                    <a:solidFill>
                      <a:srgbClr val="92D050"/>
                    </a:solidFill>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r>
              <a:tr h="190500">
                <a:tc>
                  <a:txBody>
                    <a:bodyPr/>
                    <a:lstStyle/>
                    <a:p>
                      <a:pPr>
                        <a:lnSpc>
                          <a:spcPct val="115000"/>
                        </a:lnSpc>
                        <a:spcAft>
                          <a:spcPts val="0"/>
                        </a:spcAft>
                      </a:pPr>
                      <a:r>
                        <a:rPr lang="ro-RO" sz="1100">
                          <a:solidFill>
                            <a:srgbClr val="000000"/>
                          </a:solidFill>
                          <a:latin typeface="Calibri"/>
                          <a:ea typeface="Times New Roman"/>
                          <a:cs typeface="Times New Roman"/>
                        </a:rPr>
                        <a:t>Total</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gn="r">
                        <a:lnSpc>
                          <a:spcPct val="115000"/>
                        </a:lnSpc>
                        <a:spcAft>
                          <a:spcPts val="0"/>
                        </a:spcAft>
                      </a:pPr>
                      <a:r>
                        <a:rPr lang="ro-RO" sz="1100">
                          <a:solidFill>
                            <a:srgbClr val="000000"/>
                          </a:solidFill>
                          <a:latin typeface="Calibri"/>
                          <a:ea typeface="Times New Roman"/>
                          <a:cs typeface="Times New Roman"/>
                        </a:rPr>
                        <a:t>61931</a:t>
                      </a:r>
                      <a:endParaRPr lang="en-US" sz="1100">
                        <a:latin typeface="Calibri"/>
                        <a:ea typeface="Calibri"/>
                        <a:cs typeface="Times New Roman"/>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a:latin typeface="Calibri"/>
                      </a:endParaRPr>
                    </a:p>
                  </a:txBody>
                  <a:tcPr marL="68580" marR="68580" marT="0" marB="0" anchor="b">
                    <a:lnL>
                      <a:noFill/>
                    </a:lnL>
                    <a:lnR>
                      <a:noFill/>
                    </a:lnR>
                    <a:lnT>
                      <a:noFill/>
                    </a:lnT>
                    <a:lnB>
                      <a:noFill/>
                    </a:lnB>
                  </a:tcPr>
                </a:tc>
                <a:tc>
                  <a:txBody>
                    <a:bodyPr/>
                    <a:lstStyle/>
                    <a:p>
                      <a:pPr>
                        <a:lnSpc>
                          <a:spcPct val="115000"/>
                        </a:lnSpc>
                      </a:pPr>
                      <a:endParaRPr lang="en-US" sz="1100" dirty="0">
                        <a:latin typeface="Calibri"/>
                      </a:endParaRPr>
                    </a:p>
                  </a:txBody>
                  <a:tcPr marL="68580" marR="68580" marT="0" marB="0" anchor="b">
                    <a:lnL>
                      <a:noFill/>
                    </a:lnL>
                    <a:lnR>
                      <a:noFill/>
                    </a:lnR>
                    <a:lnT>
                      <a:noFill/>
                    </a:lnT>
                    <a:lnB>
                      <a:noFill/>
                    </a:lnB>
                  </a:tcPr>
                </a:tc>
              </a:tr>
            </a:tbl>
          </a:graphicData>
        </a:graphic>
      </p:graphicFrame>
      <p:pic>
        <p:nvPicPr>
          <p:cNvPr id="11" name="Picture 10" descr="world.jpg"/>
          <p:cNvPicPr>
            <a:picLocks noChangeAspect="1"/>
          </p:cNvPicPr>
          <p:nvPr/>
        </p:nvPicPr>
        <p:blipFill>
          <a:blip r:embed="rId2" cstate="print"/>
          <a:stretch>
            <a:fillRect/>
          </a:stretch>
        </p:blipFill>
        <p:spPr>
          <a:xfrm>
            <a:off x="3419872" y="1700808"/>
            <a:ext cx="698181" cy="522962"/>
          </a:xfrm>
          <a:prstGeom prst="rect">
            <a:avLst/>
          </a:prstGeom>
        </p:spPr>
      </p:pic>
      <p:pic>
        <p:nvPicPr>
          <p:cNvPr id="12" name="Picture 11" descr="world.jpg"/>
          <p:cNvPicPr>
            <a:picLocks noChangeAspect="1"/>
          </p:cNvPicPr>
          <p:nvPr/>
        </p:nvPicPr>
        <p:blipFill>
          <a:blip r:embed="rId2" cstate="print"/>
          <a:stretch>
            <a:fillRect/>
          </a:stretch>
        </p:blipFill>
        <p:spPr>
          <a:xfrm>
            <a:off x="7092280" y="1772816"/>
            <a:ext cx="698181" cy="52296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1" name="Rectangle 165"/>
          <p:cNvSpPr>
            <a:spLocks noChangeArrowheads="1"/>
          </p:cNvSpPr>
          <p:nvPr/>
        </p:nvSpPr>
        <p:spPr bwMode="auto">
          <a:xfrm>
            <a:off x="3995936" y="3284984"/>
            <a:ext cx="4645024" cy="1080120"/>
          </a:xfrm>
          <a:prstGeom prst="rect">
            <a:avLst/>
          </a:prstGeom>
          <a:noFill/>
          <a:ln w="9525">
            <a:noFill/>
            <a:miter lim="800000"/>
            <a:headEnd/>
            <a:tailEnd/>
          </a:ln>
        </p:spPr>
        <p:txBody>
          <a:bodyPr lIns="0" tIns="0" rIns="0" bIns="0" anchor="ctr"/>
          <a:lstStyle/>
          <a:p>
            <a:r>
              <a:rPr lang="ro-RO" sz="2400" b="1" dirty="0">
                <a:latin typeface="Franklin Gothic Medium" pitchFamily="34" charset="0"/>
              </a:rPr>
              <a:t>CAPITOLUL 1</a:t>
            </a:r>
            <a:endParaRPr lang="en-US" sz="2400" b="1" dirty="0">
              <a:latin typeface="Franklin Gothic Medium" pitchFamily="34" charset="0"/>
            </a:endParaRPr>
          </a:p>
          <a:p>
            <a:r>
              <a:rPr lang="ro-RO" sz="2400" b="1" dirty="0">
                <a:solidFill>
                  <a:srgbClr val="1A4D8A"/>
                </a:solidFill>
                <a:latin typeface="Franklin Gothic Medium" pitchFamily="34" charset="0"/>
              </a:rPr>
              <a:t>Piaţa de energie </a:t>
            </a:r>
            <a:r>
              <a:rPr lang="ro-RO" sz="2400" b="1" dirty="0" smtClean="0">
                <a:solidFill>
                  <a:srgbClr val="1A4D8A"/>
                </a:solidFill>
                <a:latin typeface="Franklin Gothic Medium" pitchFamily="34" charset="0"/>
              </a:rPr>
              <a:t>electrică</a:t>
            </a:r>
          </a:p>
          <a:p>
            <a:r>
              <a:rPr lang="ro-RO" sz="2400" b="1" dirty="0" smtClean="0">
                <a:solidFill>
                  <a:srgbClr val="1A4D8A"/>
                </a:solidFill>
                <a:latin typeface="Franklin Gothic Medium" pitchFamily="34" charset="0"/>
              </a:rPr>
              <a:t>context  istoric, </a:t>
            </a:r>
            <a:r>
              <a:rPr lang="ro-RO" sz="2400" b="1" dirty="0">
                <a:solidFill>
                  <a:srgbClr val="1A4D8A"/>
                </a:solidFill>
                <a:latin typeface="Franklin Gothic Medium" pitchFamily="34" charset="0"/>
              </a:rPr>
              <a:t>tehnic şi economic</a:t>
            </a:r>
            <a:endParaRPr lang="en-US" sz="2400" b="1" dirty="0">
              <a:solidFill>
                <a:srgbClr val="1A4D8A"/>
              </a:solidFill>
              <a:latin typeface="Franklin Gothic Medium" pitchFamily="34" charset="0"/>
            </a:endParaRPr>
          </a:p>
        </p:txBody>
      </p:sp>
      <p:sp>
        <p:nvSpPr>
          <p:cNvPr id="4" name="Rectangle 3"/>
          <p:cNvSpPr/>
          <p:nvPr/>
        </p:nvSpPr>
        <p:spPr>
          <a:xfrm>
            <a:off x="1691680" y="1556792"/>
            <a:ext cx="7031220" cy="1323439"/>
          </a:xfrm>
          <a:prstGeom prst="rect">
            <a:avLst/>
          </a:prstGeom>
          <a:noFill/>
        </p:spPr>
        <p:txBody>
          <a:bodyPr wrap="none" lIns="91440" tIns="45720" rIns="91440" bIns="45720">
            <a:spAutoFit/>
          </a:bodyPr>
          <a:lstStyle/>
          <a:p>
            <a:r>
              <a:rPr lang="ro-RO" sz="4000" b="1" spc="50" dirty="0" smtClean="0">
                <a:ln w="12700" cmpd="sng">
                  <a:solidFill>
                    <a:srgbClr val="1A4D8A"/>
                  </a:solidFill>
                  <a:prstDash val="solid"/>
                </a:ln>
                <a:solidFill>
                  <a:schemeClr val="accent6">
                    <a:tint val="1000"/>
                  </a:schemeClr>
                </a:solidFill>
                <a:effectLst>
                  <a:glow rad="53100">
                    <a:schemeClr val="accent6">
                      <a:satMod val="180000"/>
                      <a:alpha val="30000"/>
                    </a:schemeClr>
                  </a:glow>
                  <a:outerShdw blurRad="50800" dist="50800" dir="5400000" algn="ctr" rotWithShape="0">
                    <a:srgbClr val="1A4D8A"/>
                  </a:outerShdw>
                </a:effectLst>
                <a:latin typeface="Franklin Gothic Medium" pitchFamily="34" charset="0"/>
                <a:ea typeface="DejaVu Sans" pitchFamily="34" charset="0"/>
                <a:cs typeface="DejaVu Sans" pitchFamily="34" charset="0"/>
              </a:rPr>
              <a:t>Pieţe de Energie –</a:t>
            </a:r>
            <a:br>
              <a:rPr lang="ro-RO" sz="4000" b="1" spc="50" dirty="0" smtClean="0">
                <a:ln w="12700" cmpd="sng">
                  <a:solidFill>
                    <a:srgbClr val="1A4D8A"/>
                  </a:solidFill>
                  <a:prstDash val="solid"/>
                </a:ln>
                <a:solidFill>
                  <a:schemeClr val="accent6">
                    <a:tint val="1000"/>
                  </a:schemeClr>
                </a:solidFill>
                <a:effectLst>
                  <a:glow rad="53100">
                    <a:schemeClr val="accent6">
                      <a:satMod val="180000"/>
                      <a:alpha val="30000"/>
                    </a:schemeClr>
                  </a:glow>
                  <a:outerShdw blurRad="50800" dist="50800" dir="5400000" algn="ctr" rotWithShape="0">
                    <a:srgbClr val="1A4D8A"/>
                  </a:outerShdw>
                </a:effectLst>
                <a:latin typeface="Franklin Gothic Medium" pitchFamily="34" charset="0"/>
                <a:ea typeface="DejaVu Sans" pitchFamily="34" charset="0"/>
                <a:cs typeface="DejaVu Sans" pitchFamily="34" charset="0"/>
              </a:rPr>
            </a:br>
            <a:r>
              <a:rPr lang="ro-RO" sz="4000" b="1" spc="50" dirty="0" smtClean="0">
                <a:ln w="12700" cmpd="sng">
                  <a:solidFill>
                    <a:srgbClr val="1A4D8A"/>
                  </a:solidFill>
                  <a:prstDash val="solid"/>
                </a:ln>
                <a:solidFill>
                  <a:schemeClr val="accent6">
                    <a:tint val="1000"/>
                  </a:schemeClr>
                </a:solidFill>
                <a:effectLst>
                  <a:glow rad="53100">
                    <a:schemeClr val="accent6">
                      <a:satMod val="180000"/>
                      <a:alpha val="30000"/>
                    </a:schemeClr>
                  </a:glow>
                  <a:outerShdw blurRad="50800" dist="50800" dir="5400000" algn="ctr" rotWithShape="0">
                    <a:srgbClr val="1A4D8A"/>
                  </a:outerShdw>
                </a:effectLst>
                <a:latin typeface="Franklin Gothic Medium" pitchFamily="34" charset="0"/>
                <a:ea typeface="DejaVu Sans" pitchFamily="34" charset="0"/>
                <a:cs typeface="DejaVu Sans" pitchFamily="34" charset="0"/>
              </a:rPr>
              <a:t>Management şi Reglementare</a:t>
            </a:r>
            <a:endParaRPr lang="en-US" sz="4000" b="1" spc="50" dirty="0">
              <a:ln w="12700" cmpd="sng">
                <a:solidFill>
                  <a:srgbClr val="1A4D8A"/>
                </a:solidFill>
                <a:prstDash val="solid"/>
              </a:ln>
              <a:solidFill>
                <a:schemeClr val="accent6">
                  <a:tint val="1000"/>
                </a:schemeClr>
              </a:solidFill>
              <a:effectLst>
                <a:glow rad="53100">
                  <a:schemeClr val="accent6">
                    <a:satMod val="180000"/>
                    <a:alpha val="30000"/>
                  </a:schemeClr>
                </a:glow>
                <a:outerShdw blurRad="50800" dist="50800" dir="5400000" algn="ctr" rotWithShape="0">
                  <a:srgbClr val="1A4D8A"/>
                </a:outerShdw>
              </a:effectLst>
              <a:latin typeface="Franklin Gothic Medium"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476672"/>
            <a:ext cx="3969869"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en-US"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SEE – </a:t>
            </a:r>
            <a:r>
              <a:rPr lang="en-US" sz="4400" b="1" cap="none"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Produc</a:t>
            </a:r>
            <a:r>
              <a:rPr lang="en-US" sz="44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erea</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pic>
        <p:nvPicPr>
          <p:cNvPr id="8" name="Picture 7"/>
          <p:cNvPicPr/>
          <p:nvPr/>
        </p:nvPicPr>
        <p:blipFill>
          <a:blip r:embed="rId2" cstate="print"/>
          <a:srcRect/>
          <a:stretch>
            <a:fillRect/>
          </a:stretch>
        </p:blipFill>
        <p:spPr bwMode="auto">
          <a:xfrm>
            <a:off x="899592" y="1628800"/>
            <a:ext cx="4362450" cy="1790700"/>
          </a:xfrm>
          <a:prstGeom prst="rect">
            <a:avLst/>
          </a:prstGeom>
          <a:noFill/>
          <a:ln w="9525">
            <a:noFill/>
            <a:miter lim="800000"/>
            <a:headEnd/>
            <a:tailEnd/>
          </a:ln>
        </p:spPr>
      </p:pic>
      <p:pic>
        <p:nvPicPr>
          <p:cNvPr id="9" name="Picture 8"/>
          <p:cNvPicPr/>
          <p:nvPr/>
        </p:nvPicPr>
        <p:blipFill>
          <a:blip r:embed="rId3" cstate="print"/>
          <a:srcRect/>
          <a:stretch>
            <a:fillRect/>
          </a:stretch>
        </p:blipFill>
        <p:spPr bwMode="auto">
          <a:xfrm>
            <a:off x="1043608" y="3789040"/>
            <a:ext cx="4191000" cy="1543050"/>
          </a:xfrm>
          <a:prstGeom prst="rect">
            <a:avLst/>
          </a:prstGeom>
          <a:noFill/>
          <a:ln w="9525">
            <a:noFill/>
            <a:miter lim="800000"/>
            <a:headEnd/>
            <a:tailEnd/>
          </a:ln>
        </p:spPr>
      </p:pic>
      <p:sp>
        <p:nvSpPr>
          <p:cNvPr id="11" name="Rectangle 10"/>
          <p:cNvSpPr/>
          <p:nvPr/>
        </p:nvSpPr>
        <p:spPr>
          <a:xfrm>
            <a:off x="5436096" y="3068960"/>
            <a:ext cx="3096344" cy="1200329"/>
          </a:xfrm>
          <a:prstGeom prst="rect">
            <a:avLst/>
          </a:prstGeom>
        </p:spPr>
        <p:txBody>
          <a:bodyPr wrap="square">
            <a:spAutoFit/>
          </a:bodyPr>
          <a:lstStyle/>
          <a:p>
            <a:r>
              <a:rPr lang="ro-RO" dirty="0" smtClean="0"/>
              <a:t>Înlocuirea producţiei din hidrocentrale cu producţie în termocentrale în anul 2011, an secetos, România</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476672"/>
            <a:ext cx="3969869"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en-US"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SEE – </a:t>
            </a:r>
            <a:r>
              <a:rPr lang="en-US" sz="4400" b="1" cap="none"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Produc</a:t>
            </a:r>
            <a:r>
              <a:rPr lang="en-US" sz="44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erea</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graphicFrame>
        <p:nvGraphicFramePr>
          <p:cNvPr id="6" name="Table 5"/>
          <p:cNvGraphicFramePr>
            <a:graphicFrameLocks noGrp="1"/>
          </p:cNvGraphicFramePr>
          <p:nvPr/>
        </p:nvGraphicFramePr>
        <p:xfrm>
          <a:off x="2411760" y="1628800"/>
          <a:ext cx="6000328" cy="2494280"/>
        </p:xfrm>
        <a:graphic>
          <a:graphicData uri="http://schemas.openxmlformats.org/drawingml/2006/table">
            <a:tbl>
              <a:tblPr firstRow="1" bandRow="1">
                <a:tableStyleId>{93296810-A885-4BE3-A3E7-6D5BEEA58F35}</a:tableStyleId>
              </a:tblPr>
              <a:tblGrid>
                <a:gridCol w="2054716"/>
                <a:gridCol w="3945612"/>
              </a:tblGrid>
              <a:tr h="370840">
                <a:tc>
                  <a:txBody>
                    <a:bodyPr/>
                    <a:lstStyle/>
                    <a:p>
                      <a:r>
                        <a:rPr lang="ro-RO" dirty="0" smtClean="0"/>
                        <a:t>2008, IEA</a:t>
                      </a:r>
                      <a:endParaRPr lang="en-US" dirty="0"/>
                    </a:p>
                  </a:txBody>
                  <a:tcPr/>
                </a:tc>
                <a:tc>
                  <a:txBody>
                    <a:bodyPr/>
                    <a:lstStyle/>
                    <a:p>
                      <a:endParaRPr lang="en-US" dirty="0"/>
                    </a:p>
                  </a:txBody>
                  <a:tcPr/>
                </a:tc>
              </a:tr>
              <a:tr h="370840">
                <a:tc>
                  <a:txBody>
                    <a:bodyPr/>
                    <a:lstStyle/>
                    <a:p>
                      <a:r>
                        <a:rPr lang="ro-RO" dirty="0" smtClean="0"/>
                        <a:t>hidrocentrale</a:t>
                      </a:r>
                      <a:endParaRPr lang="en-US" dirty="0"/>
                    </a:p>
                  </a:txBody>
                  <a:tcPr/>
                </a:tc>
                <a:tc>
                  <a:txBody>
                    <a:bodyPr/>
                    <a:lstStyle/>
                    <a:p>
                      <a:r>
                        <a:rPr lang="ro-RO" dirty="0" smtClean="0"/>
                        <a:t>Norvegia</a:t>
                      </a:r>
                      <a:r>
                        <a:rPr lang="ro-RO" baseline="0" dirty="0" smtClean="0"/>
                        <a:t> (96%), Brazilia (84%)</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o-RO" dirty="0" smtClean="0"/>
                        <a:t>termocentrale</a:t>
                      </a:r>
                      <a:endParaRPr lang="en-US" dirty="0" smtClean="0"/>
                    </a:p>
                  </a:txBody>
                  <a:tcPr/>
                </a:tc>
                <a:tc>
                  <a:txBody>
                    <a:bodyPr/>
                    <a:lstStyle/>
                    <a:p>
                      <a:r>
                        <a:rPr lang="ro-RO" dirty="0" smtClean="0"/>
                        <a:t>Australia, China</a:t>
                      </a:r>
                      <a:endParaRPr lang="en-US" dirty="0"/>
                    </a:p>
                  </a:txBody>
                  <a:tcPr/>
                </a:tc>
              </a:tr>
              <a:tr h="370840">
                <a:tc>
                  <a:txBody>
                    <a:bodyPr/>
                    <a:lstStyle/>
                    <a:p>
                      <a:r>
                        <a:rPr lang="ro-RO" dirty="0" smtClean="0"/>
                        <a:t>nuclear</a:t>
                      </a:r>
                      <a:endParaRPr lang="en-US" dirty="0"/>
                    </a:p>
                  </a:txBody>
                  <a:tcPr/>
                </a:tc>
                <a:tc>
                  <a:txBody>
                    <a:bodyPr/>
                    <a:lstStyle/>
                    <a:p>
                      <a:r>
                        <a:rPr lang="ro-RO" dirty="0" smtClean="0"/>
                        <a:t>Franţa (76%), Ucraina (48%)</a:t>
                      </a:r>
                      <a:endParaRPr lang="en-US" dirty="0"/>
                    </a:p>
                  </a:txBody>
                  <a:tcPr/>
                </a:tc>
              </a:tr>
              <a:tr h="370840">
                <a:tc>
                  <a:txBody>
                    <a:bodyPr/>
                    <a:lstStyle/>
                    <a:p>
                      <a:endParaRPr lang="en-US"/>
                    </a:p>
                  </a:txBody>
                  <a:tcPr/>
                </a:tc>
                <a:tc>
                  <a:txBody>
                    <a:bodyPr/>
                    <a:lstStyle/>
                    <a:p>
                      <a:endParaRPr lang="en-US"/>
                    </a:p>
                  </a:txBody>
                  <a:tcPr/>
                </a:tc>
              </a:tr>
              <a:tr h="370840">
                <a:tc>
                  <a:txBody>
                    <a:bodyPr/>
                    <a:lstStyle/>
                    <a:p>
                      <a:r>
                        <a:rPr lang="ro-RO" dirty="0" smtClean="0"/>
                        <a:t>mari </a:t>
                      </a:r>
                      <a:r>
                        <a:rPr lang="ro-RO" dirty="0" smtClean="0"/>
                        <a:t>producători</a:t>
                      </a:r>
                      <a:endParaRPr lang="en-US" dirty="0"/>
                    </a:p>
                  </a:txBody>
                  <a:tcPr/>
                </a:tc>
                <a:tc>
                  <a:txBody>
                    <a:bodyPr/>
                    <a:lstStyle/>
                    <a:p>
                      <a:r>
                        <a:rPr lang="ro-RO" sz="1800" kern="1200" dirty="0" smtClean="0">
                          <a:solidFill>
                            <a:schemeClr val="dk1"/>
                          </a:solidFill>
                          <a:latin typeface="+mn-lt"/>
                          <a:ea typeface="+mn-ea"/>
                          <a:cs typeface="+mn-cs"/>
                        </a:rPr>
                        <a:t>SUA, China şi Japonia (21%, 18%, 5% din producţia mondială) </a:t>
                      </a:r>
                      <a:endParaRPr lang="en-US" dirty="0"/>
                    </a:p>
                  </a:txBody>
                  <a:tcPr/>
                </a:tc>
              </a:tr>
            </a:tbl>
          </a:graphicData>
        </a:graphic>
      </p:graphicFrame>
      <p:sp>
        <p:nvSpPr>
          <p:cNvPr id="34818" name="AutoShape 2" descr="data:image/jpeg;base64,/9j/4AAQSkZJRgABAQAAAQABAAD/2wCEAAkGBhQSEBUUExQVFBQWFRQYGBgYFxgaHxsXGSAXGBgdGhgXGyYeGBsjGxgXHy8gIycpLCwsGh8xNTAqNScrLCkBCQoKDgwOGg8PGiwkHyQtLCwsLCkvLCwpLCwsLCwsLCwsLCwsLCwsLCwsKSwsLCwsLCwsLCwsLCwsLCwsLCksKf/AABEIAPYAzQMBIgACEQEDEQH/xAAcAAABBQEBAQAAAAAAAAAAAAAAAwQFBgcCCAH/xABGEAABAgQEAwUFAwoDCAMAAAABAhEAAwQhBRIxQSJRYQYTcYGhBzKRsfBCwdEUFSMzUmJykqLxk7LhFiRDc4KDwtJEY3T/xAAaAQEAAwEBAQAAAAAAAAAAAAAAAQIDBAUG/8QAKhEAAgIBBAIBAgYDAAAAAAAAAAECEQMSITFRBEETcYEFImGRsfDB0eH/2gAMAwEAAhEDEQA/ANwggggAggggAggggAgghtW4lLkh5igH0GpPgkXMAOYIqOJ9tlj9VLCR+1M/9Ulh8fKI6djCpgHeTll/spcf0ps3jGixsrqReJ9fLR760J8VAQzmdpacf8R/BKj6gNFPRLS/uqYB8zW9IQn4lJQL5tNcpD7Wtcv0iyxkai4K7XSOa/5DAO19PupQ8UK+4RnFetaknuyokq6ukD3gGGvg5F7QrTYsAnjkqAA1JuWt9pvX0i3w7EazR5XaulUW79APJRyei2iSlTkqDpUFDmCD8ozZVBJnBsoPTQxFVPZtcrippikEbFRPwU+YfGK/GuydTNhgjJsL7Z10pWVakrCRcLGZx0WDmfxJi44X29lTAO9Bknm+ZP8AMA48wB1iksbRKkmWiCOZU0KSFJIUk3BBcEdCNY6ihYIIIIAIIIIAIIIIAIIIIAIIIIAITnz0oSVLUEpAcklgIb4ri0unRnmHoANVHkB9NGcYrjk2qW5LMeCWHKUg7m3EpvtHTpGkMbkVlKi04h2pVMOWRwgj9YoXP8KToOpv0ERKKYgkqWSs6l8xPmq/xiMwnP3uXNmvfqzO9ri7RJ1szuwopPGS/FfwYD4xea0FLs4ruFLKAULl1M3wIaG9JTCa0xUtKMpsSXDW2DO7CEkUM6ofMSOHUM3wIt43iwYNgCpaWUsqLPxF4pGYW53JpiQ6lWuwZh8CYYYjgMqYkFSuFJCndmbfNqBDmsrMhKCeJ2S25Og3aM8re11SmaRMQqWl2Ylw+rWJSTvrGuKMsj/KxJpEzjYVJEpSczFV8zAHlxaBxzaHqUd9K/SrD3LSyHDacTM/k0VKpxxcyTOC3dISqWVJ1GYDVrs9uUWWjnSpiQpOUOHSUFmOhvZxqGMa5V8aV/uQnbIpdMmTPDJnKScpJUtQJOuxyqbb0i2yKpK2BIBIs5APw8or1LTTFKUFTElYZuR5vy25w+EqVOJcMoBm1KSPT6ERKUZ+wtiudo5cymrBMcCWss4DbNxC7kWvyglV9QXC5aAkXCg6gR/ED6w/xXDe9Q4nKUUEKUClwCm4djpY3A2IhpIr8ssFZSsKJIUnTKX/AHiA19+XSNNmiDnD+1FRSqKpSsoe6CCpCvJ7eOvWNI7L+0SRVFMtbSpxsEkulZ14F7n90sddWeMz7QSQAFAshjtYanQRXsK4ioJILAOg2Khc25EbRlLGpK0SpNHpmCMq7G+1Du1pp6pRVLNkTi7jpM3I6m43fUaolQIBBcG4I5RyNNOmap2fYIIIgkIIIIAIIIIAIY4zjMumlGZMLAaDdR2AhzVVSZaFTJiglCElSlHQJFyTGF9pu0szEKhS7pkIByJ0ZHNX7ymf02vtixa3+hSUqHeMdoZtZMzblWUB/dGoAGw6w7rMRlU6FBBCpitSASz6AD1YQywTCFGQ4sopzX6lmv4a8oTXSKK2SjifUi2bq1levpHeox46Mdye7N1JXnIcEIsd38NyBcjqImsMwSUtJXmUV5nKj8g8NqLs/wB2EiUDmUorX14cpKthfbfKIeCmVLUcwUEuHOUgXbQ8xHk+TljrZpGPZZJNMiWk36kk/OK3OxRcmaDLdSCoZiQS4fmbizh35QLDq1zDn/od4d0Ut5iQz8QPwvHmvzJakkjoeNUU3HqsrnzTfgWejgkMx8xDZK0TZXdzXUCbvcBtCB9k63eLJi2FoVWZHyhaSl2zMQdXJ3Pzis41gq5S3DzEBeVSiO7SFFgPfIBclgxb5R3Y7yO4HJJNMRxrDJcqQMhXk4V5cxI1UAwI2Y/GFKWkTLloyghDZku+9yS+8XGj7HhEkgzFTFKSHSWYM5ASCknnEHiS5aDlOYPYhaWAO1jcA/dvGs805RUZCq3OKEy1faQF3YEM/gRHyekhedZIZnIbQHmD9WsIiJ+GXsWTrmDOB0284jMZ7PzAkGTxSyOI5ys62crcjwEVwpTdOVC2WTFe2UqXJUZSGCsxSoEDMsuDo7/aL8wIziViq5aFy0kFMwEKBDgv9ocldfDWJj8rXTyhLVLQtI95TksVurKQwyG7EfiIhF5CuzpQSOpAs7esexhjVprbvvoq3ZfuyGI95SJEwZinNqPsglj5aRG1s5CyVJSgLSxcbguE+bpMS3ZObLTI4CVSzLWWUBm4cylA5XvsWjOpeJKSQPsgZQCxZLuA+7HeM1C5SoveyJoozKc2zks2y03Hi4eLZ7OvaGqlWaapU9O7IWT+qfR//rfX9nwdqdUBakSSggZ1FQcsBwg3/q+jCk6QVtMQwtZuruCPEHyts8Z5YWiUz0sDBGY+yjtnmaimkWT/ALuXvlGso/w6p6OLZQ+nRwtUbBBBBABBBDDHsWTS00ycq+RJIHNRskeaiBEpXsDOfa52qzKFHLPCnKqeRuTdCPKyj4p6xCYNg2elWPdJSo8rjRzts5iJw9Bn1BVMdRKytRO61OST+HWLZUpBQUksj7Qdnba2vhHpJaIqKOfl2xlgVd+hShSjLmB0F2UFJuQRsWve0TFL2gkomJQOJRDhWRw4ZzY9dQD4xBKnolpUtMtOjJKyp28PdA8AN2hr2NCqmonzlgfqzLS2xAc/5h6xl5L0YpZOiVykaP8AnsqSCLff5bRE1WZQICyovq/uuytNncfGOKRW0Kz5zkra9nLeQP1yj5ic5Se7O5wSQuiWoBhqwZ7/ABh/SIOZwYYUCiAX3v8AjEihbWjkybMXas7qsPCkh2cXB3fnzEM8cnqVSCWQUKWtACkm7AhR0LuwO+sL1ValBDkgtsDp46eRhaVUBgbH3S27Gzxv42SeKSaVoykkyCqVppFy1Ln5QpgUkqKllL5SNVLWTYjkCdoRqsKnK/SKDpKXGYrUoP7rpUgMbuQbgxc6eWlfvJBPPcD5i3NtoerpkkMbjrHqx1ZILV/f79zNxXoxjHp0yUlSgXUw1t0s7OAL2/GKbNxeaQp1F1s5Fiw2GVgB4deZjZsc7AyFrKyVkqsxU4HQA2At49YzTtD2PFOtCHUtcxXAkXcDUAc49bw4Y4xp7v6GEosrkgLmtLTuSXNrgE+82rA2MdLoFBCZpYIKinX7QAVlYOQSN2iworKmXT93LoiqWkkTc8olQUXAI3lllG4BGps8dYP2SqUJ76YjKM2i1A2U12Duog2DbeAjtc6IocdjZhTQzllLoSpZBLu5SxHLccnigHXV+sWztJiJp0fkso5XOeYAvOxIcgnZSiQotowHhVJabxWC5l2S+iZw+p/VPfKSkasCuwPXQQrWVxC1JLI4nJBtZ9Bs/mNesNpBShCFgZVG2b3vtG4AL6W238S2qClSuAk2JJO+mnUl4o1bJH8nEMk1KkqYpU4UGBG4IPSxBj0N2P7RCtpUzLCYOCYkbLDP4AghQ6ER5iYsfX+0aB7KO0ppqpCFn9HPIlKc6K/4R/mVk/6wdo4s8a3NYM3iCCCOYuEZn7Xcb4pVKP8Amr8C6Ef+ZbwjTI889qsV/KMRnzbt3ikJH7ks92G6EJKvOOjx43K+jPI6RI4HI7uac1nc/hDqhrEArSsMUEkZyeJJ5Hm8c4RUCcFJUAMgS3hoPIt8fGF6aiSQwClgvdTi2lt/lHY32ZjXEl5kHO6QqzgPbq8THZrC0yKXPLKlG9jZ7nNY+d4ZOLIBSmymLhRzAEsLl9NIXpe0M5FUimVLTxFIBST7rOSzRXJH5IOHolbOy0ScJWshkM4d7Nf5QnOoVywQdUsHsza2325RIS+0f++Lklko7lK0aOoAlMy2zHL5NDKfWCZnOt26eMfNZcSxunyd0Z6mfKaWwh9JpCottqfAQylKs7X+tI7mqWpJA4XG5b4mOJJa9xPZUhGm/STgVqZLqCUODm1ezWFxeJyeJaAFLGUXSGLgDw52Aip0NXLlhSu+kqmM2p3v0HrvDOb2nRmOckkacIUOZZyfCPWx+Pk4UWcetIt8ztRLCciU7Pwm19XLWiNxf2iypKeEKJJLADTm+2+n3XitrxVE1KkygxAJJUbkHU2+rxVcOxoyVqK0JmuCGW5AJZywu9msRtyjt8TBLJJ69qrbhlZTrgvI9oBICVIzkhCiQDZJALHmp7WHyio/nxcmonrEvPVTDlkhiq5LWB0DECzXMOJfbGny2opYZbgJcAAaHk/W510sBDye10xC1TStRWcwS4BKQWYpfQ6j749OOOrqJVu/ZcMd7XolkkOlKCrOhwSpRCQRdyQ+ZgTbKYgMX7dLUHClS5YSAJaVkLLlwO8bMRZiQzA2JLRS8SxEzZilH7R+vVz5w0UrnF44IrkOTOSpze5J9YUpffTZ76cxCadvGHVDL+04DW21VmbyYGNJEHUiZlmPuFOHaxF97He0NZquIl7u79TeHCljISxzEsdNLMX639IZm6msHIHSM2SLpST0dn6w/wAOFloBILOCCQQdHB1B0vCNTS92op5MNbvu4csXgpp4lqCjoeHw0f5gxy5Vqi6Lx2Z6V7H45+WUMmefeUlljlMQSiYL7ZklujRMxmPsXxRxU0xfhUianwWChQHgUJP/AFxp0eejYY47iAkUs+cf+FKmL/lST90eapKyAL3AY9bG/nr5xvftNn5cKqf3koR5LWlJ9CY8/qIbwPzePQ8VbNmOTksXY+csz+AODZXQc4sWPY53KGA4WDG1yQbs9xY/ERTsHxUIlTEglKlKSxAd+mtt9mvfSGWLVSywL76nbmxuCfuHl0uGqW5S6Rb8MrZc4d2vK2UvtnCk3Aa6SkvcbGE+1NNPkIlVEqakqKAiapJSVWzZDm+0Am3wLHat4ZWEIWQWXLlrCToeMoBbLcEJSzjntcx9mY2FU3dq94FJBCdeqv2jbXwiyg1LYi9iWmY9OmSZdSqZ3k+mnJlqWwJ7pSbukABSSQUgltDcEvF2wurTMui6FpzJNw4PQ6HYjpGP01QpAWEKIzoKFW1QWcNtoL7bRcvZ3iKgpSHJAYgcnsfjb1jzfxLw08TyL1/D/wC7r7l8eSpI0qwZtGbQ2fnFT7cVqkrRLC+HK5SCNTo/lFnmq4Sed8t77s408ooXamWZlcUpA4+7CLhglTAXNgA+p0aPO/CscZeRqfpP/X+TfyJbURYnPeOZijCkxDTFJZHCop4SSHSWsSbi0L1dGplLEtaUC5zFyHIAuWJuRtH1utKr9nBQYViHdzEqIcXB8DuOtoRx8IM9fd8SWSolLWLDN69dSYQpZksXUtTvolhbR8ygQfACHSKCTMP6CeQsg8MxLO4L8Q4WI5xxz0Qy/Jutq4dd7/TvgurqirTpihbTz+nhquJmvwyYhWWbLUm1nYAvpxOREcunHCElyfAeVz4f6R0KakrTsDMpMJmHJHvNvr+H1yjpGFTVJUoIUUp1UEkgeJFoNkiA/D0h1JpgJZVnyl2ys78rvaG8yWAfx/HeHcqUnuvfS6gLZXIvZjsT05RnJko7WmWEJZCsySMy3PPXVr6Dw+ERqQOsS0yollITlu11FR15tpa9obYTKCp6ArRwfRwOkZ3RJMYnUSlHRSlhIBUNzzPURDVDEnYPfwt5wuZgBOYcSScpD66XcsPhtCKxuS+a/M6jXlGDVFy8+ybEcmJSHP6+VMlNs+UTb/4RHnG9R5j7D1mXEKUv7tRK+ExXdq9Fn4x6cjz2qbRqmVf2k03eYetHNco/yqCvmIwavIRMIZmYt1H0bGN+9oNR3dAtZ0SuVp1WlP3xh+JzpUxKkM01KlMoMyk5jq9yre0dnjPYynyQk1QcsGB+f3QkASW1Uo7nd9z955xI0y0MqXMRxZVBC2Ygi4t9/pDhdWVU6skuWlKUS0TNHJBZKm1uSA/MiPQUjOiMnyzLLNoNdQer6KD7jlCstYShK1ZVlzYsoA6OoE3Opu+x8JOmrFVcuVTLEsFACUTTZWUPlSS/EXIGo2ERdNLTlUJhWyVJAyMRldXeMSQHuCNhdxdxZPsho+0tOFSpisxSpLMMqiFAvbMAwVawJFgTtC2DYvMpZmYDWykkcvHQhzDSjr1SjwqKQQUqb9kuFaa2JhyrDpigpaRnTmbO4y7kcSjqWPwMJxjJOM+GR9DR8D7Uy57MopZnQRoB0f8A0hzinZ5NWUswYahtLqUNbG1ibXMZFLmEEEWIIYjnFwndsAJOUTD3j7AnYAkksC7HbfePIf4bLFlU8Ev3NFO1TJ6R2NWmYkqVLBTkdCAokBwxUWudywvtFpndjZZpwnOgTFDMoq+sxAJHLbnFP7N9u0JzCet1ZUgKOhFjycEGx0Gt4s35ylVS5as4eW+Qg6ub6HTTWMsuTJHJqzeuNtvsTFRrYz7GcFNMQZic7ktlDJyh7uSFAuNG532MElRz7pD62JHk941rtDhtP+TFMxZlMoAKUMwvxP8Aj18WOW4lQBCykLRMA+0gvyt0Ie8evgzLJGzOUaZ3W1jMFTlzkkg2JCgQ9sqiRq3lpDqd2xHdBIpkG4cra5DMpkgcRLuzbRDTKfhByqc6C2zXsST5x3SkPmGbcOHsogsCySHN/J4rLDjlTa4+38Epsd4QEupqeX3hUftE5EuCQiWSxYBQzE2ffbQqSsKZUyRIzAAOlRBUzEFikguGfSzDWMypFzJU0KlBYUAxKw2rgh7WIJGsaDgWISzKCVzVBSEhQzKD5hcZSACUn4sWPKM8yLRKt2hwlSlZwyVKcqSA4cMCoto5+rRXlSCnNcqIZlJLC+ut4tmK46aWaDLmy5xJDpYnLmDly7W2I5lxFdxrGJ08JK0pCBZIAS9gTdnOmu0TFugyPVKIcJuLCwfTk4j4iUTMBQGU7tpYf2dvHpHK5qktYpbUOR973aHeE0iKmcJaZZCi5suwAudUmw+tREydKwJ1aGUG+0zgi1vPm5hosbjW7jqGv4Fz8I0SRhEmXLHCHSQGcnjLC3PVoq+NYaEB9G4S24e5+Oa0c3yJ7F6I/AV5KunNr1NNb/uIL/KPVseS8CGbEKQc6umDf9xEetI5snJeJXfaHT58Kqxq0la/OX+kH+WPO00Jdw7W+O7+bx6nqJAWhSDopJSfAhjHleZSlBVKUeOWtUtR/eQSk/1D16R0eM+UUyIdUNYnNmmpKuSnYjXW3F8+UTM/CZSlZJZA70FSeIskJuXDXJJGvKK7LIB0y5Xd+f3aQvT1hQRMJLoI0a72HTS0drXRmL1WErlSwkkBcw5EgHiVo50cJuLGPuIpmlS0TJCZagVFSUJYZgACQOXhY5h0h4rEEFX5VNmArGZKEJdwWsWJtYkaM947xDtktcrKJUspIUElWZSms6iXFzwlukE5dDYrk2mCGzFiSLAPwnd9PKHU2ZKCylCpipZDZizu2uUMOe8Oe+E8/pAlK2SSq/uJsyUuwLWfo7Q6p+zYWuXMSh5SjdOfTV2IANrHnGmvsrREfkyki4s3kPE7HxhHu73cWfyjSUUI7tQUEqVkKZbpU4JIKi7WOoAfcXDRSajsxPMwhKM3EdFJdtuEkfDZ/OIhlT5JcRqiSFlCAnLe6xckEhyXIBIBDM3XnD6RLn0c6WtlJCgFJuDnln+Emxb74Tm9kpqJeZbJW5AlWUsmwDBKmILm4fRt4Qq+/XkCkLGUJSHSsEFRygOu5JLaWvaLNqSrleyKNOxbCV1VNKZSkoAC1Z0kZnDm1iwD+6xinT+xkxkqEyUNSoDMCG0DEMX25vDFFfXU6O7zzUMpQykqcaFQAU7BiNOcSdVPnlUuZMKZyJagw4nWVB2Ux23VHFCE8S0xaos2mfcF7JJmqImKWZSXIIYBy1nYE7kt0i1U+BplqkplywZcrvDZRHGQjKSh+NRGbiUSR5x3M4pCbZVLAKkoL5Xaz77j4RJy0GWEpJBUCercnP3x5efyJyk7ey9X9jWKIqp7NyZkxS2OYMbEgAjRWUcObZy8M6rA5SUAgOUnWz6lbHpqYnK1OZ8qS9rpsPI7k84ga+tKHQkAAkEg83uRvf74xUslbyYdIpdZgqSQU5h72bc6uH5ACzvs8M6fC1Z+H9XmPFtawJ5C9x1aLxNw5KbpLEjm9+UR1RKaxLEt/e/mI7YebLTvuZuNFFq0qVNVnN1Kuo36O/Jt+UP6LE5dOkGWTMn5mJIISlP7p95TsH0+4949h3dqcMEqAIA22PqHiCyR3pqcUwTs7tdOJBccIISlgANADbUs8Qy5yjckl9eo2jgS36RwonRtIzaS4LE/7N6QTcZo0m7Tiv8Aw0rmD1SI9SxgHsEw0zMSmzmGWTII/wCqaoAf0oXG/wAcc3bNUEee/axhBp8UmEDgnpTOTaznhmAdcySo/wAYj0JGe+2ns8Z9CJ6A66ZRUbXMpVpnw4V+CTF8MtMiJq0YrTKGbiLBgCrVtr9Da8LIkFQdDhmcg/AEPa3zhilbF/TmOsdKGV3cFxbYgXbyLR6SZgfZlJxF7IJUAsaONHJ8R8YmsMEkKCVp4UO4JsdeXh4dIhBVkaFSiXzJX7p02fXX0hVs5CUAKSrNlTbMnchWpSLEuNbc4s9yCTqqqQuYpBDAvxvmHJ2FxYJs+gaF+zxlpUpHeZyXKGVMSxD3LEa2hjSFMheYDMWUCmxY8LhmcuAGPIuw0jqmROmlS0ZQQXHAkKs1rAHlpEeqBKf70VzCiYnLLYF5gDuASQ/WG/5+7tYFishIKhm3uWJYh36tEjQyu6FiCCOJze+ullbWa19Hu0qlJTMJGQpUoFRANn95JZ9gOjDqIqmiT4rHEuEo4eNjmynQ28BY+mkTNRjBMxRE0/q0izEEXdgRc3Bhqns/IJC27xJBuQE3O7p1U/MHTrCszsqhQzS5pQkcJSk7F9c2ups2jxRyiTTOp6xNaSVLAUHOW4LAAZyDc7t87xzh1IeFCQMiZh4hskEpVmtye0NKfs3OlFZVNTlAdJfMSC1wXcWADaRZexuGZErMxuJTgD9lrA7B+nIRnlnog3HclK2SdLQhCUAaC4vckvr5n0EdSXPvEBOa9rnVvrwjqbWBHvsOJ21Zy3zjtNSN1DSwdo8nSm7ZcTmrWpkJLasX3+tIj1YOlyColTuRtfl9bGJlLEWaGlRlSQ6mLfERehRA4rQmWm/ugOfrziAXNK1ja4YfLSJfHu0qSgy0HMTYltG5PvFYC78oylXoo6sdTJpUouHGbQh9NProITnYTKJBKUlwNC3jYQ5p5YAfV/l9PCMyZdgIoskr2Zol2MK/DJYdYDMNBpcgaRX5sws2jPoBoX8/7xM41U2yAjV1erD66RG4Zh0yqnyqeWGXNWEJ6ObqPRKQVHokx343JQ/MHybh7CcD7nDlTyGVUzVKFr92jgRrqCQtQ6KjSIb4dQIkSZcmWGRLQlCR+6kAD5Q4jMuEcTpIWkpUAUqBBB0INiD5R3BAHmftp2dNFVrkEHKLyy/vSy5QfEXSeoiEJzaBzyve/wDrHoP2l9jvy6mzSx+nkupH7w+0nz1HUdY8+LdJOYHNv4/3jvxZLRjJUKIkC91AuWLPoToR0B+EIAqSoKBIIYglhp9NDuTUkNfk2g+BG/1vCiJySeIO3Nur7NqX0f1joUiokKrvLKDEkKDFg9hcdW1f8Q4p5xVMTmS5Tr+OpzFuXhDs00tQCfd8gbm7O1x4vDnD8KsyMqTZ9wR6Hn9GIc0KJGowiaQFhZF/1neABQ1DpNgRYW5CGM2SpaSDmK7XKbEbcQOuzxJ/kCpaTqXsxI1O9/HeGSZ9Qk5bMLm6dPu+MZqRND2goSlIMwEKdyO8d26afAxKy5cg3QkBXTN8xEH3pno/SHLLBuAoAluu/gANIlsFp0JSyUJQjUXJJ6kkcusUkyUOCAmyG10Og3s/XbrD/C8aRmMmYyJrZmJfhNgQeRA+6EZiIhcX7LImqC0LUhYDEg6iMWozVSLbrgmMUpM7uRwq0JsUnqBz+UVuvrSlQAOYpceB8fhE9RzVBCc5dSeElmdtj13ivz8EXfJ8CR6GPPnFrYiS6OV9oZ+Z0qIDaBj84Rq8RmTgCoklIILct7RwKNYOVXBuevV9I5mnulcJJP3fTRm5PgrTGiEvHS0DMACT5N4Q6FOlnNnL6+cfSAC+51MV1F1E+BTCGc6blQtQ2BP4QtNXdo+Vdk5R5xrijbLlSM9QBO+pPN41z2D9kSSvEJoexlSH56TVD/ID0XGeYF2SVXV0ulkuNFTVu/dygRmVpc3YcyR5eoMNw6XTyZcmUnLLloShI5JSGF9z1jsnKyEhzBBBGZYIIIIAIyr2m9jEy1Kq0IeUr9c2stTv3n8BPvH7JubElOqx8WgEEEAghiDuOsSnTIas8u4jhhST3YzJLlt23tDKlRnVlBI+uW8aP7QuwC6NKptOCqkN1JGtP1HOT/k/h0zVFQUORqzHmOoIjthO0ZtUTMmhITwkE9bMfURIYfVGWkpIL30APrrFcp1d4CM7K2USW6uRpH1apiOHMQX30I6H68YvyVLQrG1ANkmkful/vB9YQl1SFEZ5gBGneZkkcuJQcbftRXE4pNBzOknkSf8AKCLQqnF5i9WubN8t/hDSLJSdKAduEEvp3iD5gEDzAiaocXRlCTlRyYcJ/hUmxHTXpFUQuaXZPwcG38ItElT0MwpJCmO4UD133iJfqSizqqjYi46XEfRiYA4g3VN/7RG0ecJCSz+J9HMdzJg0Yg9dP9YxLD2dKzpzSl8jrbzENJeJl8pPENQbW5iE0KSL3CuY1+ukNqyak3IdWytGPXlGcop7sshxUSQtN1G51cajS7baQxm2CgWN9Xh3SyVTBqyX52ELHDpSRqS3Mj1jjnCyWkQsks9z4HaOZ1SBrH2tkgOQoCIDE68aAkne/wAmiscbkyOBWoxxlDI2uph9IKpqky5YVMmLVlSkaqUdgD03NgHJYAmK9hlIudNTLloMyYpQCUAOVHl5By5sACTaPRns49nCcPR3k1l1SxxK1EsG5Qh/VW7bAAR1tKKpBD/2f9iU4dTMWVUTGVOWN1bJSWfIlyBzudTFoggihYIIIIAIIIIAIIIIACIyjt57IM2afQJSCQ66ewB6yibJP7h4eRTvq8ESm1wKPJC5Spa1IWkoUksQpJBSeSgbj4RJ0wSpCs1w2VgSWOyhy6i2gj0J2p7D01en9MjLMAZM1FljXdmUL+6oEdIyPtH7LaykdUtP5TKDnPKBzgX96U5V/Jm8o3WWymkqS6E/Z4wT7ybt0Ukt+MIgZXSrhPKFBMzPuRYtqCNQodORaPq5xKWWymtex8jGqmVoJeIqlaE2Y+XMenhE3huKia5OrX2ivGnADAluSmHwItCaKMu7keBH/tBtMFzkVAI2I56xxW1eVBO337esVmnppssDIthyP928nh0rE1G0wMX11B8IzfJJxMxpabnnvyhymtC0Ok5r9dXt84hsVllRTy5gba/jDmXMypCUhgL+MZ5ZKqRaPJMmqYAbAX2v5Qwra86k26fhrETUYyEuE3PpHzCqGfWzMkpC5yv2JYduWY6IHVRAjmWNt2yzZ9q8SURwgtzh12a7JVGIqMqnlu5GeYr3JYH7Sv2j+yHJEaV2W9hhVlXiCwAGaRKJ/rmv6I/mMa1h+HS5EtMqShMuWkMlKQAB5CNk0lSIornYT2c0+GS+Ad5PUGmTlDiO5CR9hD/ZHIOTFrggipIQQQQAQQQQAQQQQAQQQQAQQQQAQQQPAELj3YyjrLz5CFKZs4dCwOkxBCm6O0UbFvYckuaaqUm75ZyAseAUnKR4kKMak8GaJsGA1vslxKULSpU7/kzRp/3ckQdb2UrpWtJUP0krWPNUoKHrHpnPBnidTIo8rLoqwf8AxKj/AAJ4+aIWk0tabfkVUR/+ecf/ABj1Hngzw1MUedKbsdiM1I7uhnB/2wmW3lNUk+kTNJ7FMQmlp02RIR0Kpiv5QEp/qjcs8fc0QSZtgnsFoJJCp5m1SrWWrIhx+5LYkdFKIjQcPw2VIQJcmWiUgaJQkJHwSIcZoHiAfYIHggAggggAggggAggggAggj4YA+vHJXCcxcNJs2AHap4hNVWIjJ1QYYzqowBNqxAQivFBFcnVhhhOrjAFtVjA5wirGxzilza9UM5mIqgC+HHhzjg9oBzjPV4kqEFYmqANI/wBoRzg/2hHOM1/OaoBiaoA0wY+OcKJx0c4zRGJqhxLxJUAaQnGhzhVGLDnGeSsQVD2TXmAL4jEhCya4RSpNaYfyaswBa01QhRM2K9JqTD2VPMAS4VH2GcqZDlCoA7ggggAggggBNaIbzKeHkfGgCKm0cNJuHxPlEcmUIAq03C4ZzcIPKLmacRwaMQBQ5uCnlDaZgR5RoRoBHBw4coAzhfZ88oRV2ePKNLOGDlHP5qHKAM0/2dPKAdnjyjSvzUOUH5qHKAM5T2fPKF0YCeUaCMLHKOhho5QBRZeBnlDqVgx5Rchh45R2KIQBVpWEmHkrDYsApRHYkCAIiVQw7l0kPhLjrLACEuTCyUx1BABBBBABBBBABBBBABBBBABBBBABBBBABBBBABBBBABBBBABBBBABBBBABBBBABBBBABBBBAH//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4820" name="AutoShape 4" descr="data:image/jpeg;base64,/9j/4AAQSkZJRgABAQAAAQABAAD/2wCEAAkGBhQSEBUUExQVFBQWFRQYGBgYFxgaHxsXGSAXGBgdGhgXGyYeGBsjGxgXHy8gIycpLCwsGh8xNTAqNScrLCkBCQoKDgwOGg8PGiwkHyQtLCwsLCkvLCwpLCwsLCwsLCwsLCwsLCwsLCwsKSwsLCwsLCwsLCwsLCwsLCwsLCksKf/AABEIAPYAzQMBIgACEQEDEQH/xAAcAAABBQEBAQAAAAAAAAAAAAAAAwQFBgcCCAH/xABGEAABAgQEAwUFAwoDCAMAAAABAhEAAwQhBRIxQSJRYQYTcYGhBzKRsfBCwdEUFSMzUmJykqLxk7LhFiRDc4KDwtJEY3T/xAAaAQEAAwEBAQAAAAAAAAAAAAAAAQIDBAUG/8QAKhEAAgIBBAIBAgYDAAAAAAAAAAECEQMSITFRBEETcYEFImGRsfDB0eH/2gAMAwEAAhEDEQA/ANwggggAggggAggggAgghtW4lLkh5igH0GpPgkXMAOYIqOJ9tlj9VLCR+1M/9Ulh8fKI6djCpgHeTll/spcf0ps3jGixsrqReJ9fLR760J8VAQzmdpacf8R/BKj6gNFPRLS/uqYB8zW9IQn4lJQL5tNcpD7Wtcv0iyxkai4K7XSOa/5DAO19PupQ8UK+4RnFetaknuyokq6ukD3gGGvg5F7QrTYsAnjkqAA1JuWt9pvX0i3w7EazR5XaulUW79APJRyei2iSlTkqDpUFDmCD8ozZVBJnBsoPTQxFVPZtcrippikEbFRPwU+YfGK/GuydTNhgjJsL7Z10pWVakrCRcLGZx0WDmfxJi44X29lTAO9Bknm+ZP8AMA48wB1iksbRKkmWiCOZU0KSFJIUk3BBcEdCNY6ihYIIIIAIIIIAIIIIAIIIIAIIIIAITnz0oSVLUEpAcklgIb4ri0unRnmHoANVHkB9NGcYrjk2qW5LMeCWHKUg7m3EpvtHTpGkMbkVlKi04h2pVMOWRwgj9YoXP8KToOpv0ERKKYgkqWSs6l8xPmq/xiMwnP3uXNmvfqzO9ri7RJ1szuwopPGS/FfwYD4xea0FLs4ruFLKAULl1M3wIaG9JTCa0xUtKMpsSXDW2DO7CEkUM6ofMSOHUM3wIt43iwYNgCpaWUsqLPxF4pGYW53JpiQ6lWuwZh8CYYYjgMqYkFSuFJCndmbfNqBDmsrMhKCeJ2S25Og3aM8re11SmaRMQqWl2Ylw+rWJSTvrGuKMsj/KxJpEzjYVJEpSczFV8zAHlxaBxzaHqUd9K/SrD3LSyHDacTM/k0VKpxxcyTOC3dISqWVJ1GYDVrs9uUWWjnSpiQpOUOHSUFmOhvZxqGMa5V8aV/uQnbIpdMmTPDJnKScpJUtQJOuxyqbb0i2yKpK2BIBIs5APw8or1LTTFKUFTElYZuR5vy25w+EqVOJcMoBm1KSPT6ERKUZ+wtiudo5cymrBMcCWss4DbNxC7kWvyglV9QXC5aAkXCg6gR/ED6w/xXDe9Q4nKUUEKUClwCm4djpY3A2IhpIr8ssFZSsKJIUnTKX/AHiA19+XSNNmiDnD+1FRSqKpSsoe6CCpCvJ7eOvWNI7L+0SRVFMtbSpxsEkulZ14F7n90sddWeMz7QSQAFAshjtYanQRXsK4ioJILAOg2Khc25EbRlLGpK0SpNHpmCMq7G+1Du1pp6pRVLNkTi7jpM3I6m43fUaolQIBBcG4I5RyNNOmap2fYIIIgkIIIIAIIIIAIY4zjMumlGZMLAaDdR2AhzVVSZaFTJiglCElSlHQJFyTGF9pu0szEKhS7pkIByJ0ZHNX7ymf02vtixa3+hSUqHeMdoZtZMzblWUB/dGoAGw6w7rMRlU6FBBCpitSASz6AD1YQywTCFGQ4sopzX6lmv4a8oTXSKK2SjifUi2bq1levpHeox46Mdye7N1JXnIcEIsd38NyBcjqImsMwSUtJXmUV5nKj8g8NqLs/wB2EiUDmUorX14cpKthfbfKIeCmVLUcwUEuHOUgXbQ8xHk+TljrZpGPZZJNMiWk36kk/OK3OxRcmaDLdSCoZiQS4fmbizh35QLDq1zDn/od4d0Ut5iQz8QPwvHmvzJakkjoeNUU3HqsrnzTfgWejgkMx8xDZK0TZXdzXUCbvcBtCB9k63eLJi2FoVWZHyhaSl2zMQdXJ3Pzis41gq5S3DzEBeVSiO7SFFgPfIBclgxb5R3Y7yO4HJJNMRxrDJcqQMhXk4V5cxI1UAwI2Y/GFKWkTLloyghDZku+9yS+8XGj7HhEkgzFTFKSHSWYM5ASCknnEHiS5aDlOYPYhaWAO1jcA/dvGs805RUZCq3OKEy1faQF3YEM/gRHyekhedZIZnIbQHmD9WsIiJ+GXsWTrmDOB0284jMZ7PzAkGTxSyOI5ys62crcjwEVwpTdOVC2WTFe2UqXJUZSGCsxSoEDMsuDo7/aL8wIziViq5aFy0kFMwEKBDgv9ocldfDWJj8rXTyhLVLQtI95TksVurKQwyG7EfiIhF5CuzpQSOpAs7esexhjVprbvvoq3ZfuyGI95SJEwZinNqPsglj5aRG1s5CyVJSgLSxcbguE+bpMS3ZObLTI4CVSzLWWUBm4cylA5XvsWjOpeJKSQPsgZQCxZLuA+7HeM1C5SoveyJoozKc2zks2y03Hi4eLZ7OvaGqlWaapU9O7IWT+qfR//rfX9nwdqdUBakSSggZ1FQcsBwg3/q+jCk6QVtMQwtZuruCPEHyts8Z5YWiUz0sDBGY+yjtnmaimkWT/ALuXvlGso/w6p6OLZQ+nRwtUbBBBBABBBDDHsWTS00ycq+RJIHNRskeaiBEpXsDOfa52qzKFHLPCnKqeRuTdCPKyj4p6xCYNg2elWPdJSo8rjRzts5iJw9Bn1BVMdRKytRO61OST+HWLZUpBQUksj7Qdnba2vhHpJaIqKOfl2xlgVd+hShSjLmB0F2UFJuQRsWve0TFL2gkomJQOJRDhWRw4ZzY9dQD4xBKnolpUtMtOjJKyp28PdA8AN2hr2NCqmonzlgfqzLS2xAc/5h6xl5L0YpZOiVykaP8AnsqSCLff5bRE1WZQICyovq/uuytNncfGOKRW0Kz5zkra9nLeQP1yj5ic5Se7O5wSQuiWoBhqwZ7/ABh/SIOZwYYUCiAX3v8AjEihbWjkybMXas7qsPCkh2cXB3fnzEM8cnqVSCWQUKWtACkm7AhR0LuwO+sL1ValBDkgtsDp46eRhaVUBgbH3S27Gzxv42SeKSaVoykkyCqVppFy1Ln5QpgUkqKllL5SNVLWTYjkCdoRqsKnK/SKDpKXGYrUoP7rpUgMbuQbgxc6eWlfvJBPPcD5i3NtoerpkkMbjrHqx1ZILV/f79zNxXoxjHp0yUlSgXUw1t0s7OAL2/GKbNxeaQp1F1s5Fiw2GVgB4deZjZsc7AyFrKyVkqsxU4HQA2At49YzTtD2PFOtCHUtcxXAkXcDUAc49bw4Y4xp7v6GEosrkgLmtLTuSXNrgE+82rA2MdLoFBCZpYIKinX7QAVlYOQSN2iworKmXT93LoiqWkkTc8olQUXAI3lllG4BGps8dYP2SqUJ76YjKM2i1A2U12Duog2DbeAjtc6IocdjZhTQzllLoSpZBLu5SxHLccnigHXV+sWztJiJp0fkso5XOeYAvOxIcgnZSiQotowHhVJabxWC5l2S+iZw+p/VPfKSkasCuwPXQQrWVxC1JLI4nJBtZ9Bs/mNesNpBShCFgZVG2b3vtG4AL6W238S2qClSuAk2JJO+mnUl4o1bJH8nEMk1KkqYpU4UGBG4IPSxBj0N2P7RCtpUzLCYOCYkbLDP4AghQ6ER5iYsfX+0aB7KO0ppqpCFn9HPIlKc6K/4R/mVk/6wdo4s8a3NYM3iCCCOYuEZn7Xcb4pVKP8Amr8C6Ef+ZbwjTI889qsV/KMRnzbt3ikJH7ks92G6EJKvOOjx43K+jPI6RI4HI7uac1nc/hDqhrEArSsMUEkZyeJJ5Hm8c4RUCcFJUAMgS3hoPIt8fGF6aiSQwClgvdTi2lt/lHY32ZjXEl5kHO6QqzgPbq8THZrC0yKXPLKlG9jZ7nNY+d4ZOLIBSmymLhRzAEsLl9NIXpe0M5FUimVLTxFIBST7rOSzRXJH5IOHolbOy0ScJWshkM4d7Nf5QnOoVywQdUsHsza2325RIS+0f++Lklko7lK0aOoAlMy2zHL5NDKfWCZnOt26eMfNZcSxunyd0Z6mfKaWwh9JpCottqfAQylKs7X+tI7mqWpJA4XG5b4mOJJa9xPZUhGm/STgVqZLqCUODm1ezWFxeJyeJaAFLGUXSGLgDw52Aip0NXLlhSu+kqmM2p3v0HrvDOb2nRmOckkacIUOZZyfCPWx+Pk4UWcetIt8ztRLCciU7Pwm19XLWiNxf2iypKeEKJJLADTm+2+n3XitrxVE1KkygxAJJUbkHU2+rxVcOxoyVqK0JmuCGW5AJZywu9msRtyjt8TBLJJ69qrbhlZTrgvI9oBICVIzkhCiQDZJALHmp7WHyio/nxcmonrEvPVTDlkhiq5LWB0DECzXMOJfbGny2opYZbgJcAAaHk/W510sBDye10xC1TStRWcwS4BKQWYpfQ6j749OOOrqJVu/ZcMd7XolkkOlKCrOhwSpRCQRdyQ+ZgTbKYgMX7dLUHClS5YSAJaVkLLlwO8bMRZiQzA2JLRS8SxEzZilH7R+vVz5w0UrnF44IrkOTOSpze5J9YUpffTZ76cxCadvGHVDL+04DW21VmbyYGNJEHUiZlmPuFOHaxF97He0NZquIl7u79TeHCljISxzEsdNLMX639IZm6msHIHSM2SLpST0dn6w/wAOFloBILOCCQQdHB1B0vCNTS92op5MNbvu4csXgpp4lqCjoeHw0f5gxy5Vqi6Lx2Z6V7H45+WUMmefeUlljlMQSiYL7ZklujRMxmPsXxRxU0xfhUianwWChQHgUJP/AFxp0eejYY47iAkUs+cf+FKmL/lST90eapKyAL3AY9bG/nr5xvftNn5cKqf3koR5LWlJ9CY8/qIbwPzePQ8VbNmOTksXY+csz+AODZXQc4sWPY53KGA4WDG1yQbs9xY/ERTsHxUIlTEglKlKSxAd+mtt9mvfSGWLVSywL76nbmxuCfuHl0uGqW5S6Rb8MrZc4d2vK2UvtnCk3Aa6SkvcbGE+1NNPkIlVEqakqKAiapJSVWzZDm+0Am3wLHat4ZWEIWQWXLlrCToeMoBbLcEJSzjntcx9mY2FU3dq94FJBCdeqv2jbXwiyg1LYi9iWmY9OmSZdSqZ3k+mnJlqWwJ7pSbukABSSQUgltDcEvF2wurTMui6FpzJNw4PQ6HYjpGP01QpAWEKIzoKFW1QWcNtoL7bRcvZ3iKgpSHJAYgcnsfjb1jzfxLw08TyL1/D/wC7r7l8eSpI0qwZtGbQ2fnFT7cVqkrRLC+HK5SCNTo/lFnmq4Sed8t77s408ooXamWZlcUpA4+7CLhglTAXNgA+p0aPO/CscZeRqfpP/X+TfyJbURYnPeOZijCkxDTFJZHCop4SSHSWsSbi0L1dGplLEtaUC5zFyHIAuWJuRtH1utKr9nBQYViHdzEqIcXB8DuOtoRx8IM9fd8SWSolLWLDN69dSYQpZksXUtTvolhbR8ygQfACHSKCTMP6CeQsg8MxLO4L8Q4WI5xxz0Qy/Jutq4dd7/TvgurqirTpihbTz+nhquJmvwyYhWWbLUm1nYAvpxOREcunHCElyfAeVz4f6R0KakrTsDMpMJmHJHvNvr+H1yjpGFTVJUoIUUp1UEkgeJFoNkiA/D0h1JpgJZVnyl2ys78rvaG8yWAfx/HeHcqUnuvfS6gLZXIvZjsT05RnJko7WmWEJZCsySMy3PPXVr6Dw+ERqQOsS0yollITlu11FR15tpa9obYTKCp6ArRwfRwOkZ3RJMYnUSlHRSlhIBUNzzPURDVDEnYPfwt5wuZgBOYcSScpD66XcsPhtCKxuS+a/M6jXlGDVFy8+ybEcmJSHP6+VMlNs+UTb/4RHnG9R5j7D1mXEKUv7tRK+ExXdq9Fn4x6cjz2qbRqmVf2k03eYetHNco/yqCvmIwavIRMIZmYt1H0bGN+9oNR3dAtZ0SuVp1WlP3xh+JzpUxKkM01KlMoMyk5jq9yre0dnjPYynyQk1QcsGB+f3QkASW1Uo7nd9z955xI0y0MqXMRxZVBC2Ygi4t9/pDhdWVU6skuWlKUS0TNHJBZKm1uSA/MiPQUjOiMnyzLLNoNdQer6KD7jlCstYShK1ZVlzYsoA6OoE3Opu+x8JOmrFVcuVTLEsFACUTTZWUPlSS/EXIGo2ERdNLTlUJhWyVJAyMRldXeMSQHuCNhdxdxZPsho+0tOFSpisxSpLMMqiFAvbMAwVawJFgTtC2DYvMpZmYDWykkcvHQhzDSjr1SjwqKQQUqb9kuFaa2JhyrDpigpaRnTmbO4y7kcSjqWPwMJxjJOM+GR9DR8D7Uy57MopZnQRoB0f8A0hzinZ5NWUswYahtLqUNbG1ibXMZFLmEEEWIIYjnFwndsAJOUTD3j7AnYAkksC7HbfePIf4bLFlU8Ev3NFO1TJ6R2NWmYkqVLBTkdCAokBwxUWudywvtFpndjZZpwnOgTFDMoq+sxAJHLbnFP7N9u0JzCet1ZUgKOhFjycEGx0Gt4s35ylVS5as4eW+Qg6ub6HTTWMsuTJHJqzeuNtvsTFRrYz7GcFNMQZic7ktlDJyh7uSFAuNG532MElRz7pD62JHk941rtDhtP+TFMxZlMoAKUMwvxP8Aj18WOW4lQBCykLRMA+0gvyt0Ie8evgzLJGzOUaZ3W1jMFTlzkkg2JCgQ9sqiRq3lpDqd2xHdBIpkG4cra5DMpkgcRLuzbRDTKfhByqc6C2zXsST5x3SkPmGbcOHsogsCySHN/J4rLDjlTa4+38Epsd4QEupqeX3hUftE5EuCQiWSxYBQzE2ffbQqSsKZUyRIzAAOlRBUzEFikguGfSzDWMypFzJU0KlBYUAxKw2rgh7WIJGsaDgWISzKCVzVBSEhQzKD5hcZSACUn4sWPKM8yLRKt2hwlSlZwyVKcqSA4cMCoto5+rRXlSCnNcqIZlJLC+ut4tmK46aWaDLmy5xJDpYnLmDly7W2I5lxFdxrGJ08JK0pCBZIAS9gTdnOmu0TFugyPVKIcJuLCwfTk4j4iUTMBQGU7tpYf2dvHpHK5qktYpbUOR973aHeE0iKmcJaZZCi5suwAudUmw+tREydKwJ1aGUG+0zgi1vPm5hosbjW7jqGv4Fz8I0SRhEmXLHCHSQGcnjLC3PVoq+NYaEB9G4S24e5+Oa0c3yJ7F6I/AV5KunNr1NNb/uIL/KPVseS8CGbEKQc6umDf9xEetI5snJeJXfaHT58Kqxq0la/OX+kH+WPO00Jdw7W+O7+bx6nqJAWhSDopJSfAhjHleZSlBVKUeOWtUtR/eQSk/1D16R0eM+UUyIdUNYnNmmpKuSnYjXW3F8+UTM/CZSlZJZA70FSeIskJuXDXJJGvKK7LIB0y5Xd+f3aQvT1hQRMJLoI0a72HTS0drXRmL1WErlSwkkBcw5EgHiVo50cJuLGPuIpmlS0TJCZagVFSUJYZgACQOXhY5h0h4rEEFX5VNmArGZKEJdwWsWJtYkaM947xDtktcrKJUspIUElWZSms6iXFzwlukE5dDYrk2mCGzFiSLAPwnd9PKHU2ZKCylCpipZDZizu2uUMOe8Oe+E8/pAlK2SSq/uJsyUuwLWfo7Q6p+zYWuXMSh5SjdOfTV2IANrHnGmvsrREfkyki4s3kPE7HxhHu73cWfyjSUUI7tQUEqVkKZbpU4JIKi7WOoAfcXDRSajsxPMwhKM3EdFJdtuEkfDZ/OIhlT5JcRqiSFlCAnLe6xckEhyXIBIBDM3XnD6RLn0c6WtlJCgFJuDnln+Emxb74Tm9kpqJeZbJW5AlWUsmwDBKmILm4fRt4Qq+/XkCkLGUJSHSsEFRygOu5JLaWvaLNqSrleyKNOxbCV1VNKZSkoAC1Z0kZnDm1iwD+6xinT+xkxkqEyUNSoDMCG0DEMX25vDFFfXU6O7zzUMpQykqcaFQAU7BiNOcSdVPnlUuZMKZyJagw4nWVB2Ux23VHFCE8S0xaos2mfcF7JJmqImKWZSXIIYBy1nYE7kt0i1U+BplqkplywZcrvDZRHGQjKSh+NRGbiUSR5x3M4pCbZVLAKkoL5Xaz77j4RJy0GWEpJBUCercnP3x5efyJyk7ey9X9jWKIqp7NyZkxS2OYMbEgAjRWUcObZy8M6rA5SUAgOUnWz6lbHpqYnK1OZ8qS9rpsPI7k84ga+tKHQkAAkEg83uRvf74xUslbyYdIpdZgqSQU5h72bc6uH5ACzvs8M6fC1Z+H9XmPFtawJ5C9x1aLxNw5KbpLEjm9+UR1RKaxLEt/e/mI7YebLTvuZuNFFq0qVNVnN1Kuo36O/Jt+UP6LE5dOkGWTMn5mJIISlP7p95TsH0+4949h3dqcMEqAIA22PqHiCyR3pqcUwTs7tdOJBccIISlgANADbUs8Qy5yjckl9eo2jgS36RwonRtIzaS4LE/7N6QTcZo0m7Tiv8Aw0rmD1SI9SxgHsEw0zMSmzmGWTII/wCqaoAf0oXG/wAcc3bNUEee/axhBp8UmEDgnpTOTaznhmAdcySo/wAYj0JGe+2ns8Z9CJ6A66ZRUbXMpVpnw4V+CTF8MtMiJq0YrTKGbiLBgCrVtr9Da8LIkFQdDhmcg/AEPa3zhilbF/TmOsdKGV3cFxbYgXbyLR6SZgfZlJxF7IJUAsaONHJ8R8YmsMEkKCVp4UO4JsdeXh4dIhBVkaFSiXzJX7p02fXX0hVs5CUAKSrNlTbMnchWpSLEuNbc4s9yCTqqqQuYpBDAvxvmHJ2FxYJs+gaF+zxlpUpHeZyXKGVMSxD3LEa2hjSFMheYDMWUCmxY8LhmcuAGPIuw0jqmROmlS0ZQQXHAkKs1rAHlpEeqBKf70VzCiYnLLYF5gDuASQ/WG/5+7tYFishIKhm3uWJYh36tEjQyu6FiCCOJze+ullbWa19Hu0qlJTMJGQpUoFRANn95JZ9gOjDqIqmiT4rHEuEo4eNjmynQ28BY+mkTNRjBMxRE0/q0izEEXdgRc3Bhqns/IJC27xJBuQE3O7p1U/MHTrCszsqhQzS5pQkcJSk7F9c2ups2jxRyiTTOp6xNaSVLAUHOW4LAAZyDc7t87xzh1IeFCQMiZh4hskEpVmtye0NKfs3OlFZVNTlAdJfMSC1wXcWADaRZexuGZErMxuJTgD9lrA7B+nIRnlnog3HclK2SdLQhCUAaC4vckvr5n0EdSXPvEBOa9rnVvrwjqbWBHvsOJ21Zy3zjtNSN1DSwdo8nSm7ZcTmrWpkJLasX3+tIj1YOlyColTuRtfl9bGJlLEWaGlRlSQ6mLfERehRA4rQmWm/ugOfrziAXNK1ja4YfLSJfHu0qSgy0HMTYltG5PvFYC78oylXoo6sdTJpUouHGbQh9NProITnYTKJBKUlwNC3jYQ5p5YAfV/l9PCMyZdgIoskr2Zol2MK/DJYdYDMNBpcgaRX5sws2jPoBoX8/7xM41U2yAjV1erD66RG4Zh0yqnyqeWGXNWEJ6ObqPRKQVHokx343JQ/MHybh7CcD7nDlTyGVUzVKFr92jgRrqCQtQ6KjSIb4dQIkSZcmWGRLQlCR+6kAD5Q4jMuEcTpIWkpUAUqBBB0INiD5R3BAHmftp2dNFVrkEHKLyy/vSy5QfEXSeoiEJzaBzyve/wDrHoP2l9jvy6mzSx+nkupH7w+0nz1HUdY8+LdJOYHNv4/3jvxZLRjJUKIkC91AuWLPoToR0B+EIAqSoKBIIYglhp9NDuTUkNfk2g+BG/1vCiJySeIO3Nur7NqX0f1joUiokKrvLKDEkKDFg9hcdW1f8Q4p5xVMTmS5Tr+OpzFuXhDs00tQCfd8gbm7O1x4vDnD8KsyMqTZ9wR6Hn9GIc0KJGowiaQFhZF/1neABQ1DpNgRYW5CGM2SpaSDmK7XKbEbcQOuzxJ/kCpaTqXsxI1O9/HeGSZ9Qk5bMLm6dPu+MZqRND2goSlIMwEKdyO8d26afAxKy5cg3QkBXTN8xEH3pno/SHLLBuAoAluu/gANIlsFp0JSyUJQjUXJJ6kkcusUkyUOCAmyG10Og3s/XbrD/C8aRmMmYyJrZmJfhNgQeRA+6EZiIhcX7LImqC0LUhYDEg6iMWozVSLbrgmMUpM7uRwq0JsUnqBz+UVuvrSlQAOYpceB8fhE9RzVBCc5dSeElmdtj13ivz8EXfJ8CR6GPPnFrYiS6OV9oZ+Z0qIDaBj84Rq8RmTgCoklIILct7RwKNYOVXBuevV9I5mnulcJJP3fTRm5PgrTGiEvHS0DMACT5N4Q6FOlnNnL6+cfSAC+51MV1F1E+BTCGc6blQtQ2BP4QtNXdo+Vdk5R5xrijbLlSM9QBO+pPN41z2D9kSSvEJoexlSH56TVD/ID0XGeYF2SVXV0ulkuNFTVu/dygRmVpc3YcyR5eoMNw6XTyZcmUnLLloShI5JSGF9z1jsnKyEhzBBBGZYIIIIAIyr2m9jEy1Kq0IeUr9c2stTv3n8BPvH7JubElOqx8WgEEEAghiDuOsSnTIas8u4jhhST3YzJLlt23tDKlRnVlBI+uW8aP7QuwC6NKptOCqkN1JGtP1HOT/k/h0zVFQUORqzHmOoIjthO0ZtUTMmhITwkE9bMfURIYfVGWkpIL30APrrFcp1d4CM7K2USW6uRpH1apiOHMQX30I6H68YvyVLQrG1ANkmkful/vB9YQl1SFEZ5gBGneZkkcuJQcbftRXE4pNBzOknkSf8AKCLQqnF5i9WubN8t/hDSLJSdKAduEEvp3iD5gEDzAiaocXRlCTlRyYcJ/hUmxHTXpFUQuaXZPwcG38ItElT0MwpJCmO4UD133iJfqSizqqjYi46XEfRiYA4g3VN/7RG0ecJCSz+J9HMdzJg0Yg9dP9YxLD2dKzpzSl8jrbzENJeJl8pPENQbW5iE0KSL3CuY1+ukNqyak3IdWytGPXlGcop7sshxUSQtN1G51cajS7baQxm2CgWN9Xh3SyVTBqyX52ELHDpSRqS3Mj1jjnCyWkQsks9z4HaOZ1SBrH2tkgOQoCIDE68aAkne/wAmiscbkyOBWoxxlDI2uph9IKpqky5YVMmLVlSkaqUdgD03NgHJYAmK9hlIudNTLloMyYpQCUAOVHl5By5sACTaPRns49nCcPR3k1l1SxxK1EsG5Qh/VW7bAAR1tKKpBD/2f9iU4dTMWVUTGVOWN1bJSWfIlyBzudTFoggihYIIIIAIIIIAIIIIACIyjt57IM2afQJSCQ66ewB6yibJP7h4eRTvq8ESm1wKPJC5Spa1IWkoUksQpJBSeSgbj4RJ0wSpCs1w2VgSWOyhy6i2gj0J2p7D01en9MjLMAZM1FljXdmUL+6oEdIyPtH7LaykdUtP5TKDnPKBzgX96U5V/Jm8o3WWymkqS6E/Z4wT7ybt0Ukt+MIgZXSrhPKFBMzPuRYtqCNQodORaPq5xKWWymtex8jGqmVoJeIqlaE2Y+XMenhE3huKia5OrX2ivGnADAluSmHwItCaKMu7keBH/tBtMFzkVAI2I56xxW1eVBO337esVmnppssDIthyP928nh0rE1G0wMX11B8IzfJJxMxpabnnvyhymtC0Ok5r9dXt84hsVllRTy5gba/jDmXMypCUhgL+MZ5ZKqRaPJMmqYAbAX2v5Qwra86k26fhrETUYyEuE3PpHzCqGfWzMkpC5yv2JYduWY6IHVRAjmWNt2yzZ9q8SURwgtzh12a7JVGIqMqnlu5GeYr3JYH7Sv2j+yHJEaV2W9hhVlXiCwAGaRKJ/rmv6I/mMa1h+HS5EtMqShMuWkMlKQAB5CNk0lSIornYT2c0+GS+Ad5PUGmTlDiO5CR9hD/ZHIOTFrggipIQQQQAQQQQAQQQQAQQQQAQQQQAQQQPAELj3YyjrLz5CFKZs4dCwOkxBCm6O0UbFvYckuaaqUm75ZyAseAUnKR4kKMak8GaJsGA1vslxKULSpU7/kzRp/3ckQdb2UrpWtJUP0krWPNUoKHrHpnPBnidTIo8rLoqwf8AxKj/AAJ4+aIWk0tabfkVUR/+ecf/ABj1Hngzw1MUedKbsdiM1I7uhnB/2wmW3lNUk+kTNJ7FMQmlp02RIR0Kpiv5QEp/qjcs8fc0QSZtgnsFoJJCp5m1SrWWrIhx+5LYkdFKIjQcPw2VIQJcmWiUgaJQkJHwSIcZoHiAfYIHggAggggAggggAggggAggj4YA+vHJXCcxcNJs2AHap4hNVWIjJ1QYYzqowBNqxAQivFBFcnVhhhOrjAFtVjA5wirGxzilza9UM5mIqgC+HHhzjg9oBzjPV4kqEFYmqANI/wBoRzg/2hHOM1/OaoBiaoA0wY+OcKJx0c4zRGJqhxLxJUAaQnGhzhVGLDnGeSsQVD2TXmAL4jEhCya4RSpNaYfyaswBa01QhRM2K9JqTD2VPMAS4VH2GcqZDlCoA7ggggAggggBNaIbzKeHkfGgCKm0cNJuHxPlEcmUIAq03C4ZzcIPKLmacRwaMQBQ5uCnlDaZgR5RoRoBHBw4coAzhfZ88oRV2ePKNLOGDlHP5qHKAM0/2dPKAdnjyjSvzUOUH5qHKAM5T2fPKF0YCeUaCMLHKOhho5QBRZeBnlDqVgx5Rchh45R2KIQBVpWEmHkrDYsApRHYkCAIiVQw7l0kPhLjrLACEuTCyUx1BABBBBABBBBABBBBABBBBABBBBABBBBABBBBABBBBABBBBABBBBABBBBABBBBABBBBABBBBAH//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4822" name="AutoShape 6" descr="data:image/jpeg;base64,/9j/4AAQSkZJRgABAQAAAQABAAD/2wCEAAkGBhQSEBUUExQVFBQWFRQYGBgYFxgaHxsXGSAXGBgdGhgXGyYeGBsjGxgXHy8gIycpLCwsGh8xNTAqNScrLCkBCQoKDgwOGg8PGiwkHyQtLCwsLCkvLCwpLCwsLCwsLCwsLCwsLCwsLCwsKSwsLCwsLCwsLCwsLCwsLCwsLCksKf/AABEIAPYAzQMBIgACEQEDEQH/xAAcAAABBQEBAQAAAAAAAAAAAAAAAwQFBgcCCAH/xABGEAABAgQEAwUFAwoDCAMAAAABAhEAAwQhBRIxQSJRYQYTcYGhBzKRsfBCwdEUFSMzUmJykqLxk7LhFiRDc4KDwtJEY3T/xAAaAQEAAwEBAQAAAAAAAAAAAAAAAQIDBAUG/8QAKhEAAgIBBAIBAgYDAAAAAAAAAAECEQMSITFRBEETcYEFImGRsfDB0eH/2gAMAwEAAhEDEQA/ANwggggAggggAggggAgghtW4lLkh5igH0GpPgkXMAOYIqOJ9tlj9VLCR+1M/9Ulh8fKI6djCpgHeTll/spcf0ps3jGixsrqReJ9fLR760J8VAQzmdpacf8R/BKj6gNFPRLS/uqYB8zW9IQn4lJQL5tNcpD7Wtcv0iyxkai4K7XSOa/5DAO19PupQ8UK+4RnFetaknuyokq6ukD3gGGvg5F7QrTYsAnjkqAA1JuWt9pvX0i3w7EazR5XaulUW79APJRyei2iSlTkqDpUFDmCD8ozZVBJnBsoPTQxFVPZtcrippikEbFRPwU+YfGK/GuydTNhgjJsL7Z10pWVakrCRcLGZx0WDmfxJi44X29lTAO9Bknm+ZP8AMA48wB1iksbRKkmWiCOZU0KSFJIUk3BBcEdCNY6ihYIIIIAIIIIAIIIIAIIIIAIIIIAITnz0oSVLUEpAcklgIb4ri0unRnmHoANVHkB9NGcYrjk2qW5LMeCWHKUg7m3EpvtHTpGkMbkVlKi04h2pVMOWRwgj9YoXP8KToOpv0ERKKYgkqWSs6l8xPmq/xiMwnP3uXNmvfqzO9ri7RJ1szuwopPGS/FfwYD4xea0FLs4ruFLKAULl1M3wIaG9JTCa0xUtKMpsSXDW2DO7CEkUM6ofMSOHUM3wIt43iwYNgCpaWUsqLPxF4pGYW53JpiQ6lWuwZh8CYYYjgMqYkFSuFJCndmbfNqBDmsrMhKCeJ2S25Og3aM8re11SmaRMQqWl2Ylw+rWJSTvrGuKMsj/KxJpEzjYVJEpSczFV8zAHlxaBxzaHqUd9K/SrD3LSyHDacTM/k0VKpxxcyTOC3dISqWVJ1GYDVrs9uUWWjnSpiQpOUOHSUFmOhvZxqGMa5V8aV/uQnbIpdMmTPDJnKScpJUtQJOuxyqbb0i2yKpK2BIBIs5APw8or1LTTFKUFTElYZuR5vy25w+EqVOJcMoBm1KSPT6ERKUZ+wtiudo5cymrBMcCWss4DbNxC7kWvyglV9QXC5aAkXCg6gR/ED6w/xXDe9Q4nKUUEKUClwCm4djpY3A2IhpIr8ssFZSsKJIUnTKX/AHiA19+XSNNmiDnD+1FRSqKpSsoe6CCpCvJ7eOvWNI7L+0SRVFMtbSpxsEkulZ14F7n90sddWeMz7QSQAFAshjtYanQRXsK4ioJILAOg2Khc25EbRlLGpK0SpNHpmCMq7G+1Du1pp6pRVLNkTi7jpM3I6m43fUaolQIBBcG4I5RyNNOmap2fYIIIgkIIIIAIIIIAIY4zjMumlGZMLAaDdR2AhzVVSZaFTJiglCElSlHQJFyTGF9pu0szEKhS7pkIByJ0ZHNX7ymf02vtixa3+hSUqHeMdoZtZMzblWUB/dGoAGw6w7rMRlU6FBBCpitSASz6AD1YQywTCFGQ4sopzX6lmv4a8oTXSKK2SjifUi2bq1levpHeox46Mdye7N1JXnIcEIsd38NyBcjqImsMwSUtJXmUV5nKj8g8NqLs/wB2EiUDmUorX14cpKthfbfKIeCmVLUcwUEuHOUgXbQ8xHk+TljrZpGPZZJNMiWk36kk/OK3OxRcmaDLdSCoZiQS4fmbizh35QLDq1zDn/od4d0Ut5iQz8QPwvHmvzJakkjoeNUU3HqsrnzTfgWejgkMx8xDZK0TZXdzXUCbvcBtCB9k63eLJi2FoVWZHyhaSl2zMQdXJ3Pzis41gq5S3DzEBeVSiO7SFFgPfIBclgxb5R3Y7yO4HJJNMRxrDJcqQMhXk4V5cxI1UAwI2Y/GFKWkTLloyghDZku+9yS+8XGj7HhEkgzFTFKSHSWYM5ASCknnEHiS5aDlOYPYhaWAO1jcA/dvGs805RUZCq3OKEy1faQF3YEM/gRHyekhedZIZnIbQHmD9WsIiJ+GXsWTrmDOB0284jMZ7PzAkGTxSyOI5ys62crcjwEVwpTdOVC2WTFe2UqXJUZSGCsxSoEDMsuDo7/aL8wIziViq5aFy0kFMwEKBDgv9ocldfDWJj8rXTyhLVLQtI95TksVurKQwyG7EfiIhF5CuzpQSOpAs7esexhjVprbvvoq3ZfuyGI95SJEwZinNqPsglj5aRG1s5CyVJSgLSxcbguE+bpMS3ZObLTI4CVSzLWWUBm4cylA5XvsWjOpeJKSQPsgZQCxZLuA+7HeM1C5SoveyJoozKc2zks2y03Hi4eLZ7OvaGqlWaapU9O7IWT+qfR//rfX9nwdqdUBakSSggZ1FQcsBwg3/q+jCk6QVtMQwtZuruCPEHyts8Z5YWiUz0sDBGY+yjtnmaimkWT/ALuXvlGso/w6p6OLZQ+nRwtUbBBBBABBBDDHsWTS00ycq+RJIHNRskeaiBEpXsDOfa52qzKFHLPCnKqeRuTdCPKyj4p6xCYNg2elWPdJSo8rjRzts5iJw9Bn1BVMdRKytRO61OST+HWLZUpBQUksj7Qdnba2vhHpJaIqKOfl2xlgVd+hShSjLmB0F2UFJuQRsWve0TFL2gkomJQOJRDhWRw4ZzY9dQD4xBKnolpUtMtOjJKyp28PdA8AN2hr2NCqmonzlgfqzLS2xAc/5h6xl5L0YpZOiVykaP8AnsqSCLff5bRE1WZQICyovq/uuytNncfGOKRW0Kz5zkra9nLeQP1yj5ic5Se7O5wSQuiWoBhqwZ7/ABh/SIOZwYYUCiAX3v8AjEihbWjkybMXas7qsPCkh2cXB3fnzEM8cnqVSCWQUKWtACkm7AhR0LuwO+sL1ValBDkgtsDp46eRhaVUBgbH3S27Gzxv42SeKSaVoykkyCqVppFy1Ln5QpgUkqKllL5SNVLWTYjkCdoRqsKnK/SKDpKXGYrUoP7rpUgMbuQbgxc6eWlfvJBPPcD5i3NtoerpkkMbjrHqx1ZILV/f79zNxXoxjHp0yUlSgXUw1t0s7OAL2/GKbNxeaQp1F1s5Fiw2GVgB4deZjZsc7AyFrKyVkqsxU4HQA2At49YzTtD2PFOtCHUtcxXAkXcDUAc49bw4Y4xp7v6GEosrkgLmtLTuSXNrgE+82rA2MdLoFBCZpYIKinX7QAVlYOQSN2iworKmXT93LoiqWkkTc8olQUXAI3lllG4BGps8dYP2SqUJ76YjKM2i1A2U12Duog2DbeAjtc6IocdjZhTQzllLoSpZBLu5SxHLccnigHXV+sWztJiJp0fkso5XOeYAvOxIcgnZSiQotowHhVJabxWC5l2S+iZw+p/VPfKSkasCuwPXQQrWVxC1JLI4nJBtZ9Bs/mNesNpBShCFgZVG2b3vtG4AL6W238S2qClSuAk2JJO+mnUl4o1bJH8nEMk1KkqYpU4UGBG4IPSxBj0N2P7RCtpUzLCYOCYkbLDP4AghQ6ER5iYsfX+0aB7KO0ppqpCFn9HPIlKc6K/4R/mVk/6wdo4s8a3NYM3iCCCOYuEZn7Xcb4pVKP8Amr8C6Ef+ZbwjTI889qsV/KMRnzbt3ikJH7ks92G6EJKvOOjx43K+jPI6RI4HI7uac1nc/hDqhrEArSsMUEkZyeJJ5Hm8c4RUCcFJUAMgS3hoPIt8fGF6aiSQwClgvdTi2lt/lHY32ZjXEl5kHO6QqzgPbq8THZrC0yKXPLKlG9jZ7nNY+d4ZOLIBSmymLhRzAEsLl9NIXpe0M5FUimVLTxFIBST7rOSzRXJH5IOHolbOy0ScJWshkM4d7Nf5QnOoVywQdUsHsza2325RIS+0f++Lklko7lK0aOoAlMy2zHL5NDKfWCZnOt26eMfNZcSxunyd0Z6mfKaWwh9JpCottqfAQylKs7X+tI7mqWpJA4XG5b4mOJJa9xPZUhGm/STgVqZLqCUODm1ezWFxeJyeJaAFLGUXSGLgDw52Aip0NXLlhSu+kqmM2p3v0HrvDOb2nRmOckkacIUOZZyfCPWx+Pk4UWcetIt8ztRLCciU7Pwm19XLWiNxf2iypKeEKJJLADTm+2+n3XitrxVE1KkygxAJJUbkHU2+rxVcOxoyVqK0JmuCGW5AJZywu9msRtyjt8TBLJJ69qrbhlZTrgvI9oBICVIzkhCiQDZJALHmp7WHyio/nxcmonrEvPVTDlkhiq5LWB0DECzXMOJfbGny2opYZbgJcAAaHk/W510sBDye10xC1TStRWcwS4BKQWYpfQ6j749OOOrqJVu/ZcMd7XolkkOlKCrOhwSpRCQRdyQ+ZgTbKYgMX7dLUHClS5YSAJaVkLLlwO8bMRZiQzA2JLRS8SxEzZilH7R+vVz5w0UrnF44IrkOTOSpze5J9YUpffTZ76cxCadvGHVDL+04DW21VmbyYGNJEHUiZlmPuFOHaxF97He0NZquIl7u79TeHCljISxzEsdNLMX639IZm6msHIHSM2SLpST0dn6w/wAOFloBILOCCQQdHB1B0vCNTS92op5MNbvu4csXgpp4lqCjoeHw0f5gxy5Vqi6Lx2Z6V7H45+WUMmefeUlljlMQSiYL7ZklujRMxmPsXxRxU0xfhUianwWChQHgUJP/AFxp0eejYY47iAkUs+cf+FKmL/lST90eapKyAL3AY9bG/nr5xvftNn5cKqf3koR5LWlJ9CY8/qIbwPzePQ8VbNmOTksXY+csz+AODZXQc4sWPY53KGA4WDG1yQbs9xY/ERTsHxUIlTEglKlKSxAd+mtt9mvfSGWLVSywL76nbmxuCfuHl0uGqW5S6Rb8MrZc4d2vK2UvtnCk3Aa6SkvcbGE+1NNPkIlVEqakqKAiapJSVWzZDm+0Am3wLHat4ZWEIWQWXLlrCToeMoBbLcEJSzjntcx9mY2FU3dq94FJBCdeqv2jbXwiyg1LYi9iWmY9OmSZdSqZ3k+mnJlqWwJ7pSbukABSSQUgltDcEvF2wurTMui6FpzJNw4PQ6HYjpGP01QpAWEKIzoKFW1QWcNtoL7bRcvZ3iKgpSHJAYgcnsfjb1jzfxLw08TyL1/D/wC7r7l8eSpI0qwZtGbQ2fnFT7cVqkrRLC+HK5SCNTo/lFnmq4Sed8t77s408ooXamWZlcUpA4+7CLhglTAXNgA+p0aPO/CscZeRqfpP/X+TfyJbURYnPeOZijCkxDTFJZHCop4SSHSWsSbi0L1dGplLEtaUC5zFyHIAuWJuRtH1utKr9nBQYViHdzEqIcXB8DuOtoRx8IM9fd8SWSolLWLDN69dSYQpZksXUtTvolhbR8ygQfACHSKCTMP6CeQsg8MxLO4L8Q4WI5xxz0Qy/Jutq4dd7/TvgurqirTpihbTz+nhquJmvwyYhWWbLUm1nYAvpxOREcunHCElyfAeVz4f6R0KakrTsDMpMJmHJHvNvr+H1yjpGFTVJUoIUUp1UEkgeJFoNkiA/D0h1JpgJZVnyl2ys78rvaG8yWAfx/HeHcqUnuvfS6gLZXIvZjsT05RnJko7WmWEJZCsySMy3PPXVr6Dw+ERqQOsS0yollITlu11FR15tpa9obYTKCp6ArRwfRwOkZ3RJMYnUSlHRSlhIBUNzzPURDVDEnYPfwt5wuZgBOYcSScpD66XcsPhtCKxuS+a/M6jXlGDVFy8+ybEcmJSHP6+VMlNs+UTb/4RHnG9R5j7D1mXEKUv7tRK+ExXdq9Fn4x6cjz2qbRqmVf2k03eYetHNco/yqCvmIwavIRMIZmYt1H0bGN+9oNR3dAtZ0SuVp1WlP3xh+JzpUxKkM01KlMoMyk5jq9yre0dnjPYynyQk1QcsGB+f3QkASW1Uo7nd9z955xI0y0MqXMRxZVBC2Ygi4t9/pDhdWVU6skuWlKUS0TNHJBZKm1uSA/MiPQUjOiMnyzLLNoNdQer6KD7jlCstYShK1ZVlzYsoA6OoE3Opu+x8JOmrFVcuVTLEsFACUTTZWUPlSS/EXIGo2ERdNLTlUJhWyVJAyMRldXeMSQHuCNhdxdxZPsho+0tOFSpisxSpLMMqiFAvbMAwVawJFgTtC2DYvMpZmYDWykkcvHQhzDSjr1SjwqKQQUqb9kuFaa2JhyrDpigpaRnTmbO4y7kcSjqWPwMJxjJOM+GR9DR8D7Uy57MopZnQRoB0f8A0hzinZ5NWUswYahtLqUNbG1ibXMZFLmEEEWIIYjnFwndsAJOUTD3j7AnYAkksC7HbfePIf4bLFlU8Ev3NFO1TJ6R2NWmYkqVLBTkdCAokBwxUWudywvtFpndjZZpwnOgTFDMoq+sxAJHLbnFP7N9u0JzCet1ZUgKOhFjycEGx0Gt4s35ylVS5as4eW+Qg6ub6HTTWMsuTJHJqzeuNtvsTFRrYz7GcFNMQZic7ktlDJyh7uSFAuNG532MElRz7pD62JHk941rtDhtP+TFMxZlMoAKUMwvxP8Aj18WOW4lQBCykLRMA+0gvyt0Ie8evgzLJGzOUaZ3W1jMFTlzkkg2JCgQ9sqiRq3lpDqd2xHdBIpkG4cra5DMpkgcRLuzbRDTKfhByqc6C2zXsST5x3SkPmGbcOHsogsCySHN/J4rLDjlTa4+38Epsd4QEupqeX3hUftE5EuCQiWSxYBQzE2ffbQqSsKZUyRIzAAOlRBUzEFikguGfSzDWMypFzJU0KlBYUAxKw2rgh7WIJGsaDgWISzKCVzVBSEhQzKD5hcZSACUn4sWPKM8yLRKt2hwlSlZwyVKcqSA4cMCoto5+rRXlSCnNcqIZlJLC+ut4tmK46aWaDLmy5xJDpYnLmDly7W2I5lxFdxrGJ08JK0pCBZIAS9gTdnOmu0TFugyPVKIcJuLCwfTk4j4iUTMBQGU7tpYf2dvHpHK5qktYpbUOR973aHeE0iKmcJaZZCi5suwAudUmw+tREydKwJ1aGUG+0zgi1vPm5hosbjW7jqGv4Fz8I0SRhEmXLHCHSQGcnjLC3PVoq+NYaEB9G4S24e5+Oa0c3yJ7F6I/AV5KunNr1NNb/uIL/KPVseS8CGbEKQc6umDf9xEetI5snJeJXfaHT58Kqxq0la/OX+kH+WPO00Jdw7W+O7+bx6nqJAWhSDopJSfAhjHleZSlBVKUeOWtUtR/eQSk/1D16R0eM+UUyIdUNYnNmmpKuSnYjXW3F8+UTM/CZSlZJZA70FSeIskJuXDXJJGvKK7LIB0y5Xd+f3aQvT1hQRMJLoI0a72HTS0drXRmL1WErlSwkkBcw5EgHiVo50cJuLGPuIpmlS0TJCZagVFSUJYZgACQOXhY5h0h4rEEFX5VNmArGZKEJdwWsWJtYkaM947xDtktcrKJUspIUElWZSms6iXFzwlukE5dDYrk2mCGzFiSLAPwnd9PKHU2ZKCylCpipZDZizu2uUMOe8Oe+E8/pAlK2SSq/uJsyUuwLWfo7Q6p+zYWuXMSh5SjdOfTV2IANrHnGmvsrREfkyki4s3kPE7HxhHu73cWfyjSUUI7tQUEqVkKZbpU4JIKi7WOoAfcXDRSajsxPMwhKM3EdFJdtuEkfDZ/OIhlT5JcRqiSFlCAnLe6xckEhyXIBIBDM3XnD6RLn0c6WtlJCgFJuDnln+Emxb74Tm9kpqJeZbJW5AlWUsmwDBKmILm4fRt4Qq+/XkCkLGUJSHSsEFRygOu5JLaWvaLNqSrleyKNOxbCV1VNKZSkoAC1Z0kZnDm1iwD+6xinT+xkxkqEyUNSoDMCG0DEMX25vDFFfXU6O7zzUMpQykqcaFQAU7BiNOcSdVPnlUuZMKZyJagw4nWVB2Ux23VHFCE8S0xaos2mfcF7JJmqImKWZSXIIYBy1nYE7kt0i1U+BplqkplywZcrvDZRHGQjKSh+NRGbiUSR5x3M4pCbZVLAKkoL5Xaz77j4RJy0GWEpJBUCercnP3x5efyJyk7ey9X9jWKIqp7NyZkxS2OYMbEgAjRWUcObZy8M6rA5SUAgOUnWz6lbHpqYnK1OZ8qS9rpsPI7k84ga+tKHQkAAkEg83uRvf74xUslbyYdIpdZgqSQU5h72bc6uH5ACzvs8M6fC1Z+H9XmPFtawJ5C9x1aLxNw5KbpLEjm9+UR1RKaxLEt/e/mI7YebLTvuZuNFFq0qVNVnN1Kuo36O/Jt+UP6LE5dOkGWTMn5mJIISlP7p95TsH0+4949h3dqcMEqAIA22PqHiCyR3pqcUwTs7tdOJBccIISlgANADbUs8Qy5yjckl9eo2jgS36RwonRtIzaS4LE/7N6QTcZo0m7Tiv8Aw0rmD1SI9SxgHsEw0zMSmzmGWTII/wCqaoAf0oXG/wAcc3bNUEee/axhBp8UmEDgnpTOTaznhmAdcySo/wAYj0JGe+2ns8Z9CJ6A66ZRUbXMpVpnw4V+CTF8MtMiJq0YrTKGbiLBgCrVtr9Da8LIkFQdDhmcg/AEPa3zhilbF/TmOsdKGV3cFxbYgXbyLR6SZgfZlJxF7IJUAsaONHJ8R8YmsMEkKCVp4UO4JsdeXh4dIhBVkaFSiXzJX7p02fXX0hVs5CUAKSrNlTbMnchWpSLEuNbc4s9yCTqqqQuYpBDAvxvmHJ2FxYJs+gaF+zxlpUpHeZyXKGVMSxD3LEa2hjSFMheYDMWUCmxY8LhmcuAGPIuw0jqmROmlS0ZQQXHAkKs1rAHlpEeqBKf70VzCiYnLLYF5gDuASQ/WG/5+7tYFishIKhm3uWJYh36tEjQyu6FiCCOJze+ullbWa19Hu0qlJTMJGQpUoFRANn95JZ9gOjDqIqmiT4rHEuEo4eNjmynQ28BY+mkTNRjBMxRE0/q0izEEXdgRc3Bhqns/IJC27xJBuQE3O7p1U/MHTrCszsqhQzS5pQkcJSk7F9c2ups2jxRyiTTOp6xNaSVLAUHOW4LAAZyDc7t87xzh1IeFCQMiZh4hskEpVmtye0NKfs3OlFZVNTlAdJfMSC1wXcWADaRZexuGZErMxuJTgD9lrA7B+nIRnlnog3HclK2SdLQhCUAaC4vckvr5n0EdSXPvEBOa9rnVvrwjqbWBHvsOJ21Zy3zjtNSN1DSwdo8nSm7ZcTmrWpkJLasX3+tIj1YOlyColTuRtfl9bGJlLEWaGlRlSQ6mLfERehRA4rQmWm/ugOfrziAXNK1ja4YfLSJfHu0qSgy0HMTYltG5PvFYC78oylXoo6sdTJpUouHGbQh9NProITnYTKJBKUlwNC3jYQ5p5YAfV/l9PCMyZdgIoskr2Zol2MK/DJYdYDMNBpcgaRX5sws2jPoBoX8/7xM41U2yAjV1erD66RG4Zh0yqnyqeWGXNWEJ6ObqPRKQVHokx343JQ/MHybh7CcD7nDlTyGVUzVKFr92jgRrqCQtQ6KjSIb4dQIkSZcmWGRLQlCR+6kAD5Q4jMuEcTpIWkpUAUqBBB0INiD5R3BAHmftp2dNFVrkEHKLyy/vSy5QfEXSeoiEJzaBzyve/wDrHoP2l9jvy6mzSx+nkupH7w+0nz1HUdY8+LdJOYHNv4/3jvxZLRjJUKIkC91AuWLPoToR0B+EIAqSoKBIIYglhp9NDuTUkNfk2g+BG/1vCiJySeIO3Nur7NqX0f1joUiokKrvLKDEkKDFg9hcdW1f8Q4p5xVMTmS5Tr+OpzFuXhDs00tQCfd8gbm7O1x4vDnD8KsyMqTZ9wR6Hn9GIc0KJGowiaQFhZF/1neABQ1DpNgRYW5CGM2SpaSDmK7XKbEbcQOuzxJ/kCpaTqXsxI1O9/HeGSZ9Qk5bMLm6dPu+MZqRND2goSlIMwEKdyO8d26afAxKy5cg3QkBXTN8xEH3pno/SHLLBuAoAluu/gANIlsFp0JSyUJQjUXJJ6kkcusUkyUOCAmyG10Og3s/XbrD/C8aRmMmYyJrZmJfhNgQeRA+6EZiIhcX7LImqC0LUhYDEg6iMWozVSLbrgmMUpM7uRwq0JsUnqBz+UVuvrSlQAOYpceB8fhE9RzVBCc5dSeElmdtj13ivz8EXfJ8CR6GPPnFrYiS6OV9oZ+Z0qIDaBj84Rq8RmTgCoklIILct7RwKNYOVXBuevV9I5mnulcJJP3fTRm5PgrTGiEvHS0DMACT5N4Q6FOlnNnL6+cfSAC+51MV1F1E+BTCGc6blQtQ2BP4QtNXdo+Vdk5R5xrijbLlSM9QBO+pPN41z2D9kSSvEJoexlSH56TVD/ID0XGeYF2SVXV0ulkuNFTVu/dygRmVpc3YcyR5eoMNw6XTyZcmUnLLloShI5JSGF9z1jsnKyEhzBBBGZYIIIIAIyr2m9jEy1Kq0IeUr9c2stTv3n8BPvH7JubElOqx8WgEEEAghiDuOsSnTIas8u4jhhST3YzJLlt23tDKlRnVlBI+uW8aP7QuwC6NKptOCqkN1JGtP1HOT/k/h0zVFQUORqzHmOoIjthO0ZtUTMmhITwkE9bMfURIYfVGWkpIL30APrrFcp1d4CM7K2USW6uRpH1apiOHMQX30I6H68YvyVLQrG1ANkmkful/vB9YQl1SFEZ5gBGneZkkcuJQcbftRXE4pNBzOknkSf8AKCLQqnF5i9WubN8t/hDSLJSdKAduEEvp3iD5gEDzAiaocXRlCTlRyYcJ/hUmxHTXpFUQuaXZPwcG38ItElT0MwpJCmO4UD133iJfqSizqqjYi46XEfRiYA4g3VN/7RG0ecJCSz+J9HMdzJg0Yg9dP9YxLD2dKzpzSl8jrbzENJeJl8pPENQbW5iE0KSL3CuY1+ukNqyak3IdWytGPXlGcop7sshxUSQtN1G51cajS7baQxm2CgWN9Xh3SyVTBqyX52ELHDpSRqS3Mj1jjnCyWkQsks9z4HaOZ1SBrH2tkgOQoCIDE68aAkne/wAmiscbkyOBWoxxlDI2uph9IKpqky5YVMmLVlSkaqUdgD03NgHJYAmK9hlIudNTLloMyYpQCUAOVHl5By5sACTaPRns49nCcPR3k1l1SxxK1EsG5Qh/VW7bAAR1tKKpBD/2f9iU4dTMWVUTGVOWN1bJSWfIlyBzudTFoggihYIIIIAIIIIAIIIIACIyjt57IM2afQJSCQ66ewB6yibJP7h4eRTvq8ESm1wKPJC5Spa1IWkoUksQpJBSeSgbj4RJ0wSpCs1w2VgSWOyhy6i2gj0J2p7D01en9MjLMAZM1FljXdmUL+6oEdIyPtH7LaykdUtP5TKDnPKBzgX96U5V/Jm8o3WWymkqS6E/Z4wT7ybt0Ukt+MIgZXSrhPKFBMzPuRYtqCNQodORaPq5xKWWymtex8jGqmVoJeIqlaE2Y+XMenhE3huKia5OrX2ivGnADAluSmHwItCaKMu7keBH/tBtMFzkVAI2I56xxW1eVBO337esVmnppssDIthyP928nh0rE1G0wMX11B8IzfJJxMxpabnnvyhymtC0Ok5r9dXt84hsVllRTy5gba/jDmXMypCUhgL+MZ5ZKqRaPJMmqYAbAX2v5Qwra86k26fhrETUYyEuE3PpHzCqGfWzMkpC5yv2JYduWY6IHVRAjmWNt2yzZ9q8SURwgtzh12a7JVGIqMqnlu5GeYr3JYH7Sv2j+yHJEaV2W9hhVlXiCwAGaRKJ/rmv6I/mMa1h+HS5EtMqShMuWkMlKQAB5CNk0lSIornYT2c0+GS+Ad5PUGmTlDiO5CR9hD/ZHIOTFrggipIQQQQAQQQQAQQQQAQQQQAQQQQAQQQPAELj3YyjrLz5CFKZs4dCwOkxBCm6O0UbFvYckuaaqUm75ZyAseAUnKR4kKMak8GaJsGA1vslxKULSpU7/kzRp/3ckQdb2UrpWtJUP0krWPNUoKHrHpnPBnidTIo8rLoqwf8AxKj/AAJ4+aIWk0tabfkVUR/+ecf/ABj1Hngzw1MUedKbsdiM1I7uhnB/2wmW3lNUk+kTNJ7FMQmlp02RIR0Kpiv5QEp/qjcs8fc0QSZtgnsFoJJCp5m1SrWWrIhx+5LYkdFKIjQcPw2VIQJcmWiUgaJQkJHwSIcZoHiAfYIHggAggggAggggAggggAggj4YA+vHJXCcxcNJs2AHap4hNVWIjJ1QYYzqowBNqxAQivFBFcnVhhhOrjAFtVjA5wirGxzilza9UM5mIqgC+HHhzjg9oBzjPV4kqEFYmqANI/wBoRzg/2hHOM1/OaoBiaoA0wY+OcKJx0c4zRGJqhxLxJUAaQnGhzhVGLDnGeSsQVD2TXmAL4jEhCya4RSpNaYfyaswBa01QhRM2K9JqTD2VPMAS4VH2GcqZDlCoA7ggggAggggBNaIbzKeHkfGgCKm0cNJuHxPlEcmUIAq03C4ZzcIPKLmacRwaMQBQ5uCnlDaZgR5RoRoBHBw4coAzhfZ88oRV2ePKNLOGDlHP5qHKAM0/2dPKAdnjyjSvzUOUH5qHKAM5T2fPKF0YCeUaCMLHKOhho5QBRZeBnlDqVgx5Rchh45R2KIQBVpWEmHkrDYsApRHYkCAIiVQw7l0kPhLjrLACEuTCyUx1BABBBBABBBBABBBBABBBBABBBBABBBBABBBBABBBBABBBBABBBBABBBBABBBBABBBBABBBBAH//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 name="Picture 9" descr="world.jpg"/>
          <p:cNvPicPr>
            <a:picLocks noChangeAspect="1"/>
          </p:cNvPicPr>
          <p:nvPr/>
        </p:nvPicPr>
        <p:blipFill>
          <a:blip r:embed="rId2" cstate="print"/>
          <a:stretch>
            <a:fillRect/>
          </a:stretch>
        </p:blipFill>
        <p:spPr>
          <a:xfrm>
            <a:off x="467544" y="1556792"/>
            <a:ext cx="1634285" cy="1224136"/>
          </a:xfrm>
          <a:prstGeom prst="rect">
            <a:avLst/>
          </a:prstGeom>
        </p:spPr>
      </p:pic>
      <p:pic>
        <p:nvPicPr>
          <p:cNvPr id="12" name="Picture 11" descr="romania.jpg"/>
          <p:cNvPicPr>
            <a:picLocks noChangeAspect="1"/>
          </p:cNvPicPr>
          <p:nvPr/>
        </p:nvPicPr>
        <p:blipFill>
          <a:blip r:embed="rId3" cstate="print"/>
          <a:stretch>
            <a:fillRect/>
          </a:stretch>
        </p:blipFill>
        <p:spPr>
          <a:xfrm>
            <a:off x="2123728" y="5013176"/>
            <a:ext cx="874365" cy="874365"/>
          </a:xfrm>
          <a:prstGeom prst="rect">
            <a:avLst/>
          </a:prstGeom>
        </p:spPr>
      </p:pic>
      <p:graphicFrame>
        <p:nvGraphicFramePr>
          <p:cNvPr id="13" name="Table 12"/>
          <p:cNvGraphicFramePr>
            <a:graphicFrameLocks noGrp="1"/>
          </p:cNvGraphicFramePr>
          <p:nvPr/>
        </p:nvGraphicFramePr>
        <p:xfrm>
          <a:off x="3131840" y="4365104"/>
          <a:ext cx="5208240" cy="2011680"/>
        </p:xfrm>
        <a:graphic>
          <a:graphicData uri="http://schemas.openxmlformats.org/drawingml/2006/table">
            <a:tbl>
              <a:tblPr firstRow="1" bandRow="1">
                <a:tableStyleId>{21E4AEA4-8DFA-4A89-87EB-49C32662AFE0}</a:tableStyleId>
              </a:tblPr>
              <a:tblGrid>
                <a:gridCol w="2604120"/>
                <a:gridCol w="2604120"/>
              </a:tblGrid>
              <a:tr h="363984">
                <a:tc>
                  <a:txBody>
                    <a:bodyPr/>
                    <a:lstStyle/>
                    <a:p>
                      <a:r>
                        <a:rPr lang="ro-RO" dirty="0" smtClean="0"/>
                        <a:t>2012, Transelectrica</a:t>
                      </a:r>
                      <a:endParaRPr lang="en-US" dirty="0"/>
                    </a:p>
                  </a:txBody>
                  <a:tcPr/>
                </a:tc>
                <a:tc>
                  <a:txBody>
                    <a:bodyPr/>
                    <a:lstStyle/>
                    <a:p>
                      <a:endParaRPr lang="en-US" dirty="0"/>
                    </a:p>
                  </a:txBody>
                  <a:tcPr/>
                </a:tc>
              </a:tr>
              <a:tr h="363984">
                <a:tc>
                  <a:txBody>
                    <a:bodyPr/>
                    <a:lstStyle/>
                    <a:p>
                      <a:r>
                        <a:rPr lang="ro-RO" dirty="0" smtClean="0"/>
                        <a:t>consum </a:t>
                      </a:r>
                      <a:r>
                        <a:rPr lang="ro-RO" dirty="0" err="1" smtClean="0"/>
                        <a:t>max</a:t>
                      </a:r>
                      <a:endParaRPr lang="en-US" dirty="0"/>
                    </a:p>
                  </a:txBody>
                  <a:tcPr/>
                </a:tc>
                <a:tc>
                  <a:txBody>
                    <a:bodyPr/>
                    <a:lstStyle/>
                    <a:p>
                      <a:r>
                        <a:rPr lang="ro-RO" dirty="0" smtClean="0"/>
                        <a:t>9879 MW, </a:t>
                      </a:r>
                    </a:p>
                    <a:p>
                      <a:r>
                        <a:rPr lang="ro-RO" dirty="0" smtClean="0"/>
                        <a:t>13.12,</a:t>
                      </a:r>
                      <a:r>
                        <a:rPr lang="ro-RO" baseline="0" dirty="0" smtClean="0"/>
                        <a:t> ora 18:20</a:t>
                      </a:r>
                      <a:endParaRPr lang="en-US" dirty="0"/>
                    </a:p>
                  </a:txBody>
                  <a:tcPr/>
                </a:tc>
              </a:tr>
              <a:tr h="363984">
                <a:tc>
                  <a:txBody>
                    <a:bodyPr/>
                    <a:lstStyle/>
                    <a:p>
                      <a:r>
                        <a:rPr lang="ro-RO" dirty="0" smtClean="0"/>
                        <a:t>consum min</a:t>
                      </a:r>
                      <a:endParaRPr lang="en-US" dirty="0"/>
                    </a:p>
                  </a:txBody>
                  <a:tcPr/>
                </a:tc>
                <a:tc>
                  <a:txBody>
                    <a:bodyPr/>
                    <a:lstStyle/>
                    <a:p>
                      <a:r>
                        <a:rPr lang="ro-RO" dirty="0" smtClean="0"/>
                        <a:t>4219 MW</a:t>
                      </a:r>
                    </a:p>
                    <a:p>
                      <a:r>
                        <a:rPr lang="ro-RO" dirty="0" smtClean="0"/>
                        <a:t>04.06, ora 06:20</a:t>
                      </a:r>
                      <a:endParaRPr lang="en-US" dirty="0"/>
                    </a:p>
                  </a:txBody>
                  <a:tcPr/>
                </a:tc>
              </a:tr>
              <a:tr h="363984">
                <a:tc>
                  <a:txBody>
                    <a:bodyPr/>
                    <a:lstStyle/>
                    <a:p>
                      <a:r>
                        <a:rPr lang="ro-RO" dirty="0" smtClean="0"/>
                        <a:t>capacitate</a:t>
                      </a:r>
                      <a:r>
                        <a:rPr lang="ro-RO" baseline="0" dirty="0" smtClean="0"/>
                        <a:t> </a:t>
                      </a:r>
                      <a:r>
                        <a:rPr lang="ro-RO" baseline="0" dirty="0" smtClean="0"/>
                        <a:t>instalată</a:t>
                      </a:r>
                      <a:endParaRPr lang="en-US" dirty="0"/>
                    </a:p>
                  </a:txBody>
                  <a:tcPr/>
                </a:tc>
                <a:tc>
                  <a:txBody>
                    <a:bodyPr/>
                    <a:lstStyle/>
                    <a:p>
                      <a:r>
                        <a:rPr lang="ro-RO" dirty="0" smtClean="0"/>
                        <a:t>23.000 MW</a:t>
                      </a:r>
                      <a:endParaRPr lang="en-US" dirty="0"/>
                    </a:p>
                  </a:txBody>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484784"/>
            <a:ext cx="7272808" cy="1612776"/>
          </a:xfrm>
        </p:spPr>
        <p:txBody>
          <a:bodyPr/>
          <a:lstStyle/>
          <a:p>
            <a:pPr>
              <a:buNone/>
            </a:pPr>
            <a:r>
              <a:rPr lang="ro-RO" dirty="0" smtClean="0"/>
              <a:t>Perspectiva tehnică</a:t>
            </a:r>
          </a:p>
          <a:p>
            <a:r>
              <a:rPr lang="ro-RO" dirty="0" smtClean="0"/>
              <a:t>Generatoare sincrone de inducţie electromagnetică</a:t>
            </a:r>
          </a:p>
          <a:p>
            <a:pPr lvl="1"/>
            <a:r>
              <a:rPr lang="ro-RO" dirty="0" smtClean="0"/>
              <a:t>Palele turbinelor sunt antrenate de aburi sau vânt</a:t>
            </a:r>
          </a:p>
          <a:p>
            <a:r>
              <a:rPr lang="ro-RO" dirty="0" smtClean="0"/>
              <a:t>Parcurile solare folosesc panouri fotovoltaice</a:t>
            </a:r>
          </a:p>
          <a:p>
            <a:endParaRPr lang="ro-RO" dirty="0" smtClean="0"/>
          </a:p>
          <a:p>
            <a:pPr>
              <a:buNone/>
            </a:pPr>
            <a:r>
              <a:rPr lang="ro-RO" dirty="0" smtClean="0"/>
              <a:t>Perspectiva economică:</a:t>
            </a:r>
          </a:p>
          <a:p>
            <a:r>
              <a:rPr lang="ro-RO" dirty="0" smtClean="0"/>
              <a:t>Investiţii mari, durate de viaţă lungi (20 de ani)</a:t>
            </a:r>
          </a:p>
          <a:p>
            <a:pPr>
              <a:buNone/>
            </a:pPr>
            <a:endParaRPr lang="ro-RO" dirty="0" smtClean="0"/>
          </a:p>
          <a:p>
            <a:pPr>
              <a:buNone/>
            </a:pPr>
            <a:r>
              <a:rPr lang="ro-RO" dirty="0" smtClean="0"/>
              <a:t>				Perspectiva de mediu</a:t>
            </a:r>
          </a:p>
          <a:p>
            <a:pPr marL="3086100" defTabSz="1144588"/>
            <a:r>
              <a:rPr lang="ro-RO" dirty="0" smtClean="0"/>
              <a:t>Industrie poluantă</a:t>
            </a:r>
          </a:p>
          <a:p>
            <a:pPr>
              <a:buNone/>
            </a:pPr>
            <a:endParaRPr lang="en-US" dirty="0"/>
          </a:p>
        </p:txBody>
      </p:sp>
      <p:sp>
        <p:nvSpPr>
          <p:cNvPr id="4" name="Rectangle 3"/>
          <p:cNvSpPr/>
          <p:nvPr/>
        </p:nvSpPr>
        <p:spPr>
          <a:xfrm>
            <a:off x="390727" y="476672"/>
            <a:ext cx="3844835"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SEE - Producerea</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484784"/>
            <a:ext cx="7272808" cy="1612776"/>
          </a:xfrm>
        </p:spPr>
        <p:txBody>
          <a:bodyPr/>
          <a:lstStyle/>
          <a:p>
            <a:pPr>
              <a:buNone/>
            </a:pPr>
            <a:r>
              <a:rPr lang="ro-RO" dirty="0" smtClean="0"/>
              <a:t>Caracteristici importante pe piaţa de energie</a:t>
            </a:r>
          </a:p>
          <a:p>
            <a:pPr lvl="0"/>
            <a:r>
              <a:rPr lang="ro-RO" dirty="0" smtClean="0">
                <a:solidFill>
                  <a:srgbClr val="0099CC"/>
                </a:solidFill>
              </a:rPr>
              <a:t>Capacitatea de producţie</a:t>
            </a:r>
            <a:r>
              <a:rPr lang="ro-RO" dirty="0" smtClean="0"/>
              <a:t>, care determină puterea şi cantitatea de energie electrică disponibilă pentru vânzare la un moment dat</a:t>
            </a:r>
            <a:r>
              <a:rPr lang="en-US" dirty="0" smtClean="0"/>
              <a:t>;</a:t>
            </a:r>
            <a:endParaRPr lang="ro-RO" dirty="0" smtClean="0"/>
          </a:p>
          <a:p>
            <a:pPr lvl="0"/>
            <a:endParaRPr lang="ro-RO" sz="2000" dirty="0" smtClean="0"/>
          </a:p>
          <a:p>
            <a:pPr lvl="0"/>
            <a:r>
              <a:rPr lang="ro-RO" dirty="0" smtClean="0">
                <a:solidFill>
                  <a:srgbClr val="0099CC"/>
                </a:solidFill>
              </a:rPr>
              <a:t>Costul de producţie</a:t>
            </a:r>
            <a:r>
              <a:rPr lang="ro-RO" dirty="0" smtClean="0"/>
              <a:t>, care determină preţul cu care producătorul va vinde energia electrică pe </a:t>
            </a:r>
            <a:r>
              <a:rPr lang="ro-RO" dirty="0" smtClean="0"/>
              <a:t>piaţă</a:t>
            </a:r>
            <a:r>
              <a:rPr lang="en-US" dirty="0" smtClean="0"/>
              <a:t>;</a:t>
            </a:r>
            <a:endParaRPr lang="ro-RO" dirty="0" smtClean="0"/>
          </a:p>
          <a:p>
            <a:pPr lvl="0"/>
            <a:endParaRPr lang="ro-RO" sz="2000" dirty="0" smtClean="0"/>
          </a:p>
          <a:p>
            <a:pPr lvl="0"/>
            <a:r>
              <a:rPr lang="ro-RO" dirty="0" smtClean="0">
                <a:solidFill>
                  <a:srgbClr val="0099CC"/>
                </a:solidFill>
              </a:rPr>
              <a:t>Timpul de pornire</a:t>
            </a:r>
            <a:r>
              <a:rPr lang="ro-RO" dirty="0" smtClean="0"/>
              <a:t>.</a:t>
            </a:r>
            <a:endParaRPr lang="en-US" dirty="0"/>
          </a:p>
        </p:txBody>
      </p:sp>
      <p:sp>
        <p:nvSpPr>
          <p:cNvPr id="4" name="Rectangle 3"/>
          <p:cNvSpPr/>
          <p:nvPr/>
        </p:nvSpPr>
        <p:spPr>
          <a:xfrm>
            <a:off x="390727" y="476672"/>
            <a:ext cx="3844835"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SEE - Producerea</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268760"/>
            <a:ext cx="7272808" cy="1224136"/>
          </a:xfrm>
        </p:spPr>
        <p:txBody>
          <a:bodyPr/>
          <a:lstStyle/>
          <a:p>
            <a:pPr lvl="0">
              <a:buNone/>
            </a:pPr>
            <a:r>
              <a:rPr lang="ro-RO" b="1" dirty="0" smtClean="0"/>
              <a:t>Perspectiva tehnică</a:t>
            </a:r>
          </a:p>
          <a:p>
            <a:pPr lvl="0"/>
            <a:r>
              <a:rPr lang="ro-RO" dirty="0" smtClean="0"/>
              <a:t>Cărbune, petrol, gaze naturale</a:t>
            </a:r>
          </a:p>
          <a:p>
            <a:pPr lvl="0"/>
            <a:r>
              <a:rPr lang="ro-RO" dirty="0" smtClean="0"/>
              <a:t>Grupuri mari (x10, x100 MW), lângă resurse</a:t>
            </a:r>
          </a:p>
          <a:p>
            <a:pPr lvl="0"/>
            <a:r>
              <a:rPr lang="ro-RO" dirty="0" smtClean="0"/>
              <a:t>cogenerare (</a:t>
            </a:r>
            <a:r>
              <a:rPr lang="en-US" dirty="0" smtClean="0"/>
              <a:t>c</a:t>
            </a:r>
            <a:r>
              <a:rPr lang="ro-RO" dirty="0" err="1" smtClean="0"/>
              <a:t>ăldură</a:t>
            </a:r>
            <a:r>
              <a:rPr lang="ro-RO" dirty="0" smtClean="0"/>
              <a:t> + energie electrică)</a:t>
            </a:r>
          </a:p>
          <a:p>
            <a:pPr lvl="0"/>
            <a:endParaRPr lang="ro-RO" dirty="0" smtClean="0"/>
          </a:p>
          <a:p>
            <a:pPr lvl="0"/>
            <a:endParaRPr lang="ro-RO" sz="2000" dirty="0" smtClean="0"/>
          </a:p>
          <a:p>
            <a:pPr lvl="0"/>
            <a:endParaRPr lang="ro-RO" sz="2000" dirty="0" smtClean="0"/>
          </a:p>
        </p:txBody>
      </p:sp>
      <p:sp>
        <p:nvSpPr>
          <p:cNvPr id="4" name="Rectangle 3"/>
          <p:cNvSpPr/>
          <p:nvPr/>
        </p:nvSpPr>
        <p:spPr>
          <a:xfrm>
            <a:off x="395536" y="332656"/>
            <a:ext cx="3208314"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Termocentrale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
        <p:nvSpPr>
          <p:cNvPr id="5" name="Rectangle 3"/>
          <p:cNvSpPr txBox="1">
            <a:spLocks noChangeArrowheads="1"/>
          </p:cNvSpPr>
          <p:nvPr/>
        </p:nvSpPr>
        <p:spPr bwMode="auto">
          <a:xfrm>
            <a:off x="2987824" y="3429000"/>
            <a:ext cx="4824536" cy="16127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ro-RO" sz="2000" b="0"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rPr>
              <a:t>CE Turceni - 1.980 MW </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ro-RO" sz="2000" b="0"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rPr>
              <a:t>CE Rovinari - 1.320 MW </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ro-RO" sz="2000" b="0"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rPr>
              <a:t>CE Craiova – 980 MW</a:t>
            </a:r>
          </a:p>
        </p:txBody>
      </p:sp>
      <p:pic>
        <p:nvPicPr>
          <p:cNvPr id="6" name="Picture 5" descr="world.jpg"/>
          <p:cNvPicPr>
            <a:picLocks noChangeAspect="1"/>
          </p:cNvPicPr>
          <p:nvPr/>
        </p:nvPicPr>
        <p:blipFill>
          <a:blip r:embed="rId2" cstate="print"/>
          <a:stretch>
            <a:fillRect/>
          </a:stretch>
        </p:blipFill>
        <p:spPr>
          <a:xfrm>
            <a:off x="3779912" y="5085184"/>
            <a:ext cx="1345882" cy="1008112"/>
          </a:xfrm>
          <a:prstGeom prst="rect">
            <a:avLst/>
          </a:prstGeom>
        </p:spPr>
      </p:pic>
      <p:pic>
        <p:nvPicPr>
          <p:cNvPr id="7" name="Picture 6" descr="romania.jpg"/>
          <p:cNvPicPr>
            <a:picLocks noChangeAspect="1"/>
          </p:cNvPicPr>
          <p:nvPr/>
        </p:nvPicPr>
        <p:blipFill>
          <a:blip r:embed="rId3" cstate="print"/>
          <a:stretch>
            <a:fillRect/>
          </a:stretch>
        </p:blipFill>
        <p:spPr>
          <a:xfrm>
            <a:off x="2051720" y="3573016"/>
            <a:ext cx="874365" cy="874365"/>
          </a:xfrm>
          <a:prstGeom prst="rect">
            <a:avLst/>
          </a:prstGeom>
        </p:spPr>
      </p:pic>
      <p:sp>
        <p:nvSpPr>
          <p:cNvPr id="8" name="Rectangle 3"/>
          <p:cNvSpPr txBox="1">
            <a:spLocks noChangeArrowheads="1"/>
          </p:cNvSpPr>
          <p:nvPr/>
        </p:nvSpPr>
        <p:spPr bwMode="auto">
          <a:xfrm>
            <a:off x="5327576" y="5245224"/>
            <a:ext cx="3816424" cy="16127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FontTx/>
              <a:buChar char="•"/>
            </a:pPr>
            <a:r>
              <a:rPr lang="ro-RO" sz="2000" kern="0" dirty="0" err="1" smtClean="0">
                <a:latin typeface="Franklin Gothic Medium Cond" pitchFamily="34" charset="0"/>
                <a:ea typeface="DejaVu Sans" pitchFamily="34" charset="0"/>
                <a:cs typeface="DejaVu Sans" pitchFamily="34" charset="0"/>
              </a:rPr>
              <a:t>Taichung</a:t>
            </a:r>
            <a:r>
              <a:rPr lang="ro-RO" sz="2000" kern="0" dirty="0" smtClean="0">
                <a:latin typeface="Franklin Gothic Medium Cond" pitchFamily="34" charset="0"/>
                <a:ea typeface="DejaVu Sans" pitchFamily="34" charset="0"/>
                <a:cs typeface="DejaVu Sans" pitchFamily="34" charset="0"/>
              </a:rPr>
              <a:t>, Taiwan – 5.500 MW (10x550 MW)</a:t>
            </a:r>
            <a:endParaRPr kumimoji="0" lang="ro-RO" sz="2000" b="0"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endParaRPr>
          </a:p>
        </p:txBody>
      </p:sp>
      <p:pic>
        <p:nvPicPr>
          <p:cNvPr id="6146" name="Picture 2" descr="http://upload.wikimedia.org/wikipedia/commons/7/7a/Taichung_Thermal_Power_Plant.JPG"/>
          <p:cNvPicPr>
            <a:picLocks noChangeAspect="1" noChangeArrowheads="1"/>
          </p:cNvPicPr>
          <p:nvPr/>
        </p:nvPicPr>
        <p:blipFill>
          <a:blip r:embed="rId4" cstate="print"/>
          <a:srcRect/>
          <a:stretch>
            <a:fillRect/>
          </a:stretch>
        </p:blipFill>
        <p:spPr bwMode="auto">
          <a:xfrm>
            <a:off x="179512" y="4560006"/>
            <a:ext cx="2812471" cy="2109354"/>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484784"/>
            <a:ext cx="8136904" cy="1224136"/>
          </a:xfrm>
        </p:spPr>
        <p:txBody>
          <a:bodyPr/>
          <a:lstStyle/>
          <a:p>
            <a:pPr lvl="0">
              <a:buNone/>
            </a:pPr>
            <a:r>
              <a:rPr lang="ro-RO" b="1" dirty="0" smtClean="0"/>
              <a:t>Perspectiva tehnică</a:t>
            </a:r>
          </a:p>
          <a:p>
            <a:r>
              <a:rPr lang="ro-RO" dirty="0" smtClean="0"/>
              <a:t>Eficiență: în anul 2008, ea se încadra între:</a:t>
            </a:r>
            <a:endParaRPr lang="en-US" dirty="0" smtClean="0"/>
          </a:p>
          <a:p>
            <a:pPr lvl="1"/>
            <a:r>
              <a:rPr lang="ro-RO" dirty="0" smtClean="0"/>
              <a:t>cărbune: min 31%  - India, </a:t>
            </a:r>
            <a:r>
              <a:rPr lang="ro-RO" dirty="0" err="1" smtClean="0"/>
              <a:t>max</a:t>
            </a:r>
            <a:r>
              <a:rPr lang="ro-RO" dirty="0" smtClean="0"/>
              <a:t>  41</a:t>
            </a:r>
            <a:r>
              <a:rPr lang="ro-RO" dirty="0" smtClean="0"/>
              <a:t>%</a:t>
            </a:r>
            <a:r>
              <a:rPr lang="en-US" dirty="0" smtClean="0"/>
              <a:t> -</a:t>
            </a:r>
            <a:r>
              <a:rPr lang="ro-RO" dirty="0" smtClean="0"/>
              <a:t>  </a:t>
            </a:r>
            <a:r>
              <a:rPr lang="ro-RO" dirty="0" smtClean="0"/>
              <a:t>FRA,    medie 37%;</a:t>
            </a:r>
            <a:endParaRPr lang="en-US" dirty="0" smtClean="0"/>
          </a:p>
          <a:p>
            <a:pPr lvl="1"/>
            <a:r>
              <a:rPr lang="ro-RO" dirty="0" smtClean="0"/>
              <a:t>gaze naturale: min 37%  - AUS, </a:t>
            </a:r>
            <a:r>
              <a:rPr lang="ro-RO" dirty="0" err="1" smtClean="0"/>
              <a:t>max</a:t>
            </a:r>
            <a:r>
              <a:rPr lang="ro-RO" dirty="0" smtClean="0"/>
              <a:t> 52</a:t>
            </a:r>
            <a:r>
              <a:rPr lang="ro-RO" dirty="0" smtClean="0"/>
              <a:t>%</a:t>
            </a:r>
            <a:r>
              <a:rPr lang="en-US" dirty="0" smtClean="0"/>
              <a:t> -</a:t>
            </a:r>
            <a:r>
              <a:rPr lang="ro-RO" dirty="0" smtClean="0"/>
              <a:t> </a:t>
            </a:r>
            <a:r>
              <a:rPr lang="ro-RO" dirty="0" smtClean="0"/>
              <a:t>GB, medie  46%;</a:t>
            </a:r>
            <a:endParaRPr lang="en-US" dirty="0" smtClean="0"/>
          </a:p>
          <a:p>
            <a:pPr lvl="1"/>
            <a:r>
              <a:rPr lang="ro-RO" dirty="0" smtClean="0"/>
              <a:t>petrol: min 30% - India, </a:t>
            </a:r>
            <a:r>
              <a:rPr lang="ro-RO" dirty="0" err="1" smtClean="0"/>
              <a:t>max</a:t>
            </a:r>
            <a:r>
              <a:rPr lang="ro-RO" dirty="0" smtClean="0"/>
              <a:t> 44% </a:t>
            </a:r>
            <a:r>
              <a:rPr lang="en-US" dirty="0" smtClean="0"/>
              <a:t>- </a:t>
            </a:r>
            <a:r>
              <a:rPr lang="ro-RO" dirty="0" smtClean="0"/>
              <a:t>Japonia</a:t>
            </a:r>
            <a:r>
              <a:rPr lang="ro-RO" dirty="0" smtClean="0"/>
              <a:t>, medie 38%.</a:t>
            </a:r>
            <a:endParaRPr lang="en-US" dirty="0" smtClean="0"/>
          </a:p>
          <a:p>
            <a:pPr lvl="0">
              <a:buNone/>
            </a:pPr>
            <a:endParaRPr lang="ro-RO" b="1" dirty="0" smtClean="0"/>
          </a:p>
        </p:txBody>
      </p:sp>
      <p:sp>
        <p:nvSpPr>
          <p:cNvPr id="4" name="Rectangle 3"/>
          <p:cNvSpPr/>
          <p:nvPr/>
        </p:nvSpPr>
        <p:spPr>
          <a:xfrm>
            <a:off x="395536" y="404664"/>
            <a:ext cx="3208314"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Termocentrale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pPr lvl="0">
              <a:buNone/>
            </a:pPr>
            <a:r>
              <a:rPr lang="ro-RO" b="1" dirty="0" smtClean="0"/>
              <a:t>Perspectiva economică</a:t>
            </a:r>
          </a:p>
          <a:p>
            <a:r>
              <a:rPr lang="ro-RO" dirty="0" smtClean="0"/>
              <a:t>Timp de pornire: până la 60 h (modern, gaz) - 72 h (cărbune), treptat</a:t>
            </a:r>
          </a:p>
          <a:p>
            <a:r>
              <a:rPr lang="ro-RO" dirty="0" smtClean="0"/>
              <a:t>Preţ combustibili – cărbune – redus, stabil</a:t>
            </a:r>
          </a:p>
          <a:p>
            <a:pPr lvl="6">
              <a:buFontTx/>
              <a:buChar char="-"/>
            </a:pPr>
            <a:r>
              <a:rPr lang="ro-RO" sz="2800" dirty="0" smtClean="0">
                <a:latin typeface="Franklin Gothic Medium Cond" pitchFamily="34" charset="0"/>
              </a:rPr>
              <a:t>petrol, gaz – mai mare, cu variaţii mari</a:t>
            </a:r>
          </a:p>
          <a:p>
            <a:pPr lvl="6">
              <a:buFontTx/>
              <a:buChar char="-"/>
            </a:pPr>
            <a:endParaRPr lang="ro-RO" sz="2800" dirty="0" smtClean="0">
              <a:latin typeface="Franklin Gothic Medium Cond" pitchFamily="34" charset="0"/>
            </a:endParaRPr>
          </a:p>
          <a:p>
            <a:pPr lvl="0">
              <a:buNone/>
            </a:pPr>
            <a:r>
              <a:rPr lang="ro-RO" b="1" dirty="0" smtClean="0"/>
              <a:t>Perspectiva de mediu</a:t>
            </a:r>
          </a:p>
          <a:p>
            <a:pPr>
              <a:buFont typeface="Arial" pitchFamily="34" charset="0"/>
              <a:buChar char="•"/>
            </a:pPr>
            <a:r>
              <a:rPr lang="ro-RO" dirty="0" smtClean="0"/>
              <a:t>sunt cele mai poluante, au emisii masive de dioxid de carbon, compuşi ai sulfului şi ai azotului şi pulberi solide.</a:t>
            </a:r>
          </a:p>
          <a:p>
            <a:pPr>
              <a:buFont typeface="Arial" pitchFamily="34" charset="0"/>
              <a:buChar char="•"/>
            </a:pPr>
            <a:r>
              <a:rPr lang="ro-RO" dirty="0" smtClean="0"/>
              <a:t>retehnologizarea cu instalaţii de captare a emisiilor poluante şi eficientizare a arderii.</a:t>
            </a:r>
            <a:endParaRPr lang="en-US" dirty="0" smtClean="0"/>
          </a:p>
          <a:p>
            <a:pPr lvl="0">
              <a:buFont typeface="Arial" pitchFamily="34" charset="0"/>
              <a:buChar char="•"/>
            </a:pPr>
            <a:endParaRPr lang="ro-RO" b="1" dirty="0" smtClean="0"/>
          </a:p>
          <a:p>
            <a:pPr>
              <a:buFontTx/>
              <a:buChar char="-"/>
            </a:pPr>
            <a:endParaRPr lang="ro-RO" sz="3600" dirty="0" smtClean="0">
              <a:latin typeface="Franklin Gothic Medium Cond" pitchFamily="34" charset="0"/>
            </a:endParaRPr>
          </a:p>
          <a:p>
            <a:pPr lvl="6">
              <a:buFontTx/>
              <a:buChar char="-"/>
            </a:pPr>
            <a:endParaRPr lang="en-US" sz="2800" dirty="0" smtClean="0">
              <a:latin typeface="Franklin Gothic Medium Cond" pitchFamily="34" charset="0"/>
            </a:endParaRPr>
          </a:p>
          <a:p>
            <a:pPr lvl="0">
              <a:buNone/>
            </a:pPr>
            <a:endParaRPr lang="ro-RO" b="1" dirty="0" smtClean="0"/>
          </a:p>
        </p:txBody>
      </p:sp>
      <p:sp>
        <p:nvSpPr>
          <p:cNvPr id="4" name="Rectangle 3"/>
          <p:cNvSpPr/>
          <p:nvPr/>
        </p:nvSpPr>
        <p:spPr>
          <a:xfrm>
            <a:off x="323528" y="332656"/>
            <a:ext cx="3208314"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Termocentrale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484784"/>
            <a:ext cx="7272808" cy="1224136"/>
          </a:xfrm>
        </p:spPr>
        <p:txBody>
          <a:bodyPr/>
          <a:lstStyle/>
          <a:p>
            <a:pPr lvl="0">
              <a:buNone/>
            </a:pPr>
            <a:r>
              <a:rPr lang="ro-RO" b="1" dirty="0" smtClean="0"/>
              <a:t>Perspectiva tehnică</a:t>
            </a:r>
          </a:p>
          <a:p>
            <a:pPr lvl="0"/>
            <a:r>
              <a:rPr lang="ro-RO" dirty="0" smtClean="0"/>
              <a:t>Grupuri mari (x100 MW)</a:t>
            </a:r>
          </a:p>
          <a:p>
            <a:pPr lvl="0"/>
            <a:endParaRPr lang="ro-RO" sz="2000" dirty="0" smtClean="0"/>
          </a:p>
          <a:p>
            <a:pPr lvl="0"/>
            <a:endParaRPr lang="ro-RO" sz="2000" dirty="0" smtClean="0"/>
          </a:p>
        </p:txBody>
      </p:sp>
      <p:sp>
        <p:nvSpPr>
          <p:cNvPr id="4" name="Rectangle 3"/>
          <p:cNvSpPr/>
          <p:nvPr/>
        </p:nvSpPr>
        <p:spPr>
          <a:xfrm>
            <a:off x="467544" y="332656"/>
            <a:ext cx="3947427"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Centrale nucleare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
        <p:nvSpPr>
          <p:cNvPr id="5" name="Rectangle 3"/>
          <p:cNvSpPr txBox="1">
            <a:spLocks noChangeArrowheads="1"/>
          </p:cNvSpPr>
          <p:nvPr/>
        </p:nvSpPr>
        <p:spPr bwMode="auto">
          <a:xfrm>
            <a:off x="2987824" y="2924944"/>
            <a:ext cx="4824536" cy="6480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sz="2000" b="0" i="0" u="none" strike="noStrike" kern="0" cap="none" spc="0" normalizeH="0" baseline="0" noProof="0" dirty="0" err="1" smtClean="0">
                <a:ln>
                  <a:noFill/>
                </a:ln>
                <a:solidFill>
                  <a:schemeClr val="tx1"/>
                </a:solidFill>
                <a:effectLst/>
                <a:uLnTx/>
                <a:uFillTx/>
                <a:latin typeface="Franklin Gothic Medium Cond" pitchFamily="34" charset="0"/>
                <a:ea typeface="DejaVu Sans" pitchFamily="34" charset="0"/>
                <a:cs typeface="DejaVu Sans" pitchFamily="34" charset="0"/>
              </a:rPr>
              <a:t>Cernavod</a:t>
            </a:r>
            <a:r>
              <a:rPr lang="ro-RO" sz="2000" kern="0" noProof="0" dirty="0" smtClean="0">
                <a:latin typeface="Franklin Gothic Medium Cond" pitchFamily="34" charset="0"/>
                <a:ea typeface="DejaVu Sans" pitchFamily="34" charset="0"/>
                <a:cs typeface="DejaVu Sans" pitchFamily="34" charset="0"/>
              </a:rPr>
              <a:t>ă</a:t>
            </a:r>
          </a:p>
          <a:p>
            <a:pPr marL="342900" marR="0" lvl="0" indent="-342900" algn="l" defTabSz="914400" rtl="0" eaLnBrk="0" fontAlgn="base" latinLnBrk="0" hangingPunct="0">
              <a:lnSpc>
                <a:spcPct val="100000"/>
              </a:lnSpc>
              <a:spcBef>
                <a:spcPct val="20000"/>
              </a:spcBef>
              <a:spcAft>
                <a:spcPct val="0"/>
              </a:spcAft>
              <a:buClrTx/>
              <a:buSzTx/>
              <a:tabLst/>
              <a:defRPr/>
            </a:pPr>
            <a:r>
              <a:rPr lang="ro-RO" sz="2000" kern="0" noProof="0" dirty="0" smtClean="0">
                <a:latin typeface="Franklin Gothic Medium Cond" pitchFamily="34" charset="0"/>
                <a:ea typeface="DejaVu Sans" pitchFamily="34" charset="0"/>
                <a:cs typeface="DejaVu Sans" pitchFamily="34" charset="0"/>
              </a:rPr>
              <a:t>       2x700 MW</a:t>
            </a:r>
            <a:endParaRPr kumimoji="0" lang="ro-RO" sz="2000" b="0"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endParaRPr>
          </a:p>
        </p:txBody>
      </p:sp>
      <p:pic>
        <p:nvPicPr>
          <p:cNvPr id="6" name="Picture 5" descr="world.jpg"/>
          <p:cNvPicPr>
            <a:picLocks noChangeAspect="1"/>
          </p:cNvPicPr>
          <p:nvPr/>
        </p:nvPicPr>
        <p:blipFill>
          <a:blip r:embed="rId2" cstate="print"/>
          <a:stretch>
            <a:fillRect/>
          </a:stretch>
        </p:blipFill>
        <p:spPr>
          <a:xfrm>
            <a:off x="3779912" y="5013176"/>
            <a:ext cx="1345882" cy="1008112"/>
          </a:xfrm>
          <a:prstGeom prst="rect">
            <a:avLst/>
          </a:prstGeom>
        </p:spPr>
      </p:pic>
      <p:pic>
        <p:nvPicPr>
          <p:cNvPr id="7" name="Picture 6" descr="romania.jpg"/>
          <p:cNvPicPr>
            <a:picLocks noChangeAspect="1"/>
          </p:cNvPicPr>
          <p:nvPr/>
        </p:nvPicPr>
        <p:blipFill>
          <a:blip r:embed="rId3" cstate="print"/>
          <a:stretch>
            <a:fillRect/>
          </a:stretch>
        </p:blipFill>
        <p:spPr>
          <a:xfrm>
            <a:off x="2051720" y="2636912"/>
            <a:ext cx="874365" cy="874365"/>
          </a:xfrm>
          <a:prstGeom prst="rect">
            <a:avLst/>
          </a:prstGeom>
        </p:spPr>
      </p:pic>
      <p:sp>
        <p:nvSpPr>
          <p:cNvPr id="8" name="Rectangle 3"/>
          <p:cNvSpPr txBox="1">
            <a:spLocks noChangeArrowheads="1"/>
          </p:cNvSpPr>
          <p:nvPr/>
        </p:nvSpPr>
        <p:spPr bwMode="auto">
          <a:xfrm>
            <a:off x="5327576" y="5013176"/>
            <a:ext cx="3420888" cy="16127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FontTx/>
              <a:buChar char="•"/>
            </a:pPr>
            <a:r>
              <a:rPr lang="ro-RO" sz="2000" kern="0" dirty="0" err="1" smtClean="0">
                <a:latin typeface="Franklin Gothic Medium Cond" pitchFamily="34" charset="0"/>
                <a:ea typeface="DejaVu Sans" pitchFamily="34" charset="0"/>
                <a:cs typeface="DejaVu Sans" pitchFamily="34" charset="0"/>
              </a:rPr>
              <a:t>Kashiwazaki-Kariwa</a:t>
            </a:r>
            <a:r>
              <a:rPr lang="ro-RO" sz="2000" kern="0" dirty="0" smtClean="0">
                <a:latin typeface="Franklin Gothic Medium Cond" pitchFamily="34" charset="0"/>
                <a:ea typeface="DejaVu Sans" pitchFamily="34" charset="0"/>
                <a:cs typeface="DejaVu Sans" pitchFamily="34" charset="0"/>
              </a:rPr>
              <a:t> , Japonia – 8.212 MW (</a:t>
            </a:r>
            <a:r>
              <a:rPr lang="pt-BR" sz="2000" kern="0" dirty="0" smtClean="0">
                <a:latin typeface="Franklin Gothic Medium Cond" pitchFamily="34" charset="0"/>
                <a:ea typeface="DejaVu Sans" pitchFamily="34" charset="0"/>
                <a:cs typeface="DejaVu Sans" pitchFamily="34" charset="0"/>
              </a:rPr>
              <a:t>5 </a:t>
            </a:r>
            <a:r>
              <a:rPr lang="ro-RO" sz="2000" kern="0" dirty="0" smtClean="0">
                <a:latin typeface="Franklin Gothic Medium Cond" pitchFamily="34" charset="0"/>
                <a:ea typeface="DejaVu Sans" pitchFamily="34" charset="0"/>
                <a:cs typeface="DejaVu Sans" pitchFamily="34" charset="0"/>
              </a:rPr>
              <a:t>x</a:t>
            </a:r>
            <a:r>
              <a:rPr lang="pt-BR" sz="2000" kern="0" dirty="0" smtClean="0">
                <a:latin typeface="Franklin Gothic Medium Cond" pitchFamily="34" charset="0"/>
                <a:ea typeface="DejaVu Sans" pitchFamily="34" charset="0"/>
                <a:cs typeface="DejaVu Sans" pitchFamily="34" charset="0"/>
              </a:rPr>
              <a:t> 1100 MW </a:t>
            </a:r>
            <a:r>
              <a:rPr lang="ro-RO" sz="2000" kern="0" dirty="0" smtClean="0">
                <a:latin typeface="Franklin Gothic Medium Cond" pitchFamily="34" charset="0"/>
                <a:ea typeface="DejaVu Sans" pitchFamily="34" charset="0"/>
                <a:cs typeface="DejaVu Sans" pitchFamily="34" charset="0"/>
              </a:rPr>
              <a:t>+ 2x</a:t>
            </a:r>
            <a:r>
              <a:rPr lang="pt-BR" sz="2000" kern="0" dirty="0" smtClean="0">
                <a:latin typeface="Franklin Gothic Medium Cond" pitchFamily="34" charset="0"/>
                <a:ea typeface="DejaVu Sans" pitchFamily="34" charset="0"/>
                <a:cs typeface="DejaVu Sans" pitchFamily="34" charset="0"/>
              </a:rPr>
              <a:t> 1356 MW</a:t>
            </a:r>
            <a:r>
              <a:rPr lang="ro-RO" sz="2000" kern="0" dirty="0" smtClean="0">
                <a:latin typeface="Franklin Gothic Medium Cond" pitchFamily="34" charset="0"/>
                <a:ea typeface="DejaVu Sans" pitchFamily="34" charset="0"/>
                <a:cs typeface="DejaVu Sans" pitchFamily="34" charset="0"/>
              </a:rPr>
              <a:t>MW)</a:t>
            </a:r>
            <a:endParaRPr kumimoji="0" lang="ro-RO" sz="2000" b="0"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endParaRPr>
          </a:p>
        </p:txBody>
      </p:sp>
      <p:pic>
        <p:nvPicPr>
          <p:cNvPr id="1026" name="Picture 2" descr="http://www.icjt.org/npp/foto/684_2.jpg"/>
          <p:cNvPicPr>
            <a:picLocks noChangeAspect="1" noChangeArrowheads="1"/>
          </p:cNvPicPr>
          <p:nvPr/>
        </p:nvPicPr>
        <p:blipFill>
          <a:blip r:embed="rId4" cstate="print"/>
          <a:srcRect/>
          <a:stretch>
            <a:fillRect/>
          </a:stretch>
        </p:blipFill>
        <p:spPr bwMode="auto">
          <a:xfrm>
            <a:off x="323528" y="4221088"/>
            <a:ext cx="3234931" cy="2044659"/>
          </a:xfrm>
          <a:prstGeom prst="rect">
            <a:avLst/>
          </a:prstGeom>
          <a:noFill/>
        </p:spPr>
      </p:pic>
      <p:pic>
        <p:nvPicPr>
          <p:cNvPr id="1028" name="Picture 4" descr="http://www.romanialibera.ro/usr/thumbs/thumb_612_x_324/2011/09/16//198749-centrala-nucleara.jpg"/>
          <p:cNvPicPr>
            <a:picLocks noChangeAspect="1" noChangeArrowheads="1"/>
          </p:cNvPicPr>
          <p:nvPr/>
        </p:nvPicPr>
        <p:blipFill>
          <a:blip r:embed="rId5" cstate="print"/>
          <a:srcRect/>
          <a:stretch>
            <a:fillRect/>
          </a:stretch>
        </p:blipFill>
        <p:spPr bwMode="auto">
          <a:xfrm>
            <a:off x="4860032" y="2132856"/>
            <a:ext cx="3885084" cy="205681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pPr lvl="0">
              <a:buNone/>
            </a:pPr>
            <a:r>
              <a:rPr lang="ro-RO" b="1" dirty="0" smtClean="0"/>
              <a:t>Perspectiva economică</a:t>
            </a:r>
          </a:p>
          <a:p>
            <a:r>
              <a:rPr lang="ro-RO" dirty="0" smtClean="0"/>
              <a:t>Timp de pornire: până 1-2 zile</a:t>
            </a:r>
          </a:p>
          <a:p>
            <a:r>
              <a:rPr lang="ro-RO" dirty="0" smtClean="0"/>
              <a:t>Producţie prioritară</a:t>
            </a:r>
          </a:p>
          <a:p>
            <a:r>
              <a:rPr lang="ro-RO" dirty="0" smtClean="0"/>
              <a:t>Preţ combustibili – barele de combustibil se uzează în 1-2 ani – preţul energiei este constant</a:t>
            </a:r>
          </a:p>
          <a:p>
            <a:endParaRPr lang="ro-RO" sz="2800" dirty="0" smtClean="0">
              <a:latin typeface="Franklin Gothic Medium Cond" pitchFamily="34" charset="0"/>
            </a:endParaRPr>
          </a:p>
          <a:p>
            <a:pPr lvl="0">
              <a:buNone/>
            </a:pPr>
            <a:r>
              <a:rPr lang="ro-RO" b="1" dirty="0" smtClean="0"/>
              <a:t>Perspectiva de mediu</a:t>
            </a:r>
          </a:p>
          <a:p>
            <a:pPr>
              <a:buFont typeface="Arial" pitchFamily="34" charset="0"/>
              <a:buChar char="•"/>
            </a:pPr>
            <a:r>
              <a:rPr lang="ro-RO" dirty="0" smtClean="0"/>
              <a:t>centrale nepoluante în funcţionare normală</a:t>
            </a:r>
          </a:p>
          <a:p>
            <a:pPr>
              <a:buFont typeface="Arial" pitchFamily="34" charset="0"/>
              <a:buChar char="•"/>
            </a:pPr>
            <a:r>
              <a:rPr lang="ro-RO" dirty="0" smtClean="0"/>
              <a:t>poluare: accidente şi problema combustibilului uzat</a:t>
            </a:r>
            <a:endParaRPr lang="en-US" dirty="0" smtClean="0"/>
          </a:p>
          <a:p>
            <a:pPr lvl="0">
              <a:buFont typeface="Arial" pitchFamily="34" charset="0"/>
              <a:buChar char="•"/>
            </a:pPr>
            <a:endParaRPr lang="ro-RO" b="1" dirty="0" smtClean="0"/>
          </a:p>
          <a:p>
            <a:pPr>
              <a:buFontTx/>
              <a:buChar char="-"/>
            </a:pPr>
            <a:endParaRPr lang="ro-RO" sz="3600" dirty="0" smtClean="0">
              <a:latin typeface="Franklin Gothic Medium Cond" pitchFamily="34" charset="0"/>
            </a:endParaRPr>
          </a:p>
          <a:p>
            <a:pPr lvl="6">
              <a:buFontTx/>
              <a:buChar char="-"/>
            </a:pPr>
            <a:endParaRPr lang="en-US" sz="2800" dirty="0" smtClean="0">
              <a:latin typeface="Franklin Gothic Medium Cond" pitchFamily="34" charset="0"/>
            </a:endParaRPr>
          </a:p>
          <a:p>
            <a:pPr lvl="0">
              <a:buNone/>
            </a:pPr>
            <a:endParaRPr lang="ro-RO" b="1" dirty="0" smtClean="0"/>
          </a:p>
        </p:txBody>
      </p:sp>
      <p:sp>
        <p:nvSpPr>
          <p:cNvPr id="4" name="Rectangle 3"/>
          <p:cNvSpPr/>
          <p:nvPr/>
        </p:nvSpPr>
        <p:spPr>
          <a:xfrm>
            <a:off x="395536" y="260648"/>
            <a:ext cx="3947427"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Centrale nucleare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196752"/>
            <a:ext cx="8568952" cy="1224136"/>
          </a:xfrm>
        </p:spPr>
        <p:txBody>
          <a:bodyPr/>
          <a:lstStyle/>
          <a:p>
            <a:pPr lvl="0">
              <a:buNone/>
            </a:pPr>
            <a:r>
              <a:rPr lang="ro-RO" b="1" dirty="0" smtClean="0"/>
              <a:t>Perspectiva tehnică</a:t>
            </a:r>
          </a:p>
          <a:p>
            <a:pPr lvl="0"/>
            <a:r>
              <a:rPr lang="ro-RO" dirty="0" smtClean="0"/>
              <a:t>Grupuri mari (x100</a:t>
            </a:r>
            <a:r>
              <a:rPr lang="en-US" dirty="0" smtClean="0"/>
              <a:t>, x10 MW</a:t>
            </a:r>
            <a:r>
              <a:rPr lang="ro-RO" dirty="0" smtClean="0"/>
              <a:t>)  şi microhidrocentrale (</a:t>
            </a:r>
            <a:r>
              <a:rPr lang="en-US" dirty="0" smtClean="0"/>
              <a:t>&lt;10 MW</a:t>
            </a:r>
            <a:r>
              <a:rPr lang="ro-RO" dirty="0" smtClean="0"/>
              <a:t>)</a:t>
            </a:r>
            <a:endParaRPr lang="en-US" dirty="0" smtClean="0"/>
          </a:p>
          <a:p>
            <a:pPr lvl="0"/>
            <a:r>
              <a:rPr lang="en-US" dirty="0" smtClean="0"/>
              <a:t>Cu </a:t>
            </a:r>
            <a:r>
              <a:rPr lang="en-US" dirty="0" err="1" smtClean="0"/>
              <a:t>lac</a:t>
            </a:r>
            <a:r>
              <a:rPr lang="en-US" dirty="0" smtClean="0"/>
              <a:t> de </a:t>
            </a:r>
            <a:r>
              <a:rPr lang="en-US" dirty="0" err="1" smtClean="0"/>
              <a:t>acumulare</a:t>
            </a:r>
            <a:r>
              <a:rPr lang="en-US" dirty="0" smtClean="0"/>
              <a:t>, </a:t>
            </a:r>
            <a:r>
              <a:rPr lang="en-US" dirty="0" err="1" smtClean="0"/>
              <a:t>pe</a:t>
            </a:r>
            <a:r>
              <a:rPr lang="en-US" dirty="0" smtClean="0"/>
              <a:t> </a:t>
            </a:r>
            <a:r>
              <a:rPr lang="en-US" dirty="0" err="1" smtClean="0"/>
              <a:t>firul</a:t>
            </a:r>
            <a:r>
              <a:rPr lang="en-US" dirty="0" smtClean="0"/>
              <a:t> </a:t>
            </a:r>
            <a:r>
              <a:rPr lang="en-US" dirty="0" err="1" smtClean="0"/>
              <a:t>apei</a:t>
            </a:r>
            <a:r>
              <a:rPr lang="en-US" dirty="0" smtClean="0"/>
              <a:t>, </a:t>
            </a:r>
            <a:r>
              <a:rPr lang="ro-RO" dirty="0" smtClean="0"/>
              <a:t>î</a:t>
            </a:r>
            <a:r>
              <a:rPr lang="en-US" dirty="0" smtClean="0"/>
              <a:t>n </a:t>
            </a:r>
            <a:r>
              <a:rPr lang="en-US" dirty="0" err="1" smtClean="0"/>
              <a:t>cascad</a:t>
            </a:r>
            <a:r>
              <a:rPr lang="ro-RO" dirty="0" smtClean="0"/>
              <a:t>ă</a:t>
            </a:r>
          </a:p>
          <a:p>
            <a:pPr lvl="0"/>
            <a:endParaRPr lang="ro-RO" sz="2000" dirty="0" smtClean="0"/>
          </a:p>
          <a:p>
            <a:pPr lvl="0"/>
            <a:endParaRPr lang="ro-RO" sz="2000" dirty="0" smtClean="0"/>
          </a:p>
        </p:txBody>
      </p:sp>
      <p:sp>
        <p:nvSpPr>
          <p:cNvPr id="4" name="Rectangle 3"/>
          <p:cNvSpPr/>
          <p:nvPr/>
        </p:nvSpPr>
        <p:spPr>
          <a:xfrm>
            <a:off x="395536" y="260648"/>
            <a:ext cx="3083922"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Hidrocentrale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
        <p:nvSpPr>
          <p:cNvPr id="5" name="Rectangle 3"/>
          <p:cNvSpPr txBox="1">
            <a:spLocks noChangeArrowheads="1"/>
          </p:cNvSpPr>
          <p:nvPr/>
        </p:nvSpPr>
        <p:spPr bwMode="auto">
          <a:xfrm>
            <a:off x="2987824" y="2924944"/>
            <a:ext cx="4824536" cy="6480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ro-RO" sz="2000" b="0"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rPr>
              <a:t>Porţile de Fier I –</a:t>
            </a:r>
            <a:r>
              <a:rPr kumimoji="0" lang="ro-RO" sz="2000" b="0" i="0" u="none" strike="noStrike" kern="0" cap="none" spc="0" normalizeH="0" noProof="0" dirty="0" smtClean="0">
                <a:ln>
                  <a:noFill/>
                </a:ln>
                <a:solidFill>
                  <a:schemeClr val="tx1"/>
                </a:solidFill>
                <a:effectLst/>
                <a:uLnTx/>
                <a:uFillTx/>
                <a:latin typeface="Franklin Gothic Medium Cond" pitchFamily="34" charset="0"/>
                <a:ea typeface="DejaVu Sans" pitchFamily="34" charset="0"/>
                <a:cs typeface="DejaVu Sans" pitchFamily="34" charset="0"/>
              </a:rPr>
              <a:t> 1.050 MW</a:t>
            </a:r>
            <a:endParaRPr lang="ro-RO" sz="2000" kern="0" noProof="0" dirty="0" smtClean="0">
              <a:latin typeface="Franklin Gothic Medium Cond" pitchFamily="34" charset="0"/>
              <a:ea typeface="DejaVu Sans" pitchFamily="34" charset="0"/>
              <a:cs typeface="DejaVu Sans" pitchFamily="34" charset="0"/>
            </a:endParaRPr>
          </a:p>
          <a:p>
            <a:pPr marL="342900" marR="0" lvl="0" indent="-342900" algn="l" defTabSz="914400" rtl="0" eaLnBrk="0" fontAlgn="base" latinLnBrk="0" hangingPunct="0">
              <a:lnSpc>
                <a:spcPct val="100000"/>
              </a:lnSpc>
              <a:spcBef>
                <a:spcPct val="20000"/>
              </a:spcBef>
              <a:spcAft>
                <a:spcPct val="0"/>
              </a:spcAft>
              <a:buClrTx/>
              <a:buSzTx/>
              <a:tabLst/>
              <a:defRPr/>
            </a:pPr>
            <a:r>
              <a:rPr lang="ro-RO" sz="2000" kern="0" noProof="0" dirty="0" smtClean="0">
                <a:latin typeface="Franklin Gothic Medium Cond" pitchFamily="34" charset="0"/>
                <a:ea typeface="DejaVu Sans" pitchFamily="34" charset="0"/>
                <a:cs typeface="DejaVu Sans" pitchFamily="34" charset="0"/>
              </a:rPr>
              <a:t>       6x175 MW</a:t>
            </a:r>
            <a:endParaRPr kumimoji="0" lang="ro-RO" sz="2000" b="0"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endParaRPr>
          </a:p>
        </p:txBody>
      </p:sp>
      <p:pic>
        <p:nvPicPr>
          <p:cNvPr id="6" name="Picture 5" descr="world.jpg"/>
          <p:cNvPicPr>
            <a:picLocks noChangeAspect="1"/>
          </p:cNvPicPr>
          <p:nvPr/>
        </p:nvPicPr>
        <p:blipFill>
          <a:blip r:embed="rId2" cstate="print"/>
          <a:stretch>
            <a:fillRect/>
          </a:stretch>
        </p:blipFill>
        <p:spPr>
          <a:xfrm>
            <a:off x="3779912" y="5013176"/>
            <a:ext cx="1345882" cy="1008112"/>
          </a:xfrm>
          <a:prstGeom prst="rect">
            <a:avLst/>
          </a:prstGeom>
        </p:spPr>
      </p:pic>
      <p:pic>
        <p:nvPicPr>
          <p:cNvPr id="7" name="Picture 6" descr="romania.jpg"/>
          <p:cNvPicPr>
            <a:picLocks noChangeAspect="1"/>
          </p:cNvPicPr>
          <p:nvPr/>
        </p:nvPicPr>
        <p:blipFill>
          <a:blip r:embed="rId3" cstate="print"/>
          <a:stretch>
            <a:fillRect/>
          </a:stretch>
        </p:blipFill>
        <p:spPr>
          <a:xfrm>
            <a:off x="2051720" y="2780928"/>
            <a:ext cx="874365" cy="874365"/>
          </a:xfrm>
          <a:prstGeom prst="rect">
            <a:avLst/>
          </a:prstGeom>
        </p:spPr>
      </p:pic>
      <p:sp>
        <p:nvSpPr>
          <p:cNvPr id="8" name="Rectangle 3"/>
          <p:cNvSpPr txBox="1">
            <a:spLocks noChangeArrowheads="1"/>
          </p:cNvSpPr>
          <p:nvPr/>
        </p:nvSpPr>
        <p:spPr bwMode="auto">
          <a:xfrm>
            <a:off x="5327576" y="5013176"/>
            <a:ext cx="3420888" cy="16127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FontTx/>
              <a:buChar char="•"/>
            </a:pPr>
            <a:r>
              <a:rPr lang="ro-RO" sz="2000" kern="0" dirty="0" err="1" smtClean="0">
                <a:latin typeface="Franklin Gothic Medium Cond" pitchFamily="34" charset="0"/>
                <a:ea typeface="DejaVu Sans" pitchFamily="34" charset="0"/>
                <a:cs typeface="DejaVu Sans" pitchFamily="34" charset="0"/>
              </a:rPr>
              <a:t>Three</a:t>
            </a:r>
            <a:r>
              <a:rPr lang="ro-RO" sz="2000" kern="0" dirty="0" smtClean="0">
                <a:latin typeface="Franklin Gothic Medium Cond" pitchFamily="34" charset="0"/>
                <a:ea typeface="DejaVu Sans" pitchFamily="34" charset="0"/>
                <a:cs typeface="DejaVu Sans" pitchFamily="34" charset="0"/>
              </a:rPr>
              <a:t> </a:t>
            </a:r>
            <a:r>
              <a:rPr lang="ro-RO" sz="2000" kern="0" dirty="0" err="1" smtClean="0">
                <a:latin typeface="Franklin Gothic Medium Cond" pitchFamily="34" charset="0"/>
                <a:ea typeface="DejaVu Sans" pitchFamily="34" charset="0"/>
                <a:cs typeface="DejaVu Sans" pitchFamily="34" charset="0"/>
              </a:rPr>
              <a:t>Gorges</a:t>
            </a:r>
            <a:r>
              <a:rPr lang="ro-RO" sz="2000" kern="0" dirty="0" smtClean="0">
                <a:latin typeface="Franklin Gothic Medium Cond" pitchFamily="34" charset="0"/>
                <a:ea typeface="DejaVu Sans" pitchFamily="34" charset="0"/>
                <a:cs typeface="DejaVu Sans" pitchFamily="34" charset="0"/>
              </a:rPr>
              <a:t>, China </a:t>
            </a:r>
          </a:p>
          <a:p>
            <a:pPr marL="342900" lvl="0" indent="-342900" eaLnBrk="0" hangingPunct="0">
              <a:spcBef>
                <a:spcPct val="20000"/>
              </a:spcBef>
            </a:pPr>
            <a:r>
              <a:rPr lang="ro-RO" sz="2000" kern="0" dirty="0" smtClean="0">
                <a:latin typeface="Franklin Gothic Medium Cond" pitchFamily="34" charset="0"/>
                <a:ea typeface="DejaVu Sans" pitchFamily="34" charset="0"/>
                <a:cs typeface="DejaVu Sans" pitchFamily="34" charset="0"/>
              </a:rPr>
              <a:t>        22.500 MW </a:t>
            </a:r>
          </a:p>
          <a:p>
            <a:pPr marL="342900" lvl="0" indent="-342900" eaLnBrk="0" hangingPunct="0">
              <a:spcBef>
                <a:spcPct val="20000"/>
              </a:spcBef>
            </a:pPr>
            <a:r>
              <a:rPr lang="ro-RO" sz="2000" kern="0" dirty="0" smtClean="0">
                <a:latin typeface="Franklin Gothic Medium Cond" pitchFamily="34" charset="0"/>
                <a:ea typeface="DejaVu Sans" pitchFamily="34" charset="0"/>
                <a:cs typeface="DejaVu Sans" pitchFamily="34" charset="0"/>
              </a:rPr>
              <a:t>       (32x700+2x50 MW).</a:t>
            </a:r>
            <a:endParaRPr kumimoji="0" lang="ro-RO" sz="2000" b="0"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endParaRPr>
          </a:p>
        </p:txBody>
      </p:sp>
      <p:pic>
        <p:nvPicPr>
          <p:cNvPr id="44034" name="Picture 2" descr="http://www.newsgd.com/news/picstories/200703020018_73594.JPG"/>
          <p:cNvPicPr>
            <a:picLocks noChangeAspect="1" noChangeArrowheads="1"/>
          </p:cNvPicPr>
          <p:nvPr/>
        </p:nvPicPr>
        <p:blipFill>
          <a:blip r:embed="rId4" cstate="print"/>
          <a:srcRect/>
          <a:stretch>
            <a:fillRect/>
          </a:stretch>
        </p:blipFill>
        <p:spPr bwMode="auto">
          <a:xfrm>
            <a:off x="323528" y="4005064"/>
            <a:ext cx="3214836" cy="2411127"/>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457200" y="1600201"/>
            <a:ext cx="8229600" cy="1828800"/>
          </a:xfrm>
        </p:spPr>
        <p:txBody>
          <a:bodyPr/>
          <a:lstStyle/>
          <a:p>
            <a:pPr eaLnBrk="1" hangingPunct="1"/>
            <a:r>
              <a:rPr lang="ro-RO" dirty="0" smtClean="0"/>
              <a:t>Piaţa de energie electrică liberalizată este noua formă de organizare promovată în ultimele două decenii pentru tranzacţionarea </a:t>
            </a:r>
            <a:r>
              <a:rPr lang="ro-RO" dirty="0" smtClean="0">
                <a:solidFill>
                  <a:srgbClr val="FF0000"/>
                </a:solidFill>
              </a:rPr>
              <a:t>energiei electrice </a:t>
            </a:r>
            <a:r>
              <a:rPr lang="ro-RO" dirty="0" smtClean="0"/>
              <a:t>începând de la producător şi până la consumatorul final. </a:t>
            </a:r>
            <a:endParaRPr lang="en-US" dirty="0" smtClean="0"/>
          </a:p>
          <a:p>
            <a:pPr eaLnBrk="1" hangingPunct="1"/>
            <a:endParaRPr lang="en-US" dirty="0" smtClean="0"/>
          </a:p>
        </p:txBody>
      </p:sp>
      <p:sp>
        <p:nvSpPr>
          <p:cNvPr id="4" name="Rectangle 3"/>
          <p:cNvSpPr/>
          <p:nvPr/>
        </p:nvSpPr>
        <p:spPr>
          <a:xfrm>
            <a:off x="539552" y="404664"/>
            <a:ext cx="3947619" cy="830997"/>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Piaţa de energie</a:t>
            </a:r>
            <a:endParaRPr lang="en-US" sz="4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pic>
        <p:nvPicPr>
          <p:cNvPr id="4101" name="Picture 5" descr="http://www.napocanews.ro/wp-content/uploads/2010/03/piata-fructe-2.jpg"/>
          <p:cNvPicPr>
            <a:picLocks noChangeArrowheads="1"/>
          </p:cNvPicPr>
          <p:nvPr/>
        </p:nvPicPr>
        <p:blipFill>
          <a:blip r:embed="rId2" cstate="print"/>
          <a:srcRect/>
          <a:stretch>
            <a:fillRect/>
          </a:stretch>
        </p:blipFill>
        <p:spPr bwMode="auto">
          <a:xfrm>
            <a:off x="827584" y="3573016"/>
            <a:ext cx="2468880" cy="1920240"/>
          </a:xfrm>
          <a:prstGeom prst="rect">
            <a:avLst/>
          </a:prstGeom>
          <a:noFill/>
        </p:spPr>
      </p:pic>
      <p:pic>
        <p:nvPicPr>
          <p:cNvPr id="4103" name="Picture 7" descr="http://1.bp.blogspot.com/-J2SRf06qPvc/TedT1kpk9II/AAAAAAAAKZM/Hb7x6lC6Xsw/s1600/Iulius+mall+Iasi.jpg"/>
          <p:cNvPicPr>
            <a:picLocks noChangeArrowheads="1"/>
          </p:cNvPicPr>
          <p:nvPr/>
        </p:nvPicPr>
        <p:blipFill>
          <a:blip r:embed="rId3" cstate="print"/>
          <a:srcRect r="6332"/>
          <a:stretch>
            <a:fillRect/>
          </a:stretch>
        </p:blipFill>
        <p:spPr bwMode="auto">
          <a:xfrm>
            <a:off x="3419872" y="3573016"/>
            <a:ext cx="2468880" cy="1920240"/>
          </a:xfrm>
          <a:prstGeom prst="rect">
            <a:avLst/>
          </a:prstGeom>
          <a:noFill/>
        </p:spPr>
      </p:pic>
      <p:pic>
        <p:nvPicPr>
          <p:cNvPr id="4105" name="Picture 9" descr="http://0.tqn.com/d/beginnersinvest/1/7/i/K/stock-broker-stock-trading.png"/>
          <p:cNvPicPr>
            <a:picLocks noChangeArrowheads="1"/>
          </p:cNvPicPr>
          <p:nvPr/>
        </p:nvPicPr>
        <p:blipFill>
          <a:blip r:embed="rId4" cstate="print"/>
          <a:srcRect/>
          <a:stretch>
            <a:fillRect/>
          </a:stretch>
        </p:blipFill>
        <p:spPr bwMode="auto">
          <a:xfrm>
            <a:off x="6012160" y="3573016"/>
            <a:ext cx="2468880" cy="19202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pPr lvl="0">
              <a:buNone/>
            </a:pPr>
            <a:r>
              <a:rPr lang="ro-RO" b="1" dirty="0" smtClean="0"/>
              <a:t>Perspectiva economică</a:t>
            </a:r>
          </a:p>
          <a:p>
            <a:r>
              <a:rPr lang="ro-RO" dirty="0" smtClean="0"/>
              <a:t>Investiţii iniţiale mai mari</a:t>
            </a:r>
          </a:p>
          <a:p>
            <a:r>
              <a:rPr lang="ro-RO" dirty="0" smtClean="0"/>
              <a:t>Timp de pornire: 5 minute, ating repede puterea nominală</a:t>
            </a:r>
          </a:p>
          <a:p>
            <a:r>
              <a:rPr lang="ro-RO" dirty="0" smtClean="0"/>
              <a:t>Timp de funcţionare dependent de apa disponibilă</a:t>
            </a:r>
          </a:p>
          <a:p>
            <a:r>
              <a:rPr lang="ro-RO" dirty="0" smtClean="0"/>
              <a:t>Utilizate pentru acoperirea vârfurilor de sarcină</a:t>
            </a:r>
          </a:p>
          <a:p>
            <a:endParaRPr lang="ro-RO" sz="2800" dirty="0" smtClean="0">
              <a:latin typeface="Franklin Gothic Medium Cond" pitchFamily="34" charset="0"/>
            </a:endParaRPr>
          </a:p>
          <a:p>
            <a:pPr lvl="0">
              <a:buNone/>
            </a:pPr>
            <a:r>
              <a:rPr lang="ro-RO" b="1" dirty="0" smtClean="0"/>
              <a:t>Perspectiva de mediu</a:t>
            </a:r>
          </a:p>
          <a:p>
            <a:pPr>
              <a:buFont typeface="Arial" pitchFamily="34" charset="0"/>
              <a:buChar char="•"/>
            </a:pPr>
            <a:r>
              <a:rPr lang="ro-RO" dirty="0" smtClean="0"/>
              <a:t>centrale nepoluante în funcţionare normală</a:t>
            </a:r>
          </a:p>
          <a:p>
            <a:pPr>
              <a:buFont typeface="Arial" pitchFamily="34" charset="0"/>
              <a:buChar char="•"/>
            </a:pPr>
            <a:r>
              <a:rPr lang="ro-RO" dirty="0" smtClean="0"/>
              <a:t>Problema afectării ecosistemului din zona de amplasare</a:t>
            </a:r>
            <a:endParaRPr lang="en-US" dirty="0" smtClean="0"/>
          </a:p>
          <a:p>
            <a:pPr lvl="0">
              <a:buFont typeface="Arial" pitchFamily="34" charset="0"/>
              <a:buChar char="•"/>
            </a:pPr>
            <a:endParaRPr lang="ro-RO" b="1" dirty="0" smtClean="0"/>
          </a:p>
          <a:p>
            <a:pPr>
              <a:buFontTx/>
              <a:buChar char="-"/>
            </a:pPr>
            <a:endParaRPr lang="ro-RO" sz="3600" dirty="0" smtClean="0">
              <a:latin typeface="Franklin Gothic Medium Cond" pitchFamily="34" charset="0"/>
            </a:endParaRPr>
          </a:p>
          <a:p>
            <a:pPr lvl="6">
              <a:buFontTx/>
              <a:buChar char="-"/>
            </a:pPr>
            <a:endParaRPr lang="en-US" sz="2800" dirty="0" smtClean="0">
              <a:latin typeface="Franklin Gothic Medium Cond" pitchFamily="34" charset="0"/>
            </a:endParaRPr>
          </a:p>
          <a:p>
            <a:pPr lvl="0">
              <a:buNone/>
            </a:pPr>
            <a:endParaRPr lang="ro-RO" b="1" dirty="0" smtClean="0"/>
          </a:p>
        </p:txBody>
      </p:sp>
      <p:sp>
        <p:nvSpPr>
          <p:cNvPr id="4" name="Rectangle 3"/>
          <p:cNvSpPr/>
          <p:nvPr/>
        </p:nvSpPr>
        <p:spPr>
          <a:xfrm>
            <a:off x="251520" y="260648"/>
            <a:ext cx="3083922"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Hidrocentrale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196752"/>
            <a:ext cx="8568952" cy="1224136"/>
          </a:xfrm>
        </p:spPr>
        <p:txBody>
          <a:bodyPr/>
          <a:lstStyle/>
          <a:p>
            <a:pPr lvl="0">
              <a:buNone/>
            </a:pPr>
            <a:r>
              <a:rPr lang="ro-RO" b="1" dirty="0" smtClean="0"/>
              <a:t>Perspectiva tehnică</a:t>
            </a:r>
          </a:p>
          <a:p>
            <a:pPr lvl="0"/>
            <a:r>
              <a:rPr lang="ro-RO" dirty="0" smtClean="0"/>
              <a:t>Parcuri mai mici sau mai mari (x10, x100 MW), alcătuite din turbine de 2-5 MW, pe uscat sau </a:t>
            </a:r>
            <a:r>
              <a:rPr lang="ro-RO" dirty="0" err="1" smtClean="0"/>
              <a:t>offshore</a:t>
            </a:r>
            <a:endParaRPr lang="ro-RO" dirty="0" smtClean="0"/>
          </a:p>
          <a:p>
            <a:pPr lvl="0"/>
            <a:r>
              <a:rPr lang="ro-RO" dirty="0" smtClean="0"/>
              <a:t>Pot fi conectate atât în reţeaua de transport, cât şi în cea de distribuţie</a:t>
            </a:r>
          </a:p>
          <a:p>
            <a:pPr lvl="0"/>
            <a:r>
              <a:rPr lang="ro-RO" dirty="0" smtClean="0"/>
              <a:t>Depind de zone cu potenţial eolian – congestii</a:t>
            </a:r>
          </a:p>
          <a:p>
            <a:pPr lvl="0"/>
            <a:r>
              <a:rPr lang="ro-RO" dirty="0" smtClean="0"/>
              <a:t>Impredictibilitate - rezervare</a:t>
            </a:r>
          </a:p>
          <a:p>
            <a:pPr lvl="0"/>
            <a:endParaRPr lang="ro-RO" sz="2000" dirty="0" smtClean="0"/>
          </a:p>
          <a:p>
            <a:pPr lvl="0"/>
            <a:endParaRPr lang="ro-RO" sz="2000" dirty="0" smtClean="0"/>
          </a:p>
        </p:txBody>
      </p:sp>
      <p:sp>
        <p:nvSpPr>
          <p:cNvPr id="4" name="Rectangle 3"/>
          <p:cNvSpPr/>
          <p:nvPr/>
        </p:nvSpPr>
        <p:spPr>
          <a:xfrm>
            <a:off x="250501" y="260648"/>
            <a:ext cx="3374001"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Parcuri eoliene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
        <p:nvSpPr>
          <p:cNvPr id="5" name="Rectangle 3"/>
          <p:cNvSpPr txBox="1">
            <a:spLocks noChangeArrowheads="1"/>
          </p:cNvSpPr>
          <p:nvPr/>
        </p:nvSpPr>
        <p:spPr bwMode="auto">
          <a:xfrm>
            <a:off x="5364088" y="4725144"/>
            <a:ext cx="3024336" cy="6480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ro-RO" sz="2000" b="0"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rPr>
              <a:t>Fântânele-Cogealac</a:t>
            </a:r>
          </a:p>
          <a:p>
            <a:pPr marL="342900" marR="0" lvl="0" indent="-342900" algn="l" defTabSz="914400" rtl="0" eaLnBrk="0" fontAlgn="base" latinLnBrk="0" hangingPunct="0">
              <a:lnSpc>
                <a:spcPct val="100000"/>
              </a:lnSpc>
              <a:spcBef>
                <a:spcPct val="20000"/>
              </a:spcBef>
              <a:spcAft>
                <a:spcPct val="0"/>
              </a:spcAft>
              <a:buClrTx/>
              <a:buSzTx/>
              <a:tabLst/>
              <a:defRPr/>
            </a:pPr>
            <a:r>
              <a:rPr lang="ro-RO" sz="2000" kern="0" dirty="0" smtClean="0">
                <a:latin typeface="Franklin Gothic Medium Cond" pitchFamily="34" charset="0"/>
                <a:ea typeface="DejaVu Sans" pitchFamily="34" charset="0"/>
                <a:cs typeface="DejaVu Sans" pitchFamily="34" charset="0"/>
              </a:rPr>
              <a:t>      </a:t>
            </a:r>
            <a:r>
              <a:rPr kumimoji="0" lang="ro-RO" sz="2000" b="0" i="0" u="none" strike="noStrike" kern="0" cap="none" spc="0" normalizeH="0" noProof="0" dirty="0" smtClean="0">
                <a:ln>
                  <a:noFill/>
                </a:ln>
                <a:solidFill>
                  <a:schemeClr val="tx1"/>
                </a:solidFill>
                <a:effectLst/>
                <a:uLnTx/>
                <a:uFillTx/>
                <a:latin typeface="Franklin Gothic Medium Cond" pitchFamily="34" charset="0"/>
                <a:ea typeface="DejaVu Sans" pitchFamily="34" charset="0"/>
                <a:cs typeface="DejaVu Sans" pitchFamily="34" charset="0"/>
              </a:rPr>
              <a:t> (Dobrogea) 600 MW</a:t>
            </a:r>
            <a:endParaRPr kumimoji="0" lang="ro-RO" sz="2000" b="0"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endParaRPr>
          </a:p>
        </p:txBody>
      </p:sp>
      <p:pic>
        <p:nvPicPr>
          <p:cNvPr id="6" name="Picture 5" descr="world.jpg"/>
          <p:cNvPicPr>
            <a:picLocks noChangeAspect="1"/>
          </p:cNvPicPr>
          <p:nvPr/>
        </p:nvPicPr>
        <p:blipFill>
          <a:blip r:embed="rId2" cstate="print"/>
          <a:stretch>
            <a:fillRect/>
          </a:stretch>
        </p:blipFill>
        <p:spPr>
          <a:xfrm>
            <a:off x="3779912" y="5661248"/>
            <a:ext cx="1345882" cy="1008112"/>
          </a:xfrm>
          <a:prstGeom prst="rect">
            <a:avLst/>
          </a:prstGeom>
        </p:spPr>
      </p:pic>
      <p:pic>
        <p:nvPicPr>
          <p:cNvPr id="7" name="Picture 6" descr="romania.jpg"/>
          <p:cNvPicPr>
            <a:picLocks noChangeAspect="1"/>
          </p:cNvPicPr>
          <p:nvPr/>
        </p:nvPicPr>
        <p:blipFill>
          <a:blip r:embed="rId3" cstate="print"/>
          <a:stretch>
            <a:fillRect/>
          </a:stretch>
        </p:blipFill>
        <p:spPr>
          <a:xfrm>
            <a:off x="3995936" y="4653136"/>
            <a:ext cx="874365" cy="874365"/>
          </a:xfrm>
          <a:prstGeom prst="rect">
            <a:avLst/>
          </a:prstGeom>
        </p:spPr>
      </p:pic>
      <p:sp>
        <p:nvSpPr>
          <p:cNvPr id="8" name="Rectangle 3"/>
          <p:cNvSpPr txBox="1">
            <a:spLocks noChangeArrowheads="1"/>
          </p:cNvSpPr>
          <p:nvPr/>
        </p:nvSpPr>
        <p:spPr bwMode="auto">
          <a:xfrm>
            <a:off x="5327576" y="5805264"/>
            <a:ext cx="3420888" cy="8206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FontTx/>
              <a:buChar char="•"/>
            </a:pPr>
            <a:r>
              <a:rPr lang="ro-RO" sz="2000" kern="0" dirty="0" smtClean="0">
                <a:latin typeface="Franklin Gothic Medium Cond" pitchFamily="34" charset="0"/>
                <a:ea typeface="DejaVu Sans" pitchFamily="34" charset="0"/>
                <a:cs typeface="DejaVu Sans" pitchFamily="34" charset="0"/>
              </a:rPr>
              <a:t>Alta </a:t>
            </a:r>
            <a:r>
              <a:rPr lang="ro-RO" sz="2000" kern="0" dirty="0" err="1" smtClean="0">
                <a:latin typeface="Franklin Gothic Medium Cond" pitchFamily="34" charset="0"/>
                <a:ea typeface="DejaVu Sans" pitchFamily="34" charset="0"/>
                <a:cs typeface="DejaVu Sans" pitchFamily="34" charset="0"/>
              </a:rPr>
              <a:t>Wind</a:t>
            </a:r>
            <a:r>
              <a:rPr lang="ro-RO" sz="2000" kern="0" dirty="0" smtClean="0">
                <a:latin typeface="Franklin Gothic Medium Cond" pitchFamily="34" charset="0"/>
                <a:ea typeface="DejaVu Sans" pitchFamily="34" charset="0"/>
                <a:cs typeface="DejaVu Sans" pitchFamily="34" charset="0"/>
              </a:rPr>
              <a:t> Energy Center, SUA</a:t>
            </a:r>
          </a:p>
          <a:p>
            <a:pPr marL="342900" lvl="0" indent="-342900" eaLnBrk="0" hangingPunct="0">
              <a:spcBef>
                <a:spcPct val="20000"/>
              </a:spcBef>
            </a:pPr>
            <a:r>
              <a:rPr lang="ro-RO" sz="2000" kern="0" dirty="0" smtClean="0">
                <a:latin typeface="Franklin Gothic Medium Cond" pitchFamily="34" charset="0"/>
                <a:ea typeface="DejaVu Sans" pitchFamily="34" charset="0"/>
                <a:cs typeface="DejaVu Sans" pitchFamily="34" charset="0"/>
              </a:rPr>
              <a:t>        1320 MW</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pPr lvl="0">
              <a:buNone/>
            </a:pPr>
            <a:r>
              <a:rPr lang="ro-RO" b="1" dirty="0" smtClean="0"/>
              <a:t>Perspectiva economică</a:t>
            </a:r>
          </a:p>
          <a:p>
            <a:r>
              <a:rPr lang="ro-RO" dirty="0" smtClean="0"/>
              <a:t>Subvenţionate prin scheme de tip certificate verzi</a:t>
            </a:r>
          </a:p>
          <a:p>
            <a:r>
              <a:rPr lang="vi-VN" dirty="0" smtClean="0"/>
              <a:t>Directiva 28 CE din 2009 </a:t>
            </a:r>
            <a:r>
              <a:rPr lang="ro-RO" dirty="0" smtClean="0"/>
              <a:t>– UE- </a:t>
            </a:r>
            <a:r>
              <a:rPr lang="vi-VN" dirty="0" smtClean="0"/>
              <a:t> realizarea până în 2020 </a:t>
            </a:r>
            <a:r>
              <a:rPr lang="ro-RO" dirty="0" smtClean="0"/>
              <a:t> a unei</a:t>
            </a:r>
            <a:r>
              <a:rPr lang="vi-VN" dirty="0" smtClean="0"/>
              <a:t> ponder</a:t>
            </a:r>
            <a:r>
              <a:rPr lang="ro-RO" dirty="0" smtClean="0"/>
              <a:t>i</a:t>
            </a:r>
            <a:r>
              <a:rPr lang="vi-VN" dirty="0" smtClean="0"/>
              <a:t> de 20% </a:t>
            </a:r>
            <a:r>
              <a:rPr lang="ro-RO" dirty="0" smtClean="0"/>
              <a:t>din consumul intern al statelor </a:t>
            </a:r>
            <a:r>
              <a:rPr lang="vi-VN" dirty="0" smtClean="0"/>
              <a:t> </a:t>
            </a:r>
            <a:r>
              <a:rPr lang="ro-RO" dirty="0" smtClean="0"/>
              <a:t>din </a:t>
            </a:r>
            <a:r>
              <a:rPr lang="vi-VN" dirty="0" smtClean="0"/>
              <a:t>energie din surse regenerabile</a:t>
            </a:r>
            <a:endParaRPr lang="ro-RO" dirty="0" smtClean="0"/>
          </a:p>
          <a:p>
            <a:r>
              <a:rPr lang="ro-RO" dirty="0" smtClean="0"/>
              <a:t>Producţie prioritară pe piaţă</a:t>
            </a:r>
          </a:p>
          <a:p>
            <a:endParaRPr lang="ro-RO" sz="2800" dirty="0" smtClean="0">
              <a:latin typeface="Franklin Gothic Medium Cond" pitchFamily="34" charset="0"/>
            </a:endParaRPr>
          </a:p>
          <a:p>
            <a:pPr lvl="0">
              <a:buNone/>
            </a:pPr>
            <a:r>
              <a:rPr lang="ro-RO" b="1" dirty="0" smtClean="0"/>
              <a:t>Perspectiva de mediu</a:t>
            </a:r>
          </a:p>
          <a:p>
            <a:pPr>
              <a:buFont typeface="Arial" pitchFamily="34" charset="0"/>
              <a:buChar char="•"/>
            </a:pPr>
            <a:r>
              <a:rPr lang="ro-RO" dirty="0" smtClean="0"/>
              <a:t>Energie regenerabilă şi curată</a:t>
            </a:r>
          </a:p>
          <a:p>
            <a:pPr lvl="0">
              <a:buFont typeface="Arial" pitchFamily="34" charset="0"/>
              <a:buChar char="•"/>
            </a:pPr>
            <a:endParaRPr lang="ro-RO" b="1" dirty="0" smtClean="0"/>
          </a:p>
          <a:p>
            <a:pPr>
              <a:buFontTx/>
              <a:buChar char="-"/>
            </a:pPr>
            <a:endParaRPr lang="ro-RO" sz="3600" dirty="0" smtClean="0">
              <a:latin typeface="Franklin Gothic Medium Cond" pitchFamily="34" charset="0"/>
            </a:endParaRPr>
          </a:p>
          <a:p>
            <a:pPr lvl="6">
              <a:buFontTx/>
              <a:buChar char="-"/>
            </a:pPr>
            <a:endParaRPr lang="en-US" sz="2800" dirty="0" smtClean="0">
              <a:latin typeface="Franklin Gothic Medium Cond" pitchFamily="34" charset="0"/>
            </a:endParaRPr>
          </a:p>
          <a:p>
            <a:pPr lvl="0">
              <a:buNone/>
            </a:pPr>
            <a:endParaRPr lang="ro-RO" b="1" dirty="0" smtClean="0"/>
          </a:p>
        </p:txBody>
      </p:sp>
      <p:sp>
        <p:nvSpPr>
          <p:cNvPr id="4" name="Rectangle 3"/>
          <p:cNvSpPr/>
          <p:nvPr/>
        </p:nvSpPr>
        <p:spPr>
          <a:xfrm>
            <a:off x="251520" y="260648"/>
            <a:ext cx="3374001"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Parcuri eoliene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r>
              <a:rPr lang="ro-RO" b="1" dirty="0" smtClean="0"/>
              <a:t>Principiile pieţei libere  de energie electrică prevăd  necesitatea asigurării concurenței între producători, pentru eficientizarea tehnologiilor şi proceselor de  producţie şi scăderea preţurilor la consumatorii finali.</a:t>
            </a:r>
            <a:endParaRPr lang="en-US" dirty="0" smtClean="0"/>
          </a:p>
          <a:p>
            <a:pPr lvl="0">
              <a:buFont typeface="Arial" pitchFamily="34" charset="0"/>
              <a:buChar char="•"/>
            </a:pPr>
            <a:endParaRPr lang="ro-RO" b="1" dirty="0" smtClean="0"/>
          </a:p>
          <a:p>
            <a:pPr lvl="0">
              <a:buFont typeface="Arial" pitchFamily="34" charset="0"/>
              <a:buChar char="•"/>
            </a:pPr>
            <a:r>
              <a:rPr lang="ro-RO" b="1" dirty="0" smtClean="0"/>
              <a:t>Inegalitate </a:t>
            </a:r>
          </a:p>
          <a:p>
            <a:pPr>
              <a:buFontTx/>
              <a:buChar char="-"/>
            </a:pPr>
            <a:endParaRPr lang="ro-RO" sz="3600" dirty="0" smtClean="0">
              <a:latin typeface="Franklin Gothic Medium Cond" pitchFamily="34" charset="0"/>
            </a:endParaRPr>
          </a:p>
          <a:p>
            <a:pPr lvl="6">
              <a:buFontTx/>
              <a:buChar char="-"/>
            </a:pPr>
            <a:endParaRPr lang="en-US" sz="2800" dirty="0" smtClean="0">
              <a:latin typeface="Franklin Gothic Medium Cond" pitchFamily="34" charset="0"/>
            </a:endParaRPr>
          </a:p>
          <a:p>
            <a:pPr lvl="0">
              <a:buNone/>
            </a:pPr>
            <a:endParaRPr lang="ro-RO" b="1" dirty="0" smtClean="0"/>
          </a:p>
        </p:txBody>
      </p:sp>
      <p:sp>
        <p:nvSpPr>
          <p:cNvPr id="4" name="Rectangle 3"/>
          <p:cNvSpPr/>
          <p:nvPr/>
        </p:nvSpPr>
        <p:spPr>
          <a:xfrm>
            <a:off x="179512" y="260648"/>
            <a:ext cx="8783815"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Producătorii şi piaţa de energie electrică</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r>
              <a:rPr lang="ro-RO" b="1" dirty="0" smtClean="0"/>
              <a:t>necesitatea asigurării concurenței între producători, pentru eficientizarea tehnologiilor şi proceselor de  producţie şi scăderea preţurilor la consumatorii finali.</a:t>
            </a:r>
            <a:endParaRPr lang="en-US" dirty="0" smtClean="0"/>
          </a:p>
          <a:p>
            <a:pPr lvl="0">
              <a:buFont typeface="Arial" pitchFamily="34" charset="0"/>
              <a:buChar char="•"/>
            </a:pPr>
            <a:endParaRPr lang="ro-RO" b="1" dirty="0" smtClean="0"/>
          </a:p>
          <a:p>
            <a:pPr>
              <a:buNone/>
            </a:pPr>
            <a:endParaRPr lang="ro-RO" sz="3600" dirty="0" smtClean="0">
              <a:latin typeface="Franklin Gothic Medium Cond" pitchFamily="34" charset="0"/>
            </a:endParaRPr>
          </a:p>
          <a:p>
            <a:pPr>
              <a:buNone/>
            </a:pPr>
            <a:r>
              <a:rPr lang="ro-RO" sz="3600" dirty="0" smtClean="0"/>
              <a:t>			c</a:t>
            </a:r>
            <a:r>
              <a:rPr lang="ro-RO" sz="3600" dirty="0" smtClean="0">
                <a:latin typeface="Franklin Gothic Medium Cond" pitchFamily="34" charset="0"/>
              </a:rPr>
              <a:t>oncurenţa pe piaţa angro</a:t>
            </a:r>
          </a:p>
          <a:p>
            <a:pPr lvl="6">
              <a:buFontTx/>
              <a:buChar char="-"/>
            </a:pPr>
            <a:endParaRPr lang="en-US" sz="2800" dirty="0" smtClean="0">
              <a:latin typeface="Franklin Gothic Medium Cond" pitchFamily="34" charset="0"/>
            </a:endParaRPr>
          </a:p>
          <a:p>
            <a:pPr lvl="0">
              <a:buNone/>
            </a:pPr>
            <a:endParaRPr lang="ro-RO" b="1" dirty="0" smtClean="0"/>
          </a:p>
        </p:txBody>
      </p:sp>
      <p:sp>
        <p:nvSpPr>
          <p:cNvPr id="4" name="Rectangle 3"/>
          <p:cNvSpPr/>
          <p:nvPr/>
        </p:nvSpPr>
        <p:spPr>
          <a:xfrm>
            <a:off x="179512" y="260648"/>
            <a:ext cx="8783815"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Producătorii şi piaţa de energie electrică</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
        <p:nvSpPr>
          <p:cNvPr id="5" name="Down Arrow 4"/>
          <p:cNvSpPr/>
          <p:nvPr/>
        </p:nvSpPr>
        <p:spPr>
          <a:xfrm>
            <a:off x="3707904" y="3140968"/>
            <a:ext cx="1944216" cy="648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r>
              <a:rPr lang="ro-RO" dirty="0" smtClean="0"/>
              <a:t>Reţelele de energie electrică, din punct de vedere al funcţiei îndeplinite, sunt de două mari categorii, şi anume:</a:t>
            </a:r>
            <a:endParaRPr lang="en-US" dirty="0" smtClean="0"/>
          </a:p>
          <a:p>
            <a:pPr lvl="1"/>
            <a:r>
              <a:rPr lang="ro-RO" dirty="0" smtClean="0"/>
              <a:t>de transport</a:t>
            </a:r>
            <a:endParaRPr lang="en-US" dirty="0" smtClean="0"/>
          </a:p>
          <a:p>
            <a:pPr lvl="1"/>
            <a:r>
              <a:rPr lang="ro-RO" dirty="0" smtClean="0"/>
              <a:t>de distribuţie</a:t>
            </a:r>
            <a:endParaRPr lang="en-US" dirty="0" smtClean="0"/>
          </a:p>
          <a:p>
            <a:pPr>
              <a:buFontTx/>
              <a:buChar char="-"/>
            </a:pPr>
            <a:endParaRPr lang="ro-RO" sz="3600" dirty="0" smtClean="0">
              <a:latin typeface="Franklin Gothic Medium Cond" pitchFamily="34" charset="0"/>
            </a:endParaRPr>
          </a:p>
          <a:p>
            <a:pPr lvl="6">
              <a:buFontTx/>
              <a:buChar char="-"/>
            </a:pPr>
            <a:endParaRPr lang="en-US" sz="2800" dirty="0" smtClean="0">
              <a:latin typeface="Franklin Gothic Medium Cond" pitchFamily="34" charset="0"/>
            </a:endParaRPr>
          </a:p>
          <a:p>
            <a:pPr lvl="0">
              <a:buNone/>
            </a:pPr>
            <a:endParaRPr lang="ro-RO" b="1" dirty="0" smtClean="0"/>
          </a:p>
        </p:txBody>
      </p:sp>
      <p:sp>
        <p:nvSpPr>
          <p:cNvPr id="4" name="Rectangle 3"/>
          <p:cNvSpPr/>
          <p:nvPr/>
        </p:nvSpPr>
        <p:spPr>
          <a:xfrm>
            <a:off x="467544" y="260648"/>
            <a:ext cx="3483198"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Reţele electrice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pic>
        <p:nvPicPr>
          <p:cNvPr id="5" name="Content Placeholder 3" descr="DSCN1303.JPG"/>
          <p:cNvPicPr>
            <a:picLocks noChangeAspect="1"/>
          </p:cNvPicPr>
          <p:nvPr/>
        </p:nvPicPr>
        <p:blipFill>
          <a:blip r:embed="rId2" cstate="print"/>
          <a:srcRect/>
          <a:stretch>
            <a:fillRect/>
          </a:stretch>
        </p:blipFill>
        <p:spPr bwMode="auto">
          <a:xfrm>
            <a:off x="827584" y="4959170"/>
            <a:ext cx="2376264" cy="1782198"/>
          </a:xfrm>
          <a:prstGeom prst="rect">
            <a:avLst/>
          </a:prstGeom>
          <a:noFill/>
          <a:ln w="9525">
            <a:noFill/>
            <a:miter lim="800000"/>
            <a:headEnd/>
            <a:tailEnd/>
          </a:ln>
        </p:spPr>
      </p:pic>
      <p:pic>
        <p:nvPicPr>
          <p:cNvPr id="6" name="Picture 2" descr="http://www.energyeducation.tx.gov/technology/section_1/topics/power_systems/img/31powerplant-2005.gif"/>
          <p:cNvPicPr>
            <a:picLocks noChangeAspect="1" noChangeArrowheads="1"/>
          </p:cNvPicPr>
          <p:nvPr/>
        </p:nvPicPr>
        <p:blipFill>
          <a:blip r:embed="rId3" cstate="print"/>
          <a:srcRect/>
          <a:stretch>
            <a:fillRect/>
          </a:stretch>
        </p:blipFill>
        <p:spPr bwMode="auto">
          <a:xfrm>
            <a:off x="3779911" y="3068960"/>
            <a:ext cx="4896545" cy="3672408"/>
          </a:xfrm>
          <a:prstGeom prst="rect">
            <a:avLst/>
          </a:prstGeom>
          <a:noFill/>
        </p:spPr>
      </p:pic>
      <p:pic>
        <p:nvPicPr>
          <p:cNvPr id="9" name="Picture 8" descr="WP_000024 - LEA 110 kV Galata - Manta Rosie si Galata-Cetatuia.jpg"/>
          <p:cNvPicPr>
            <a:picLocks noChangeAspect="1"/>
          </p:cNvPicPr>
          <p:nvPr/>
        </p:nvPicPr>
        <p:blipFill>
          <a:blip r:embed="rId4" cstate="print"/>
          <a:stretch>
            <a:fillRect/>
          </a:stretch>
        </p:blipFill>
        <p:spPr>
          <a:xfrm>
            <a:off x="827584" y="3068960"/>
            <a:ext cx="2400267" cy="1800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pPr lvl="0"/>
            <a:r>
              <a:rPr lang="ro-RO" dirty="0" smtClean="0"/>
              <a:t>soluţia constructivă (aeriană sau în cablu),</a:t>
            </a:r>
            <a:endParaRPr lang="en-US" dirty="0" smtClean="0"/>
          </a:p>
          <a:p>
            <a:pPr lvl="0"/>
            <a:r>
              <a:rPr lang="ro-RO" dirty="0" smtClean="0"/>
              <a:t>numărul de faze şi numărul de conductoare pe fază,</a:t>
            </a:r>
            <a:endParaRPr lang="en-US" dirty="0" smtClean="0"/>
          </a:p>
          <a:p>
            <a:pPr lvl="0"/>
            <a:r>
              <a:rPr lang="ro-RO" dirty="0" smtClean="0"/>
              <a:t>lungimea,</a:t>
            </a:r>
            <a:endParaRPr lang="en-US" dirty="0" smtClean="0"/>
          </a:p>
          <a:p>
            <a:pPr lvl="0"/>
            <a:r>
              <a:rPr lang="ro-RO" dirty="0" smtClean="0"/>
              <a:t>materialul din care sunt executate firele conductoare.</a:t>
            </a:r>
          </a:p>
          <a:p>
            <a:pPr lvl="0"/>
            <a:r>
              <a:rPr lang="ro-RO" dirty="0" smtClean="0"/>
              <a:t>Determină parametrii electrici</a:t>
            </a:r>
          </a:p>
          <a:p>
            <a:pPr lvl="1"/>
            <a:r>
              <a:rPr lang="ro-RO" dirty="0" smtClean="0"/>
              <a:t>Rezistenţă</a:t>
            </a:r>
          </a:p>
          <a:p>
            <a:pPr lvl="1"/>
            <a:r>
              <a:rPr lang="ro-RO" dirty="0" smtClean="0"/>
              <a:t>Reactanţă</a:t>
            </a:r>
          </a:p>
          <a:p>
            <a:pPr lvl="1"/>
            <a:r>
              <a:rPr lang="ro-RO" dirty="0" smtClean="0"/>
              <a:t>Conductanţă</a:t>
            </a:r>
          </a:p>
          <a:p>
            <a:pPr lvl="1"/>
            <a:r>
              <a:rPr lang="ro-RO" dirty="0" smtClean="0"/>
              <a:t>Susceptanţă </a:t>
            </a:r>
            <a:endParaRPr lang="en-US" dirty="0" smtClean="0"/>
          </a:p>
          <a:p>
            <a:pPr>
              <a:buFontTx/>
              <a:buChar char="-"/>
            </a:pPr>
            <a:endParaRPr lang="ro-RO" sz="3600" dirty="0" smtClean="0">
              <a:latin typeface="Franklin Gothic Medium Cond" pitchFamily="34" charset="0"/>
            </a:endParaRPr>
          </a:p>
          <a:p>
            <a:pPr lvl="6">
              <a:buFontTx/>
              <a:buChar char="-"/>
            </a:pPr>
            <a:endParaRPr lang="en-US" sz="2800" dirty="0" smtClean="0">
              <a:latin typeface="Franklin Gothic Medium Cond" pitchFamily="34" charset="0"/>
            </a:endParaRPr>
          </a:p>
          <a:p>
            <a:pPr lvl="0">
              <a:buNone/>
            </a:pPr>
            <a:endParaRPr lang="ro-RO" b="1" dirty="0" smtClean="0"/>
          </a:p>
        </p:txBody>
      </p:sp>
      <p:sp>
        <p:nvSpPr>
          <p:cNvPr id="4" name="Rectangle 3"/>
          <p:cNvSpPr/>
          <p:nvPr/>
        </p:nvSpPr>
        <p:spPr>
          <a:xfrm>
            <a:off x="172847" y="260648"/>
            <a:ext cx="6243504"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Parametrii reţelelor electrice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r>
              <a:rPr lang="ro-RO" dirty="0" smtClean="0"/>
              <a:t>Aceşti parametri, împreună cu configuraţia spaţială a reţelei (numărul şi amplasarea nodurilor sau punctelor de consum şi generare) şi nivelul cererii de energie electrică existent la un moment dat în reţea vor determina o serie de mărimi relevante pentru piaţa de energie şi anume</a:t>
            </a:r>
            <a:endParaRPr lang="en-US" dirty="0" smtClean="0"/>
          </a:p>
          <a:p>
            <a:pPr lvl="1"/>
            <a:r>
              <a:rPr lang="ro-RO" dirty="0" smtClean="0"/>
              <a:t>Capacitatea de transport</a:t>
            </a:r>
            <a:endParaRPr lang="en-US" dirty="0" smtClean="0"/>
          </a:p>
          <a:p>
            <a:pPr lvl="1"/>
            <a:r>
              <a:rPr lang="ro-RO" dirty="0" smtClean="0"/>
              <a:t>Nivelul pierderilor în reţea</a:t>
            </a:r>
            <a:endParaRPr lang="en-US" dirty="0" smtClean="0"/>
          </a:p>
          <a:p>
            <a:pPr>
              <a:buFontTx/>
              <a:buChar char="-"/>
            </a:pPr>
            <a:endParaRPr lang="ro-RO" sz="3600" dirty="0" smtClean="0">
              <a:latin typeface="Franklin Gothic Medium Cond" pitchFamily="34" charset="0"/>
            </a:endParaRPr>
          </a:p>
          <a:p>
            <a:pPr lvl="6">
              <a:buNone/>
            </a:pPr>
            <a:endParaRPr lang="en-US" sz="2800" b="1" dirty="0" smtClean="0">
              <a:latin typeface="Franklin Gothic Medium Cond" pitchFamily="34" charset="0"/>
            </a:endParaRPr>
          </a:p>
          <a:p>
            <a:pPr lvl="0">
              <a:buNone/>
            </a:pPr>
            <a:endParaRPr lang="ro-RO" b="1" dirty="0" smtClean="0"/>
          </a:p>
        </p:txBody>
      </p:sp>
      <p:sp>
        <p:nvSpPr>
          <p:cNvPr id="4" name="Rectangle 3"/>
          <p:cNvSpPr/>
          <p:nvPr/>
        </p:nvSpPr>
        <p:spPr>
          <a:xfrm>
            <a:off x="172847" y="260648"/>
            <a:ext cx="6243504"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Parametrii reţelelor electrice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r>
              <a:rPr lang="ro-RO" dirty="0" smtClean="0"/>
              <a:t>Aceşti parametri, împreună cu configuraţia spaţială a reţelei (numărul şi amplasarea nodurilor sau punctelor de consum şi generare) şi nivelul cererii de energie electrică existent la un moment dat în reţea vor determina o serie de mărimi relevante pentru piaţa de energie şi anume:</a:t>
            </a:r>
            <a:endParaRPr lang="en-US" dirty="0" smtClean="0"/>
          </a:p>
          <a:p>
            <a:pPr lvl="1"/>
            <a:r>
              <a:rPr lang="ro-RO" dirty="0" smtClean="0"/>
              <a:t>Capacitatea de transport</a:t>
            </a:r>
            <a:endParaRPr lang="en-US" dirty="0" smtClean="0"/>
          </a:p>
          <a:p>
            <a:pPr lvl="1"/>
            <a:r>
              <a:rPr lang="ro-RO" dirty="0" smtClean="0"/>
              <a:t>Nivelul pierderilor în reţea</a:t>
            </a:r>
            <a:endParaRPr lang="en-US" dirty="0" smtClean="0"/>
          </a:p>
          <a:p>
            <a:pPr>
              <a:buFontTx/>
              <a:buChar char="-"/>
            </a:pPr>
            <a:endParaRPr lang="ro-RO" sz="3600" dirty="0" smtClean="0">
              <a:latin typeface="Franklin Gothic Medium Cond" pitchFamily="34" charset="0"/>
            </a:endParaRPr>
          </a:p>
          <a:p>
            <a:pPr lvl="6">
              <a:buNone/>
            </a:pPr>
            <a:endParaRPr lang="en-US" sz="2800" b="1" dirty="0" smtClean="0">
              <a:latin typeface="Franklin Gothic Medium Cond" pitchFamily="34" charset="0"/>
            </a:endParaRPr>
          </a:p>
          <a:p>
            <a:pPr lvl="0">
              <a:buNone/>
            </a:pPr>
            <a:endParaRPr lang="ro-RO" b="1" dirty="0" smtClean="0"/>
          </a:p>
        </p:txBody>
      </p:sp>
      <p:sp>
        <p:nvSpPr>
          <p:cNvPr id="4" name="Rectangle 3"/>
          <p:cNvSpPr/>
          <p:nvPr/>
        </p:nvSpPr>
        <p:spPr>
          <a:xfrm>
            <a:off x="172847" y="260648"/>
            <a:ext cx="6243504"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Parametrii reţelelor electrice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r>
              <a:rPr lang="vi-VN" dirty="0" smtClean="0"/>
              <a:t>tensiuni mai mari sau egale cu 220 kV (în România, la 400 şi 220 kV),</a:t>
            </a:r>
            <a:endParaRPr lang="ro-RO" dirty="0" smtClean="0"/>
          </a:p>
          <a:p>
            <a:r>
              <a:rPr lang="vi-VN" dirty="0" smtClean="0"/>
              <a:t>configuraţie buclată (un nod poate fi alimentat din două surse diferite</a:t>
            </a:r>
            <a:endParaRPr lang="ro-RO" dirty="0" smtClean="0"/>
          </a:p>
          <a:p>
            <a:r>
              <a:rPr lang="vi-VN" dirty="0" smtClean="0"/>
              <a:t>Transport</a:t>
            </a:r>
            <a:r>
              <a:rPr lang="ro-RO" dirty="0" smtClean="0"/>
              <a:t>ă</a:t>
            </a:r>
            <a:r>
              <a:rPr lang="vi-VN" dirty="0" smtClean="0"/>
              <a:t> cantităţi de energie mari (mii, sute, zeci de MW), pe distanţe lungi (sute de km, la nivel de ţară şi transfrontalier) de la centrale până în staţiile ce alimentează zon</a:t>
            </a:r>
            <a:r>
              <a:rPr lang="ro-RO" dirty="0" smtClean="0"/>
              <a:t>e</a:t>
            </a:r>
            <a:r>
              <a:rPr lang="vi-VN" dirty="0" smtClean="0"/>
              <a:t> mari de consum. </a:t>
            </a:r>
            <a:endParaRPr lang="ro-RO" sz="3600" dirty="0" smtClean="0">
              <a:latin typeface="Franklin Gothic Medium Cond" pitchFamily="34" charset="0"/>
            </a:endParaRPr>
          </a:p>
          <a:p>
            <a:pPr lvl="6">
              <a:buNone/>
            </a:pPr>
            <a:endParaRPr lang="en-US" sz="2800" b="1" dirty="0" smtClean="0">
              <a:latin typeface="Franklin Gothic Medium Cond" pitchFamily="34" charset="0"/>
            </a:endParaRPr>
          </a:p>
          <a:p>
            <a:pPr lvl="0">
              <a:buNone/>
            </a:pPr>
            <a:endParaRPr lang="ro-RO" b="1" dirty="0" smtClean="0"/>
          </a:p>
        </p:txBody>
      </p:sp>
      <p:sp>
        <p:nvSpPr>
          <p:cNvPr id="4" name="Rectangle 3"/>
          <p:cNvSpPr/>
          <p:nvPr/>
        </p:nvSpPr>
        <p:spPr>
          <a:xfrm>
            <a:off x="187440" y="260648"/>
            <a:ext cx="6214330"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Reţele electrice de transport</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p:txBody>
          <a:bodyPr/>
          <a:lstStyle/>
          <a:p>
            <a:pPr eaLnBrk="1" hangingPunct="1"/>
            <a:r>
              <a:rPr lang="ro-RO" dirty="0" smtClean="0"/>
              <a:t>Aceasta cuprinde</a:t>
            </a:r>
          </a:p>
          <a:p>
            <a:pPr lvl="1" eaLnBrk="1" hangingPunct="1">
              <a:buFont typeface="Arial" pitchFamily="34" charset="0"/>
              <a:buChar char="•"/>
            </a:pPr>
            <a:r>
              <a:rPr lang="ro-RO" dirty="0" smtClean="0"/>
              <a:t> reguli</a:t>
            </a:r>
          </a:p>
          <a:p>
            <a:pPr lvl="1" eaLnBrk="1" hangingPunct="1">
              <a:buFont typeface="Arial" pitchFamily="34" charset="0"/>
              <a:buChar char="•"/>
            </a:pPr>
            <a:r>
              <a:rPr lang="ro-RO" dirty="0" smtClean="0"/>
              <a:t>instituţii </a:t>
            </a:r>
          </a:p>
          <a:p>
            <a:pPr marL="0" indent="0" eaLnBrk="1" hangingPunct="1">
              <a:buNone/>
            </a:pPr>
            <a:endParaRPr lang="ro-RO" sz="2400" dirty="0" smtClean="0"/>
          </a:p>
          <a:p>
            <a:pPr marL="0" indent="0" eaLnBrk="1" hangingPunct="1">
              <a:buNone/>
            </a:pPr>
            <a:r>
              <a:rPr lang="ro-RO" dirty="0" smtClean="0"/>
              <a:t>special create ţinând cont de particularităţile energiei electrice ca marfă, de contextul local, de tendinţele economice şi politice şi realizările tehnologice curente la nivel mondial.</a:t>
            </a:r>
            <a:endParaRPr lang="en-US" dirty="0" smtClean="0"/>
          </a:p>
        </p:txBody>
      </p:sp>
      <p:sp>
        <p:nvSpPr>
          <p:cNvPr id="4" name="Rectangle 3"/>
          <p:cNvSpPr/>
          <p:nvPr/>
        </p:nvSpPr>
        <p:spPr>
          <a:xfrm>
            <a:off x="539552" y="404664"/>
            <a:ext cx="3947619" cy="830997"/>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Piaţa de energie</a:t>
            </a:r>
            <a:endParaRPr lang="en-US" sz="4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r>
              <a:rPr lang="ro-RO" dirty="0" smtClean="0"/>
              <a:t>Cu excepţia cazului marilor consumatori, nu există legătură directă între reţeaua de transport </a:t>
            </a:r>
            <a:r>
              <a:rPr lang="en-US" dirty="0" smtClean="0"/>
              <a:t>(</a:t>
            </a:r>
            <a:r>
              <a:rPr lang="ro-RO" dirty="0" smtClean="0"/>
              <a:t>şi implicit producători</a:t>
            </a:r>
            <a:r>
              <a:rPr lang="en-US" dirty="0" smtClean="0"/>
              <a:t>) </a:t>
            </a:r>
            <a:r>
              <a:rPr lang="ro-RO" dirty="0" smtClean="0"/>
              <a:t>şi consumatorii finali, cei care cumpără energia.</a:t>
            </a:r>
          </a:p>
          <a:p>
            <a:r>
              <a:rPr lang="ro-RO" dirty="0" smtClean="0"/>
              <a:t>Reţelele de transport sunt în cea mai mare parte a lumii, monopoluri de stat (Europa) sau private (SUA), fiind considerate obiective strategice</a:t>
            </a:r>
            <a:endParaRPr lang="en-US" dirty="0" smtClean="0"/>
          </a:p>
          <a:p>
            <a:r>
              <a:rPr lang="ro-RO" dirty="0" smtClean="0"/>
              <a:t>România – monopol de stat, gestionată de operatorul independent de transport şi sistem Transelectrica</a:t>
            </a:r>
            <a:endParaRPr lang="en-US" dirty="0" smtClean="0"/>
          </a:p>
          <a:p>
            <a:pPr lvl="6">
              <a:buNone/>
            </a:pPr>
            <a:endParaRPr lang="en-US" sz="2800" b="1" dirty="0" smtClean="0">
              <a:latin typeface="Franklin Gothic Medium Cond" pitchFamily="34" charset="0"/>
            </a:endParaRPr>
          </a:p>
          <a:p>
            <a:pPr lvl="0">
              <a:buNone/>
            </a:pPr>
            <a:endParaRPr lang="ro-RO" b="1" dirty="0" smtClean="0"/>
          </a:p>
        </p:txBody>
      </p:sp>
      <p:sp>
        <p:nvSpPr>
          <p:cNvPr id="4" name="Rectangle 3"/>
          <p:cNvSpPr/>
          <p:nvPr/>
        </p:nvSpPr>
        <p:spPr>
          <a:xfrm>
            <a:off x="187440" y="260648"/>
            <a:ext cx="6214330"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Reţele electrice de transport</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0222" y="332656"/>
            <a:ext cx="3765839"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RET din România</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pic>
        <p:nvPicPr>
          <p:cNvPr id="6" name="Picture 5" descr="http://www.transelectrica.ro/StareSistem/protocoale/starea_sistemului.php"/>
          <p:cNvPicPr/>
          <p:nvPr/>
        </p:nvPicPr>
        <p:blipFill>
          <a:blip r:embed="rId2" cstate="print">
            <a:clrChange>
              <a:clrFrom>
                <a:srgbClr val="FFFFFF"/>
              </a:clrFrom>
              <a:clrTo>
                <a:srgbClr val="FFFFFF">
                  <a:alpha val="0"/>
                </a:srgbClr>
              </a:clrTo>
            </a:clrChange>
          </a:blip>
          <a:srcRect/>
          <a:stretch>
            <a:fillRect/>
          </a:stretch>
        </p:blipFill>
        <p:spPr bwMode="auto">
          <a:xfrm>
            <a:off x="180528" y="1484784"/>
            <a:ext cx="8855968"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332656"/>
            <a:ext cx="5004896"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RET şi piaţa de energie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
        <p:nvSpPr>
          <p:cNvPr id="7" name="Content Placeholder 6"/>
          <p:cNvSpPr>
            <a:spLocks noGrp="1"/>
          </p:cNvSpPr>
          <p:nvPr>
            <p:ph sz="half" idx="1"/>
          </p:nvPr>
        </p:nvSpPr>
        <p:spPr>
          <a:xfrm>
            <a:off x="457200" y="1600200"/>
            <a:ext cx="7355160" cy="4525963"/>
          </a:xfrm>
        </p:spPr>
        <p:txBody>
          <a:bodyPr/>
          <a:lstStyle/>
          <a:p>
            <a:r>
              <a:rPr lang="ro-RO" dirty="0" err="1" smtClean="0">
                <a:latin typeface="Franklin Gothic Medium" pitchFamily="34" charset="0"/>
              </a:rPr>
              <a:t>Dispecerizarea</a:t>
            </a:r>
            <a:r>
              <a:rPr lang="ro-RO" dirty="0" smtClean="0">
                <a:latin typeface="Franklin Gothic Medium" pitchFamily="34" charset="0"/>
              </a:rPr>
              <a:t> în timp real</a:t>
            </a:r>
          </a:p>
          <a:p>
            <a:r>
              <a:rPr lang="ro-RO" dirty="0" smtClean="0">
                <a:latin typeface="Franklin Gothic Medium" pitchFamily="34" charset="0"/>
              </a:rPr>
              <a:t>Congestii</a:t>
            </a:r>
          </a:p>
          <a:p>
            <a:r>
              <a:rPr lang="ro-RO" dirty="0" smtClean="0">
                <a:latin typeface="Franklin Gothic Medium" pitchFamily="34" charset="0"/>
              </a:rPr>
              <a:t>Accesul nediscriminatoriu la reţea</a:t>
            </a:r>
          </a:p>
          <a:p>
            <a:r>
              <a:rPr lang="ro-RO" dirty="0" smtClean="0">
                <a:latin typeface="Franklin Gothic Medium" pitchFamily="34" charset="0"/>
              </a:rPr>
              <a:t>Investiţii, extindere, modernizare</a:t>
            </a:r>
            <a:endParaRPr lang="en-US" dirty="0">
              <a:latin typeface="Franklin Gothic Medium"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1224136"/>
          </a:xfrm>
        </p:spPr>
        <p:txBody>
          <a:bodyPr/>
          <a:lstStyle/>
          <a:p>
            <a:r>
              <a:rPr lang="ro-RO" b="1" dirty="0" smtClean="0"/>
              <a:t>Reţeaua de repartiţie</a:t>
            </a:r>
            <a:r>
              <a:rPr lang="ro-RO" dirty="0" smtClean="0"/>
              <a:t> funcționează la 110 kV, în configuraţie buclată sau </a:t>
            </a:r>
            <a:r>
              <a:rPr lang="ro-RO" dirty="0" err="1" smtClean="0"/>
              <a:t>debuclat</a:t>
            </a:r>
            <a:r>
              <a:rPr lang="ro-RO" dirty="0" smtClean="0"/>
              <a:t> radială</a:t>
            </a:r>
          </a:p>
          <a:p>
            <a:r>
              <a:rPr lang="ro-RO" b="1" dirty="0" smtClean="0"/>
              <a:t>Reţeaua de distribuţie</a:t>
            </a:r>
            <a:r>
              <a:rPr lang="ro-RO" dirty="0" smtClean="0"/>
              <a:t> (radială sau </a:t>
            </a:r>
            <a:r>
              <a:rPr lang="ro-RO" dirty="0" err="1" smtClean="0"/>
              <a:t>debuclat</a:t>
            </a:r>
            <a:r>
              <a:rPr lang="ro-RO" dirty="0" smtClean="0"/>
              <a:t> radială) face livrarea energiei electrice la consumator. Reţelele sunt de medie tensiune (la noi, 6, 20 kV) şi joasă tensiune (380 V trifazat, 230 V monofazat).</a:t>
            </a:r>
            <a:endParaRPr lang="en-US" sz="2800" b="1" dirty="0" smtClean="0">
              <a:latin typeface="Franklin Gothic Medium Cond" pitchFamily="34" charset="0"/>
            </a:endParaRPr>
          </a:p>
          <a:p>
            <a:pPr lvl="0">
              <a:buNone/>
            </a:pPr>
            <a:endParaRPr lang="ro-RO" b="1" dirty="0" smtClean="0"/>
          </a:p>
        </p:txBody>
      </p:sp>
      <p:sp>
        <p:nvSpPr>
          <p:cNvPr id="4" name="Rectangle 3"/>
          <p:cNvSpPr/>
          <p:nvPr/>
        </p:nvSpPr>
        <p:spPr>
          <a:xfrm>
            <a:off x="251520" y="188640"/>
            <a:ext cx="6421631"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Reţele electrice de distribuţie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576064"/>
          </a:xfrm>
        </p:spPr>
        <p:txBody>
          <a:bodyPr/>
          <a:lstStyle/>
          <a:p>
            <a:r>
              <a:rPr lang="ro-RO" b="1" dirty="0" smtClean="0"/>
              <a:t>Parţial privatizată</a:t>
            </a:r>
            <a:endParaRPr lang="en-US" sz="2800" b="1" dirty="0" smtClean="0">
              <a:latin typeface="Franklin Gothic Medium Cond" pitchFamily="34" charset="0"/>
            </a:endParaRPr>
          </a:p>
          <a:p>
            <a:pPr lvl="0">
              <a:buNone/>
            </a:pPr>
            <a:endParaRPr lang="ro-RO" b="1" dirty="0" smtClean="0"/>
          </a:p>
        </p:txBody>
      </p:sp>
      <p:sp>
        <p:nvSpPr>
          <p:cNvPr id="4" name="Rectangle 3"/>
          <p:cNvSpPr/>
          <p:nvPr/>
        </p:nvSpPr>
        <p:spPr>
          <a:xfrm>
            <a:off x="395536" y="332656"/>
            <a:ext cx="3605539"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RD din România</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pic>
        <p:nvPicPr>
          <p:cNvPr id="45058"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043608" y="1484784"/>
            <a:ext cx="7117035" cy="49924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576064"/>
          </a:xfrm>
        </p:spPr>
        <p:txBody>
          <a:bodyPr/>
          <a:lstStyle/>
          <a:p>
            <a:r>
              <a:rPr lang="ro-RO" dirty="0" smtClean="0"/>
              <a:t>În reţelele de distribuţie sunt conectaţi consumatorii finali, cumpărătorii de energie, şi aici se realizează contorizarea şi facturarea energiei electrice consumate, fie de către operatorul de distribuţie, fie de către furnizor, în funcţie de modelul de piaţă.</a:t>
            </a:r>
          </a:p>
          <a:p>
            <a:r>
              <a:rPr lang="ro-RO" dirty="0" smtClean="0"/>
              <a:t>Accesul nediscriminatoriu</a:t>
            </a:r>
          </a:p>
          <a:p>
            <a:r>
              <a:rPr lang="ro-RO" dirty="0" smtClean="0"/>
              <a:t>transformarea lor </a:t>
            </a:r>
            <a:r>
              <a:rPr lang="ro-RO" i="1" dirty="0" smtClean="0"/>
              <a:t>reţele active</a:t>
            </a:r>
            <a:r>
              <a:rPr lang="ro-RO" dirty="0" smtClean="0"/>
              <a:t>, în care se produce energie electrică, iar sensul de circulaţie al puterilor nu este doar dinspre reţeaua de transport înspre cea de distribuţie, ci şi invers, dinspre reţeaua de distribuţie spre cea de transport.</a:t>
            </a:r>
            <a:endParaRPr lang="en-US" dirty="0" smtClean="0"/>
          </a:p>
          <a:p>
            <a:pPr lvl="0">
              <a:buNone/>
            </a:pPr>
            <a:endParaRPr lang="ro-RO" b="1" dirty="0" smtClean="0"/>
          </a:p>
        </p:txBody>
      </p:sp>
      <p:sp>
        <p:nvSpPr>
          <p:cNvPr id="4" name="Rectangle 3"/>
          <p:cNvSpPr/>
          <p:nvPr/>
        </p:nvSpPr>
        <p:spPr>
          <a:xfrm>
            <a:off x="395536" y="332656"/>
            <a:ext cx="4844596"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RD şi piaţa de energie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576064"/>
          </a:xfrm>
        </p:spPr>
        <p:txBody>
          <a:bodyPr/>
          <a:lstStyle/>
          <a:p>
            <a:r>
              <a:rPr lang="ro-RO" dirty="0" smtClean="0"/>
              <a:t>receptoare montate în reţea, care extrag o anumită cantitate din energia electrică disponibilă în reţea cu scopul de a o converti în altă firmă de energie (mecanică, termică, luminoasă)</a:t>
            </a:r>
          </a:p>
          <a:p>
            <a:r>
              <a:rPr lang="ro-RO" dirty="0" smtClean="0"/>
              <a:t>Majoritatea consumatorilor sunt racordaţi la joasă tensiune (casnici) sau medie tensiune (comerciali), dar consumatorii care necesită puteri instantanee mari se pot conecta direct în reţeaua de transport </a:t>
            </a:r>
          </a:p>
          <a:p>
            <a:r>
              <a:rPr lang="ro-RO" b="1" dirty="0" smtClean="0"/>
              <a:t>Serviciul universal: toţi consumatorii trebuie să aibă acces la alimentarea cu energie electrică</a:t>
            </a:r>
          </a:p>
        </p:txBody>
      </p:sp>
      <p:sp>
        <p:nvSpPr>
          <p:cNvPr id="4" name="Rectangle 3"/>
          <p:cNvSpPr/>
          <p:nvPr/>
        </p:nvSpPr>
        <p:spPr>
          <a:xfrm>
            <a:off x="611560" y="260648"/>
            <a:ext cx="2313455"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Consumul</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260648"/>
            <a:ext cx="7807458"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Aplatizarea curbei de sarcină zilnice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graphicFrame>
        <p:nvGraphicFramePr>
          <p:cNvPr id="6" name="Chart 5"/>
          <p:cNvGraphicFramePr/>
          <p:nvPr/>
        </p:nvGraphicFramePr>
        <p:xfrm>
          <a:off x="539552" y="1484784"/>
          <a:ext cx="5544615" cy="3960439"/>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3563888" y="5589240"/>
            <a:ext cx="2390398" cy="646331"/>
          </a:xfrm>
          <a:prstGeom prst="rect">
            <a:avLst/>
          </a:prstGeom>
        </p:spPr>
        <p:txBody>
          <a:bodyPr wrap="none">
            <a:spAutoFit/>
          </a:bodyPr>
          <a:lstStyle/>
          <a:p>
            <a:r>
              <a:rPr lang="ro-RO" dirty="0" smtClean="0"/>
              <a:t>România, 29.12.2012</a:t>
            </a:r>
          </a:p>
          <a:p>
            <a:r>
              <a:rPr lang="ro-RO" dirty="0" smtClean="0"/>
              <a:t>sursa: Transelectrica</a:t>
            </a:r>
            <a:endParaRPr lang="en-US" dirty="0"/>
          </a:p>
        </p:txBody>
      </p:sp>
      <p:sp>
        <p:nvSpPr>
          <p:cNvPr id="8" name="Rectangle 3"/>
          <p:cNvSpPr txBox="1">
            <a:spLocks noChangeArrowheads="1"/>
          </p:cNvSpPr>
          <p:nvPr/>
        </p:nvSpPr>
        <p:spPr bwMode="auto">
          <a:xfrm>
            <a:off x="5940152" y="1844824"/>
            <a:ext cx="3672408" cy="57606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ro-RO" sz="2800" b="0"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rPr>
              <a:t>Politici tarifare</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ro-RO" sz="2800" kern="0" dirty="0" smtClean="0">
                <a:latin typeface="Franklin Gothic Medium Cond" pitchFamily="34" charset="0"/>
                <a:ea typeface="DejaVu Sans" pitchFamily="34" charset="0"/>
                <a:cs typeface="DejaVu Sans" pitchFamily="34" charset="0"/>
              </a:rPr>
              <a:t>Flexibilizarea sarcinii</a:t>
            </a:r>
            <a:endParaRPr kumimoji="0" lang="ro-RO" sz="2800" b="1" i="0" u="none" strike="noStrike" kern="0" cap="none" spc="0" normalizeH="0" baseline="0" noProof="0" dirty="0" smtClean="0">
              <a:ln>
                <a:noFill/>
              </a:ln>
              <a:solidFill>
                <a:schemeClr val="tx1"/>
              </a:solidFill>
              <a:effectLst/>
              <a:uLnTx/>
              <a:uFillTx/>
              <a:latin typeface="Franklin Gothic Medium Cond" pitchFamily="34" charset="0"/>
              <a:ea typeface="DejaVu Sans" pitchFamily="34" charset="0"/>
              <a:cs typeface="DejaVu Sans"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576064"/>
          </a:xfrm>
        </p:spPr>
        <p:txBody>
          <a:bodyPr/>
          <a:lstStyle/>
          <a:p>
            <a:r>
              <a:rPr lang="ro-RO" dirty="0" smtClean="0"/>
              <a:t>După structură:</a:t>
            </a:r>
          </a:p>
          <a:p>
            <a:pPr lvl="1"/>
            <a:r>
              <a:rPr lang="ro-RO" dirty="0" smtClean="0"/>
              <a:t>Pauşal</a:t>
            </a:r>
          </a:p>
          <a:p>
            <a:pPr lvl="1"/>
            <a:r>
              <a:rPr lang="ro-RO" dirty="0" smtClean="0"/>
              <a:t>Monom</a:t>
            </a:r>
          </a:p>
          <a:p>
            <a:pPr lvl="1"/>
            <a:r>
              <a:rPr lang="ro-RO" dirty="0" smtClean="0"/>
              <a:t>Binom</a:t>
            </a:r>
          </a:p>
          <a:p>
            <a:r>
              <a:rPr lang="ro-RO" dirty="0" smtClean="0"/>
              <a:t>După diferenţiere</a:t>
            </a:r>
          </a:p>
          <a:p>
            <a:pPr lvl="1"/>
            <a:r>
              <a:rPr lang="ro-RO" dirty="0" smtClean="0"/>
              <a:t>Simplu</a:t>
            </a:r>
          </a:p>
          <a:p>
            <a:pPr lvl="1"/>
            <a:r>
              <a:rPr lang="ro-RO" dirty="0" smtClean="0"/>
              <a:t>Diferenţiat</a:t>
            </a:r>
          </a:p>
        </p:txBody>
      </p:sp>
      <p:sp>
        <p:nvSpPr>
          <p:cNvPr id="4" name="Rectangle 3"/>
          <p:cNvSpPr/>
          <p:nvPr/>
        </p:nvSpPr>
        <p:spPr>
          <a:xfrm>
            <a:off x="1095476" y="260648"/>
            <a:ext cx="1345625"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Tarife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pic>
        <p:nvPicPr>
          <p:cNvPr id="46082" name="Picture 2" descr="http://www.eon-energie.ro/system/images/factura.png"/>
          <p:cNvPicPr>
            <a:picLocks noChangeAspect="1" noChangeArrowheads="1"/>
          </p:cNvPicPr>
          <p:nvPr/>
        </p:nvPicPr>
        <p:blipFill>
          <a:blip r:embed="rId2" cstate="print">
            <a:clrChange>
              <a:clrFrom>
                <a:srgbClr val="B3B7BD">
                  <a:alpha val="50196"/>
                </a:srgbClr>
              </a:clrFrom>
              <a:clrTo>
                <a:srgbClr val="B3B7BD">
                  <a:alpha val="0"/>
                </a:srgbClr>
              </a:clrTo>
            </a:clrChange>
          </a:blip>
          <a:srcRect/>
          <a:stretch>
            <a:fillRect/>
          </a:stretch>
        </p:blipFill>
        <p:spPr bwMode="auto">
          <a:xfrm>
            <a:off x="3563888" y="620688"/>
            <a:ext cx="5238750" cy="5915026"/>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576064"/>
          </a:xfrm>
        </p:spPr>
        <p:txBody>
          <a:bodyPr/>
          <a:lstStyle/>
          <a:p>
            <a:r>
              <a:rPr lang="ro-RO" dirty="0" smtClean="0"/>
              <a:t>Profilarea sarcinii (</a:t>
            </a:r>
            <a:r>
              <a:rPr lang="ro-RO" i="1" dirty="0" err="1" smtClean="0"/>
              <a:t>load</a:t>
            </a:r>
            <a:r>
              <a:rPr lang="ro-RO" i="1" dirty="0" smtClean="0"/>
              <a:t> </a:t>
            </a:r>
            <a:r>
              <a:rPr lang="ro-RO" i="1" dirty="0" err="1" smtClean="0"/>
              <a:t>profiling</a:t>
            </a:r>
            <a:r>
              <a:rPr lang="ro-RO" dirty="0" smtClean="0"/>
              <a:t>)- transformarea istoricului de consum al consumatorilor neechipaţi cu contoare electronice, într-o serie de curbe de sarcină estimate, pentru o anumită categorie de consum, profilate orar, denumite frecvent grafice sau curbe tip de sarcină.</a:t>
            </a:r>
          </a:p>
          <a:p>
            <a:r>
              <a:rPr lang="ro-RO" dirty="0" smtClean="0"/>
              <a:t>În dezvoltare</a:t>
            </a:r>
            <a:r>
              <a:rPr lang="ro-RO" i="1" dirty="0" smtClean="0"/>
              <a:t>, </a:t>
            </a:r>
            <a:r>
              <a:rPr lang="ro-RO" i="1" dirty="0" err="1" smtClean="0"/>
              <a:t>Smart</a:t>
            </a:r>
            <a:r>
              <a:rPr lang="ro-RO" i="1" dirty="0" smtClean="0"/>
              <a:t> </a:t>
            </a:r>
            <a:r>
              <a:rPr lang="ro-RO" i="1" dirty="0" err="1" smtClean="0"/>
              <a:t>metering</a:t>
            </a:r>
            <a:r>
              <a:rPr lang="ro-RO" i="1" dirty="0" smtClean="0"/>
              <a:t> </a:t>
            </a:r>
            <a:r>
              <a:rPr lang="ro-RO" dirty="0" smtClean="0"/>
              <a:t>sau instalarea de contoare inteligente la consumatori, astfel încât să fie posibilă implementarea tarifelor dinamice şi utilizatorul să aibă posibilitatea de a  alege când să consume sau să nu consume energie electrică în funcţie de preţul de moment.</a:t>
            </a:r>
          </a:p>
        </p:txBody>
      </p:sp>
      <p:sp>
        <p:nvSpPr>
          <p:cNvPr id="4" name="Rectangle 3"/>
          <p:cNvSpPr/>
          <p:nvPr/>
        </p:nvSpPr>
        <p:spPr>
          <a:xfrm>
            <a:off x="539552" y="260648"/>
            <a:ext cx="3934090"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Tarife diferenţiate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457200" y="1600201"/>
            <a:ext cx="8291264" cy="1612776"/>
          </a:xfrm>
        </p:spPr>
        <p:txBody>
          <a:bodyPr/>
          <a:lstStyle/>
          <a:p>
            <a:pPr eaLnBrk="1" hangingPunct="1"/>
            <a:r>
              <a:rPr lang="ro-RO" dirty="0" smtClean="0"/>
              <a:t>A început la sfârşitul secolului XIX </a:t>
            </a:r>
          </a:p>
          <a:p>
            <a:pPr eaLnBrk="1" hangingPunct="1"/>
            <a:r>
              <a:rPr lang="ro-RO" dirty="0" smtClean="0"/>
              <a:t>1882 </a:t>
            </a:r>
          </a:p>
          <a:p>
            <a:pPr eaLnBrk="1" hangingPunct="1"/>
            <a:r>
              <a:rPr lang="ro-RO" dirty="0" smtClean="0"/>
              <a:t>SUA, New York</a:t>
            </a:r>
          </a:p>
          <a:p>
            <a:pPr eaLnBrk="1" hangingPunct="1"/>
            <a:r>
              <a:rPr lang="ro-RO" dirty="0" smtClean="0"/>
              <a:t>Thomas </a:t>
            </a:r>
            <a:r>
              <a:rPr lang="ro-RO" dirty="0" err="1" smtClean="0"/>
              <a:t>Alva</a:t>
            </a:r>
            <a:r>
              <a:rPr lang="ro-RO" dirty="0" smtClean="0"/>
              <a:t> Edison </a:t>
            </a:r>
          </a:p>
          <a:p>
            <a:pPr eaLnBrk="1" hangingPunct="1"/>
            <a:r>
              <a:rPr lang="ro-RO" dirty="0" smtClean="0"/>
              <a:t>prima centrală electrică</a:t>
            </a:r>
          </a:p>
          <a:p>
            <a:pPr lvl="3" eaLnBrk="1" hangingPunct="1"/>
            <a:endParaRPr lang="ro-RO" dirty="0" smtClean="0"/>
          </a:p>
          <a:p>
            <a:pPr lvl="3" eaLnBrk="1" hangingPunct="1"/>
            <a:endParaRPr lang="ro-RO" dirty="0" smtClean="0"/>
          </a:p>
          <a:p>
            <a:pPr marL="1262063" lvl="3" eaLnBrk="1" hangingPunct="1"/>
            <a:r>
              <a:rPr lang="ro-RO" dirty="0" smtClean="0"/>
              <a:t>Bucureşti, prima centrală electrică</a:t>
            </a:r>
          </a:p>
        </p:txBody>
      </p:sp>
      <p:sp>
        <p:nvSpPr>
          <p:cNvPr id="4" name="Rectangle 3"/>
          <p:cNvSpPr/>
          <p:nvPr/>
        </p:nvSpPr>
        <p:spPr>
          <a:xfrm>
            <a:off x="611560" y="404664"/>
            <a:ext cx="3874137" cy="830997"/>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Evoluţie istorică</a:t>
            </a:r>
            <a:endParaRPr lang="en-US" sz="4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pic>
        <p:nvPicPr>
          <p:cNvPr id="29698" name="Picture 2" descr="http://www.budwigcenter.com/blog/wp-content/uploads/2013/05/Thomas-Edison.jpg"/>
          <p:cNvPicPr>
            <a:picLocks noChangeAspect="1" noChangeArrowheads="1"/>
          </p:cNvPicPr>
          <p:nvPr/>
        </p:nvPicPr>
        <p:blipFill>
          <a:blip r:embed="rId2" cstate="print"/>
          <a:srcRect/>
          <a:stretch>
            <a:fillRect/>
          </a:stretch>
        </p:blipFill>
        <p:spPr bwMode="auto">
          <a:xfrm>
            <a:off x="5569569" y="2348880"/>
            <a:ext cx="3322911" cy="4248472"/>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576064"/>
          </a:xfrm>
        </p:spPr>
        <p:txBody>
          <a:bodyPr/>
          <a:lstStyle/>
          <a:p>
            <a:r>
              <a:rPr lang="ro-RO" dirty="0" smtClean="0"/>
              <a:t>Deocamdată fezabilă la marii consumatori industriali</a:t>
            </a:r>
          </a:p>
          <a:p>
            <a:r>
              <a:rPr lang="ro-RO" dirty="0" smtClean="0"/>
              <a:t>În dezvoltare, răspunsul dinamic al sarcinii (</a:t>
            </a:r>
            <a:r>
              <a:rPr lang="ro-RO" i="1" dirty="0" err="1" smtClean="0"/>
              <a:t>demand</a:t>
            </a:r>
            <a:r>
              <a:rPr lang="ro-RO" i="1" dirty="0" smtClean="0"/>
              <a:t> </a:t>
            </a:r>
            <a:r>
              <a:rPr lang="ro-RO" i="1" dirty="0" err="1" smtClean="0"/>
              <a:t>response</a:t>
            </a:r>
            <a:r>
              <a:rPr lang="ro-RO" i="1" dirty="0" smtClean="0"/>
              <a:t> </a:t>
            </a:r>
            <a:r>
              <a:rPr lang="ro-RO" dirty="0" smtClean="0"/>
              <a:t>) - deconectarea automată a receptoarelor mari ale consumatorilor mici (aer condiţionat, încălzire electrică) – necesită reţea inteligentă (</a:t>
            </a:r>
            <a:r>
              <a:rPr lang="ro-RO" i="1" dirty="0" err="1" smtClean="0"/>
              <a:t>smart</a:t>
            </a:r>
            <a:r>
              <a:rPr lang="ro-RO" i="1" dirty="0" smtClean="0"/>
              <a:t> </a:t>
            </a:r>
            <a:r>
              <a:rPr lang="ro-RO" i="1" dirty="0" err="1" smtClean="0"/>
              <a:t>grid</a:t>
            </a:r>
            <a:r>
              <a:rPr lang="ro-RO" dirty="0" smtClean="0"/>
              <a:t>)  </a:t>
            </a:r>
          </a:p>
        </p:txBody>
      </p:sp>
      <p:sp>
        <p:nvSpPr>
          <p:cNvPr id="4" name="Rectangle 3"/>
          <p:cNvSpPr/>
          <p:nvPr/>
        </p:nvSpPr>
        <p:spPr>
          <a:xfrm>
            <a:off x="323528" y="332656"/>
            <a:ext cx="4761753"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Flexibilizarea  sarcinii</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576064"/>
          </a:xfrm>
        </p:spPr>
        <p:txBody>
          <a:bodyPr/>
          <a:lstStyle/>
          <a:p>
            <a:r>
              <a:rPr lang="ro-RO" dirty="0" smtClean="0"/>
              <a:t>Serviciul universal</a:t>
            </a:r>
          </a:p>
          <a:p>
            <a:r>
              <a:rPr lang="ro-RO" dirty="0" smtClean="0"/>
              <a:t>Toţi consumatorii trebuie să fie eligibili (liberi să îşi aleagă furnizorul), pentru</a:t>
            </a:r>
          </a:p>
          <a:p>
            <a:pPr lvl="1"/>
            <a:r>
              <a:rPr lang="ro-RO" dirty="0" smtClean="0"/>
              <a:t>stimularea concurenţei</a:t>
            </a:r>
          </a:p>
          <a:p>
            <a:pPr lvl="1"/>
            <a:r>
              <a:rPr lang="ro-RO" dirty="0" smtClean="0"/>
              <a:t>reducerea preţurilor</a:t>
            </a:r>
          </a:p>
          <a:p>
            <a:pPr lvl="1"/>
            <a:r>
              <a:rPr lang="ro-RO" dirty="0" smtClean="0"/>
              <a:t>creşterea calităţii serviciilor</a:t>
            </a:r>
          </a:p>
          <a:p>
            <a:pPr lvl="1"/>
            <a:endParaRPr lang="ro-RO" dirty="0" smtClean="0"/>
          </a:p>
          <a:p>
            <a:pPr lvl="1"/>
            <a:endParaRPr lang="ro-RO" dirty="0" smtClean="0"/>
          </a:p>
          <a:p>
            <a:pPr lvl="1"/>
            <a:endParaRPr lang="ro-RO" dirty="0" smtClean="0"/>
          </a:p>
          <a:p>
            <a:pPr>
              <a:buNone/>
            </a:pPr>
            <a:r>
              <a:rPr lang="ro-RO" dirty="0" smtClean="0"/>
              <a:t>                Concurenţa pe piaţa cu amănuntul (retail)</a:t>
            </a:r>
          </a:p>
        </p:txBody>
      </p:sp>
      <p:sp>
        <p:nvSpPr>
          <p:cNvPr id="4" name="Rectangle 3"/>
          <p:cNvSpPr/>
          <p:nvPr/>
        </p:nvSpPr>
        <p:spPr>
          <a:xfrm>
            <a:off x="395536" y="332656"/>
            <a:ext cx="7066486"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Consumatorii şi piaţa de energie</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
        <p:nvSpPr>
          <p:cNvPr id="5" name="Down Arrow 4"/>
          <p:cNvSpPr/>
          <p:nvPr/>
        </p:nvSpPr>
        <p:spPr>
          <a:xfrm>
            <a:off x="2915816" y="4293096"/>
            <a:ext cx="2160240" cy="7920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1268760"/>
            <a:ext cx="8136904" cy="576064"/>
          </a:xfrm>
        </p:spPr>
        <p:txBody>
          <a:bodyPr/>
          <a:lstStyle/>
          <a:p>
            <a:r>
              <a:rPr lang="ro-RO" dirty="0" smtClean="0"/>
              <a:t>piaţa de energie este deschisă complet începând din 2007, conform directivelor UE.</a:t>
            </a:r>
            <a:endParaRPr lang="en-US" dirty="0" smtClean="0"/>
          </a:p>
          <a:p>
            <a:endParaRPr lang="ro-RO" dirty="0" smtClean="0"/>
          </a:p>
        </p:txBody>
      </p:sp>
      <p:sp>
        <p:nvSpPr>
          <p:cNvPr id="4" name="Rectangle 3"/>
          <p:cNvSpPr/>
          <p:nvPr/>
        </p:nvSpPr>
        <p:spPr>
          <a:xfrm>
            <a:off x="395536" y="332656"/>
            <a:ext cx="7664470"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en-US" sz="44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Consumatorii</a:t>
            </a:r>
            <a:r>
              <a:rPr lang="en-US"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 </a:t>
            </a:r>
            <a:r>
              <a:rPr lang="en-US" sz="44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pe</a:t>
            </a:r>
            <a:r>
              <a:rPr lang="en-US"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 </a:t>
            </a:r>
            <a:r>
              <a:rPr lang="en-US" sz="44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pia</a:t>
            </a: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ţ</a:t>
            </a:r>
            <a:r>
              <a:rPr lang="en-US"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a din Rom</a:t>
            </a: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â</a:t>
            </a:r>
            <a:r>
              <a:rPr lang="en-US" sz="44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nia</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251520" y="3717032"/>
            <a:ext cx="8136904" cy="576064"/>
          </a:xfrm>
        </p:spPr>
        <p:txBody>
          <a:bodyPr/>
          <a:lstStyle/>
          <a:p>
            <a:r>
              <a:rPr lang="ro-RO" dirty="0" smtClean="0"/>
              <a:t>Intermediari economici pe piaţa de energie între producători şi consumatori</a:t>
            </a:r>
          </a:p>
          <a:p>
            <a:r>
              <a:rPr lang="ro-RO" dirty="0" smtClean="0"/>
              <a:t>Furnizori de ultimă opţiune pentru asigurarea serviciului universal</a:t>
            </a:r>
          </a:p>
        </p:txBody>
      </p:sp>
      <p:sp>
        <p:nvSpPr>
          <p:cNvPr id="4" name="Rectangle 3"/>
          <p:cNvSpPr/>
          <p:nvPr/>
        </p:nvSpPr>
        <p:spPr>
          <a:xfrm>
            <a:off x="683568" y="332656"/>
            <a:ext cx="6303393"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Furnizori de energie electrică</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graphicFrame>
        <p:nvGraphicFramePr>
          <p:cNvPr id="5" name="Diagram 4"/>
          <p:cNvGraphicFramePr/>
          <p:nvPr/>
        </p:nvGraphicFramePr>
        <p:xfrm>
          <a:off x="1475656" y="1484784"/>
          <a:ext cx="6096000" cy="20882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899592" y="1700808"/>
            <a:ext cx="7344816" cy="576064"/>
          </a:xfrm>
        </p:spPr>
        <p:txBody>
          <a:bodyPr/>
          <a:lstStyle/>
          <a:p>
            <a:r>
              <a:rPr lang="ro-RO" dirty="0" smtClean="0"/>
              <a:t>Furnizorul de energie electrică este o entitate economică independentă, </a:t>
            </a:r>
            <a:endParaRPr lang="en-US" dirty="0" smtClean="0"/>
          </a:p>
          <a:p>
            <a:pPr lvl="0"/>
            <a:r>
              <a:rPr lang="ro-RO" dirty="0" smtClean="0"/>
              <a:t>nu produce sau </a:t>
            </a:r>
            <a:r>
              <a:rPr lang="en-US" dirty="0" err="1" smtClean="0"/>
              <a:t>consum</a:t>
            </a:r>
            <a:r>
              <a:rPr lang="ro-RO" smtClean="0"/>
              <a:t>ă energie</a:t>
            </a:r>
            <a:r>
              <a:rPr lang="ro-RO" dirty="0" smtClean="0"/>
              <a:t>, ci o</a:t>
            </a:r>
            <a:endParaRPr lang="en-US" dirty="0" smtClean="0"/>
          </a:p>
          <a:p>
            <a:pPr lvl="0"/>
            <a:r>
              <a:rPr lang="ro-RO" dirty="0" smtClean="0"/>
              <a:t>cumpără de pe piaţă, prin contract sau prin licitaţie pe ziua următoare, de la producători sau alţi furnizori şi</a:t>
            </a:r>
            <a:endParaRPr lang="en-US" dirty="0" smtClean="0"/>
          </a:p>
          <a:p>
            <a:pPr lvl="0"/>
            <a:r>
              <a:rPr lang="ro-RO" dirty="0" smtClean="0"/>
              <a:t>vinde consumatorului final. </a:t>
            </a:r>
            <a:endParaRPr lang="en-US" dirty="0"/>
          </a:p>
        </p:txBody>
      </p:sp>
      <p:sp>
        <p:nvSpPr>
          <p:cNvPr id="4" name="Rectangle 3"/>
          <p:cNvSpPr/>
          <p:nvPr/>
        </p:nvSpPr>
        <p:spPr>
          <a:xfrm>
            <a:off x="683568" y="332656"/>
            <a:ext cx="6303393"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Furnizori de energie electrică</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899592" y="1412776"/>
            <a:ext cx="7344816" cy="576064"/>
          </a:xfrm>
        </p:spPr>
        <p:txBody>
          <a:bodyPr/>
          <a:lstStyle/>
          <a:p>
            <a:pPr lvl="0">
              <a:buNone/>
            </a:pPr>
            <a:r>
              <a:rPr lang="ro-RO" dirty="0" smtClean="0"/>
              <a:t>Pentru aceasta,</a:t>
            </a:r>
          </a:p>
          <a:p>
            <a:pPr lvl="0"/>
            <a:r>
              <a:rPr lang="ro-RO" dirty="0" smtClean="0"/>
              <a:t>încheie contracte cu producătorii şi</a:t>
            </a:r>
            <a:endParaRPr lang="en-US" dirty="0" smtClean="0"/>
          </a:p>
          <a:p>
            <a:pPr lvl="0"/>
            <a:r>
              <a:rPr lang="ro-RO" dirty="0" smtClean="0"/>
              <a:t>plăteşte taxe de acces şi utilizare pentru reţelele de transport şi distribuţie,</a:t>
            </a:r>
            <a:endParaRPr lang="en-US" dirty="0" smtClean="0"/>
          </a:p>
          <a:p>
            <a:pPr lvl="0"/>
            <a:r>
              <a:rPr lang="ro-RO" dirty="0" smtClean="0"/>
              <a:t>plăteşte operatorului reţelei de distribuţie tarife pentru serviciul de contorizare (măsurare a consumului),</a:t>
            </a:r>
            <a:endParaRPr lang="en-US" dirty="0" smtClean="0"/>
          </a:p>
          <a:p>
            <a:pPr lvl="0"/>
            <a:r>
              <a:rPr lang="ro-RO" dirty="0" smtClean="0"/>
              <a:t>încheie contracte cu consumatorii şi</a:t>
            </a:r>
            <a:endParaRPr lang="en-US" dirty="0" smtClean="0"/>
          </a:p>
          <a:p>
            <a:pPr lvl="0"/>
            <a:r>
              <a:rPr lang="ro-RO" dirty="0" smtClean="0"/>
              <a:t>le vinde acestora energia electrică la tarife reglementate sau negociate.</a:t>
            </a:r>
            <a:endParaRPr lang="en-US" dirty="0"/>
          </a:p>
        </p:txBody>
      </p:sp>
      <p:sp>
        <p:nvSpPr>
          <p:cNvPr id="4" name="Rectangle 3"/>
          <p:cNvSpPr/>
          <p:nvPr/>
        </p:nvSpPr>
        <p:spPr>
          <a:xfrm>
            <a:off x="683568" y="332656"/>
            <a:ext cx="6303393"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Furnizori de energie electrică</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4499992" y="1484784"/>
            <a:ext cx="4320480" cy="576064"/>
          </a:xfrm>
        </p:spPr>
        <p:txBody>
          <a:bodyPr/>
          <a:lstStyle/>
          <a:p>
            <a:pPr lvl="0"/>
            <a:r>
              <a:rPr lang="ro-RO" dirty="0" smtClean="0"/>
              <a:t>Raport ANRE 2012:</a:t>
            </a:r>
          </a:p>
          <a:p>
            <a:pPr lvl="1"/>
            <a:r>
              <a:rPr lang="ro-RO" dirty="0" smtClean="0"/>
              <a:t>23 de producători</a:t>
            </a:r>
          </a:p>
          <a:p>
            <a:pPr lvl="1"/>
            <a:r>
              <a:rPr lang="ro-RO" dirty="0" smtClean="0"/>
              <a:t>1 operator de sistem</a:t>
            </a:r>
          </a:p>
          <a:p>
            <a:pPr lvl="1"/>
            <a:r>
              <a:rPr lang="ro-RO" dirty="0" smtClean="0"/>
              <a:t>1 operator al pieţei de energie</a:t>
            </a:r>
          </a:p>
          <a:p>
            <a:pPr lvl="1"/>
            <a:r>
              <a:rPr lang="ro-RO" dirty="0" smtClean="0"/>
              <a:t>8 operatori de distribuţie</a:t>
            </a:r>
          </a:p>
          <a:p>
            <a:pPr lvl="1"/>
            <a:r>
              <a:rPr lang="ro-RO" dirty="0" smtClean="0"/>
              <a:t>5 furnizori impliciţi</a:t>
            </a:r>
          </a:p>
          <a:p>
            <a:pPr lvl="1"/>
            <a:r>
              <a:rPr lang="ro-RO" dirty="0" smtClean="0"/>
              <a:t>70 de furnizori activi pe piaţă</a:t>
            </a:r>
          </a:p>
          <a:p>
            <a:pPr lvl="1"/>
            <a:r>
              <a:rPr lang="ro-RO" dirty="0" smtClean="0"/>
              <a:t>8,6 </a:t>
            </a:r>
            <a:r>
              <a:rPr lang="ro-RO" smtClean="0"/>
              <a:t>milioane consumatori (2005)</a:t>
            </a:r>
            <a:endParaRPr lang="en-US" dirty="0"/>
          </a:p>
        </p:txBody>
      </p:sp>
      <p:sp>
        <p:nvSpPr>
          <p:cNvPr id="4" name="Rectangle 3"/>
          <p:cNvSpPr/>
          <p:nvPr/>
        </p:nvSpPr>
        <p:spPr>
          <a:xfrm>
            <a:off x="323528" y="404664"/>
            <a:ext cx="7925631"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Sumar piaţa de energie din România</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pic>
        <p:nvPicPr>
          <p:cNvPr id="6"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95536" y="1628800"/>
            <a:ext cx="4311401" cy="30243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899592" y="1412776"/>
            <a:ext cx="7344816" cy="576064"/>
          </a:xfrm>
        </p:spPr>
        <p:txBody>
          <a:bodyPr/>
          <a:lstStyle/>
          <a:p>
            <a:pPr lvl="0">
              <a:buNone/>
            </a:pPr>
            <a:r>
              <a:rPr lang="ro-RO" dirty="0" smtClean="0">
                <a:solidFill>
                  <a:srgbClr val="0099CC"/>
                </a:solidFill>
              </a:rPr>
              <a:t>Capitolul 2</a:t>
            </a:r>
          </a:p>
          <a:p>
            <a:pPr lvl="0">
              <a:buNone/>
            </a:pPr>
            <a:r>
              <a:rPr lang="ro-RO" dirty="0" smtClean="0"/>
              <a:t>Politici energetice </a:t>
            </a:r>
            <a:endParaRPr lang="en-US" dirty="0"/>
          </a:p>
        </p:txBody>
      </p:sp>
      <p:sp>
        <p:nvSpPr>
          <p:cNvPr id="4" name="Rectangle 3"/>
          <p:cNvSpPr/>
          <p:nvPr/>
        </p:nvSpPr>
        <p:spPr>
          <a:xfrm>
            <a:off x="179512" y="332656"/>
            <a:ext cx="2273315" cy="769441"/>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va urma…</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
        <p:nvSpPr>
          <p:cNvPr id="5" name="Rectangle 4"/>
          <p:cNvSpPr/>
          <p:nvPr/>
        </p:nvSpPr>
        <p:spPr>
          <a:xfrm>
            <a:off x="1835696" y="4725144"/>
            <a:ext cx="6912768" cy="769441"/>
          </a:xfrm>
          <a:prstGeom prst="rect">
            <a:avLst/>
          </a:prstGeom>
          <a:noFill/>
          <a:ln>
            <a:noFill/>
          </a:ln>
          <a:effectLst>
            <a:outerShdw blurRad="50800" dist="38100" dir="2700000" algn="tl" rotWithShape="0">
              <a:prstClr val="black">
                <a:alpha val="40000"/>
              </a:prstClr>
            </a:outerShdw>
          </a:effectLst>
        </p:spPr>
        <p:txBody>
          <a:bodyPr wrap="square" lIns="91440" tIns="45720" rIns="91440" bIns="45720">
            <a:spAutoFit/>
          </a:bodyPr>
          <a:lstStyle/>
          <a:p>
            <a:pPr algn="ctr"/>
            <a:r>
              <a:rPr lang="ro-RO"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vă mulţumesc pentru atenţie !</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457200" y="1600201"/>
            <a:ext cx="8291264" cy="1612776"/>
          </a:xfrm>
        </p:spPr>
        <p:txBody>
          <a:bodyPr/>
          <a:lstStyle/>
          <a:p>
            <a:pPr eaLnBrk="1" hangingPunct="1"/>
            <a:r>
              <a:rPr lang="ro-RO" dirty="0" smtClean="0">
                <a:solidFill>
                  <a:srgbClr val="0099CC"/>
                </a:solidFill>
              </a:rPr>
              <a:t>188x – 193x </a:t>
            </a:r>
            <a:r>
              <a:rPr lang="ro-RO" dirty="0" smtClean="0"/>
              <a:t>– monopoluri private de mici dimensiuni</a:t>
            </a:r>
          </a:p>
          <a:p>
            <a:pPr eaLnBrk="1" hangingPunct="1"/>
            <a:r>
              <a:rPr lang="ro-RO" dirty="0" smtClean="0">
                <a:solidFill>
                  <a:srgbClr val="0099CC"/>
                </a:solidFill>
              </a:rPr>
              <a:t>193x – prezent</a:t>
            </a:r>
            <a:r>
              <a:rPr lang="ro-RO" dirty="0" smtClean="0"/>
              <a:t>– monopoluri naţionale sau regionale integrate pe verticală, publice sau private (pieţe reglementate)</a:t>
            </a:r>
          </a:p>
          <a:p>
            <a:pPr eaLnBrk="1" hangingPunct="1"/>
            <a:r>
              <a:rPr lang="ro-RO" dirty="0" smtClean="0">
                <a:solidFill>
                  <a:srgbClr val="0099CC"/>
                </a:solidFill>
              </a:rPr>
              <a:t>199x – prezent </a:t>
            </a:r>
            <a:r>
              <a:rPr lang="ro-RO" dirty="0" smtClean="0"/>
              <a:t>– pieţe liberalizate de energie electrică</a:t>
            </a:r>
          </a:p>
        </p:txBody>
      </p:sp>
      <p:sp>
        <p:nvSpPr>
          <p:cNvPr id="4" name="Rectangle 3"/>
          <p:cNvSpPr/>
          <p:nvPr/>
        </p:nvSpPr>
        <p:spPr>
          <a:xfrm>
            <a:off x="611560" y="404664"/>
            <a:ext cx="3874137" cy="830997"/>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Evoluţie istorică</a:t>
            </a:r>
            <a:endParaRPr lang="en-US" sz="4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467544" y="1700808"/>
            <a:ext cx="8291264" cy="1612776"/>
          </a:xfrm>
        </p:spPr>
        <p:txBody>
          <a:bodyPr/>
          <a:lstStyle/>
          <a:p>
            <a:pPr eaLnBrk="1" hangingPunct="1">
              <a:buNone/>
            </a:pPr>
            <a:r>
              <a:rPr lang="ro-RO" dirty="0" smtClean="0"/>
              <a:t>Pieţe reglementate (clasic+keynesian)</a:t>
            </a:r>
          </a:p>
          <a:p>
            <a:pPr eaLnBrk="1" hangingPunct="1">
              <a:buNone/>
            </a:pPr>
            <a:endParaRPr lang="ro-RO" dirty="0" smtClean="0"/>
          </a:p>
          <a:p>
            <a:pPr eaLnBrk="1" hangingPunct="1"/>
            <a:r>
              <a:rPr lang="ro-RO" dirty="0" smtClean="0"/>
              <a:t>Modelul keynesian </a:t>
            </a:r>
          </a:p>
          <a:p>
            <a:pPr lvl="1" eaLnBrk="1" hangingPunct="1"/>
            <a:r>
              <a:rPr lang="ro-RO" dirty="0" smtClean="0"/>
              <a:t>susţine prezenţa sectorului privat în economie, însă cu intervenţia puternică a statului</a:t>
            </a:r>
          </a:p>
          <a:p>
            <a:pPr lvl="1" eaLnBrk="1" hangingPunct="1"/>
            <a:r>
              <a:rPr lang="ro-RO" dirty="0" smtClean="0"/>
              <a:t>Preţurile sunt fixe sau variabile lent</a:t>
            </a:r>
          </a:p>
        </p:txBody>
      </p:sp>
      <p:sp>
        <p:nvSpPr>
          <p:cNvPr id="4" name="Rectangle 3"/>
          <p:cNvSpPr/>
          <p:nvPr/>
        </p:nvSpPr>
        <p:spPr>
          <a:xfrm>
            <a:off x="337828" y="404664"/>
            <a:ext cx="6774611" cy="830997"/>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Piaţa – cum se vinde ? (1</a:t>
            </a:r>
            <a:r>
              <a:rPr lang="en-US"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a:t>
            </a: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2)</a:t>
            </a:r>
            <a:endParaRPr lang="en-US" sz="4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467544" y="1412776"/>
            <a:ext cx="8291264" cy="1612776"/>
          </a:xfrm>
        </p:spPr>
        <p:txBody>
          <a:bodyPr/>
          <a:lstStyle/>
          <a:p>
            <a:pPr eaLnBrk="1" hangingPunct="1">
              <a:buNone/>
            </a:pPr>
            <a:r>
              <a:rPr lang="ro-RO" dirty="0" smtClean="0"/>
              <a:t>Pieţe reglementate</a:t>
            </a:r>
          </a:p>
          <a:p>
            <a:pPr eaLnBrk="1" hangingPunct="1"/>
            <a:r>
              <a:rPr lang="ro-RO" dirty="0" smtClean="0"/>
              <a:t>Modelul clasic (Adam Smith, Karl Marx)</a:t>
            </a:r>
          </a:p>
          <a:p>
            <a:r>
              <a:rPr lang="ro-RO" dirty="0" smtClean="0"/>
              <a:t>în absenţa unor constrângeri externe, piaţa se autoreglează („mâna invizibilă a pieţei”).</a:t>
            </a:r>
          </a:p>
          <a:p>
            <a:r>
              <a:rPr lang="ro-RO" dirty="0" smtClean="0"/>
              <a:t> Preţurile bunurilor sunt flexibile şi determinate de</a:t>
            </a:r>
            <a:endParaRPr lang="en-US" dirty="0" smtClean="0"/>
          </a:p>
          <a:p>
            <a:pPr lvl="1"/>
            <a:r>
              <a:rPr lang="ro-RO" dirty="0" smtClean="0"/>
              <a:t>cerere,</a:t>
            </a:r>
            <a:endParaRPr lang="en-US" dirty="0" smtClean="0"/>
          </a:p>
          <a:p>
            <a:pPr lvl="1"/>
            <a:r>
              <a:rPr lang="ro-RO" dirty="0" smtClean="0"/>
              <a:t>tehnologie</a:t>
            </a:r>
            <a:endParaRPr lang="en-US" dirty="0" smtClean="0"/>
          </a:p>
          <a:p>
            <a:pPr lvl="1"/>
            <a:r>
              <a:rPr lang="ro-RO" dirty="0" smtClean="0"/>
              <a:t>costul muncii</a:t>
            </a:r>
            <a:endParaRPr lang="en-US" dirty="0" smtClean="0"/>
          </a:p>
          <a:p>
            <a:pPr marL="0" indent="0">
              <a:buNone/>
            </a:pPr>
            <a:r>
              <a:rPr lang="ro-RO" dirty="0" smtClean="0"/>
              <a:t>fiind raportate la valori palpabile: pământ, capital, muncă.</a:t>
            </a:r>
          </a:p>
          <a:p>
            <a:pPr marL="0" indent="0">
              <a:buNone/>
            </a:pPr>
            <a:r>
              <a:rPr lang="ro-RO" dirty="0" smtClean="0"/>
              <a:t> În mediul concurenţial, preţurile evoluează natural către valoarea minimă egală cu costul de producţie.</a:t>
            </a:r>
            <a:endParaRPr lang="en-US" dirty="0" smtClean="0"/>
          </a:p>
          <a:p>
            <a:pPr eaLnBrk="1" hangingPunct="1"/>
            <a:endParaRPr lang="ro-RO" dirty="0" smtClean="0"/>
          </a:p>
        </p:txBody>
      </p:sp>
      <p:sp>
        <p:nvSpPr>
          <p:cNvPr id="4" name="Rectangle 3"/>
          <p:cNvSpPr/>
          <p:nvPr/>
        </p:nvSpPr>
        <p:spPr>
          <a:xfrm>
            <a:off x="337828" y="404664"/>
            <a:ext cx="6774611" cy="830997"/>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Piaţa – cum se vinde ? (1</a:t>
            </a:r>
            <a:r>
              <a:rPr lang="en-US"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a:t>
            </a: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2)</a:t>
            </a:r>
            <a:endParaRPr lang="en-US" sz="4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467544" y="1412776"/>
            <a:ext cx="8291264" cy="1612776"/>
          </a:xfrm>
        </p:spPr>
        <p:txBody>
          <a:bodyPr/>
          <a:lstStyle/>
          <a:p>
            <a:pPr eaLnBrk="1" hangingPunct="1">
              <a:buNone/>
            </a:pPr>
            <a:r>
              <a:rPr lang="ro-RO" dirty="0" smtClean="0"/>
              <a:t>Pieţe liberalizate  - inspirate din succesul altor pieţe</a:t>
            </a:r>
          </a:p>
          <a:p>
            <a:pPr eaLnBrk="1" hangingPunct="1">
              <a:buNone/>
            </a:pPr>
            <a:endParaRPr lang="ro-RO" dirty="0" smtClean="0"/>
          </a:p>
          <a:p>
            <a:pPr eaLnBrk="1" hangingPunct="1"/>
            <a:r>
              <a:rPr lang="ro-RO" dirty="0" smtClean="0"/>
              <a:t>Modelul neoclasic, neoliberal (Alfred Marshall, John </a:t>
            </a:r>
            <a:r>
              <a:rPr lang="ro-RO" dirty="0" err="1" smtClean="0"/>
              <a:t>Hicks</a:t>
            </a:r>
            <a:r>
              <a:rPr lang="ro-RO" dirty="0" smtClean="0"/>
              <a:t>)</a:t>
            </a:r>
          </a:p>
          <a:p>
            <a:pPr eaLnBrk="1" hangingPunct="1"/>
            <a:r>
              <a:rPr lang="ro-RO" dirty="0" smtClean="0"/>
              <a:t>Valoarea bunurilor se exprimă prin intermediarul </a:t>
            </a:r>
            <a:r>
              <a:rPr lang="ro-RO" b="1" dirty="0" smtClean="0">
                <a:solidFill>
                  <a:srgbClr val="FF0000"/>
                </a:solidFill>
              </a:rPr>
              <a:t>bani </a:t>
            </a:r>
            <a:r>
              <a:rPr lang="ro-RO" dirty="0" smtClean="0"/>
              <a:t>şi este dată de</a:t>
            </a:r>
          </a:p>
          <a:p>
            <a:pPr lvl="1"/>
            <a:r>
              <a:rPr lang="ro-RO" dirty="0" smtClean="0"/>
              <a:t>preferinţe,</a:t>
            </a:r>
            <a:endParaRPr lang="en-US" dirty="0" smtClean="0"/>
          </a:p>
          <a:p>
            <a:pPr lvl="1"/>
            <a:r>
              <a:rPr lang="ro-RO" dirty="0" smtClean="0"/>
              <a:t>tehnologie</a:t>
            </a:r>
            <a:endParaRPr lang="en-US" dirty="0" smtClean="0"/>
          </a:p>
          <a:p>
            <a:pPr lvl="1"/>
            <a:r>
              <a:rPr lang="ro-RO" dirty="0" smtClean="0"/>
              <a:t>resursele naturale disponibile,</a:t>
            </a:r>
            <a:endParaRPr lang="en-US" dirty="0" smtClean="0"/>
          </a:p>
          <a:p>
            <a:pPr>
              <a:buNone/>
            </a:pPr>
            <a:r>
              <a:rPr lang="ro-RO" dirty="0" smtClean="0"/>
              <a:t>      factori ce </a:t>
            </a:r>
            <a:r>
              <a:rPr lang="ro-RO" dirty="0" smtClean="0">
                <a:solidFill>
                  <a:srgbClr val="0099CC"/>
                </a:solidFill>
              </a:rPr>
              <a:t>nu pot fi cuantificaţi în valori absolute</a:t>
            </a:r>
            <a:r>
              <a:rPr lang="ro-RO" dirty="0" smtClean="0"/>
              <a:t>. </a:t>
            </a:r>
            <a:endParaRPr lang="ro-RO" b="1" dirty="0" smtClean="0">
              <a:solidFill>
                <a:srgbClr val="FF0000"/>
              </a:solidFill>
            </a:endParaRPr>
          </a:p>
        </p:txBody>
      </p:sp>
      <p:sp>
        <p:nvSpPr>
          <p:cNvPr id="4" name="Rectangle 3"/>
          <p:cNvSpPr/>
          <p:nvPr/>
        </p:nvSpPr>
        <p:spPr>
          <a:xfrm>
            <a:off x="337828" y="404664"/>
            <a:ext cx="6774611" cy="830997"/>
          </a:xfrm>
          <a:prstGeom prst="rect">
            <a:avLst/>
          </a:prstGeom>
          <a:noFill/>
          <a:ln>
            <a:noFill/>
          </a:ln>
          <a:effectLst>
            <a:outerShdw blurRad="50800" dist="38100" dir="2700000" algn="tl" rotWithShape="0">
              <a:prstClr val="black">
                <a:alpha val="40000"/>
              </a:prstClr>
            </a:outerShdw>
          </a:effectLst>
        </p:spPr>
        <p:txBody>
          <a:bodyPr wrap="none" lIns="91440" tIns="45720" rIns="91440" bIns="45720">
            <a:spAutoFit/>
          </a:bodyPr>
          <a:lstStyle/>
          <a:p>
            <a:pPr algn="ct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Piaţa – cum se vinde ? (2</a:t>
            </a:r>
            <a:r>
              <a:rPr lang="en-US"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a:t>
            </a:r>
            <a:r>
              <a:rPr lang="ro-RO" sz="4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rPr>
              <a:t>2)</a:t>
            </a:r>
            <a:endParaRPr lang="en-US" sz="4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292100" dist="88900" dir="6000000" algn="ctr" rotWithShape="0">
                  <a:srgbClr val="1A4D8A">
                    <a:alpha val="27000"/>
                  </a:srgbClr>
                </a:outerShdw>
              </a:effectLst>
              <a:latin typeface="Franklin Gothic Medium Cond"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5214</TotalTime>
  <Words>2629</Words>
  <Application>Microsoft Office PowerPoint</Application>
  <PresentationFormat>On-screen Show (4:3)</PresentationFormat>
  <Paragraphs>482</Paragraphs>
  <Slides>57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57</vt:i4>
      </vt:variant>
    </vt:vector>
  </HeadingPairs>
  <TitlesOfParts>
    <vt:vector size="66" baseType="lpstr">
      <vt:lpstr>Arial</vt:lpstr>
      <vt:lpstr>Britannic Bold</vt:lpstr>
      <vt:lpstr>Franklin Gothic Medium</vt:lpstr>
      <vt:lpstr>DejaVu Sans</vt:lpstr>
      <vt:lpstr>Franklin Gothic Medium Cond</vt:lpstr>
      <vt:lpstr>Calibri</vt:lpstr>
      <vt:lpstr>Times New Roman</vt:lpstr>
      <vt:lpstr>Estrangelo Edessa</vt:lpstr>
      <vt:lpstr>Diseño predeterminado</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Mariajose</dc:creator>
  <cp:lastModifiedBy>miniONE</cp:lastModifiedBy>
  <cp:revision>738</cp:revision>
  <dcterms:created xsi:type="dcterms:W3CDTF">2010-05-23T14:28:12Z</dcterms:created>
  <dcterms:modified xsi:type="dcterms:W3CDTF">2014-10-02T08:17:18Z</dcterms:modified>
</cp:coreProperties>
</file>