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</p:sldIdLst>
  <p:sldSz cx="9144000" cy="6858000" type="screen4x3"/>
  <p:notesSz cx="6858000" cy="9144000"/>
  <p:embeddedFontLst>
    <p:embeddedFont>
      <p:font typeface="Franklin Gothic Medium" pitchFamily="34" charset="0"/>
      <p:regular r:id="rId28"/>
      <p:italic r:id="rId29"/>
    </p:embeddedFont>
    <p:embeddedFont>
      <p:font typeface="DejaVu Sans" pitchFamily="34" charset="0"/>
      <p:regular r:id="rId30"/>
      <p:bold r:id="rId31"/>
      <p:italic r:id="rId32"/>
      <p:boldItalic r:id="rId33"/>
    </p:embeddedFont>
    <p:embeddedFont>
      <p:font typeface="Franklin Gothic Medium Cond" pitchFamily="34" charset="0"/>
      <p:regular r:id="rId34"/>
    </p:embeddedFont>
    <p:embeddedFont>
      <p:font typeface="Estrangelo Edessa" pitchFamily="66" charset="0"/>
      <p:regular r:id="rId35"/>
    </p:embeddedFont>
  </p:embeddedFontLst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4D8A"/>
    <a:srgbClr val="0099CC"/>
    <a:srgbClr val="422C16"/>
    <a:srgbClr val="0C788E"/>
    <a:srgbClr val="006666"/>
    <a:srgbClr val="660066"/>
    <a:srgbClr val="333300"/>
    <a:srgbClr val="33CCCC"/>
    <a:srgbClr val="3366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23" autoAdjust="0"/>
    <p:restoredTop sz="94652" autoAdjust="0"/>
  </p:normalViewPr>
  <p:slideViewPr>
    <p:cSldViewPr>
      <p:cViewPr>
        <p:scale>
          <a:sx n="90" d="100"/>
          <a:sy n="90" d="100"/>
        </p:scale>
        <p:origin x="-2160" y="-4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6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5.fntdata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3.fntdata"/><Relationship Id="rId35" Type="http://schemas.openxmlformats.org/officeDocument/2006/relationships/font" Target="fonts/font8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1D09E-9AA3-408D-AF1D-637773D7DFE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C6B5C7-5774-4120-AD91-45E6CE7CB3D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49C8BF-C79B-4857-A815-34746134FC3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sz="3600">
                <a:latin typeface="Franklin Gothic Medium Cond" pitchFamily="34" charset="0"/>
                <a:ea typeface="DejaVu Sans" pitchFamily="34" charset="0"/>
                <a:cs typeface="DejaVu Sans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latin typeface="Franklin Gothic Medium Cond" pitchFamily="34" charset="0"/>
                <a:ea typeface="DejaVu Sans" pitchFamily="34" charset="0"/>
                <a:cs typeface="DejaVu Sans" pitchFamily="34" charset="0"/>
              </a:defRPr>
            </a:lvl1pPr>
            <a:lvl2pPr>
              <a:defRPr sz="2400">
                <a:latin typeface="Franklin Gothic Medium Cond" pitchFamily="34" charset="0"/>
                <a:ea typeface="DejaVu Sans" pitchFamily="34" charset="0"/>
                <a:cs typeface="DejaVu Sans" pitchFamily="34" charset="0"/>
              </a:defRPr>
            </a:lvl2pPr>
            <a:lvl3pPr>
              <a:defRPr sz="2000">
                <a:latin typeface="Franklin Gothic Medium Cond" pitchFamily="34" charset="0"/>
                <a:ea typeface="DejaVu Sans" pitchFamily="34" charset="0"/>
                <a:cs typeface="DejaVu Sans" pitchFamily="34" charset="0"/>
              </a:defRPr>
            </a:lvl3pPr>
            <a:lvl4pPr>
              <a:defRPr sz="1800">
                <a:latin typeface="Franklin Gothic Medium Cond" pitchFamily="34" charset="0"/>
                <a:ea typeface="DejaVu Sans" pitchFamily="34" charset="0"/>
                <a:cs typeface="DejaVu Sans" pitchFamily="34" charset="0"/>
              </a:defRPr>
            </a:lvl4pPr>
            <a:lvl5pPr>
              <a:defRPr sz="1800">
                <a:latin typeface="Franklin Gothic Medium Cond" pitchFamily="34" charset="0"/>
                <a:ea typeface="DejaVu Sans" pitchFamily="34" charset="0"/>
                <a:cs typeface="DejaVu Sans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FCB128-28F9-4A34-9568-832BBFA3819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20F002-72F5-4130-9AEE-B74BA9D9252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D382D9-EA1B-4E26-9FD4-2084FA144504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401278-CBF2-49F2-B94E-1336658FFCA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8CB37E-1D9E-4A8E-BD17-427E73C6411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238DAF-4119-4018-A7C9-12B3FD221B2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8F1FAE-EB1A-48FF-906A-716C7BE1C7F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6620DE-CC5E-40FA-88CB-E7AA93376CA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508104" y="6525344"/>
            <a:ext cx="3538736" cy="208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Estrangelo Edessa" pitchFamily="66" charset="0"/>
                <a:cs typeface="Estrangelo Edessa" pitchFamily="66" charset="0"/>
              </a:defRPr>
            </a:lvl1pPr>
          </a:lstStyle>
          <a:p>
            <a:pPr>
              <a:defRPr/>
            </a:pPr>
            <a:r>
              <a:rPr lang="es-ES" dirty="0" smtClean="0"/>
              <a:t>Pie</a:t>
            </a:r>
            <a:r>
              <a:rPr lang="ro-RO" dirty="0" err="1" smtClean="0"/>
              <a:t>ţe</a:t>
            </a:r>
            <a:r>
              <a:rPr lang="ro-RO" dirty="0" smtClean="0"/>
              <a:t> de energie - Management şi reglementare</a:t>
            </a:r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Estrangelo Edessa" pitchFamily="66" charset="0"/>
          <a:ea typeface="+mj-ea"/>
          <a:cs typeface="Estrangelo Edessa" pitchFamily="66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Estrangelo Edessa" pitchFamily="66" charset="0"/>
          <a:ea typeface="+mn-ea"/>
          <a:cs typeface="Estrangelo Edessa" pitchFamily="66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Estrangelo Edessa" pitchFamily="66" charset="0"/>
          <a:cs typeface="Estrangelo Edessa" pitchFamily="66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Estrangelo Edessa" pitchFamily="66" charset="0"/>
          <a:cs typeface="Estrangelo Edessa" pitchFamily="66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Estrangelo Edessa" pitchFamily="66" charset="0"/>
          <a:cs typeface="Estrangelo Edessa" pitchFamily="66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Estrangelo Edessa" pitchFamily="66" charset="0"/>
          <a:cs typeface="Estrangelo Edessa" pitchFamily="66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165"/>
          <p:cNvSpPr>
            <a:spLocks noChangeArrowheads="1"/>
          </p:cNvSpPr>
          <p:nvPr/>
        </p:nvSpPr>
        <p:spPr bwMode="auto">
          <a:xfrm>
            <a:off x="3995936" y="3284984"/>
            <a:ext cx="4645024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ro-RO" sz="2400" b="1" dirty="0">
                <a:latin typeface="Franklin Gothic Medium" pitchFamily="34" charset="0"/>
              </a:rPr>
              <a:t>CAPITOLUL </a:t>
            </a:r>
            <a:r>
              <a:rPr lang="en-US" sz="2400" b="1" dirty="0" smtClean="0">
                <a:latin typeface="Franklin Gothic Medium" pitchFamily="34" charset="0"/>
              </a:rPr>
              <a:t>4</a:t>
            </a:r>
            <a:endParaRPr lang="en-US" sz="2400" b="1" dirty="0">
              <a:latin typeface="Franklin Gothic Medium" pitchFamily="34" charset="0"/>
            </a:endParaRPr>
          </a:p>
          <a:p>
            <a:r>
              <a:rPr lang="ro-RO" sz="2400" b="1" dirty="0" smtClean="0">
                <a:solidFill>
                  <a:srgbClr val="0099CC"/>
                </a:solidFill>
              </a:rPr>
              <a:t>Pieţe de energie în lume</a:t>
            </a:r>
            <a:endParaRPr lang="en-US" sz="2400" b="1" dirty="0" smtClean="0">
              <a:solidFill>
                <a:srgbClr val="0099CC"/>
              </a:solidFill>
            </a:endParaRPr>
          </a:p>
          <a:p>
            <a:r>
              <a:rPr lang="en-US" sz="2400" b="1" dirty="0" smtClean="0">
                <a:solidFill>
                  <a:srgbClr val="0099CC"/>
                </a:solidFill>
              </a:rPr>
              <a:t>Australia</a:t>
            </a:r>
            <a:endParaRPr lang="en-US" sz="2400" b="1" dirty="0">
              <a:solidFill>
                <a:srgbClr val="0099CC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907704" y="1196752"/>
            <a:ext cx="7031220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o-RO" sz="4000" b="1" spc="50" dirty="0" smtClean="0">
                <a:ln w="12700" cmpd="sng">
                  <a:solidFill>
                    <a:srgbClr val="1A4D8A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50800" dist="50800" dir="5400000" algn="ctr" rotWithShape="0">
                    <a:srgbClr val="1A4D8A"/>
                  </a:outerShdw>
                </a:effectLst>
                <a:latin typeface="Franklin Gothic Medium" pitchFamily="34" charset="0"/>
                <a:ea typeface="DejaVu Sans" pitchFamily="34" charset="0"/>
                <a:cs typeface="DejaVu Sans" pitchFamily="34" charset="0"/>
              </a:rPr>
              <a:t>Pieţe de Energie –</a:t>
            </a:r>
            <a:br>
              <a:rPr lang="ro-RO" sz="4000" b="1" spc="50" dirty="0" smtClean="0">
                <a:ln w="12700" cmpd="sng">
                  <a:solidFill>
                    <a:srgbClr val="1A4D8A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50800" dist="50800" dir="5400000" algn="ctr" rotWithShape="0">
                    <a:srgbClr val="1A4D8A"/>
                  </a:outerShdw>
                </a:effectLst>
                <a:latin typeface="Franklin Gothic Medium" pitchFamily="34" charset="0"/>
                <a:ea typeface="DejaVu Sans" pitchFamily="34" charset="0"/>
                <a:cs typeface="DejaVu Sans" pitchFamily="34" charset="0"/>
              </a:rPr>
            </a:br>
            <a:r>
              <a:rPr lang="ro-RO" sz="4000" b="1" spc="50" dirty="0" smtClean="0">
                <a:ln w="12700" cmpd="sng">
                  <a:solidFill>
                    <a:srgbClr val="1A4D8A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50800" dist="50800" dir="5400000" algn="ctr" rotWithShape="0">
                    <a:srgbClr val="1A4D8A"/>
                  </a:outerShdw>
                </a:effectLst>
                <a:latin typeface="Franklin Gothic Medium" pitchFamily="34" charset="0"/>
                <a:ea typeface="DejaVu Sans" pitchFamily="34" charset="0"/>
                <a:cs typeface="DejaVu Sans" pitchFamily="34" charset="0"/>
              </a:rPr>
              <a:t>Management şi Reglementare</a:t>
            </a:r>
            <a:endParaRPr lang="en-US" sz="4000" b="1" spc="50" dirty="0" smtClean="0">
              <a:ln w="12700" cmpd="sng">
                <a:solidFill>
                  <a:srgbClr val="1A4D8A"/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50800" dist="50800" dir="5400000" algn="ctr" rotWithShape="0">
                  <a:srgbClr val="1A4D8A"/>
                </a:outerShdw>
              </a:effectLst>
              <a:latin typeface="Franklin Gothic Medium" pitchFamily="34" charset="0"/>
            </a:endParaRPr>
          </a:p>
          <a:p>
            <a:r>
              <a:rPr lang="ro-RO" sz="4000" b="1" spc="50" dirty="0" smtClean="0">
                <a:ln w="12700" cmpd="sng">
                  <a:solidFill>
                    <a:srgbClr val="1A4D8A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50800" dist="50800" dir="5400000" algn="ctr" rotWithShape="0">
                    <a:srgbClr val="1A4D8A"/>
                  </a:outerShdw>
                </a:effectLst>
                <a:latin typeface="Franklin Gothic Medium" pitchFamily="34" charset="0"/>
                <a:ea typeface="DejaVu Sans" pitchFamily="34" charset="0"/>
                <a:cs typeface="DejaVu Sans" pitchFamily="34" charset="0"/>
              </a:rPr>
              <a:t/>
            </a:r>
            <a:br>
              <a:rPr lang="ro-RO" sz="4000" b="1" spc="50" dirty="0" smtClean="0">
                <a:ln w="12700" cmpd="sng">
                  <a:solidFill>
                    <a:srgbClr val="1A4D8A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50800" dist="50800" dir="5400000" algn="ctr" rotWithShape="0">
                    <a:srgbClr val="1A4D8A"/>
                  </a:outerShdw>
                </a:effectLst>
                <a:latin typeface="Franklin Gothic Medium" pitchFamily="34" charset="0"/>
                <a:ea typeface="DejaVu Sans" pitchFamily="34" charset="0"/>
                <a:cs typeface="DejaVu Sans" pitchFamily="34" charset="0"/>
              </a:rPr>
            </a:br>
            <a:endParaRPr lang="en-US" sz="4000" b="1" spc="50" dirty="0">
              <a:ln w="12700" cmpd="sng">
                <a:solidFill>
                  <a:srgbClr val="1A4D8A"/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50800" dist="50800" dir="5400000" algn="ctr" rotWithShape="0">
                  <a:srgbClr val="1A4D8A"/>
                </a:outerShdw>
              </a:effectLst>
              <a:latin typeface="Franklin Gothic Medium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195736" y="2780928"/>
            <a:ext cx="6624736" cy="0"/>
          </a:xfrm>
          <a:prstGeom prst="line">
            <a:avLst/>
          </a:prstGeom>
          <a:ln w="25400">
            <a:solidFill>
              <a:srgbClr val="1A4D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412776"/>
            <a:ext cx="8424936" cy="1080120"/>
          </a:xfrm>
        </p:spPr>
        <p:txBody>
          <a:bodyPr/>
          <a:lstStyle/>
          <a:p>
            <a:r>
              <a:rPr lang="ro-RO" dirty="0" smtClean="0"/>
              <a:t>Cifre sintetice pentru anul 2010:</a:t>
            </a:r>
            <a:endParaRPr lang="en-US" dirty="0" smtClean="0"/>
          </a:p>
          <a:p>
            <a:pPr marL="896938" lvl="0"/>
            <a:r>
              <a:rPr lang="ro-RO" dirty="0" smtClean="0"/>
              <a:t>33 de producători activi, capacitate totală 5.134 MW</a:t>
            </a:r>
            <a:endParaRPr lang="en-US" dirty="0" smtClean="0"/>
          </a:p>
          <a:p>
            <a:pPr marL="896938" lvl="0"/>
            <a:r>
              <a:rPr lang="ro-RO" dirty="0" smtClean="0"/>
              <a:t>974.000 de clienţi</a:t>
            </a:r>
            <a:endParaRPr lang="en-US" dirty="0" smtClean="0"/>
          </a:p>
          <a:p>
            <a:pPr marL="896938" lvl="0"/>
            <a:r>
              <a:rPr lang="ro-RO" dirty="0" smtClean="0"/>
              <a:t>Consum total: 14,5 </a:t>
            </a:r>
            <a:r>
              <a:rPr lang="ro-RO" dirty="0" err="1" smtClean="0"/>
              <a:t>TWh</a:t>
            </a:r>
            <a:r>
              <a:rPr lang="ro-RO" dirty="0" smtClean="0"/>
              <a:t>, vârf de sarcină 3.420 MW</a:t>
            </a:r>
            <a:endParaRPr lang="en-US" dirty="0" smtClean="0"/>
          </a:p>
          <a:p>
            <a:pPr marL="896938" lvl="0"/>
            <a:r>
              <a:rPr lang="ro-RO" dirty="0" smtClean="0"/>
              <a:t>Un singur distribuitor</a:t>
            </a:r>
            <a:endParaRPr lang="en-US" dirty="0" smtClean="0"/>
          </a:p>
          <a:p>
            <a:pPr marL="896938" lvl="0"/>
            <a:r>
              <a:rPr lang="ro-RO" dirty="0" smtClean="0"/>
              <a:t>Un singur furnizor</a:t>
            </a:r>
            <a:endParaRPr lang="en-US" dirty="0" smtClean="0"/>
          </a:p>
          <a:p>
            <a:pPr lvl="0"/>
            <a:endParaRPr lang="en-US" dirty="0"/>
          </a:p>
        </p:txBody>
      </p:sp>
      <p:sp>
        <p:nvSpPr>
          <p:cNvPr id="3" name="Rectangle 3"/>
          <p:cNvSpPr/>
          <p:nvPr/>
        </p:nvSpPr>
        <p:spPr>
          <a:xfrm>
            <a:off x="611560" y="404664"/>
            <a:ext cx="7280647" cy="70788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40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Wholesale</a:t>
            </a:r>
            <a:r>
              <a:rPr lang="ro-RO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 </a:t>
            </a:r>
            <a:r>
              <a:rPr lang="en-US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Electricity Market (WEM)</a:t>
            </a:r>
            <a:endParaRPr lang="en-US" sz="40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292100" dist="88900" dir="6000000" algn="ctr" rotWithShape="0">
                  <a:srgbClr val="1A4D8A">
                    <a:alpha val="27000"/>
                  </a:srgbClr>
                </a:outerShdw>
              </a:effectLst>
              <a:latin typeface="Franklin Gothic Medium Con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412776"/>
            <a:ext cx="4320480" cy="1080120"/>
          </a:xfrm>
        </p:spPr>
        <p:txBody>
          <a:bodyPr/>
          <a:lstStyle/>
          <a:p>
            <a:r>
              <a:rPr lang="ro-RO" dirty="0" smtClean="0"/>
              <a:t>a intrat în funcţiune în decembrie 1998</a:t>
            </a:r>
          </a:p>
          <a:p>
            <a:r>
              <a:rPr lang="ro-RO" dirty="0" smtClean="0"/>
              <a:t>cea mai mare reţea de transport din lume care se întinde pe 4.500 km</a:t>
            </a:r>
          </a:p>
          <a:p>
            <a:r>
              <a:rPr lang="ro-RO" dirty="0" smtClean="0"/>
              <a:t> acoperă şase state australiene (</a:t>
            </a:r>
            <a:r>
              <a:rPr lang="ro-RO" dirty="0" err="1" smtClean="0"/>
              <a:t>Queensland</a:t>
            </a:r>
            <a:r>
              <a:rPr lang="ro-RO" dirty="0" smtClean="0"/>
              <a:t>, New South Wales Victoria, South Australia, Tasmania şi Australian Capital </a:t>
            </a:r>
            <a:r>
              <a:rPr lang="ro-RO" dirty="0" err="1" smtClean="0"/>
              <a:t>Territory</a:t>
            </a:r>
            <a:r>
              <a:rPr lang="ro-RO" dirty="0" smtClean="0"/>
              <a:t>).</a:t>
            </a:r>
            <a:endParaRPr lang="en-US" dirty="0"/>
          </a:p>
        </p:txBody>
      </p:sp>
      <p:sp>
        <p:nvSpPr>
          <p:cNvPr id="3" name="Rectangle 3"/>
          <p:cNvSpPr/>
          <p:nvPr/>
        </p:nvSpPr>
        <p:spPr>
          <a:xfrm>
            <a:off x="323528" y="404664"/>
            <a:ext cx="6599627" cy="70788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National </a:t>
            </a:r>
            <a:r>
              <a:rPr lang="ro-RO" sz="40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Electricity</a:t>
            </a:r>
            <a:r>
              <a:rPr lang="ro-RO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 Market (NEM)</a:t>
            </a:r>
            <a:endParaRPr lang="en-US" sz="40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292100" dist="88900" dir="6000000" algn="ctr" rotWithShape="0">
                  <a:srgbClr val="1A4D8A">
                    <a:alpha val="27000"/>
                  </a:srgbClr>
                </a:outerShdw>
              </a:effectLst>
              <a:latin typeface="Franklin Gothic Medium Cond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3F0ED"/>
              </a:clrFrom>
              <a:clrTo>
                <a:srgbClr val="F3F0ED">
                  <a:alpha val="0"/>
                </a:srgbClr>
              </a:clrTo>
            </a:clrChange>
          </a:blip>
          <a:srcRect t="2994" b="5688"/>
          <a:stretch>
            <a:fillRect/>
          </a:stretch>
        </p:blipFill>
        <p:spPr bwMode="auto">
          <a:xfrm>
            <a:off x="4860032" y="1772816"/>
            <a:ext cx="3905250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412776"/>
            <a:ext cx="8136904" cy="1080120"/>
          </a:xfrm>
        </p:spPr>
        <p:txBody>
          <a:bodyPr/>
          <a:lstStyle/>
          <a:p>
            <a:r>
              <a:rPr lang="ro-RO" dirty="0" smtClean="0"/>
              <a:t>Cifre sintetice, 2012:</a:t>
            </a:r>
            <a:endParaRPr lang="en-US" dirty="0" smtClean="0"/>
          </a:p>
          <a:p>
            <a:pPr marL="811213" lvl="0"/>
            <a:r>
              <a:rPr lang="ro-RO" dirty="0" smtClean="0"/>
              <a:t>308 de producători activi, capacitate 48.311 MW</a:t>
            </a:r>
            <a:endParaRPr lang="en-US" dirty="0" smtClean="0"/>
          </a:p>
          <a:p>
            <a:pPr marL="811213" lvl="0"/>
            <a:r>
              <a:rPr lang="ro-RO" dirty="0" smtClean="0"/>
              <a:t>9.7 milioane de clienţi</a:t>
            </a:r>
            <a:endParaRPr lang="en-US" dirty="0" smtClean="0"/>
          </a:p>
          <a:p>
            <a:pPr marL="811213" lvl="0"/>
            <a:r>
              <a:rPr lang="ro-RO" dirty="0" smtClean="0"/>
              <a:t>Consum total: 199 </a:t>
            </a:r>
            <a:r>
              <a:rPr lang="ro-RO" dirty="0" err="1" smtClean="0"/>
              <a:t>TWh</a:t>
            </a:r>
            <a:r>
              <a:rPr lang="ro-RO" dirty="0" smtClean="0"/>
              <a:t>, vârf de sarcină 31.084 MW</a:t>
            </a:r>
            <a:endParaRPr lang="en-US" dirty="0" smtClean="0"/>
          </a:p>
          <a:p>
            <a:pPr marL="811213" lvl="0"/>
            <a:r>
              <a:rPr lang="ro-RO" dirty="0" smtClean="0"/>
              <a:t>5 reţele de transport (statale) interconectate</a:t>
            </a:r>
            <a:endParaRPr lang="en-US" dirty="0" smtClean="0"/>
          </a:p>
          <a:p>
            <a:pPr marL="811213" lvl="0"/>
            <a:r>
              <a:rPr lang="ro-RO" dirty="0" smtClean="0"/>
              <a:t>13 distribuitori mari</a:t>
            </a:r>
            <a:endParaRPr lang="en-US" dirty="0"/>
          </a:p>
        </p:txBody>
      </p:sp>
      <p:sp>
        <p:nvSpPr>
          <p:cNvPr id="3" name="Rectangle 3"/>
          <p:cNvSpPr/>
          <p:nvPr/>
        </p:nvSpPr>
        <p:spPr>
          <a:xfrm>
            <a:off x="323528" y="404664"/>
            <a:ext cx="6599627" cy="70788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National </a:t>
            </a:r>
            <a:r>
              <a:rPr lang="ro-RO" sz="40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Electricity</a:t>
            </a:r>
            <a:r>
              <a:rPr lang="ro-RO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 Market (NEM)</a:t>
            </a:r>
            <a:endParaRPr lang="en-US" sz="40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292100" dist="88900" dir="6000000" algn="ctr" rotWithShape="0">
                  <a:srgbClr val="1A4D8A">
                    <a:alpha val="27000"/>
                  </a:srgbClr>
                </a:outerShdw>
              </a:effectLst>
              <a:latin typeface="Franklin Gothic Medium Con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412776"/>
            <a:ext cx="8136904" cy="1080120"/>
          </a:xfrm>
        </p:spPr>
        <p:txBody>
          <a:bodyPr/>
          <a:lstStyle/>
          <a:p>
            <a:r>
              <a:rPr lang="ro-RO" dirty="0" smtClean="0"/>
              <a:t>Producţia este asigurată în principal din combustibili fosili </a:t>
            </a:r>
          </a:p>
          <a:p>
            <a:pPr lvl="1"/>
            <a:r>
              <a:rPr lang="ro-RO" dirty="0" smtClean="0"/>
              <a:t>cărbune – 57% din capacitate 79% din cerere,</a:t>
            </a:r>
          </a:p>
          <a:p>
            <a:pPr lvl="1"/>
            <a:r>
              <a:rPr lang="ro-RO" dirty="0" smtClean="0"/>
              <a:t>gaz natural – 21% din capacitate, 11% din cerere</a:t>
            </a:r>
          </a:p>
          <a:p>
            <a:pPr lvl="1"/>
            <a:r>
              <a:rPr lang="ro-RO" dirty="0" smtClean="0"/>
              <a:t> hidrocentrale -16% din capacitate, 7% din cerere</a:t>
            </a:r>
          </a:p>
          <a:p>
            <a:pPr lvl="1"/>
            <a:r>
              <a:rPr lang="ro-RO" dirty="0" smtClean="0"/>
              <a:t>centrale eoliene - 4% din capacitate, 3% din cerere.</a:t>
            </a:r>
          </a:p>
          <a:p>
            <a:endParaRPr lang="ro-RO" dirty="0" smtClean="0"/>
          </a:p>
          <a:p>
            <a:r>
              <a:rPr lang="ro-RO" dirty="0" smtClean="0"/>
              <a:t> O contribuţie semnificativă o au panourile solare instalate pe acoperișurile clădirilor, estimarea pentru 2012 fiind de 1.3% pondere din consumul anual.</a:t>
            </a:r>
            <a:endParaRPr lang="en-US" dirty="0"/>
          </a:p>
        </p:txBody>
      </p:sp>
      <p:sp>
        <p:nvSpPr>
          <p:cNvPr id="3" name="Rectangle 3"/>
          <p:cNvSpPr/>
          <p:nvPr/>
        </p:nvSpPr>
        <p:spPr>
          <a:xfrm>
            <a:off x="323528" y="404664"/>
            <a:ext cx="6599627" cy="70788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National </a:t>
            </a:r>
            <a:r>
              <a:rPr lang="ro-RO" sz="40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Electricity</a:t>
            </a:r>
            <a:r>
              <a:rPr lang="ro-RO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 Market (NEM)</a:t>
            </a:r>
            <a:endParaRPr lang="en-US" sz="40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292100" dist="88900" dir="6000000" algn="ctr" rotWithShape="0">
                  <a:srgbClr val="1A4D8A">
                    <a:alpha val="27000"/>
                  </a:srgbClr>
                </a:outerShdw>
              </a:effectLst>
              <a:latin typeface="Franklin Gothic Medium Con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412776"/>
            <a:ext cx="8136904" cy="1080120"/>
          </a:xfrm>
        </p:spPr>
        <p:txBody>
          <a:bodyPr/>
          <a:lstStyle/>
          <a:p>
            <a:r>
              <a:rPr lang="ro-RO" dirty="0" smtClean="0"/>
              <a:t>Capacităţile de producţie</a:t>
            </a:r>
          </a:p>
          <a:p>
            <a:pPr lvl="1"/>
            <a:r>
              <a:rPr lang="ro-RO" dirty="0" smtClean="0"/>
              <a:t>în proprietate privată în statele Victoria şi South Australia,</a:t>
            </a:r>
          </a:p>
          <a:p>
            <a:pPr lvl="1"/>
            <a:r>
              <a:rPr lang="ro-RO" dirty="0" smtClean="0"/>
              <a:t>deţinute de corporaţii publice în New South Wales şi </a:t>
            </a:r>
            <a:r>
              <a:rPr lang="ro-RO" dirty="0" err="1" smtClean="0"/>
              <a:t>Queensland</a:t>
            </a:r>
            <a:r>
              <a:rPr lang="ro-RO" dirty="0" smtClean="0"/>
              <a:t> </a:t>
            </a:r>
          </a:p>
          <a:p>
            <a:pPr lvl="1"/>
            <a:r>
              <a:rPr lang="ro-RO" dirty="0" smtClean="0"/>
              <a:t>în proprietate guvernamentală în Tasmania.</a:t>
            </a:r>
          </a:p>
          <a:p>
            <a:endParaRPr lang="ro-RO" dirty="0" smtClean="0"/>
          </a:p>
          <a:p>
            <a:r>
              <a:rPr lang="ro-RO" dirty="0" smtClean="0"/>
              <a:t> În urma privatizărilor, au apărut ”</a:t>
            </a:r>
            <a:r>
              <a:rPr lang="ro-RO" dirty="0" err="1" smtClean="0"/>
              <a:t>gentailers</a:t>
            </a:r>
            <a:r>
              <a:rPr lang="ro-RO" dirty="0" smtClean="0"/>
              <a:t>” (</a:t>
            </a:r>
            <a:r>
              <a:rPr lang="ro-RO" dirty="0" err="1" smtClean="0"/>
              <a:t>generators-retailers</a:t>
            </a:r>
            <a:r>
              <a:rPr lang="ro-RO" dirty="0" smtClean="0"/>
              <a:t>) – fuziuni între producători şi furnizori, pentru protecţia împotriva volatilităţii preţurilor pe piaţa spot.</a:t>
            </a:r>
            <a:endParaRPr lang="en-US" dirty="0"/>
          </a:p>
        </p:txBody>
      </p:sp>
      <p:sp>
        <p:nvSpPr>
          <p:cNvPr id="3" name="Rectangle 3"/>
          <p:cNvSpPr/>
          <p:nvPr/>
        </p:nvSpPr>
        <p:spPr>
          <a:xfrm>
            <a:off x="323528" y="404664"/>
            <a:ext cx="6599627" cy="70788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National </a:t>
            </a:r>
            <a:r>
              <a:rPr lang="ro-RO" sz="40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Electricity</a:t>
            </a:r>
            <a:r>
              <a:rPr lang="ro-RO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 Market (NEM)</a:t>
            </a:r>
            <a:endParaRPr lang="en-US" sz="40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292100" dist="88900" dir="6000000" algn="ctr" rotWithShape="0">
                  <a:srgbClr val="1A4D8A">
                    <a:alpha val="27000"/>
                  </a:srgbClr>
                </a:outerShdw>
              </a:effectLst>
              <a:latin typeface="Franklin Gothic Medium Con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412776"/>
            <a:ext cx="8136904" cy="1080120"/>
          </a:xfrm>
        </p:spPr>
        <p:txBody>
          <a:bodyPr/>
          <a:lstStyle/>
          <a:p>
            <a:r>
              <a:rPr lang="ro-RO" dirty="0" smtClean="0"/>
              <a:t>ca măsură de protecţie a mediului, guvernul a impus începând din 2012 o taxă pe emisiile de carbon, cu un prim preţ de 23 dolari pe tona echivalentă. </a:t>
            </a:r>
          </a:p>
          <a:p>
            <a:endParaRPr lang="ro-RO" dirty="0" smtClean="0"/>
          </a:p>
          <a:p>
            <a:r>
              <a:rPr lang="ro-RO" dirty="0" smtClean="0"/>
              <a:t>centralele eoliene, deşi nu sunt tratate ca producţie prioritară, primesc certificate verzi pentru energia produsă, pe care furnizorii sunt obligaţi să le cumpere conform unui sistem de cote anuale</a:t>
            </a:r>
            <a:endParaRPr lang="en-US" dirty="0"/>
          </a:p>
        </p:txBody>
      </p:sp>
      <p:sp>
        <p:nvSpPr>
          <p:cNvPr id="3" name="Rectangle 3"/>
          <p:cNvSpPr/>
          <p:nvPr/>
        </p:nvSpPr>
        <p:spPr>
          <a:xfrm>
            <a:off x="323528" y="404664"/>
            <a:ext cx="6599627" cy="70788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National </a:t>
            </a:r>
            <a:r>
              <a:rPr lang="ro-RO" sz="40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Electricity</a:t>
            </a:r>
            <a:r>
              <a:rPr lang="ro-RO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 Market (NEM)</a:t>
            </a:r>
            <a:endParaRPr lang="en-US" sz="40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292100" dist="88900" dir="6000000" algn="ctr" rotWithShape="0">
                  <a:srgbClr val="1A4D8A">
                    <a:alpha val="27000"/>
                  </a:srgbClr>
                </a:outerShdw>
              </a:effectLst>
              <a:latin typeface="Franklin Gothic Medium Con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412776"/>
            <a:ext cx="8136904" cy="1080120"/>
          </a:xfrm>
        </p:spPr>
        <p:txBody>
          <a:bodyPr/>
          <a:lstStyle/>
          <a:p>
            <a:r>
              <a:rPr lang="ro-RO" dirty="0" smtClean="0"/>
              <a:t>reţelele de transport şi distribuţie sunt parţial privatizate şi parţial deţinute de către state.</a:t>
            </a:r>
          </a:p>
          <a:p>
            <a:endParaRPr lang="ro-RO" dirty="0" smtClean="0"/>
          </a:p>
          <a:p>
            <a:r>
              <a:rPr lang="ro-RO" dirty="0" smtClean="0"/>
              <a:t>în anul 2012, în componenţa tarifelor au intrat 32% costuri cu energia, 45% costuri cu reţelele, 13% costuri de mediu şi 10% costuri economice de furnizare.</a:t>
            </a:r>
            <a:endParaRPr lang="en-US" dirty="0"/>
          </a:p>
        </p:txBody>
      </p:sp>
      <p:sp>
        <p:nvSpPr>
          <p:cNvPr id="3" name="Rectangle 3"/>
          <p:cNvSpPr/>
          <p:nvPr/>
        </p:nvSpPr>
        <p:spPr>
          <a:xfrm>
            <a:off x="323528" y="404664"/>
            <a:ext cx="6599627" cy="70788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National </a:t>
            </a:r>
            <a:r>
              <a:rPr lang="ro-RO" sz="40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Electricity</a:t>
            </a:r>
            <a:r>
              <a:rPr lang="ro-RO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 Market (NEM)</a:t>
            </a:r>
            <a:endParaRPr lang="en-US" sz="40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292100" dist="88900" dir="6000000" algn="ctr" rotWithShape="0">
                  <a:srgbClr val="1A4D8A">
                    <a:alpha val="27000"/>
                  </a:srgbClr>
                </a:outerShdw>
              </a:effectLst>
              <a:latin typeface="Franklin Gothic Medium Con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412776"/>
            <a:ext cx="8424936" cy="1080120"/>
          </a:xfrm>
        </p:spPr>
        <p:txBody>
          <a:bodyPr/>
          <a:lstStyle/>
          <a:p>
            <a:r>
              <a:rPr lang="ro-RO" dirty="0" smtClean="0"/>
              <a:t>Pentru încurajarea investiţiilor în reţelele de distribuţie şi de transport, AER are un sistem de evaluare a performanţelor de funcţionare a reţelelor bazate pe disponibilitatea reţelelor, frecvenţa şi durata medie a defectărilor, raportate la performanţele obţinute în anul anterior.</a:t>
            </a:r>
          </a:p>
          <a:p>
            <a:r>
              <a:rPr lang="ro-RO" dirty="0" smtClean="0"/>
              <a:t> În funcţie de punctajul obţinut, companiile de transport pot primi cu până la 3% în plus faţă de veniturile reglementate şi pot fi penalizate cu maxim 1%. </a:t>
            </a:r>
          </a:p>
          <a:p>
            <a:r>
              <a:rPr lang="ro-RO" dirty="0" smtClean="0"/>
              <a:t> În reţelele de distribuţie, bonusurile sau penalităţile pot varia până la 5%.</a:t>
            </a:r>
            <a:endParaRPr lang="en-US" dirty="0"/>
          </a:p>
        </p:txBody>
      </p:sp>
      <p:sp>
        <p:nvSpPr>
          <p:cNvPr id="3" name="Rectangle 3"/>
          <p:cNvSpPr/>
          <p:nvPr/>
        </p:nvSpPr>
        <p:spPr>
          <a:xfrm>
            <a:off x="323528" y="404664"/>
            <a:ext cx="6599627" cy="70788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National </a:t>
            </a:r>
            <a:r>
              <a:rPr lang="ro-RO" sz="40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Electricity</a:t>
            </a:r>
            <a:r>
              <a:rPr lang="ro-RO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 Market (NEM)</a:t>
            </a:r>
            <a:endParaRPr lang="en-US" sz="40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292100" dist="88900" dir="6000000" algn="ctr" rotWithShape="0">
                  <a:srgbClr val="1A4D8A">
                    <a:alpha val="27000"/>
                  </a:srgbClr>
                </a:outerShdw>
              </a:effectLst>
              <a:latin typeface="Franklin Gothic Medium Con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412776"/>
            <a:ext cx="8136904" cy="1080120"/>
          </a:xfrm>
        </p:spPr>
        <p:txBody>
          <a:bodyPr/>
          <a:lstStyle/>
          <a:p>
            <a:r>
              <a:rPr lang="ro-RO" dirty="0" smtClean="0"/>
              <a:t>s-a încurajat montarea pe sacră largă la consumatori a contoarelor cu înregistrare continuă a consumului şi comunicare la distanţă, în vederea implementării tarifelor diferenţiate.</a:t>
            </a:r>
            <a:endParaRPr lang="en-US" dirty="0" smtClean="0"/>
          </a:p>
          <a:p>
            <a:endParaRPr lang="ro-RO" dirty="0" smtClean="0"/>
          </a:p>
          <a:p>
            <a:r>
              <a:rPr lang="ro-RO" dirty="0" smtClean="0"/>
              <a:t>în urma unei iniţiative guvernamentale, este în implementare un proiect în valoare de 100 de milioane de dolari, </a:t>
            </a:r>
            <a:r>
              <a:rPr lang="ro-RO" dirty="0" err="1" smtClean="0"/>
              <a:t>Smart</a:t>
            </a:r>
            <a:r>
              <a:rPr lang="ro-RO" dirty="0" smtClean="0"/>
              <a:t> City, pentru realizarea primei reţele inteligente (</a:t>
            </a:r>
            <a:r>
              <a:rPr lang="ro-RO" i="1" dirty="0" err="1" smtClean="0"/>
              <a:t>smart</a:t>
            </a:r>
            <a:r>
              <a:rPr lang="ro-RO" i="1" dirty="0" smtClean="0"/>
              <a:t> </a:t>
            </a:r>
            <a:r>
              <a:rPr lang="ro-RO" i="1" dirty="0" err="1" smtClean="0"/>
              <a:t>grid</a:t>
            </a:r>
            <a:r>
              <a:rPr lang="ro-RO" i="1" dirty="0" smtClean="0"/>
              <a:t> </a:t>
            </a:r>
            <a:r>
              <a:rPr lang="ro-RO" dirty="0" smtClean="0"/>
              <a:t>) exploatate comercial</a:t>
            </a:r>
            <a:endParaRPr lang="en-US" dirty="0"/>
          </a:p>
        </p:txBody>
      </p:sp>
      <p:sp>
        <p:nvSpPr>
          <p:cNvPr id="3" name="Rectangle 3"/>
          <p:cNvSpPr/>
          <p:nvPr/>
        </p:nvSpPr>
        <p:spPr>
          <a:xfrm>
            <a:off x="323528" y="404664"/>
            <a:ext cx="6599627" cy="70788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National </a:t>
            </a:r>
            <a:r>
              <a:rPr lang="ro-RO" sz="40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Electricity</a:t>
            </a:r>
            <a:r>
              <a:rPr lang="ro-RO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 Market (NEM)</a:t>
            </a:r>
            <a:endParaRPr lang="en-US" sz="40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292100" dist="88900" dir="6000000" algn="ctr" rotWithShape="0">
                  <a:srgbClr val="1A4D8A">
                    <a:alpha val="27000"/>
                  </a:srgbClr>
                </a:outerShdw>
              </a:effectLst>
              <a:latin typeface="Franklin Gothic Medium Con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412776"/>
            <a:ext cx="8136904" cy="1080120"/>
          </a:xfrm>
        </p:spPr>
        <p:txBody>
          <a:bodyPr/>
          <a:lstStyle/>
          <a:p>
            <a:r>
              <a:rPr lang="ro-RO" dirty="0" smtClean="0"/>
              <a:t>Concurenţa pe piaţa cu amănuntul este redusă. </a:t>
            </a:r>
          </a:p>
          <a:p>
            <a:endParaRPr lang="ro-RO" dirty="0" smtClean="0"/>
          </a:p>
          <a:p>
            <a:r>
              <a:rPr lang="ro-RO" dirty="0" smtClean="0"/>
              <a:t>Există 22 de furnizori activi pe piaţă, o parte privaţi şi o parte ai statelor, însă trei dintre aceştia deţin 76% din piaţă. </a:t>
            </a:r>
          </a:p>
          <a:p>
            <a:endParaRPr lang="ro-RO" dirty="0" smtClean="0"/>
          </a:p>
          <a:p>
            <a:r>
              <a:rPr lang="ro-RO" dirty="0" smtClean="0"/>
              <a:t>Cu excepţia Tasmaniei, unde există </a:t>
            </a:r>
            <a:r>
              <a:rPr lang="en-US" dirty="0" err="1" smtClean="0"/>
              <a:t>separare</a:t>
            </a:r>
            <a:r>
              <a:rPr lang="en-US" dirty="0" smtClean="0"/>
              <a:t> dup</a:t>
            </a:r>
            <a:r>
              <a:rPr lang="ro-RO" dirty="0" smtClean="0"/>
              <a:t>ă</a:t>
            </a:r>
            <a:r>
              <a:rPr lang="en-US" dirty="0" smtClean="0"/>
              <a:t> </a:t>
            </a:r>
            <a:r>
              <a:rPr lang="ro-RO" dirty="0" smtClean="0"/>
              <a:t>limita de consum de 50 MWh/an, statele din cadrul NEM au declarat toţi consumatorii eligibili (</a:t>
            </a:r>
            <a:r>
              <a:rPr lang="ro-RO" dirty="0" err="1" smtClean="0"/>
              <a:t>contestable</a:t>
            </a:r>
            <a:r>
              <a:rPr lang="ro-RO" dirty="0" smtClean="0"/>
              <a:t>).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Rectangle 3"/>
          <p:cNvSpPr/>
          <p:nvPr/>
        </p:nvSpPr>
        <p:spPr>
          <a:xfrm>
            <a:off x="323528" y="404664"/>
            <a:ext cx="6599627" cy="70788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National </a:t>
            </a:r>
            <a:r>
              <a:rPr lang="ro-RO" sz="40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Electricity</a:t>
            </a:r>
            <a:r>
              <a:rPr lang="ro-RO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 Market (NEM)</a:t>
            </a:r>
            <a:endParaRPr lang="en-US" sz="40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292100" dist="88900" dir="6000000" algn="ctr" rotWithShape="0">
                  <a:srgbClr val="1A4D8A">
                    <a:alpha val="27000"/>
                  </a:srgbClr>
                </a:outerShdw>
              </a:effectLst>
              <a:latin typeface="Franklin Gothic Medium Con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844824"/>
            <a:ext cx="7643192" cy="1828800"/>
          </a:xfrm>
        </p:spPr>
        <p:txBody>
          <a:bodyPr/>
          <a:lstStyle/>
          <a:p>
            <a:pPr lvl="0"/>
            <a:r>
              <a:rPr lang="ro-RO" dirty="0" smtClean="0"/>
              <a:t>Ţări cu piaţă de energie dezvoltată: </a:t>
            </a:r>
            <a:r>
              <a:rPr lang="ro-RO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Australia</a:t>
            </a:r>
            <a:r>
              <a:rPr lang="ro-RO" dirty="0" smtClean="0"/>
              <a:t>, Singapore, Noua Zeelandă</a:t>
            </a:r>
            <a:endParaRPr lang="en-US" dirty="0" smtClean="0"/>
          </a:p>
          <a:p>
            <a:pPr lvl="0"/>
            <a:r>
              <a:rPr lang="ro-RO" dirty="0" smtClean="0"/>
              <a:t>Ţări cu piaţă de energie în curs de dezvoltare: China, Japonia, Coreea de Sud, </a:t>
            </a:r>
            <a:r>
              <a:rPr lang="ro-RO" dirty="0" err="1" smtClean="0"/>
              <a:t>Malaezia</a:t>
            </a:r>
            <a:r>
              <a:rPr lang="ro-RO" dirty="0" smtClean="0"/>
              <a:t>, Filipine,  Thailanda, Vietnam, Mongolia</a:t>
            </a:r>
            <a:endParaRPr lang="en-US" dirty="0" smtClean="0"/>
          </a:p>
          <a:p>
            <a:pPr lvl="0"/>
            <a:r>
              <a:rPr lang="ro-RO" dirty="0" smtClean="0"/>
              <a:t>Ţări cu infrastructură subdezvoltată, aflate încă în proces de electrificare: India, Indonezia, Laos, Myanmar, Cambodgia.</a:t>
            </a:r>
            <a:endParaRPr lang="en-US" dirty="0"/>
          </a:p>
        </p:txBody>
      </p:sp>
      <p:sp>
        <p:nvSpPr>
          <p:cNvPr id="3" name="Rectangle 3"/>
          <p:cNvSpPr/>
          <p:nvPr/>
        </p:nvSpPr>
        <p:spPr>
          <a:xfrm>
            <a:off x="899592" y="332656"/>
            <a:ext cx="3714478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48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Asia şi Oceania</a:t>
            </a:r>
            <a:endParaRPr lang="en-US" sz="4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292100" dist="88900" dir="6000000" algn="ctr" rotWithShape="0">
                  <a:srgbClr val="1A4D8A">
                    <a:alpha val="27000"/>
                  </a:srgbClr>
                </a:outerShdw>
              </a:effectLst>
              <a:latin typeface="Franklin Gothic Medium Con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412776"/>
            <a:ext cx="8136904" cy="1080120"/>
          </a:xfrm>
        </p:spPr>
        <p:txBody>
          <a:bodyPr/>
          <a:lstStyle/>
          <a:p>
            <a:r>
              <a:rPr lang="ro-RO" dirty="0" smtClean="0"/>
              <a:t>Consumatorii pot alege între contracte standard (</a:t>
            </a:r>
            <a:r>
              <a:rPr lang="ro-RO" dirty="0" err="1" smtClean="0"/>
              <a:t>standard</a:t>
            </a:r>
            <a:r>
              <a:rPr lang="ro-RO" dirty="0" smtClean="0"/>
              <a:t> </a:t>
            </a:r>
            <a:r>
              <a:rPr lang="ro-RO" dirty="0" err="1" smtClean="0"/>
              <a:t>contracts</a:t>
            </a:r>
            <a:r>
              <a:rPr lang="ro-RO" dirty="0" smtClean="0"/>
              <a:t>) oferite de furnizorii de ultimă opţiune („</a:t>
            </a:r>
            <a:r>
              <a:rPr lang="ro-RO" dirty="0" err="1" smtClean="0"/>
              <a:t>host</a:t>
            </a:r>
            <a:r>
              <a:rPr lang="ro-RO" dirty="0" smtClean="0"/>
              <a:t> </a:t>
            </a:r>
            <a:r>
              <a:rPr lang="ro-RO" dirty="0" err="1" smtClean="0"/>
              <a:t>suppliers</a:t>
            </a:r>
            <a:r>
              <a:rPr lang="ro-RO" dirty="0" smtClean="0"/>
              <a:t>”) şi contracte negociate („market </a:t>
            </a:r>
            <a:r>
              <a:rPr lang="ro-RO" dirty="0" err="1" smtClean="0"/>
              <a:t>contracts</a:t>
            </a:r>
            <a:r>
              <a:rPr lang="ro-RO" dirty="0" smtClean="0"/>
              <a:t>”). </a:t>
            </a:r>
          </a:p>
          <a:p>
            <a:r>
              <a:rPr lang="ro-RO" dirty="0" smtClean="0"/>
              <a:t>Gradul de adoptare a contractelor negociate variază de la stat la stat, </a:t>
            </a:r>
          </a:p>
          <a:p>
            <a:pPr lvl="1"/>
            <a:r>
              <a:rPr lang="ro-RO" dirty="0" smtClean="0"/>
              <a:t>22% în South Australia</a:t>
            </a:r>
          </a:p>
          <a:p>
            <a:pPr lvl="1"/>
            <a:r>
              <a:rPr lang="ro-RO" dirty="0" smtClean="0"/>
              <a:t>30% în Victoria</a:t>
            </a:r>
          </a:p>
          <a:p>
            <a:pPr lvl="1"/>
            <a:r>
              <a:rPr lang="ro-RO" dirty="0" smtClean="0"/>
              <a:t>50% în New South Wales</a:t>
            </a:r>
          </a:p>
          <a:p>
            <a:pPr lvl="1"/>
            <a:r>
              <a:rPr lang="ro-RO" dirty="0" smtClean="0"/>
              <a:t>55% în </a:t>
            </a:r>
            <a:r>
              <a:rPr lang="ro-RO" dirty="0" err="1" smtClean="0"/>
              <a:t>Queensland</a:t>
            </a:r>
            <a:r>
              <a:rPr lang="ro-RO" dirty="0" smtClean="0"/>
              <a:t> </a:t>
            </a:r>
          </a:p>
          <a:p>
            <a:pPr lvl="1"/>
            <a:r>
              <a:rPr lang="ro-RO" dirty="0" smtClean="0"/>
              <a:t>80% în Australian Capital </a:t>
            </a:r>
            <a:r>
              <a:rPr lang="ro-RO" dirty="0" err="1" smtClean="0"/>
              <a:t>Territory</a:t>
            </a:r>
            <a:r>
              <a:rPr lang="ro-RO" dirty="0" smtClean="0"/>
              <a:t>.</a:t>
            </a:r>
            <a:endParaRPr lang="en-US" dirty="0" smtClean="0"/>
          </a:p>
        </p:txBody>
      </p:sp>
      <p:sp>
        <p:nvSpPr>
          <p:cNvPr id="3" name="Rectangle 3"/>
          <p:cNvSpPr/>
          <p:nvPr/>
        </p:nvSpPr>
        <p:spPr>
          <a:xfrm>
            <a:off x="323528" y="404664"/>
            <a:ext cx="6599627" cy="70788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National </a:t>
            </a:r>
            <a:r>
              <a:rPr lang="ro-RO" sz="40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Electricity</a:t>
            </a:r>
            <a:r>
              <a:rPr lang="ro-RO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 Market (NEM)</a:t>
            </a:r>
            <a:endParaRPr lang="en-US" sz="40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292100" dist="88900" dir="6000000" algn="ctr" rotWithShape="0">
                  <a:srgbClr val="1A4D8A">
                    <a:alpha val="27000"/>
                  </a:srgbClr>
                </a:outerShdw>
              </a:effectLst>
              <a:latin typeface="Franklin Gothic Medium Con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412776"/>
            <a:ext cx="8136904" cy="1080120"/>
          </a:xfrm>
        </p:spPr>
        <p:txBody>
          <a:bodyPr/>
          <a:lstStyle/>
          <a:p>
            <a:r>
              <a:rPr lang="ro-RO" dirty="0" smtClean="0"/>
              <a:t> Piaţa de energie electrică </a:t>
            </a:r>
          </a:p>
          <a:p>
            <a:pPr lvl="1"/>
            <a:r>
              <a:rPr lang="ro-RO" dirty="0" smtClean="0"/>
              <a:t>reglementată de către autoritatea AER (Australian Energy Regulator) </a:t>
            </a:r>
          </a:p>
          <a:p>
            <a:pPr lvl="1"/>
            <a:r>
              <a:rPr lang="ro-RO" dirty="0" smtClean="0"/>
              <a:t>administrată de către operatorul AEMO (Australian Energy Market Operator).</a:t>
            </a:r>
          </a:p>
          <a:p>
            <a:pPr>
              <a:buNone/>
            </a:pPr>
            <a:r>
              <a:rPr lang="ro-RO" dirty="0" smtClean="0"/>
              <a:t> </a:t>
            </a:r>
          </a:p>
          <a:p>
            <a:r>
              <a:rPr lang="ro-RO" dirty="0" smtClean="0"/>
              <a:t>Componentele pieţei sunt</a:t>
            </a:r>
            <a:endParaRPr lang="en-US" dirty="0" smtClean="0"/>
          </a:p>
          <a:p>
            <a:pPr lvl="1"/>
            <a:r>
              <a:rPr lang="ro-RO" dirty="0" smtClean="0"/>
              <a:t>Piaţă spot, pe ziua următoare</a:t>
            </a:r>
            <a:endParaRPr lang="en-US" dirty="0" smtClean="0"/>
          </a:p>
          <a:p>
            <a:pPr lvl="1"/>
            <a:r>
              <a:rPr lang="ro-RO" dirty="0" smtClean="0"/>
              <a:t>Piaţă de servicii de sistem</a:t>
            </a:r>
            <a:endParaRPr lang="en-US" dirty="0" smtClean="0"/>
          </a:p>
          <a:p>
            <a:pPr lvl="1"/>
            <a:r>
              <a:rPr lang="ro-RO" dirty="0" smtClean="0"/>
              <a:t>Piaţă financiară pentru contracte bilaterale şi derivate.</a:t>
            </a:r>
            <a:endParaRPr lang="en-US" dirty="0" smtClean="0"/>
          </a:p>
        </p:txBody>
      </p:sp>
      <p:sp>
        <p:nvSpPr>
          <p:cNvPr id="3" name="Rectangle 3"/>
          <p:cNvSpPr/>
          <p:nvPr/>
        </p:nvSpPr>
        <p:spPr>
          <a:xfrm>
            <a:off x="323528" y="404664"/>
            <a:ext cx="6599627" cy="70788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National </a:t>
            </a:r>
            <a:r>
              <a:rPr lang="ro-RO" sz="40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Electricity</a:t>
            </a:r>
            <a:r>
              <a:rPr lang="ro-RO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 Market (NEM)</a:t>
            </a:r>
            <a:endParaRPr lang="en-US" sz="40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292100" dist="88900" dir="6000000" algn="ctr" rotWithShape="0">
                  <a:srgbClr val="1A4D8A">
                    <a:alpha val="27000"/>
                  </a:srgbClr>
                </a:outerShdw>
              </a:effectLst>
              <a:latin typeface="Franklin Gothic Medium Cond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8344" y="2996952"/>
            <a:ext cx="1291713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4005064"/>
            <a:ext cx="20002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412776"/>
            <a:ext cx="8136904" cy="1080120"/>
          </a:xfrm>
        </p:spPr>
        <p:txBody>
          <a:bodyPr/>
          <a:lstStyle/>
          <a:p>
            <a:r>
              <a:rPr lang="ro-RO" dirty="0" smtClean="0"/>
              <a:t> Piaţa este una de tip „</a:t>
            </a:r>
            <a:r>
              <a:rPr lang="ro-RO" dirty="0" err="1" smtClean="0"/>
              <a:t>gross</a:t>
            </a:r>
            <a:r>
              <a:rPr lang="ro-RO" dirty="0" smtClean="0"/>
              <a:t>” - impune tranzacţionarea tuturor cantităţilor de energie electrică pe piaţa spot, pe ziua următoare.</a:t>
            </a:r>
          </a:p>
          <a:p>
            <a:endParaRPr lang="ro-RO" dirty="0" smtClean="0"/>
          </a:p>
          <a:p>
            <a:r>
              <a:rPr lang="ro-RO" dirty="0" smtClean="0"/>
              <a:t>Producătorii fac un număr de maxim zece oferte de perechi cantitate-preţ pentru intervale de cinci minute, iar preţurile se stabilesc la fiecare jumătate de oră, prin medierea celor 6 PMS obţinute prin ordinea de merit pe fiecare interval de cinci minute din jumătatea de oră.</a:t>
            </a:r>
            <a:endParaRPr lang="en-US" dirty="0"/>
          </a:p>
        </p:txBody>
      </p:sp>
      <p:sp>
        <p:nvSpPr>
          <p:cNvPr id="3" name="Rectangle 3"/>
          <p:cNvSpPr/>
          <p:nvPr/>
        </p:nvSpPr>
        <p:spPr>
          <a:xfrm>
            <a:off x="323528" y="404664"/>
            <a:ext cx="6599627" cy="70788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National </a:t>
            </a:r>
            <a:r>
              <a:rPr lang="ro-RO" sz="40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Electricity</a:t>
            </a:r>
            <a:r>
              <a:rPr lang="ro-RO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 Market (NEM)</a:t>
            </a:r>
            <a:endParaRPr lang="en-US" sz="40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292100" dist="88900" dir="6000000" algn="ctr" rotWithShape="0">
                  <a:srgbClr val="1A4D8A">
                    <a:alpha val="27000"/>
                  </a:srgbClr>
                </a:outerShdw>
              </a:effectLst>
              <a:latin typeface="Franklin Gothic Medium Con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412776"/>
            <a:ext cx="8136904" cy="1080120"/>
          </a:xfrm>
        </p:spPr>
        <p:txBody>
          <a:bodyPr/>
          <a:lstStyle/>
          <a:p>
            <a:r>
              <a:rPr lang="ro-RO" dirty="0" smtClean="0"/>
              <a:t> Reglementatorul AER impune o limită maximă (12.900 dolari australieni în 2012) şi minimă (-1.000 de dolari australieni) pentru preţurile ofertate pe piaţă. </a:t>
            </a:r>
          </a:p>
          <a:p>
            <a:endParaRPr lang="ro-RO" dirty="0" smtClean="0"/>
          </a:p>
          <a:p>
            <a:r>
              <a:rPr lang="ro-RO" dirty="0" smtClean="0"/>
              <a:t>Ofertele negative sunt folosite în special de către producătorii de energie regenerabilă pentru a funcţiona neîntrerupt vreme de mai multe ore, reducându-şi astfel costurile de producţie.</a:t>
            </a:r>
            <a:endParaRPr lang="en-US" dirty="0"/>
          </a:p>
        </p:txBody>
      </p:sp>
      <p:sp>
        <p:nvSpPr>
          <p:cNvPr id="3" name="Rectangle 3"/>
          <p:cNvSpPr/>
          <p:nvPr/>
        </p:nvSpPr>
        <p:spPr>
          <a:xfrm>
            <a:off x="323528" y="404664"/>
            <a:ext cx="6599627" cy="70788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National </a:t>
            </a:r>
            <a:r>
              <a:rPr lang="ro-RO" sz="40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Electricity</a:t>
            </a:r>
            <a:r>
              <a:rPr lang="ro-RO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 Market (NEM)</a:t>
            </a:r>
            <a:endParaRPr lang="en-US" sz="40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292100" dist="88900" dir="6000000" algn="ctr" rotWithShape="0">
                  <a:srgbClr val="1A4D8A">
                    <a:alpha val="27000"/>
                  </a:srgbClr>
                </a:outerShdw>
              </a:effectLst>
              <a:latin typeface="Franklin Gothic Medium Con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412776"/>
            <a:ext cx="8136904" cy="1080120"/>
          </a:xfrm>
        </p:spPr>
        <p:txBody>
          <a:bodyPr/>
          <a:lstStyle/>
          <a:p>
            <a:r>
              <a:rPr lang="ro-RO" dirty="0" smtClean="0"/>
              <a:t> Ofertarea este comună pentru toate statele din cadrul pieţei NEM, producătorii şi furnizorii din state diferite putând intra în relaţii comerciale neîngrădite.</a:t>
            </a:r>
          </a:p>
          <a:p>
            <a:endParaRPr lang="ro-RO" dirty="0" smtClean="0"/>
          </a:p>
          <a:p>
            <a:r>
              <a:rPr lang="ro-RO" dirty="0" smtClean="0"/>
              <a:t>AEMO foloseşte mecanismul de preţuri spot zonale, stabilind preţuri spot diferite la nivelul statelor atunci când volumul tranzacţiilor depăşeşte capacitatea de transport. În celelalte cazuri (70% în 2011-2012), preţurile sunt identice în regiuni.</a:t>
            </a:r>
            <a:endParaRPr lang="en-US" dirty="0"/>
          </a:p>
        </p:txBody>
      </p:sp>
      <p:sp>
        <p:nvSpPr>
          <p:cNvPr id="3" name="Rectangle 3"/>
          <p:cNvSpPr/>
          <p:nvPr/>
        </p:nvSpPr>
        <p:spPr>
          <a:xfrm>
            <a:off x="323528" y="404664"/>
            <a:ext cx="6599627" cy="70788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National </a:t>
            </a:r>
            <a:r>
              <a:rPr lang="ro-RO" sz="40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Electricity</a:t>
            </a:r>
            <a:r>
              <a:rPr lang="ro-RO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 Market (NEM)</a:t>
            </a:r>
            <a:endParaRPr lang="en-US" sz="40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292100" dist="88900" dir="6000000" algn="ctr" rotWithShape="0">
                  <a:srgbClr val="1A4D8A">
                    <a:alpha val="27000"/>
                  </a:srgbClr>
                </a:outerShdw>
              </a:effectLst>
              <a:latin typeface="Franklin Gothic Medium Con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412776"/>
            <a:ext cx="8136904" cy="1080120"/>
          </a:xfrm>
        </p:spPr>
        <p:txBody>
          <a:bodyPr/>
          <a:lstStyle/>
          <a:p>
            <a:r>
              <a:rPr lang="ro-RO" dirty="0" smtClean="0"/>
              <a:t>Bursa ASX oferă contracte derivate:</a:t>
            </a:r>
            <a:endParaRPr lang="en-US" dirty="0" smtClean="0"/>
          </a:p>
          <a:p>
            <a:pPr lvl="1"/>
            <a:r>
              <a:rPr lang="ro-RO" dirty="0" err="1" smtClean="0"/>
              <a:t>Futures</a:t>
            </a:r>
            <a:r>
              <a:rPr lang="ro-RO" dirty="0" smtClean="0"/>
              <a:t> (contracte pentru diferenţe), în care părţile stabilesc un preţ fix de tranzacţionare a energiei electrice pentru un anumit moment din viitor şi apoi îşi compensează reciproc diferenţele dintre acel preţ şi preţul rezultat pe piaţa spot</a:t>
            </a:r>
            <a:endParaRPr lang="en-US" dirty="0" smtClean="0"/>
          </a:p>
          <a:p>
            <a:pPr lvl="1"/>
            <a:r>
              <a:rPr lang="ro-RO" dirty="0" smtClean="0"/>
              <a:t>Opţiuni, care permit titularului ca, drept urmare a plăţii unei taxe </a:t>
            </a:r>
            <a:r>
              <a:rPr lang="ro-RO" dirty="0" err="1" smtClean="0"/>
              <a:t>premium</a:t>
            </a:r>
            <a:r>
              <a:rPr lang="ro-RO" dirty="0" smtClean="0"/>
              <a:t>, să renunţe la a mai îndeplini fizic partea din contract care îi revine.</a:t>
            </a:r>
            <a:endParaRPr lang="en-US" dirty="0"/>
          </a:p>
        </p:txBody>
      </p:sp>
      <p:sp>
        <p:nvSpPr>
          <p:cNvPr id="3" name="Rectangle 3"/>
          <p:cNvSpPr/>
          <p:nvPr/>
        </p:nvSpPr>
        <p:spPr>
          <a:xfrm>
            <a:off x="323528" y="404664"/>
            <a:ext cx="6599627" cy="70788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National </a:t>
            </a:r>
            <a:r>
              <a:rPr lang="ro-RO" sz="40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Electricity</a:t>
            </a:r>
            <a:r>
              <a:rPr lang="ro-RO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 Market (NEM)</a:t>
            </a:r>
            <a:endParaRPr lang="en-US" sz="40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292100" dist="88900" dir="6000000" algn="ctr" rotWithShape="0">
                  <a:srgbClr val="1A4D8A">
                    <a:alpha val="27000"/>
                  </a:srgbClr>
                </a:outerShdw>
              </a:effectLst>
              <a:latin typeface="Franklin Gothic Medium Cond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28184" y="4653136"/>
            <a:ext cx="1971675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467544" y="4077072"/>
            <a:ext cx="8229600" cy="896963"/>
          </a:xfrm>
        </p:spPr>
        <p:txBody>
          <a:bodyPr/>
          <a:lstStyle/>
          <a:p>
            <a:r>
              <a:rPr lang="ro-RO" dirty="0" smtClean="0"/>
              <a:t>gata pe azi !</a:t>
            </a:r>
            <a:endParaRPr lang="en-US" dirty="0"/>
          </a:p>
        </p:txBody>
      </p:sp>
      <p:pic>
        <p:nvPicPr>
          <p:cNvPr id="4" name="Imagine 3" descr="71090203.ZSMPzoUT.LonePine_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6" y="3789039"/>
            <a:ext cx="3024336" cy="232873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ine 4" descr="baby-koala-clings-to-a-le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1412776"/>
            <a:ext cx="3132347" cy="2088232"/>
          </a:xfrm>
          <a:prstGeom prst="rect">
            <a:avLst/>
          </a:prstGeom>
        </p:spPr>
      </p:pic>
      <p:pic>
        <p:nvPicPr>
          <p:cNvPr id="6" name="Imagine 5" descr="koala-bears-climbin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225050"/>
            <a:ext cx="4367944" cy="32759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6945"/>
          <a:stretch>
            <a:fillRect/>
          </a:stretch>
        </p:blipFill>
        <p:spPr bwMode="auto">
          <a:xfrm>
            <a:off x="4808811" y="3021410"/>
            <a:ext cx="4335189" cy="3836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484784"/>
            <a:ext cx="5760640" cy="1080120"/>
          </a:xfrm>
        </p:spPr>
        <p:txBody>
          <a:bodyPr/>
          <a:lstStyle/>
          <a:p>
            <a:pPr lvl="0"/>
            <a:r>
              <a:rPr lang="ro-RO" dirty="0" smtClean="0"/>
              <a:t>Una dintre cele mai dezvoltate pieţe de energie electrică liberalizate </a:t>
            </a:r>
            <a:endParaRPr lang="en-US" dirty="0" smtClean="0"/>
          </a:p>
          <a:p>
            <a:r>
              <a:rPr lang="ro-RO" dirty="0" smtClean="0"/>
              <a:t>Două pieţe liberalizate </a:t>
            </a:r>
            <a:r>
              <a:rPr lang="en-US" dirty="0" smtClean="0"/>
              <a:t>-99%</a:t>
            </a:r>
          </a:p>
          <a:p>
            <a:pPr lvl="1"/>
            <a:r>
              <a:rPr lang="ro-RO" sz="2000" dirty="0" smtClean="0"/>
              <a:t>National </a:t>
            </a:r>
            <a:r>
              <a:rPr lang="ro-RO" sz="2000" dirty="0" err="1" smtClean="0"/>
              <a:t>Electricity</a:t>
            </a:r>
            <a:r>
              <a:rPr lang="ro-RO" sz="2000" dirty="0" smtClean="0"/>
              <a:t> Market (NEM)</a:t>
            </a:r>
            <a:r>
              <a:rPr lang="en-US" sz="2000" dirty="0" smtClean="0"/>
              <a:t> – 89%</a:t>
            </a:r>
          </a:p>
          <a:p>
            <a:pPr lvl="1"/>
            <a:r>
              <a:rPr lang="ro-RO" sz="2000" dirty="0" err="1" smtClean="0"/>
              <a:t>Wholesale</a:t>
            </a:r>
            <a:r>
              <a:rPr lang="ro-RO" sz="2000" dirty="0" smtClean="0"/>
              <a:t> </a:t>
            </a:r>
            <a:r>
              <a:rPr lang="ro-RO" sz="2000" dirty="0" err="1" smtClean="0"/>
              <a:t>Electricity</a:t>
            </a:r>
            <a:r>
              <a:rPr lang="ro-RO" sz="2000" dirty="0" smtClean="0"/>
              <a:t> Market (WEM)</a:t>
            </a:r>
            <a:r>
              <a:rPr lang="en-US" sz="2000" dirty="0" smtClean="0"/>
              <a:t> – 10%</a:t>
            </a:r>
          </a:p>
          <a:p>
            <a:r>
              <a:rPr lang="ro-RO" dirty="0" smtClean="0"/>
              <a:t>Două monopoluri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</a:t>
            </a:r>
            <a:r>
              <a:rPr lang="ro-RO" dirty="0" smtClean="0"/>
              <a:t> integrate vertical </a:t>
            </a:r>
            <a:r>
              <a:rPr lang="en-US" dirty="0" smtClean="0"/>
              <a:t>-1%</a:t>
            </a:r>
          </a:p>
          <a:p>
            <a:pPr lvl="1"/>
            <a:r>
              <a:rPr lang="ro-RO" sz="2000" dirty="0" smtClean="0"/>
              <a:t>Power &amp; </a:t>
            </a:r>
            <a:r>
              <a:rPr lang="ro-RO" sz="2000" dirty="0" err="1" smtClean="0"/>
              <a:t>Water</a:t>
            </a:r>
            <a:r>
              <a:rPr lang="ro-RO" sz="2000" dirty="0" smtClean="0"/>
              <a:t> Corporation</a:t>
            </a:r>
            <a:endParaRPr lang="en-US" sz="2000" dirty="0" smtClean="0"/>
          </a:p>
          <a:p>
            <a:pPr lvl="1"/>
            <a:r>
              <a:rPr lang="ro-RO" sz="2000" dirty="0" err="1" smtClean="0"/>
              <a:t>Horizon</a:t>
            </a:r>
            <a:r>
              <a:rPr lang="ro-RO" sz="2000" dirty="0" smtClean="0"/>
              <a:t> Power.</a:t>
            </a:r>
            <a:endParaRPr lang="en-US" sz="2000" dirty="0"/>
          </a:p>
        </p:txBody>
      </p:sp>
      <p:sp>
        <p:nvSpPr>
          <p:cNvPr id="3" name="Rectangle 3"/>
          <p:cNvSpPr/>
          <p:nvPr/>
        </p:nvSpPr>
        <p:spPr>
          <a:xfrm>
            <a:off x="611560" y="404664"/>
            <a:ext cx="2264018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Australia</a:t>
            </a:r>
            <a:endParaRPr lang="en-US" sz="4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292100" dist="88900" dir="6000000" algn="ctr" rotWithShape="0">
                  <a:srgbClr val="1A4D8A">
                    <a:alpha val="27000"/>
                  </a:srgbClr>
                </a:outerShdw>
              </a:effectLst>
              <a:latin typeface="Franklin Gothic Medium Con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484784"/>
            <a:ext cx="5760640" cy="1080120"/>
          </a:xfrm>
        </p:spPr>
        <p:txBody>
          <a:bodyPr/>
          <a:lstStyle/>
          <a:p>
            <a:r>
              <a:rPr lang="ro-RO" dirty="0" smtClean="0"/>
              <a:t>Înainte de liberalizare</a:t>
            </a:r>
            <a:endParaRPr lang="en-US" dirty="0" smtClean="0"/>
          </a:p>
          <a:p>
            <a:pPr lvl="1"/>
            <a:r>
              <a:rPr lang="ro-RO" dirty="0" smtClean="0"/>
              <a:t> într-un număr de state funcţionau monopoluri unice pentru producţie, transport, distribuţie şi furnizare,</a:t>
            </a:r>
            <a:endParaRPr lang="en-US" dirty="0" smtClean="0"/>
          </a:p>
          <a:p>
            <a:pPr lvl="1"/>
            <a:r>
              <a:rPr lang="ro-RO" dirty="0" smtClean="0"/>
              <a:t>î</a:t>
            </a:r>
            <a:r>
              <a:rPr lang="en-US" dirty="0" smtClean="0"/>
              <a:t>n </a:t>
            </a:r>
            <a:r>
              <a:rPr lang="ro-RO" dirty="0" smtClean="0"/>
              <a:t>altele, producţia şi transportul erau integrate vertical, iar distribuţia şi furnizarea erau organizate sub formă de monopoluri locale.</a:t>
            </a:r>
            <a:endParaRPr lang="en-US" dirty="0"/>
          </a:p>
        </p:txBody>
      </p:sp>
      <p:sp>
        <p:nvSpPr>
          <p:cNvPr id="3" name="Rectangle 3"/>
          <p:cNvSpPr/>
          <p:nvPr/>
        </p:nvSpPr>
        <p:spPr>
          <a:xfrm>
            <a:off x="611560" y="404664"/>
            <a:ext cx="2264018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Australia</a:t>
            </a:r>
            <a:endParaRPr lang="en-US" sz="4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292100" dist="88900" dir="6000000" algn="ctr" rotWithShape="0">
                  <a:srgbClr val="1A4D8A">
                    <a:alpha val="27000"/>
                  </a:srgbClr>
                </a:outerShdw>
              </a:effectLst>
              <a:latin typeface="Franklin Gothic Medium Cond" pitchFamily="34" charset="0"/>
            </a:endParaRPr>
          </a:p>
        </p:txBody>
      </p:sp>
      <p:pic>
        <p:nvPicPr>
          <p:cNvPr id="5" name="Imagine 4" descr="Sleeping Koala.JPG"/>
          <p:cNvPicPr>
            <a:picLocks noChangeAspect="1"/>
          </p:cNvPicPr>
          <p:nvPr/>
        </p:nvPicPr>
        <p:blipFill>
          <a:blip r:embed="rId2" cstate="print"/>
          <a:srcRect l="8750" r="12904"/>
          <a:stretch>
            <a:fillRect/>
          </a:stretch>
        </p:blipFill>
        <p:spPr>
          <a:xfrm>
            <a:off x="5868144" y="2958968"/>
            <a:ext cx="3275856" cy="3899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Sleeping Koal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0072" y="4304468"/>
            <a:ext cx="3923928" cy="25535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484784"/>
            <a:ext cx="5184576" cy="1080120"/>
          </a:xfrm>
        </p:spPr>
        <p:txBody>
          <a:bodyPr/>
          <a:lstStyle/>
          <a:p>
            <a:r>
              <a:rPr lang="ro-RO" sz="2400" dirty="0" smtClean="0"/>
              <a:t>producători – concurenţă în fiecare stat</a:t>
            </a:r>
            <a:endParaRPr lang="en-US" sz="2400" dirty="0" smtClean="0"/>
          </a:p>
          <a:p>
            <a:pPr lvl="0"/>
            <a:r>
              <a:rPr lang="ro-RO" sz="2400" dirty="0" smtClean="0"/>
              <a:t>transport - monopoluri la nivel de stat</a:t>
            </a:r>
            <a:endParaRPr lang="en-US" sz="2400" dirty="0" smtClean="0"/>
          </a:p>
          <a:p>
            <a:pPr lvl="0"/>
            <a:r>
              <a:rPr lang="ro-RO" sz="2400" dirty="0" smtClean="0"/>
              <a:t>distribuţie - monopoluri geografice locale</a:t>
            </a:r>
            <a:endParaRPr lang="en-US" sz="2400" dirty="0" smtClean="0"/>
          </a:p>
          <a:p>
            <a:pPr lvl="0"/>
            <a:r>
              <a:rPr lang="ro-RO" sz="2400" dirty="0" smtClean="0"/>
              <a:t>două categorii de furnizori</a:t>
            </a:r>
            <a:endParaRPr lang="en-US" sz="2400" dirty="0" smtClean="0"/>
          </a:p>
          <a:p>
            <a:pPr marL="715963" lvl="0"/>
            <a:r>
              <a:rPr lang="ro-RO" sz="2400" dirty="0" smtClean="0"/>
              <a:t>„</a:t>
            </a:r>
            <a:r>
              <a:rPr lang="ro-RO" sz="2400" dirty="0" err="1" smtClean="0"/>
              <a:t>first</a:t>
            </a:r>
            <a:r>
              <a:rPr lang="ro-RO" sz="2400" dirty="0" smtClean="0"/>
              <a:t> </a:t>
            </a:r>
            <a:r>
              <a:rPr lang="ro-RO" sz="2400" dirty="0" err="1" smtClean="0"/>
              <a:t>tier</a:t>
            </a:r>
            <a:r>
              <a:rPr lang="ro-RO" sz="2400" dirty="0" smtClean="0"/>
              <a:t>” (primul pilon) – înfiinţaţi ca parte a companiilor de distribuţie locale, activi la nivel de stat</a:t>
            </a:r>
            <a:endParaRPr lang="en-US" sz="2400" dirty="0" smtClean="0"/>
          </a:p>
          <a:p>
            <a:pPr marL="715963"/>
            <a:r>
              <a:rPr lang="ro-RO" sz="2400" dirty="0" smtClean="0"/>
              <a:t>„second </a:t>
            </a:r>
            <a:r>
              <a:rPr lang="ro-RO" sz="2400" dirty="0" err="1" smtClean="0"/>
              <a:t>tier</a:t>
            </a:r>
            <a:r>
              <a:rPr lang="ro-RO" sz="2400" dirty="0" smtClean="0"/>
              <a:t>” (al doilea pilon) - furnizori independenţi de companiile de distribuţie, care pot vinde pe întreg teritoriul unui stat.</a:t>
            </a:r>
            <a:endParaRPr lang="en-US" sz="3200" dirty="0"/>
          </a:p>
        </p:txBody>
      </p:sp>
      <p:sp>
        <p:nvSpPr>
          <p:cNvPr id="3" name="Rectangle 3"/>
          <p:cNvSpPr/>
          <p:nvPr/>
        </p:nvSpPr>
        <p:spPr>
          <a:xfrm>
            <a:off x="323528" y="404664"/>
            <a:ext cx="5319149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48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Restructurarea - 1998</a:t>
            </a:r>
            <a:endParaRPr lang="en-US" sz="4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292100" dist="88900" dir="6000000" algn="ctr" rotWithShape="0">
                  <a:srgbClr val="1A4D8A">
                    <a:alpha val="27000"/>
                  </a:srgbClr>
                </a:outerShdw>
              </a:effectLst>
              <a:latin typeface="Franklin Gothic Medium Con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9424" y="1412776"/>
            <a:ext cx="5184576" cy="1080120"/>
          </a:xfrm>
        </p:spPr>
        <p:txBody>
          <a:bodyPr/>
          <a:lstStyle/>
          <a:p>
            <a:r>
              <a:rPr lang="ro-RO" sz="2400" dirty="0" smtClean="0"/>
              <a:t>organizată în jurul reţelei de transport din zona vestică, South West </a:t>
            </a:r>
            <a:r>
              <a:rPr lang="ro-RO" sz="2400" dirty="0" err="1" smtClean="0"/>
              <a:t>Interconnection</a:t>
            </a:r>
            <a:r>
              <a:rPr lang="ro-RO" sz="2400" dirty="0" smtClean="0"/>
              <a:t> </a:t>
            </a:r>
            <a:r>
              <a:rPr lang="ro-RO" sz="2400" dirty="0" err="1" smtClean="0"/>
              <a:t>System</a:t>
            </a:r>
            <a:r>
              <a:rPr lang="ro-RO" sz="2400" dirty="0" smtClean="0"/>
              <a:t> (SWIS)</a:t>
            </a:r>
          </a:p>
          <a:p>
            <a:r>
              <a:rPr lang="ro-RO" sz="2400" dirty="0" smtClean="0"/>
              <a:t>complet izolată de restul ţării.</a:t>
            </a:r>
          </a:p>
          <a:p>
            <a:r>
              <a:rPr lang="ro-RO" sz="2400" dirty="0" smtClean="0"/>
              <a:t>operată de The Independent Market Operator of Western Australia (IMOWA)</a:t>
            </a:r>
            <a:endParaRPr lang="en-US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4725144"/>
            <a:ext cx="1495425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3F0ED"/>
              </a:clrFrom>
              <a:clrTo>
                <a:srgbClr val="F3F0E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066800"/>
            <a:ext cx="39624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3"/>
          <p:cNvSpPr/>
          <p:nvPr/>
        </p:nvSpPr>
        <p:spPr>
          <a:xfrm>
            <a:off x="395536" y="404664"/>
            <a:ext cx="7029232" cy="70788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40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Wholesale</a:t>
            </a:r>
            <a:r>
              <a:rPr lang="ro-RO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 </a:t>
            </a:r>
            <a:r>
              <a:rPr lang="en-US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Electricity Market (WEM)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9424" y="1412776"/>
            <a:ext cx="5184576" cy="1080120"/>
          </a:xfrm>
        </p:spPr>
        <p:txBody>
          <a:bodyPr/>
          <a:lstStyle/>
          <a:p>
            <a:pPr lvl="0"/>
            <a:r>
              <a:rPr lang="ro-RO" dirty="0" smtClean="0"/>
              <a:t>piaţă de energie </a:t>
            </a:r>
            <a:endParaRPr lang="en-US" dirty="0" smtClean="0"/>
          </a:p>
          <a:p>
            <a:pPr lvl="1"/>
            <a:r>
              <a:rPr lang="ro-RO" dirty="0" smtClean="0"/>
              <a:t> tranzacţii prin  contracte bilaterale </a:t>
            </a:r>
            <a:endParaRPr lang="en-US" dirty="0" smtClean="0"/>
          </a:p>
          <a:p>
            <a:pPr lvl="1"/>
            <a:r>
              <a:rPr lang="ro-RO" dirty="0" smtClean="0"/>
              <a:t>o piaţă spot, pe ziua următoare (</a:t>
            </a:r>
            <a:r>
              <a:rPr lang="ro-RO" dirty="0" err="1" smtClean="0"/>
              <a:t>Short</a:t>
            </a:r>
            <a:r>
              <a:rPr lang="ro-RO" dirty="0" smtClean="0"/>
              <a:t> </a:t>
            </a:r>
            <a:r>
              <a:rPr lang="ro-RO" dirty="0" err="1" smtClean="0"/>
              <a:t>Term</a:t>
            </a:r>
            <a:r>
              <a:rPr lang="ro-RO" dirty="0" smtClean="0"/>
              <a:t> Energy Market - STEM)</a:t>
            </a:r>
            <a:endParaRPr lang="en-US" dirty="0" smtClean="0"/>
          </a:p>
          <a:p>
            <a:pPr lvl="1"/>
            <a:r>
              <a:rPr lang="ro-RO" dirty="0" smtClean="0"/>
              <a:t>o piaţă de echilibrare</a:t>
            </a:r>
            <a:endParaRPr lang="en-US" dirty="0" smtClean="0"/>
          </a:p>
          <a:p>
            <a:pPr lvl="0"/>
            <a:r>
              <a:rPr lang="ro-RO" dirty="0" smtClean="0"/>
              <a:t>piaţă pentru asigurarea capacităţilor de producţie</a:t>
            </a:r>
            <a:endParaRPr lang="en-US" dirty="0" smtClean="0"/>
          </a:p>
          <a:p>
            <a:pPr lvl="0"/>
            <a:r>
              <a:rPr lang="ro-RO" dirty="0" smtClean="0"/>
              <a:t>piaţă de servicii de sistem</a:t>
            </a: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3F0ED"/>
              </a:clrFrom>
              <a:clrTo>
                <a:srgbClr val="F3F0E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066800"/>
            <a:ext cx="39624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/>
          <p:nvPr/>
        </p:nvSpPr>
        <p:spPr>
          <a:xfrm>
            <a:off x="395536" y="332656"/>
            <a:ext cx="7029232" cy="70788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40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Wholesale</a:t>
            </a:r>
            <a:r>
              <a:rPr lang="ro-RO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 </a:t>
            </a:r>
            <a:r>
              <a:rPr lang="en-US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Electricity Market (WEM)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412776"/>
            <a:ext cx="8424936" cy="1080120"/>
          </a:xfrm>
        </p:spPr>
        <p:txBody>
          <a:bodyPr/>
          <a:lstStyle/>
          <a:p>
            <a:r>
              <a:rPr lang="ro-RO" dirty="0" smtClean="0"/>
              <a:t>piaţă de energie „net market”</a:t>
            </a:r>
          </a:p>
          <a:p>
            <a:pPr lvl="1"/>
            <a:r>
              <a:rPr lang="ro-RO" dirty="0" smtClean="0"/>
              <a:t>furnizorii îşi asigură necesarul de energie electrică preponderent prin achiziţii prin contracte (95%)</a:t>
            </a:r>
          </a:p>
          <a:p>
            <a:pPr lvl="1"/>
            <a:r>
              <a:rPr lang="ro-RO" dirty="0" smtClean="0"/>
              <a:t>piaţa STEM serveşte la acoperirea necesităţilor de ultim moment </a:t>
            </a:r>
          </a:p>
          <a:p>
            <a:pPr lvl="1">
              <a:buNone/>
            </a:pPr>
            <a:r>
              <a:rPr lang="ro-RO" dirty="0" smtClean="0"/>
              <a:t>( 4% din totalul tranzacţiilor de pe piaţă în 2010).</a:t>
            </a:r>
            <a:endParaRPr lang="en-US" dirty="0" smtClean="0"/>
          </a:p>
          <a:p>
            <a:r>
              <a:rPr lang="ro-RO" dirty="0" smtClean="0"/>
              <a:t>piaţa de echilibrare are o pondere mică în tranzacţii (6% în 2010), foloseşte ca referinţă preţurile stabilite pe piaţa spot şi are ca rol rezolvarea dezechilibrelor între producţie şi consum survenite pe parcursul zilei de livrare.</a:t>
            </a:r>
            <a:endParaRPr lang="en-US" dirty="0" smtClean="0"/>
          </a:p>
          <a:p>
            <a:pPr lvl="0"/>
            <a:endParaRPr lang="en-US" dirty="0"/>
          </a:p>
        </p:txBody>
      </p:sp>
      <p:sp>
        <p:nvSpPr>
          <p:cNvPr id="5" name="Rectangle 3"/>
          <p:cNvSpPr/>
          <p:nvPr/>
        </p:nvSpPr>
        <p:spPr>
          <a:xfrm>
            <a:off x="395536" y="404664"/>
            <a:ext cx="7029232" cy="70788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40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Wholesale</a:t>
            </a:r>
            <a:r>
              <a:rPr lang="ro-RO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 </a:t>
            </a:r>
            <a:r>
              <a:rPr lang="en-US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Electricity Market (WEM)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412776"/>
            <a:ext cx="8424936" cy="1080120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ro-RO" dirty="0" smtClean="0"/>
              <a:t>Operatorul IMOWA calculează necesarul de rezervă de capacitate de producţie pentru următorii zece ani şi obligă participanţii la piaţă să achiziţioneze </a:t>
            </a:r>
            <a:r>
              <a:rPr lang="ro-RO" i="1" dirty="0" err="1" smtClean="0"/>
              <a:t>capacity</a:t>
            </a:r>
            <a:r>
              <a:rPr lang="ro-RO" i="1" dirty="0" smtClean="0"/>
              <a:t> </a:t>
            </a:r>
            <a:r>
              <a:rPr lang="ro-RO" i="1" dirty="0" err="1" smtClean="0"/>
              <a:t>credits</a:t>
            </a:r>
            <a:r>
              <a:rPr lang="ro-RO" i="1" dirty="0" smtClean="0"/>
              <a:t>  </a:t>
            </a:r>
            <a:r>
              <a:rPr lang="ro-RO" dirty="0" smtClean="0"/>
              <a:t>în funcţie de volumul tranzacţiilor făcute pe piaţă.</a:t>
            </a:r>
          </a:p>
          <a:p>
            <a:pPr>
              <a:spcBef>
                <a:spcPts val="1800"/>
              </a:spcBef>
            </a:pPr>
            <a:r>
              <a:rPr lang="ro-RO" dirty="0" smtClean="0"/>
              <a:t>Aceştia le achiziţionează prin contracte bilaterale de la producători sau furnizorii capabili să ofere servicii de sarcină </a:t>
            </a:r>
            <a:r>
              <a:rPr lang="ro-RO" dirty="0" err="1" smtClean="0"/>
              <a:t>intreruptibilă</a:t>
            </a:r>
            <a:r>
              <a:rPr lang="ro-RO" dirty="0" smtClean="0"/>
              <a:t>, cărora le sunt acordate aceste credite.</a:t>
            </a:r>
          </a:p>
          <a:p>
            <a:pPr>
              <a:spcBef>
                <a:spcPts val="1800"/>
              </a:spcBef>
            </a:pPr>
            <a:r>
              <a:rPr lang="ro-RO" dirty="0" smtClean="0"/>
              <a:t>Dacă nu se fac suficiente tranzacţii de acest fel, operatorul pieţei organizează licitaţii de capacitate.</a:t>
            </a:r>
            <a:endParaRPr lang="en-US" dirty="0" smtClean="0"/>
          </a:p>
          <a:p>
            <a:pPr lvl="0"/>
            <a:endParaRPr lang="en-US" dirty="0"/>
          </a:p>
        </p:txBody>
      </p:sp>
      <p:sp>
        <p:nvSpPr>
          <p:cNvPr id="3" name="Rectangle 3"/>
          <p:cNvSpPr/>
          <p:nvPr/>
        </p:nvSpPr>
        <p:spPr>
          <a:xfrm>
            <a:off x="395536" y="404664"/>
            <a:ext cx="7029232" cy="70788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40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Wholesale</a:t>
            </a:r>
            <a:r>
              <a:rPr lang="ro-RO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 </a:t>
            </a:r>
            <a:r>
              <a:rPr lang="en-US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292100" dist="88900" dir="6000000" algn="ctr" rotWithShape="0">
                    <a:srgbClr val="1A4D8A">
                      <a:alpha val="27000"/>
                    </a:srgbClr>
                  </a:outerShdw>
                </a:effectLst>
                <a:latin typeface="Franklin Gothic Medium Cond" pitchFamily="34" charset="0"/>
              </a:rPr>
              <a:t>Electricity Market (WEM)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5777</TotalTime>
  <Words>1562</Words>
  <Application>Microsoft Office PowerPoint</Application>
  <PresentationFormat>On-screen Show (4:3)</PresentationFormat>
  <Paragraphs>139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Franklin Gothic Medium</vt:lpstr>
      <vt:lpstr>DejaVu Sans</vt:lpstr>
      <vt:lpstr>Franklin Gothic Medium Cond</vt:lpstr>
      <vt:lpstr>Estrangelo Edessa</vt:lpstr>
      <vt:lpstr>Diseño predeterminado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miniAthlon</cp:lastModifiedBy>
  <cp:revision>805</cp:revision>
  <dcterms:created xsi:type="dcterms:W3CDTF">2010-05-23T14:28:12Z</dcterms:created>
  <dcterms:modified xsi:type="dcterms:W3CDTF">2014-01-08T09:03:15Z</dcterms:modified>
</cp:coreProperties>
</file>