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Default Extension="fntdata" ContentType="application/x-fontdata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5" r:id="rId19"/>
    <p:sldId id="274" r:id="rId20"/>
    <p:sldId id="276" r:id="rId21"/>
    <p:sldId id="277" r:id="rId22"/>
    <p:sldId id="278" r:id="rId23"/>
    <p:sldId id="280" r:id="rId24"/>
    <p:sldId id="279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4" r:id="rId38"/>
    <p:sldId id="293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35" r:id="rId53"/>
    <p:sldId id="309" r:id="rId54"/>
    <p:sldId id="310" r:id="rId55"/>
    <p:sldId id="311" r:id="rId56"/>
    <p:sldId id="312" r:id="rId57"/>
    <p:sldId id="336" r:id="rId58"/>
    <p:sldId id="313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32" r:id="rId76"/>
    <p:sldId id="333" r:id="rId77"/>
    <p:sldId id="334" r:id="rId78"/>
  </p:sldIdLst>
  <p:sldSz cx="9144000" cy="6858000" type="screen4x3"/>
  <p:notesSz cx="6858000" cy="9144000"/>
  <p:embeddedFontLst>
    <p:embeddedFont>
      <p:font typeface="Franklin Gothic Medium" pitchFamily="34" charset="0"/>
      <p:regular r:id="rId79"/>
      <p:italic r:id="rId80"/>
    </p:embeddedFont>
    <p:embeddedFont>
      <p:font typeface="DejaVu Sans" pitchFamily="34" charset="0"/>
      <p:regular r:id="rId81"/>
      <p:bold r:id="rId82"/>
      <p:italic r:id="rId83"/>
      <p:boldItalic r:id="rId84"/>
    </p:embeddedFont>
    <p:embeddedFont>
      <p:font typeface="Franklin Gothic Medium Cond" pitchFamily="34" charset="0"/>
      <p:regular r:id="rId85"/>
    </p:embeddedFont>
    <p:embeddedFont>
      <p:font typeface="Estrangelo Edessa" pitchFamily="66" charset="0"/>
      <p:regular r:id="rId86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D8A"/>
    <a:srgbClr val="0099CC"/>
    <a:srgbClr val="422C16"/>
    <a:srgbClr val="0C788E"/>
    <a:srgbClr val="006666"/>
    <a:srgbClr val="660066"/>
    <a:srgbClr val="333300"/>
    <a:srgbClr val="33CCCC"/>
    <a:srgbClr val="33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>
        <p:scale>
          <a:sx n="90" d="100"/>
          <a:sy n="90" d="100"/>
        </p:scale>
        <p:origin x="-2160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font" Target="fonts/font6.fntdata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font" Target="fonts/font1.fntdata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font" Target="fonts/font4.fntdata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2.fntdata"/><Relationship Id="rId85" Type="http://schemas.openxmlformats.org/officeDocument/2006/relationships/font" Target="fonts/font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5.fntdata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font" Target="fonts/font3.fntdata"/><Relationship Id="rId86" Type="http://schemas.openxmlformats.org/officeDocument/2006/relationships/font" Target="fonts/font8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1D09E-9AA3-408D-AF1D-637773D7DFE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6B5C7-5774-4120-AD91-45E6CE7CB3D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9C8BF-C79B-4857-A815-34746134FC3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3600">
                <a:latin typeface="Franklin Gothic Medium Cond" pitchFamily="34" charset="0"/>
                <a:ea typeface="DejaVu Sans" pitchFamily="34" charset="0"/>
                <a:cs typeface="DejaVu Sans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atin typeface="Franklin Gothic Medium Cond" pitchFamily="34" charset="0"/>
                <a:ea typeface="DejaVu Sans" pitchFamily="34" charset="0"/>
                <a:cs typeface="DejaVu Sans" pitchFamily="34" charset="0"/>
              </a:defRPr>
            </a:lvl1pPr>
            <a:lvl2pPr>
              <a:defRPr sz="2400">
                <a:latin typeface="Franklin Gothic Medium Cond" pitchFamily="34" charset="0"/>
                <a:ea typeface="DejaVu Sans" pitchFamily="34" charset="0"/>
                <a:cs typeface="DejaVu Sans" pitchFamily="34" charset="0"/>
              </a:defRPr>
            </a:lvl2pPr>
            <a:lvl3pPr>
              <a:defRPr sz="2000">
                <a:latin typeface="Franklin Gothic Medium Cond" pitchFamily="34" charset="0"/>
                <a:ea typeface="DejaVu Sans" pitchFamily="34" charset="0"/>
                <a:cs typeface="DejaVu Sans" pitchFamily="34" charset="0"/>
              </a:defRPr>
            </a:lvl3pPr>
            <a:lvl4pPr>
              <a:defRPr sz="1800">
                <a:latin typeface="Franklin Gothic Medium Cond" pitchFamily="34" charset="0"/>
                <a:ea typeface="DejaVu Sans" pitchFamily="34" charset="0"/>
                <a:cs typeface="DejaVu Sans" pitchFamily="34" charset="0"/>
              </a:defRPr>
            </a:lvl4pPr>
            <a:lvl5pPr>
              <a:defRPr sz="1800">
                <a:latin typeface="Franklin Gothic Medium Cond" pitchFamily="34" charset="0"/>
                <a:ea typeface="DejaVu Sans" pitchFamily="34" charset="0"/>
                <a:cs typeface="DejaVu Sans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CB128-28F9-4A34-9568-832BBFA3819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0F002-72F5-4130-9AEE-B74BA9D9252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382D9-EA1B-4E26-9FD4-2084FA14450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01278-CBF2-49F2-B94E-1336658FFCA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CB37E-1D9E-4A8E-BD17-427E73C6411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38DAF-4119-4018-A7C9-12B3FD221B2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F1FAE-EB1A-48FF-906A-716C7BE1C7F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620DE-CC5E-40FA-88CB-E7AA93376CA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08104" y="6525344"/>
            <a:ext cx="3538736" cy="20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Estrangelo Edessa" pitchFamily="66" charset="0"/>
                <a:cs typeface="Estrangelo Edessa" pitchFamily="66" charset="0"/>
              </a:defRPr>
            </a:lvl1pPr>
          </a:lstStyle>
          <a:p>
            <a:pPr>
              <a:defRPr/>
            </a:pPr>
            <a:r>
              <a:rPr lang="es-ES" dirty="0" smtClean="0"/>
              <a:t>Pie</a:t>
            </a:r>
            <a:r>
              <a:rPr lang="ro-RO" dirty="0" err="1" smtClean="0"/>
              <a:t>ţe</a:t>
            </a:r>
            <a:r>
              <a:rPr lang="ro-RO" dirty="0" smtClean="0"/>
              <a:t> de energie - Management şi reglementare</a:t>
            </a: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Estrangelo Edessa" pitchFamily="66" charset="0"/>
          <a:ea typeface="+mj-ea"/>
          <a:cs typeface="Estrangelo Edessa" pitchFamily="66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Estrangelo Edessa" pitchFamily="66" charset="0"/>
          <a:ea typeface="+mn-ea"/>
          <a:cs typeface="Estrangelo Edessa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Estrangelo Edessa" pitchFamily="66" charset="0"/>
          <a:cs typeface="Estrangelo Edessa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Estrangelo Edessa" pitchFamily="66" charset="0"/>
          <a:cs typeface="Estrangelo Edessa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Estrangelo Edessa" pitchFamily="66" charset="0"/>
          <a:cs typeface="Estrangelo Edessa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Estrangelo Edessa" pitchFamily="66" charset="0"/>
          <a:cs typeface="Estrangelo Edessa" pitchFamily="66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7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2.jpeg"/><Relationship Id="rId4" Type="http://schemas.openxmlformats.org/officeDocument/2006/relationships/image" Target="../media/image28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7" Type="http://schemas.openxmlformats.org/officeDocument/2006/relationships/image" Target="../media/image48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2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30.jpeg"/><Relationship Id="rId7" Type="http://schemas.openxmlformats.org/officeDocument/2006/relationships/image" Target="../media/image51.jpeg"/><Relationship Id="rId12" Type="http://schemas.openxmlformats.org/officeDocument/2006/relationships/image" Target="../media/image53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54.jpeg"/><Relationship Id="rId5" Type="http://schemas.openxmlformats.org/officeDocument/2006/relationships/image" Target="../media/image59.jpeg"/><Relationship Id="rId10" Type="http://schemas.openxmlformats.org/officeDocument/2006/relationships/image" Target="../media/image52.jpeg"/><Relationship Id="rId4" Type="http://schemas.openxmlformats.org/officeDocument/2006/relationships/image" Target="../media/image58.jpeg"/><Relationship Id="rId9" Type="http://schemas.openxmlformats.org/officeDocument/2006/relationships/image" Target="../media/image57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7.jpeg"/><Relationship Id="rId4" Type="http://schemas.openxmlformats.org/officeDocument/2006/relationships/image" Target="../media/image55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7.jpeg"/><Relationship Id="rId4" Type="http://schemas.openxmlformats.org/officeDocument/2006/relationships/image" Target="../media/image55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7.jpeg"/><Relationship Id="rId4" Type="http://schemas.openxmlformats.org/officeDocument/2006/relationships/image" Target="../media/image55.jpeg"/><Relationship Id="rId9" Type="http://schemas.openxmlformats.org/officeDocument/2006/relationships/image" Target="../media/image50.jpe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7.jpeg"/><Relationship Id="rId4" Type="http://schemas.openxmlformats.org/officeDocument/2006/relationships/image" Target="../media/image55.jpeg"/><Relationship Id="rId9" Type="http://schemas.openxmlformats.org/officeDocument/2006/relationships/image" Target="../media/image50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7.jpeg"/><Relationship Id="rId10" Type="http://schemas.openxmlformats.org/officeDocument/2006/relationships/image" Target="../media/image67.png"/><Relationship Id="rId4" Type="http://schemas.openxmlformats.org/officeDocument/2006/relationships/image" Target="../media/image55.jpeg"/><Relationship Id="rId9" Type="http://schemas.openxmlformats.org/officeDocument/2006/relationships/image" Target="../media/image50.jpe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7.jpeg"/><Relationship Id="rId4" Type="http://schemas.openxmlformats.org/officeDocument/2006/relationships/image" Target="../media/image55.jpeg"/><Relationship Id="rId9" Type="http://schemas.openxmlformats.org/officeDocument/2006/relationships/image" Target="../media/image50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56.jpeg"/><Relationship Id="rId7" Type="http://schemas.openxmlformats.org/officeDocument/2006/relationships/image" Target="../media/image52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5.jpeg"/><Relationship Id="rId10" Type="http://schemas.openxmlformats.org/officeDocument/2006/relationships/image" Target="../media/image50.jpeg"/><Relationship Id="rId4" Type="http://schemas.openxmlformats.org/officeDocument/2006/relationships/image" Target="../media/image51.jpeg"/><Relationship Id="rId9" Type="http://schemas.openxmlformats.org/officeDocument/2006/relationships/image" Target="../media/image53.jpe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7.jpeg"/><Relationship Id="rId4" Type="http://schemas.openxmlformats.org/officeDocument/2006/relationships/image" Target="../media/image55.jpeg"/><Relationship Id="rId9" Type="http://schemas.openxmlformats.org/officeDocument/2006/relationships/image" Target="../media/image5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7.jpeg"/><Relationship Id="rId4" Type="http://schemas.openxmlformats.org/officeDocument/2006/relationships/image" Target="../media/image55.jpe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7.jpeg"/><Relationship Id="rId4" Type="http://schemas.openxmlformats.org/officeDocument/2006/relationships/image" Target="../media/image55.jpeg"/><Relationship Id="rId9" Type="http://schemas.openxmlformats.org/officeDocument/2006/relationships/image" Target="../media/image69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40.jpeg"/><Relationship Id="rId7" Type="http://schemas.openxmlformats.org/officeDocument/2006/relationships/image" Target="../media/image74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gif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jpe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65"/>
          <p:cNvSpPr>
            <a:spLocks noChangeArrowheads="1"/>
          </p:cNvSpPr>
          <p:nvPr/>
        </p:nvSpPr>
        <p:spPr bwMode="auto">
          <a:xfrm>
            <a:off x="3995936" y="3284984"/>
            <a:ext cx="464502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ro-RO" sz="2400" b="1" dirty="0">
                <a:latin typeface="Franklin Gothic Medium" pitchFamily="34" charset="0"/>
              </a:rPr>
              <a:t>CAPITOLUL </a:t>
            </a:r>
            <a:r>
              <a:rPr lang="en-US" sz="2400" b="1" dirty="0" smtClean="0">
                <a:latin typeface="Franklin Gothic Medium" pitchFamily="34" charset="0"/>
              </a:rPr>
              <a:t>4</a:t>
            </a:r>
            <a:endParaRPr lang="en-US" sz="2400" b="1" dirty="0">
              <a:latin typeface="Franklin Gothic Medium" pitchFamily="34" charset="0"/>
            </a:endParaRPr>
          </a:p>
          <a:p>
            <a:r>
              <a:rPr lang="ro-RO" sz="2400" b="1" dirty="0" smtClean="0">
                <a:solidFill>
                  <a:srgbClr val="0099CC"/>
                </a:solidFill>
              </a:rPr>
              <a:t>Pieţe de energie în lume</a:t>
            </a:r>
            <a:endParaRPr lang="en-US" sz="2400" b="1" dirty="0">
              <a:solidFill>
                <a:srgbClr val="0099CC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07704" y="1196752"/>
            <a:ext cx="7031220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o-RO" sz="4000" b="1" spc="50" dirty="0" smtClean="0">
                <a:ln w="12700" cmpd="sng">
                  <a:solidFill>
                    <a:srgbClr val="1A4D8A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50800" dir="5400000" algn="ctr" rotWithShape="0">
                    <a:srgbClr val="1A4D8A"/>
                  </a:outerShdw>
                </a:effectLst>
                <a:latin typeface="Franklin Gothic Medium" pitchFamily="34" charset="0"/>
                <a:ea typeface="DejaVu Sans" pitchFamily="34" charset="0"/>
                <a:cs typeface="DejaVu Sans" pitchFamily="34" charset="0"/>
              </a:rPr>
              <a:t>Pieţe de Energie –</a:t>
            </a:r>
            <a:br>
              <a:rPr lang="ro-RO" sz="4000" b="1" spc="50" dirty="0" smtClean="0">
                <a:ln w="12700" cmpd="sng">
                  <a:solidFill>
                    <a:srgbClr val="1A4D8A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50800" dir="5400000" algn="ctr" rotWithShape="0">
                    <a:srgbClr val="1A4D8A"/>
                  </a:outerShdw>
                </a:effectLst>
                <a:latin typeface="Franklin Gothic Medium" pitchFamily="34" charset="0"/>
                <a:ea typeface="DejaVu Sans" pitchFamily="34" charset="0"/>
                <a:cs typeface="DejaVu Sans" pitchFamily="34" charset="0"/>
              </a:rPr>
            </a:br>
            <a:r>
              <a:rPr lang="ro-RO" sz="4000" b="1" spc="50" dirty="0" smtClean="0">
                <a:ln w="12700" cmpd="sng">
                  <a:solidFill>
                    <a:srgbClr val="1A4D8A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50800" dir="5400000" algn="ctr" rotWithShape="0">
                    <a:srgbClr val="1A4D8A"/>
                  </a:outerShdw>
                </a:effectLst>
                <a:latin typeface="Franklin Gothic Medium" pitchFamily="34" charset="0"/>
                <a:ea typeface="DejaVu Sans" pitchFamily="34" charset="0"/>
                <a:cs typeface="DejaVu Sans" pitchFamily="34" charset="0"/>
              </a:rPr>
              <a:t>Management şi Reglementare</a:t>
            </a:r>
            <a:endParaRPr lang="en-US" sz="4000" b="1" spc="50" dirty="0" smtClean="0">
              <a:ln w="12700" cmpd="sng">
                <a:solidFill>
                  <a:srgbClr val="1A4D8A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50800" dist="50800" dir="5400000" algn="ctr" rotWithShape="0">
                  <a:srgbClr val="1A4D8A"/>
                </a:outerShdw>
              </a:effectLst>
              <a:latin typeface="Franklin Gothic Medium" pitchFamily="34" charset="0"/>
            </a:endParaRPr>
          </a:p>
          <a:p>
            <a:r>
              <a:rPr lang="ro-RO" sz="4000" b="1" spc="50" dirty="0" smtClean="0">
                <a:ln w="12700" cmpd="sng">
                  <a:solidFill>
                    <a:srgbClr val="1A4D8A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50800" dir="5400000" algn="ctr" rotWithShape="0">
                    <a:srgbClr val="1A4D8A"/>
                  </a:outerShdw>
                </a:effectLst>
                <a:latin typeface="Franklin Gothic Medium" pitchFamily="34" charset="0"/>
                <a:ea typeface="DejaVu Sans" pitchFamily="34" charset="0"/>
                <a:cs typeface="DejaVu Sans" pitchFamily="34" charset="0"/>
              </a:rPr>
              <a:t/>
            </a:r>
            <a:br>
              <a:rPr lang="ro-RO" sz="4000" b="1" spc="50" dirty="0" smtClean="0">
                <a:ln w="12700" cmpd="sng">
                  <a:solidFill>
                    <a:srgbClr val="1A4D8A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50800" dir="5400000" algn="ctr" rotWithShape="0">
                    <a:srgbClr val="1A4D8A"/>
                  </a:outerShdw>
                </a:effectLst>
                <a:latin typeface="Franklin Gothic Medium" pitchFamily="34" charset="0"/>
                <a:ea typeface="DejaVu Sans" pitchFamily="34" charset="0"/>
                <a:cs typeface="DejaVu Sans" pitchFamily="34" charset="0"/>
              </a:rPr>
            </a:br>
            <a:endParaRPr lang="en-US" sz="4000" b="1" spc="50" dirty="0">
              <a:ln w="12700" cmpd="sng">
                <a:solidFill>
                  <a:srgbClr val="1A4D8A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50800" dist="50800" dir="5400000" algn="ctr" rotWithShape="0">
                  <a:srgbClr val="1A4D8A"/>
                </a:outerShdw>
              </a:effectLst>
              <a:latin typeface="Franklin Gothic Medium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95736" y="2780928"/>
            <a:ext cx="6624736" cy="0"/>
          </a:xfrm>
          <a:prstGeom prst="line">
            <a:avLst/>
          </a:prstGeom>
          <a:ln w="25400">
            <a:solidFill>
              <a:srgbClr val="1A4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1282125" y="548680"/>
            <a:ext cx="1524777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Africa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7141" y="0"/>
            <a:ext cx="3136859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988840"/>
            <a:ext cx="4680520" cy="1828800"/>
          </a:xfrm>
        </p:spPr>
        <p:txBody>
          <a:bodyPr/>
          <a:lstStyle/>
          <a:p>
            <a:pPr lvl="0"/>
            <a:r>
              <a:rPr lang="ro-RO" dirty="0" smtClean="0"/>
              <a:t>Proiectul </a:t>
            </a:r>
            <a:r>
              <a:rPr lang="ro-RO" dirty="0" err="1" smtClean="0"/>
              <a:t>Desertec</a:t>
            </a:r>
            <a:r>
              <a:rPr lang="ro-RO" dirty="0" smtClean="0"/>
              <a:t> – utilizarea potenţialului energetic al deşerturilor</a:t>
            </a:r>
          </a:p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539552" y="548680"/>
            <a:ext cx="3810660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America de Sud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844824"/>
            <a:ext cx="4680520" cy="1828800"/>
          </a:xfrm>
        </p:spPr>
        <p:txBody>
          <a:bodyPr/>
          <a:lstStyle/>
          <a:p>
            <a:r>
              <a:rPr lang="ro-RO" dirty="0" smtClean="0"/>
              <a:t>reformele naţionale pentru dezvoltarea pieţelor liberalizate de energie electrică s-au lovit pe parcurs de obstacole care le-au frânat progresul.</a:t>
            </a:r>
            <a:endParaRPr lang="en-US" dirty="0" smtClean="0"/>
          </a:p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1233" y="0"/>
            <a:ext cx="262276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755576" y="692696"/>
            <a:ext cx="1370888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Chile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5575" y="0"/>
            <a:ext cx="26384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ine 4" descr="china 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268760"/>
            <a:ext cx="1618621" cy="1077119"/>
          </a:xfrm>
          <a:prstGeom prst="rect">
            <a:avLst/>
          </a:prstGeom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492896"/>
            <a:ext cx="7643192" cy="1828800"/>
          </a:xfrm>
        </p:spPr>
        <p:txBody>
          <a:bodyPr/>
          <a:lstStyle/>
          <a:p>
            <a:r>
              <a:rPr lang="ro-RO" dirty="0" smtClean="0"/>
              <a:t>prima ţară din lume care a implementat o piaţă de energie electrică liberalizată, începând reformele în anul 1982 şi lansând piaţa în 1987 </a:t>
            </a:r>
          </a:p>
          <a:p>
            <a:r>
              <a:rPr lang="ro-RO" dirty="0" smtClean="0"/>
              <a:t>Sectoarele de producţie şi transport sunt complet privatizate, însă nu există concurenţă la nivelul distribuţiei şi al pieţelor cu amănuntul</a:t>
            </a:r>
          </a:p>
          <a:p>
            <a:r>
              <a:rPr lang="ro-RO" dirty="0" smtClean="0"/>
              <a:t> Reforma blocată din 2004, în urma sistării de către Argentina a livrărilor de gaz natural ieftin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5575" y="0"/>
            <a:ext cx="26384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/>
          <p:nvPr/>
        </p:nvSpPr>
        <p:spPr>
          <a:xfrm>
            <a:off x="539552" y="692696"/>
            <a:ext cx="2424767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Argentina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48880"/>
            <a:ext cx="7643192" cy="1828800"/>
          </a:xfrm>
        </p:spPr>
        <p:txBody>
          <a:bodyPr/>
          <a:lstStyle/>
          <a:p>
            <a:r>
              <a:rPr lang="ro-RO" dirty="0" smtClean="0"/>
              <a:t>reforma începută în 1993, întreruptă de criza politică şi economică majoră din 2001</a:t>
            </a:r>
          </a:p>
          <a:p>
            <a:r>
              <a:rPr lang="ro-RO" dirty="0" smtClean="0"/>
              <a:t>producţia şi distribuţia sunt privatizate în proporţie de 75%</a:t>
            </a:r>
          </a:p>
          <a:p>
            <a:r>
              <a:rPr lang="ro-RO" dirty="0" smtClean="0"/>
              <a:t>Reţeaua de transport - operată  de un monopol privat </a:t>
            </a:r>
          </a:p>
          <a:p>
            <a:r>
              <a:rPr lang="ro-RO" dirty="0" smtClean="0"/>
              <a:t> piaţa concurenţială (CAMMESA - </a:t>
            </a:r>
            <a:r>
              <a:rPr lang="ro-RO" dirty="0" err="1" smtClean="0"/>
              <a:t>Compañía</a:t>
            </a:r>
            <a:r>
              <a:rPr lang="ro-RO" dirty="0" smtClean="0"/>
              <a:t> </a:t>
            </a:r>
            <a:r>
              <a:rPr lang="ro-RO" dirty="0" err="1" smtClean="0"/>
              <a:t>Administradora</a:t>
            </a:r>
            <a:r>
              <a:rPr lang="ro-RO" dirty="0" smtClean="0"/>
              <a:t> </a:t>
            </a:r>
            <a:r>
              <a:rPr lang="ro-RO" dirty="0" err="1" smtClean="0"/>
              <a:t>del</a:t>
            </a:r>
            <a:r>
              <a:rPr lang="ro-RO" dirty="0" smtClean="0"/>
              <a:t> </a:t>
            </a:r>
            <a:r>
              <a:rPr lang="ro-RO" dirty="0" err="1" smtClean="0"/>
              <a:t>Mercado</a:t>
            </a:r>
            <a:r>
              <a:rPr lang="ro-RO" dirty="0" smtClean="0"/>
              <a:t> </a:t>
            </a:r>
            <a:r>
              <a:rPr lang="ro-RO" dirty="0" err="1" smtClean="0"/>
              <a:t>Mayorista</a:t>
            </a:r>
            <a:r>
              <a:rPr lang="ro-RO" dirty="0" smtClean="0"/>
              <a:t> </a:t>
            </a:r>
            <a:r>
              <a:rPr lang="ro-RO" dirty="0" err="1" smtClean="0"/>
              <a:t>Eléctrico</a:t>
            </a:r>
            <a:r>
              <a:rPr lang="ro-RO" dirty="0" smtClean="0"/>
              <a:t>) -  modelul concurenţei pe piaţa angro, bazin de energie</a:t>
            </a:r>
            <a:endParaRPr lang="en-US" dirty="0"/>
          </a:p>
        </p:txBody>
      </p:sp>
      <p:pic>
        <p:nvPicPr>
          <p:cNvPr id="5" name="Imagine 4" descr="china 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302925"/>
            <a:ext cx="1618622" cy="10087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1133722" y="692696"/>
            <a:ext cx="1236429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Peru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5575" y="0"/>
            <a:ext cx="26384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ine 4" descr="china 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620688"/>
            <a:ext cx="1515939" cy="1008789"/>
          </a:xfrm>
          <a:prstGeom prst="rect">
            <a:avLst/>
          </a:prstGeom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916832"/>
            <a:ext cx="8820472" cy="1828800"/>
          </a:xfrm>
        </p:spPr>
        <p:txBody>
          <a:bodyPr/>
          <a:lstStyle/>
          <a:p>
            <a:r>
              <a:rPr lang="ro-RO" dirty="0" smtClean="0"/>
              <a:t>După naţionalizarea din 1972, în 1990 doar 45% din populaţie avea acces la alimentarea cu energie electrică.</a:t>
            </a:r>
            <a:endParaRPr lang="en-US" dirty="0" smtClean="0"/>
          </a:p>
          <a:p>
            <a:r>
              <a:rPr lang="ro-RO" dirty="0" smtClean="0"/>
              <a:t>Începând din 1992, a reînceput privatizarea. În prezent, 88,8% din teritoriul ţării este electrificat.</a:t>
            </a:r>
          </a:p>
          <a:p>
            <a:r>
              <a:rPr lang="ro-RO" dirty="0" smtClean="0"/>
              <a:t>72% din producţie - hidro</a:t>
            </a:r>
            <a:endParaRPr lang="en-US" dirty="0" smtClean="0"/>
          </a:p>
          <a:p>
            <a:r>
              <a:rPr lang="ro-RO" dirty="0" smtClean="0"/>
              <a:t>Sectorul privat deţine 69% din capacităţile de producţie, 100% din reţeaua de transport (6 companii) şi 71% din totalul vânzărilor (45%) dintre clienţi.</a:t>
            </a:r>
            <a:endParaRPr lang="en-US" dirty="0" smtClean="0"/>
          </a:p>
          <a:p>
            <a:r>
              <a:rPr lang="ro-RO" dirty="0" smtClean="0"/>
              <a:t>Tarifele şi cadrul de reglementare sunt stabilite de către stat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5575" y="0"/>
            <a:ext cx="26384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/>
          <p:nvPr/>
        </p:nvSpPr>
        <p:spPr>
          <a:xfrm>
            <a:off x="784526" y="692696"/>
            <a:ext cx="1934825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Brazilia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Imagine 4" descr="china 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1142" y="620688"/>
            <a:ext cx="1381830" cy="1008789"/>
          </a:xfrm>
          <a:prstGeom prst="rect">
            <a:avLst/>
          </a:prstGeom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844824"/>
            <a:ext cx="8820472" cy="1828800"/>
          </a:xfrm>
        </p:spPr>
        <p:txBody>
          <a:bodyPr/>
          <a:lstStyle/>
          <a:p>
            <a:r>
              <a:rPr lang="ro-RO" dirty="0" smtClean="0"/>
              <a:t>a început reformele în 1997, iar piaţa a fost lansată în 1999, după modelul concurenţei pe piaţa angro, bazin de energie</a:t>
            </a:r>
            <a:endParaRPr lang="en-US" dirty="0" smtClean="0"/>
          </a:p>
          <a:p>
            <a:r>
              <a:rPr lang="ro-RO" dirty="0" smtClean="0"/>
              <a:t>85% din producţie era asigurată de hidrocentrale, - seceta prelungită a produs în 2001 o criză – guvernul cere tuturor consumatorilor reducerea consumului cu 20%.</a:t>
            </a:r>
            <a:endParaRPr lang="en-US" dirty="0" smtClean="0"/>
          </a:p>
          <a:p>
            <a:r>
              <a:rPr lang="ro-RO" dirty="0" smtClean="0"/>
              <a:t>După criză, a fost reinstituită piaţa reglementată, 70% din energia electrică vânzându-se prin contracte reglementate pe termen lung (3-15 ani), iar 30% pe piaţa concurenţială, prin contracte bilaterale şi pe piaţa de echilibrare.</a:t>
            </a:r>
            <a:endParaRPr lang="en-US" dirty="0" smtClean="0"/>
          </a:p>
          <a:p>
            <a:r>
              <a:rPr lang="ro-RO" dirty="0" smtClean="0"/>
              <a:t>Consumatorii plătesc tarife reglementate, stabilite de </a:t>
            </a:r>
            <a:r>
              <a:rPr lang="ro-RO" dirty="0" smtClean="0">
                <a:solidFill>
                  <a:schemeClr val="bg1"/>
                </a:solidFill>
              </a:rPr>
              <a:t>companiile de distribuţie</a:t>
            </a:r>
            <a:r>
              <a:rPr lang="ro-RO" dirty="0" smtClean="0"/>
              <a:t> locale.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395536" y="404664"/>
            <a:ext cx="4027577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America de Nord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3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E8EFFF"/>
              </a:clrFrom>
              <a:clrTo>
                <a:srgbClr val="E8EFFF">
                  <a:alpha val="0"/>
                </a:srgbClr>
              </a:clrTo>
            </a:clrChange>
          </a:blip>
          <a:srcRect l="6140" t="1591" r="9649" b="1358"/>
          <a:stretch>
            <a:fillRect/>
          </a:stretch>
        </p:blipFill>
        <p:spPr bwMode="auto">
          <a:xfrm>
            <a:off x="1979712" y="1556792"/>
            <a:ext cx="691276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ine 8" descr="canada_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00808"/>
            <a:ext cx="1514922" cy="1008112"/>
          </a:xfrm>
          <a:prstGeom prst="rect">
            <a:avLst/>
          </a:prstGeom>
        </p:spPr>
      </p:pic>
      <p:pic>
        <p:nvPicPr>
          <p:cNvPr id="10" name="Imagine 9" descr="canada_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924944"/>
            <a:ext cx="1514922" cy="1008111"/>
          </a:xfrm>
          <a:prstGeom prst="rect">
            <a:avLst/>
          </a:prstGeom>
        </p:spPr>
      </p:pic>
      <p:pic>
        <p:nvPicPr>
          <p:cNvPr id="11" name="Imagine 10" descr="canada_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149080"/>
            <a:ext cx="1514922" cy="882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323528" y="260648"/>
            <a:ext cx="1829027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Europa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Imagine 5" descr="eu_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332656"/>
            <a:ext cx="1899295" cy="1263895"/>
          </a:xfrm>
          <a:prstGeom prst="rect">
            <a:avLst/>
          </a:prstGeom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196752"/>
            <a:ext cx="5038725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052736"/>
            <a:ext cx="8496944" cy="1828800"/>
          </a:xfrm>
        </p:spPr>
        <p:txBody>
          <a:bodyPr/>
          <a:lstStyle/>
          <a:p>
            <a:pPr lvl="0"/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Europa Centrală - zona vest - Austria, Belgia, Germania, Franţa, Olanda, Elveţia</a:t>
            </a: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0"/>
            <a:r>
              <a:rPr lang="ro-RO" dirty="0" smtClean="0"/>
              <a:t>Marea Britanie şi Irlanda</a:t>
            </a:r>
            <a:endParaRPr lang="en-US" dirty="0" smtClean="0"/>
          </a:p>
          <a:p>
            <a:pPr lvl="0"/>
            <a:r>
              <a:rPr lang="ro-RO" dirty="0" smtClean="0"/>
              <a:t>Europa de nord - Danemarca, Estonia, Finlanda, Letonia, Lituania, Norvegia, Suedia</a:t>
            </a:r>
            <a:endParaRPr lang="en-US" dirty="0" smtClean="0"/>
          </a:p>
          <a:p>
            <a:pPr lvl="0"/>
            <a:r>
              <a:rPr lang="ro-RO" dirty="0" smtClean="0"/>
              <a:t>Italia</a:t>
            </a:r>
            <a:endParaRPr lang="en-US" dirty="0" smtClean="0"/>
          </a:p>
          <a:p>
            <a:pPr lvl="0"/>
            <a:r>
              <a:rPr lang="ro-RO" dirty="0" smtClean="0"/>
              <a:t>Peninsula iberică -  Spania şi Portugalia</a:t>
            </a:r>
            <a:endParaRPr lang="en-US" dirty="0" smtClean="0"/>
          </a:p>
          <a:p>
            <a:pPr lvl="0"/>
            <a:r>
              <a:rPr lang="ro-RO" dirty="0" smtClean="0"/>
              <a:t>Europa Centrală - zona est - Cehia, Ungaria, Polonia, România, Slovacia, Slovenia</a:t>
            </a:r>
            <a:endParaRPr lang="en-US" dirty="0" smtClean="0"/>
          </a:p>
          <a:p>
            <a:pPr lvl="0"/>
            <a:r>
              <a:rPr lang="ro-RO" dirty="0" smtClean="0"/>
              <a:t>Europa de sud-est: Grecia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9552" y="188640"/>
            <a:ext cx="5309210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Europa – 7 pieţe regionale</a:t>
            </a:r>
            <a:endParaRPr lang="it-IT" sz="40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827584" y="548680"/>
            <a:ext cx="244009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Germania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16670" r="18747"/>
          <a:stretch>
            <a:fillRect/>
          </a:stretch>
        </p:blipFill>
        <p:spPr bwMode="auto">
          <a:xfrm>
            <a:off x="5796137" y="0"/>
            <a:ext cx="3347864" cy="274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844824"/>
            <a:ext cx="8820472" cy="1828800"/>
          </a:xfrm>
        </p:spPr>
        <p:txBody>
          <a:bodyPr/>
          <a:lstStyle/>
          <a:p>
            <a:r>
              <a:rPr lang="ro-RO" b="1" dirty="0" smtClean="0"/>
              <a:t>Producţia</a:t>
            </a:r>
            <a:r>
              <a:rPr lang="ro-RO" dirty="0" smtClean="0"/>
              <a:t> </a:t>
            </a:r>
          </a:p>
          <a:p>
            <a:r>
              <a:rPr lang="ro-RO" dirty="0" smtClean="0"/>
              <a:t>se bazează în prezent pe cărbune,</a:t>
            </a:r>
          </a:p>
          <a:p>
            <a:pPr>
              <a:buNone/>
            </a:pPr>
            <a:r>
              <a:rPr lang="ro-RO" dirty="0" smtClean="0"/>
              <a:t> energie nucleară şi resurse regenerabile</a:t>
            </a:r>
          </a:p>
          <a:p>
            <a:r>
              <a:rPr lang="ro-RO" dirty="0" smtClean="0"/>
              <a:t>se află într-o perioadă de tranziţie</a:t>
            </a:r>
          </a:p>
          <a:p>
            <a:r>
              <a:rPr lang="ro-RO" dirty="0" smtClean="0"/>
              <a:t> toate centralele nucleare vor fi închise până în 2022</a:t>
            </a:r>
            <a:endParaRPr lang="en-US" dirty="0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germany-fla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548680"/>
            <a:ext cx="1695583" cy="1152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84784"/>
            <a:ext cx="7643192" cy="1828800"/>
          </a:xfrm>
        </p:spPr>
        <p:txBody>
          <a:bodyPr/>
          <a:lstStyle/>
          <a:p>
            <a:pPr eaLnBrk="1" hangingPunct="1"/>
            <a:r>
              <a:rPr lang="ro-RO" b="1" dirty="0" smtClean="0"/>
              <a:t>Pieţe de energie în lume – situaţia actuală a liberalizării pe plan mondial</a:t>
            </a:r>
          </a:p>
          <a:p>
            <a:pPr eaLnBrk="1" hangingPunct="1"/>
            <a:r>
              <a:rPr lang="ro-RO" b="1" dirty="0" smtClean="0"/>
              <a:t>Piaţa de energie din România – organizare şi funcţionare</a:t>
            </a:r>
            <a:endParaRPr lang="en-US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534616" y="404664"/>
            <a:ext cx="2116285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Cuprins</a:t>
            </a:r>
            <a:r>
              <a:rPr lang="en-US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: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827584" y="548680"/>
            <a:ext cx="244009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Germania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16670" r="18747"/>
          <a:stretch>
            <a:fillRect/>
          </a:stretch>
        </p:blipFill>
        <p:spPr bwMode="auto">
          <a:xfrm>
            <a:off x="5796137" y="0"/>
            <a:ext cx="3347864" cy="274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708920"/>
            <a:ext cx="8820472" cy="1828800"/>
          </a:xfrm>
        </p:spPr>
        <p:txBody>
          <a:bodyPr/>
          <a:lstStyle/>
          <a:p>
            <a:r>
              <a:rPr lang="ro-RO" dirty="0" smtClean="0"/>
              <a:t>este dependentă în proporţie de peste 60% de importul de resurse primare (97% din petrol,  81% din necesarul de gaze naturale şi 60% din cel de cărbune )</a:t>
            </a:r>
          </a:p>
          <a:p>
            <a:r>
              <a:rPr lang="ro-RO" dirty="0" smtClean="0"/>
              <a:t>este un mare exportator de energie electrică.</a:t>
            </a:r>
            <a:endParaRPr lang="en-US" dirty="0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germany-fla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548680"/>
            <a:ext cx="1695583" cy="1152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827584" y="548680"/>
            <a:ext cx="244009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Germania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988840"/>
            <a:ext cx="8820472" cy="1828800"/>
          </a:xfrm>
        </p:spPr>
        <p:txBody>
          <a:bodyPr/>
          <a:lstStyle/>
          <a:p>
            <a:r>
              <a:rPr lang="ro-RO" dirty="0" smtClean="0"/>
              <a:t>Sectorul productiv este dominat de „The Big </a:t>
            </a:r>
            <a:r>
              <a:rPr lang="ro-RO" dirty="0" err="1" smtClean="0"/>
              <a:t>Four</a:t>
            </a:r>
            <a:r>
              <a:rPr lang="ro-RO" dirty="0" smtClean="0"/>
              <a:t>” („</a:t>
            </a:r>
            <a:r>
              <a:rPr lang="ro-RO" dirty="0" err="1" smtClean="0"/>
              <a:t>Große</a:t>
            </a:r>
            <a:r>
              <a:rPr lang="ro-RO" dirty="0" smtClean="0"/>
              <a:t> 4“) </a:t>
            </a:r>
          </a:p>
          <a:p>
            <a:pPr lvl="1"/>
            <a:r>
              <a:rPr lang="ro-RO" dirty="0" err="1" smtClean="0"/>
              <a:t>EnBW</a:t>
            </a:r>
            <a:r>
              <a:rPr lang="ro-RO" dirty="0" smtClean="0"/>
              <a:t> AG (Energie Baden-Württemberg),</a:t>
            </a:r>
          </a:p>
          <a:p>
            <a:pPr lvl="1"/>
            <a:r>
              <a:rPr lang="ro-RO" dirty="0" smtClean="0"/>
              <a:t> E.ON AG, </a:t>
            </a:r>
          </a:p>
          <a:p>
            <a:pPr lvl="1"/>
            <a:r>
              <a:rPr lang="ro-RO" dirty="0" smtClean="0"/>
              <a:t>RWE AG, </a:t>
            </a:r>
          </a:p>
          <a:p>
            <a:pPr lvl="1"/>
            <a:r>
              <a:rPr lang="ro-RO" dirty="0" err="1" smtClean="0"/>
              <a:t>Vattenfall</a:t>
            </a:r>
            <a:r>
              <a:rPr lang="ro-RO" dirty="0" smtClean="0"/>
              <a:t> Europe AG</a:t>
            </a:r>
            <a:endParaRPr lang="en-US" dirty="0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germany-fla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68905" y="188640"/>
            <a:ext cx="1695583" cy="1152127"/>
          </a:xfrm>
          <a:prstGeom prst="rect">
            <a:avLst/>
          </a:prstGeom>
        </p:spPr>
      </p:pic>
      <p:pic>
        <p:nvPicPr>
          <p:cNvPr id="8" name="Picture 7" descr="enbw logo.jpg"/>
          <p:cNvPicPr>
            <a:picLocks noChangeAspect="1"/>
          </p:cNvPicPr>
          <p:nvPr/>
        </p:nvPicPr>
        <p:blipFill>
          <a:blip r:embed="rId3" cstate="print"/>
          <a:srcRect t="24868" b="25396"/>
          <a:stretch>
            <a:fillRect/>
          </a:stretch>
        </p:blipFill>
        <p:spPr>
          <a:xfrm>
            <a:off x="6732240" y="3429000"/>
            <a:ext cx="2286000" cy="720080"/>
          </a:xfrm>
          <a:prstGeom prst="rect">
            <a:avLst/>
          </a:prstGeom>
        </p:spPr>
      </p:pic>
      <p:pic>
        <p:nvPicPr>
          <p:cNvPr id="9" name="Picture 8" descr="e-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80312" y="4149080"/>
            <a:ext cx="1763688" cy="915545"/>
          </a:xfrm>
          <a:prstGeom prst="rect">
            <a:avLst/>
          </a:prstGeom>
        </p:spPr>
      </p:pic>
      <p:pic>
        <p:nvPicPr>
          <p:cNvPr id="11" name="Picture 10" descr="rwe 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13488" y="5013176"/>
            <a:ext cx="1730512" cy="865256"/>
          </a:xfrm>
          <a:prstGeom prst="rect">
            <a:avLst/>
          </a:prstGeom>
        </p:spPr>
      </p:pic>
      <p:pic>
        <p:nvPicPr>
          <p:cNvPr id="12" name="Picture 11" descr="vattenfall logo.jpg"/>
          <p:cNvPicPr>
            <a:picLocks noChangeAspect="1"/>
          </p:cNvPicPr>
          <p:nvPr/>
        </p:nvPicPr>
        <p:blipFill>
          <a:blip r:embed="rId6" cstate="print"/>
          <a:srcRect t="24800" b="14720"/>
          <a:stretch>
            <a:fillRect/>
          </a:stretch>
        </p:blipFill>
        <p:spPr>
          <a:xfrm>
            <a:off x="6726163" y="5949280"/>
            <a:ext cx="2417837" cy="650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48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1403648" y="332656"/>
            <a:ext cx="244009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Germania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988840"/>
            <a:ext cx="8820472" cy="1828800"/>
          </a:xfrm>
        </p:spPr>
        <p:txBody>
          <a:bodyPr/>
          <a:lstStyle/>
          <a:p>
            <a:r>
              <a:rPr lang="ro-RO" b="1" dirty="0" smtClean="0"/>
              <a:t>Producţia</a:t>
            </a:r>
            <a:r>
              <a:rPr lang="ro-RO" dirty="0" smtClean="0"/>
              <a:t> </a:t>
            </a:r>
          </a:p>
          <a:p>
            <a:r>
              <a:rPr lang="ro-RO" dirty="0" smtClean="0"/>
              <a:t>statul european cu cea mai agresivă politică de încurajare a producţiei de electricitate din surse regenerabile, cu ţinte</a:t>
            </a:r>
          </a:p>
          <a:p>
            <a:pPr lvl="1"/>
            <a:r>
              <a:rPr lang="ro-RO" dirty="0" smtClean="0"/>
              <a:t>50% până în 2030 </a:t>
            </a:r>
          </a:p>
          <a:p>
            <a:pPr lvl="1"/>
            <a:r>
              <a:rPr lang="ro-RO" dirty="0" smtClean="0"/>
              <a:t>80% până în 2050</a:t>
            </a:r>
          </a:p>
          <a:p>
            <a:r>
              <a:rPr lang="ro-RO" dirty="0" smtClean="0"/>
              <a:t>capacitate curentă regenerabile: 80 GW  (82 GW vârf de sarcină)</a:t>
            </a:r>
          </a:p>
          <a:p>
            <a:pPr lvl="1"/>
            <a:r>
              <a:rPr lang="ro-RO" dirty="0" smtClean="0"/>
              <a:t>29 GW eoliene</a:t>
            </a:r>
          </a:p>
          <a:p>
            <a:pPr lvl="1"/>
            <a:r>
              <a:rPr lang="ro-RO" dirty="0" smtClean="0"/>
              <a:t>25 GW solar</a:t>
            </a:r>
          </a:p>
          <a:p>
            <a:pPr marL="1373188"/>
            <a:r>
              <a:rPr lang="ro-RO" dirty="0" smtClean="0"/>
              <a:t>Eficienţă 17% şi reţele de transport insuficiente</a:t>
            </a:r>
            <a:endParaRPr lang="en-US" dirty="0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germany-fla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905" y="188640"/>
            <a:ext cx="1695583" cy="1152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48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1403648" y="332656"/>
            <a:ext cx="244009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Germania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988840"/>
            <a:ext cx="8820472" cy="1828800"/>
          </a:xfrm>
        </p:spPr>
        <p:txBody>
          <a:bodyPr/>
          <a:lstStyle/>
          <a:p>
            <a:r>
              <a:rPr lang="ro-RO" dirty="0" smtClean="0"/>
              <a:t>subvenţionarea masivă a energiei din surse regenerabile de către stat.</a:t>
            </a:r>
          </a:p>
          <a:p>
            <a:r>
              <a:rPr lang="ro-RO" dirty="0" smtClean="0"/>
              <a:t>î</a:t>
            </a:r>
            <a:r>
              <a:rPr lang="en-US" dirty="0" smtClean="0"/>
              <a:t>n</a:t>
            </a:r>
            <a:r>
              <a:rPr lang="ro-RO" dirty="0" smtClean="0"/>
              <a:t> 2010, 40% din capacitatea de producţie regenerabilă aparţinea unor persoane private, în timp ce doar 5% aparţinea de „Big </a:t>
            </a:r>
            <a:r>
              <a:rPr lang="ro-RO" dirty="0" err="1" smtClean="0"/>
              <a:t>Four</a:t>
            </a:r>
            <a:r>
              <a:rPr lang="ro-RO" dirty="0" smtClean="0"/>
              <a:t>”</a:t>
            </a:r>
          </a:p>
          <a:p>
            <a:r>
              <a:rPr lang="ro-RO" dirty="0" smtClean="0"/>
              <a:t>scăderea preţurilor pe piaţa angro cu 30% în ultimii ani a afectat grav profitabilitatea centralelor convenţionale şi a crescut preţurile la consumatorii finali </a:t>
            </a:r>
            <a:endParaRPr lang="en-US" dirty="0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germany-fla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905" y="188640"/>
            <a:ext cx="1695583" cy="1152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827584" y="548680"/>
            <a:ext cx="244009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Germania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germany-fla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68905" y="188640"/>
            <a:ext cx="1695583" cy="1152127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r>
              <a:rPr lang="ro-RO" dirty="0" smtClean="0"/>
              <a:t>Pentru orizontul de timp 2020, este prevăzută construcţia a 16 noi centrale pe cărbune şi 15 pe gaze naturale, cu o capacitate instalată de aproximativ 38% din nivelul cererii actuale </a:t>
            </a:r>
            <a:endParaRPr lang="en-US" dirty="0"/>
          </a:p>
        </p:txBody>
      </p:sp>
      <p:pic>
        <p:nvPicPr>
          <p:cNvPr id="8" name="Picture 7" descr="Vattenfall_Europe_Kraftwerk_Boxber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5924" y="3212976"/>
            <a:ext cx="4236028" cy="3176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932040" y="638132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 smtClean="0"/>
              <a:t>Boxberg</a:t>
            </a:r>
            <a:r>
              <a:rPr lang="ro-RO" dirty="0" smtClean="0"/>
              <a:t> </a:t>
            </a:r>
            <a:r>
              <a:rPr lang="ro-RO" dirty="0" err="1" smtClean="0"/>
              <a:t>Kraftwerk</a:t>
            </a:r>
            <a:r>
              <a:rPr lang="ro-RO" dirty="0" smtClean="0"/>
              <a:t> , 2575 MW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827584" y="548680"/>
            <a:ext cx="244009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Germania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germany-fla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68905" y="188640"/>
            <a:ext cx="1695583" cy="1152127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r>
              <a:rPr lang="ro-RO" i="1" dirty="0" smtClean="0"/>
              <a:t>Transportul, distribuţia şi furnizarea</a:t>
            </a:r>
          </a:p>
          <a:p>
            <a:r>
              <a:rPr lang="ro-RO" dirty="0" smtClean="0"/>
              <a:t>Reţeaua de transport era controlată de  nouă companii monopoliste care îşi împărţeau teritoriul ţării</a:t>
            </a:r>
          </a:p>
          <a:p>
            <a:r>
              <a:rPr lang="ro-RO" dirty="0" smtClean="0"/>
              <a:t> în urma fuziunilor şi achiziţiilor, au mai rămas în prezent patru operatori de transport şi sistem</a:t>
            </a:r>
          </a:p>
          <a:p>
            <a:pPr lvl="1"/>
            <a:r>
              <a:rPr lang="ro-RO" dirty="0" smtClean="0"/>
              <a:t> </a:t>
            </a:r>
            <a:r>
              <a:rPr lang="ro-RO" dirty="0" err="1" smtClean="0"/>
              <a:t>TenneT</a:t>
            </a:r>
            <a:r>
              <a:rPr lang="ro-RO" dirty="0" smtClean="0"/>
              <a:t> (E.ON)</a:t>
            </a:r>
          </a:p>
          <a:p>
            <a:pPr lvl="1"/>
            <a:r>
              <a:rPr lang="ro-RO" dirty="0" smtClean="0"/>
              <a:t> </a:t>
            </a:r>
            <a:r>
              <a:rPr lang="ro-RO" dirty="0" err="1" smtClean="0"/>
              <a:t>Amprion</a:t>
            </a:r>
            <a:r>
              <a:rPr lang="ro-RO" dirty="0" smtClean="0"/>
              <a:t> (RWE) </a:t>
            </a:r>
          </a:p>
          <a:p>
            <a:pPr lvl="1"/>
            <a:r>
              <a:rPr lang="ro-RO" dirty="0" smtClean="0"/>
              <a:t>50Hertz (</a:t>
            </a:r>
            <a:r>
              <a:rPr lang="ro-RO" dirty="0" err="1" smtClean="0"/>
              <a:t>Vattenfall</a:t>
            </a:r>
            <a:r>
              <a:rPr lang="ro-RO" dirty="0" smtClean="0"/>
              <a:t>) </a:t>
            </a:r>
          </a:p>
          <a:p>
            <a:pPr lvl="1"/>
            <a:r>
              <a:rPr lang="ro-RO" dirty="0" err="1" smtClean="0"/>
              <a:t>TransnetBW</a:t>
            </a:r>
            <a:r>
              <a:rPr lang="ro-RO" dirty="0" smtClean="0"/>
              <a:t> (</a:t>
            </a:r>
            <a:r>
              <a:rPr lang="ro-RO" dirty="0" err="1" smtClean="0"/>
              <a:t>EnBW</a:t>
            </a:r>
            <a:r>
              <a:rPr lang="ro-RO" dirty="0" smtClean="0"/>
              <a:t>)</a:t>
            </a:r>
          </a:p>
        </p:txBody>
      </p:sp>
      <p:pic>
        <p:nvPicPr>
          <p:cNvPr id="11" name="Picture 10" descr="tennet.jpg"/>
          <p:cNvPicPr>
            <a:picLocks noChangeAspect="1"/>
          </p:cNvPicPr>
          <p:nvPr/>
        </p:nvPicPr>
        <p:blipFill>
          <a:blip r:embed="rId3" cstate="print"/>
          <a:srcRect t="30516" b="26619"/>
          <a:stretch>
            <a:fillRect/>
          </a:stretch>
        </p:blipFill>
        <p:spPr>
          <a:xfrm>
            <a:off x="6957568" y="3960440"/>
            <a:ext cx="1907704" cy="612519"/>
          </a:xfrm>
          <a:prstGeom prst="rect">
            <a:avLst/>
          </a:prstGeom>
        </p:spPr>
      </p:pic>
      <p:pic>
        <p:nvPicPr>
          <p:cNvPr id="12" name="Picture 11" descr="amprion.jpg"/>
          <p:cNvPicPr>
            <a:picLocks noChangeAspect="1"/>
          </p:cNvPicPr>
          <p:nvPr/>
        </p:nvPicPr>
        <p:blipFill>
          <a:blip r:embed="rId4" cstate="print"/>
          <a:srcRect r="38333" b="35462"/>
          <a:stretch>
            <a:fillRect/>
          </a:stretch>
        </p:blipFill>
        <p:spPr>
          <a:xfrm>
            <a:off x="7394230" y="4680520"/>
            <a:ext cx="1471042" cy="741263"/>
          </a:xfrm>
          <a:prstGeom prst="rect">
            <a:avLst/>
          </a:prstGeom>
        </p:spPr>
      </p:pic>
      <p:pic>
        <p:nvPicPr>
          <p:cNvPr id="13" name="Picture 12" descr="50hert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5616624"/>
            <a:ext cx="2205040" cy="519113"/>
          </a:xfrm>
          <a:prstGeom prst="rect">
            <a:avLst/>
          </a:prstGeom>
        </p:spPr>
      </p:pic>
      <p:pic>
        <p:nvPicPr>
          <p:cNvPr id="14" name="Picture 13" descr="index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41544" y="6253848"/>
            <a:ext cx="2123728" cy="41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827584" y="548680"/>
            <a:ext cx="244009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Germania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germany-fla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68905" y="188640"/>
            <a:ext cx="1695583" cy="1152127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7571184" cy="1972816"/>
          </a:xfrm>
        </p:spPr>
        <p:txBody>
          <a:bodyPr/>
          <a:lstStyle/>
          <a:p>
            <a:r>
              <a:rPr lang="ro-RO" dirty="0" smtClean="0"/>
              <a:t>Transportatorii sunt şi mari furnizori integraţi vertical, care controlează aproape jumătate din piaţă</a:t>
            </a:r>
          </a:p>
          <a:p>
            <a:r>
              <a:rPr lang="ro-RO" dirty="0" smtClean="0"/>
              <a:t>În anul 2010, existau 54 de distribuitori regionali şi peste 800 de furnizori municipali </a:t>
            </a:r>
          </a:p>
          <a:p>
            <a:r>
              <a:rPr lang="ro-RO" dirty="0" smtClean="0"/>
              <a:t>procentul de consumatori casnici care schimbaseră furnizorul nu depăşea 6.3%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827584" y="548680"/>
            <a:ext cx="244009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Germania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germany-fla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68905" y="188640"/>
            <a:ext cx="1695583" cy="1152127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r>
              <a:rPr lang="ro-RO" dirty="0" smtClean="0"/>
              <a:t>Chiar şi înainte de liberalizare, nu se putea vorbi despre un monopol integrat pe verticală</a:t>
            </a:r>
          </a:p>
          <a:p>
            <a:r>
              <a:rPr lang="ro-RO" dirty="0" smtClean="0"/>
              <a:t>Companiile erau proprietate publică (în mare parte a comunităţilor locale), mixtă sau privată</a:t>
            </a:r>
          </a:p>
          <a:p>
            <a:r>
              <a:rPr lang="ro-RO" dirty="0" smtClean="0"/>
              <a:t>Furnizorii aveau monopol local </a:t>
            </a:r>
          </a:p>
          <a:p>
            <a:endParaRPr lang="ro-RO" dirty="0" smtClean="0"/>
          </a:p>
          <a:p>
            <a:r>
              <a:rPr lang="ro-RO" dirty="0" smtClean="0"/>
              <a:t>În prezent - tendinţa răscumpărării reţelelor de distribuţie privatizate – referendumuri în Hamburg şi Berlin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827584" y="548680"/>
            <a:ext cx="244009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Germania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germany-fla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68905" y="188640"/>
            <a:ext cx="1695583" cy="1152127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r>
              <a:rPr lang="en-US" i="1" dirty="0" err="1" smtClean="0"/>
              <a:t>Pia</a:t>
            </a:r>
            <a:r>
              <a:rPr lang="ro-RO" i="1" dirty="0" smtClean="0"/>
              <a:t>ţ</a:t>
            </a:r>
            <a:r>
              <a:rPr lang="en-US" i="1" dirty="0" smtClean="0"/>
              <a:t>a de </a:t>
            </a:r>
            <a:r>
              <a:rPr lang="en-US" i="1" dirty="0" err="1" smtClean="0"/>
              <a:t>energie</a:t>
            </a:r>
            <a:endParaRPr lang="en-US" dirty="0" smtClean="0"/>
          </a:p>
          <a:p>
            <a:r>
              <a:rPr lang="en-US" dirty="0" err="1" smtClean="0"/>
              <a:t>Reforma</a:t>
            </a:r>
            <a:r>
              <a:rPr lang="en-US" dirty="0" smtClean="0"/>
              <a:t> </a:t>
            </a:r>
            <a:r>
              <a:rPr lang="en-US" dirty="0" err="1" smtClean="0"/>
              <a:t>pieţei</a:t>
            </a:r>
            <a:r>
              <a:rPr lang="en-US" dirty="0" smtClean="0"/>
              <a:t> a </a:t>
            </a:r>
            <a:r>
              <a:rPr lang="en-US" dirty="0" err="1" smtClean="0"/>
              <a:t>început</a:t>
            </a:r>
            <a:r>
              <a:rPr lang="en-US" dirty="0" smtClean="0"/>
              <a:t> 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 smtClean="0"/>
              <a:t>aprilie</a:t>
            </a:r>
            <a:r>
              <a:rPr lang="en-US" dirty="0" smtClean="0"/>
              <a:t> 1998,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implementarea</a:t>
            </a:r>
            <a:r>
              <a:rPr lang="en-US" dirty="0" smtClean="0"/>
              <a:t> </a:t>
            </a:r>
            <a:r>
              <a:rPr lang="en-US" dirty="0" err="1" smtClean="0"/>
              <a:t>directivei</a:t>
            </a:r>
            <a:r>
              <a:rPr lang="en-US" dirty="0" smtClean="0"/>
              <a:t> </a:t>
            </a:r>
            <a:r>
              <a:rPr lang="en-US" dirty="0" err="1" smtClean="0"/>
              <a:t>europene</a:t>
            </a:r>
            <a:r>
              <a:rPr lang="en-US" dirty="0" smtClean="0"/>
              <a:t> </a:t>
            </a:r>
            <a:r>
              <a:rPr lang="ro-RO" dirty="0" smtClean="0"/>
              <a:t>96/92/CE într-o nouă lege a energiei </a:t>
            </a:r>
          </a:p>
          <a:p>
            <a:pPr>
              <a:buNone/>
            </a:pPr>
            <a:r>
              <a:rPr lang="ro-RO" dirty="0" smtClean="0"/>
              <a:t>(Energy Industry Act (</a:t>
            </a:r>
            <a:r>
              <a:rPr lang="ro-RO" dirty="0" err="1" smtClean="0"/>
              <a:t>Energiewirtschaftsgesetz</a:t>
            </a:r>
            <a:r>
              <a:rPr lang="ro-RO" dirty="0" smtClean="0"/>
              <a:t> – </a:t>
            </a:r>
            <a:r>
              <a:rPr lang="ro-RO" dirty="0" err="1" smtClean="0"/>
              <a:t>EnGW</a:t>
            </a:r>
            <a:r>
              <a:rPr lang="ro-RO" dirty="0" smtClean="0"/>
              <a:t>)</a:t>
            </a:r>
          </a:p>
          <a:p>
            <a:pPr>
              <a:buNone/>
            </a:pPr>
            <a:endParaRPr lang="ro-RO" dirty="0" smtClean="0"/>
          </a:p>
          <a:p>
            <a:r>
              <a:rPr lang="ro-RO" dirty="0" smtClean="0"/>
              <a:t> a promovat liberalizarea şi concurenţa pe piaţa angro şi cu amănuntul.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827584" y="548680"/>
            <a:ext cx="244009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Germania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germany-fla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68905" y="188640"/>
            <a:ext cx="1695583" cy="1152127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r>
              <a:rPr lang="en-US" i="1" dirty="0" err="1" smtClean="0"/>
              <a:t>Pia</a:t>
            </a:r>
            <a:r>
              <a:rPr lang="ro-RO" i="1" dirty="0" smtClean="0"/>
              <a:t>ţ</a:t>
            </a:r>
            <a:r>
              <a:rPr lang="en-US" i="1" dirty="0" smtClean="0"/>
              <a:t>a de </a:t>
            </a:r>
            <a:r>
              <a:rPr lang="en-US" i="1" dirty="0" err="1" smtClean="0"/>
              <a:t>energie</a:t>
            </a:r>
            <a:endParaRPr lang="en-US" dirty="0" smtClean="0"/>
          </a:p>
          <a:p>
            <a:r>
              <a:rPr lang="ro-RO" dirty="0" smtClean="0"/>
              <a:t>Din anul 2000, piaţa a început să funcţioneze efectiv.</a:t>
            </a:r>
          </a:p>
          <a:p>
            <a:endParaRPr lang="ro-RO" dirty="0" smtClean="0"/>
          </a:p>
          <a:p>
            <a:r>
              <a:rPr lang="ro-RO" dirty="0" smtClean="0"/>
              <a:t> În 2002, ia naştere la Leipzig bursa de energie electrică germană, </a:t>
            </a:r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EEX – European </a:t>
            </a:r>
            <a:r>
              <a:rPr lang="ro-RO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Electricity</a:t>
            </a:r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Exchange</a:t>
            </a:r>
            <a:r>
              <a:rPr lang="ro-RO" dirty="0" smtClean="0"/>
              <a:t>, prin fuziunea LPX - Leipzig Power Exchange şi European Energy Exchange din Frankfurt.</a:t>
            </a:r>
          </a:p>
        </p:txBody>
      </p:sp>
      <p:pic>
        <p:nvPicPr>
          <p:cNvPr id="8" name="Picture 7" descr="eex logo.jpg"/>
          <p:cNvPicPr>
            <a:picLocks noChangeAspect="1"/>
          </p:cNvPicPr>
          <p:nvPr/>
        </p:nvPicPr>
        <p:blipFill>
          <a:blip r:embed="rId3" cstate="print"/>
          <a:srcRect r="42176"/>
          <a:stretch>
            <a:fillRect/>
          </a:stretch>
        </p:blipFill>
        <p:spPr>
          <a:xfrm>
            <a:off x="7020272" y="5301208"/>
            <a:ext cx="1944216" cy="136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96752"/>
            <a:ext cx="7643192" cy="1828800"/>
          </a:xfrm>
        </p:spPr>
        <p:txBody>
          <a:bodyPr/>
          <a:lstStyle/>
          <a:p>
            <a:r>
              <a:rPr lang="ro-RO" dirty="0" smtClean="0"/>
              <a:t>Dezvoltarea pieţelor de energie în lume a parcurs căi diferite pentru ţările lumii, depinzând de o multitudine de factori economici, politici, sociali şi de mediu </a:t>
            </a:r>
          </a:p>
          <a:p>
            <a:r>
              <a:rPr lang="ro-RO" dirty="0" smtClean="0"/>
              <a:t>Obiectivele reformelor diferă substanţial în ţările dezvoltate, cele aflate în tranziţie către un model economic modern şi în ţările în curs de dezvoltare. </a:t>
            </a:r>
          </a:p>
          <a:p>
            <a:r>
              <a:rPr lang="ro-RO" dirty="0" smtClean="0"/>
              <a:t>Situaţia actuală a reformelor din sectorul energetic prezintă un tablou foarte variat, cu ţări aflate în diverse stadii ale reformei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e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4581128"/>
            <a:ext cx="1933575" cy="2028825"/>
          </a:xfrm>
          <a:prstGeom prst="rect">
            <a:avLst/>
          </a:prstGeom>
        </p:spPr>
      </p:pic>
      <p:sp>
        <p:nvSpPr>
          <p:cNvPr id="3" name="Rectangle 3"/>
          <p:cNvSpPr/>
          <p:nvPr/>
        </p:nvSpPr>
        <p:spPr>
          <a:xfrm>
            <a:off x="755576" y="476672"/>
            <a:ext cx="1675010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Franţa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 t="16248" r="26564"/>
          <a:stretch>
            <a:fillRect/>
          </a:stretch>
        </p:blipFill>
        <p:spPr bwMode="auto">
          <a:xfrm>
            <a:off x="5868144" y="-1"/>
            <a:ext cx="3275856" cy="299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france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188640"/>
            <a:ext cx="1738534" cy="122413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2276872"/>
            <a:ext cx="7560840" cy="1972816"/>
          </a:xfrm>
        </p:spPr>
        <p:txBody>
          <a:bodyPr/>
          <a:lstStyle/>
          <a:p>
            <a:r>
              <a:rPr lang="ro-RO" dirty="0" smtClean="0"/>
              <a:t>Capacităţile de producţie (87%) reţeaua de transport şi reţelele de distribuţie (95% dintre consumatori) sunt controlate de compania monopolistă de stat </a:t>
            </a:r>
            <a:r>
              <a:rPr lang="ro-RO" dirty="0" err="1" smtClean="0"/>
              <a:t>Electricité</a:t>
            </a:r>
            <a:r>
              <a:rPr lang="ro-RO" dirty="0" smtClean="0"/>
              <a:t> de France. </a:t>
            </a:r>
          </a:p>
          <a:p>
            <a:r>
              <a:rPr lang="ro-RO" dirty="0" smtClean="0"/>
              <a:t>Tarifele pentru consumatorii finali sunt printre cele mai mici din UE  - mai mici faţă de Germania cu 50% pentru consumatorii casnici şi cu 25% pentru cei industriali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755576" y="476672"/>
            <a:ext cx="1675010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Franţa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france 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260648"/>
            <a:ext cx="1738534" cy="122413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700808"/>
            <a:ext cx="8604448" cy="1972816"/>
          </a:xfrm>
        </p:spPr>
        <p:txBody>
          <a:bodyPr/>
          <a:lstStyle/>
          <a:p>
            <a:r>
              <a:rPr lang="ro-RO" dirty="0" smtClean="0"/>
              <a:t>producţia e asigurată preponderent prin centrale nucleare (58 reactoare, 63 GW din totalul de 126,  acoperind 78% din cerere în 2011)</a:t>
            </a:r>
          </a:p>
          <a:p>
            <a:r>
              <a:rPr lang="en-US" dirty="0" smtClean="0"/>
              <a:t>25 GW h</a:t>
            </a:r>
            <a:r>
              <a:rPr lang="ro-RO" dirty="0" smtClean="0"/>
              <a:t>i</a:t>
            </a:r>
            <a:r>
              <a:rPr lang="en-US" dirty="0" err="1" smtClean="0"/>
              <a:t>dro</a:t>
            </a:r>
            <a:r>
              <a:rPr lang="en-US" dirty="0" smtClean="0"/>
              <a:t>, 28 GW </a:t>
            </a:r>
            <a:r>
              <a:rPr lang="en-US" dirty="0" err="1" smtClean="0"/>
              <a:t>fosil</a:t>
            </a:r>
            <a:r>
              <a:rPr lang="en-US" dirty="0" smtClean="0"/>
              <a:t>, 6.6 GW </a:t>
            </a:r>
            <a:r>
              <a:rPr lang="ro-RO" dirty="0" smtClean="0"/>
              <a:t>eolian</a:t>
            </a:r>
            <a:r>
              <a:rPr lang="en-US" dirty="0" smtClean="0"/>
              <a:t> </a:t>
            </a:r>
            <a:r>
              <a:rPr lang="ro-RO" dirty="0" smtClean="0"/>
              <a:t>şi</a:t>
            </a:r>
            <a:r>
              <a:rPr lang="en-US" dirty="0" smtClean="0"/>
              <a:t> 2.2 GW solar</a:t>
            </a:r>
            <a:endParaRPr lang="ro-RO" dirty="0" smtClean="0"/>
          </a:p>
          <a:p>
            <a:r>
              <a:rPr lang="ro-RO" dirty="0" smtClean="0"/>
              <a:t>exportator net de energie electrică</a:t>
            </a:r>
          </a:p>
          <a:p>
            <a:r>
              <a:rPr lang="ro-RO" dirty="0" smtClean="0"/>
              <a:t>are un consum de electricitate mult peste media europeană (100 GW vârf de sarcină în 2012), cauzat de utilizarea pe scară largă a încălzirii electrice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755576" y="476672"/>
            <a:ext cx="1675010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Franţa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france 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260648"/>
            <a:ext cx="1738534" cy="122413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700808"/>
            <a:ext cx="4427984" cy="576064"/>
          </a:xfrm>
        </p:spPr>
        <p:txBody>
          <a:bodyPr/>
          <a:lstStyle/>
          <a:p>
            <a:r>
              <a:rPr lang="ro-RO" dirty="0" smtClean="0"/>
              <a:t>reactoare nucleare (2011):</a:t>
            </a:r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420888"/>
            <a:ext cx="3683521" cy="36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france_nuclear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04864"/>
            <a:ext cx="4156281" cy="3934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628800"/>
            <a:ext cx="4427984" cy="576064"/>
          </a:xfrm>
        </p:spPr>
        <p:txBody>
          <a:bodyPr/>
          <a:lstStyle/>
          <a:p>
            <a:r>
              <a:rPr lang="ro-RO" dirty="0" smtClean="0"/>
              <a:t>Germania, Franţa, Austria şi Elveţia operează împreună în interiorul pieţei regionale </a:t>
            </a:r>
            <a:r>
              <a:rPr lang="ro-RO" dirty="0" err="1" smtClean="0"/>
              <a:t>Centru-Vest</a:t>
            </a:r>
            <a:r>
              <a:rPr lang="ro-RO" dirty="0" smtClean="0"/>
              <a:t> bursa de energie electrică şi gaze naturale EEX</a:t>
            </a:r>
            <a:endParaRPr lang="en-US" dirty="0"/>
          </a:p>
        </p:txBody>
      </p:sp>
      <p:pic>
        <p:nvPicPr>
          <p:cNvPr id="11" name="Picture 10" descr="eex logo.jpg"/>
          <p:cNvPicPr>
            <a:picLocks noChangeAspect="1"/>
          </p:cNvPicPr>
          <p:nvPr/>
        </p:nvPicPr>
        <p:blipFill>
          <a:blip r:embed="rId2" cstate="print"/>
          <a:srcRect r="42176"/>
          <a:stretch>
            <a:fillRect/>
          </a:stretch>
        </p:blipFill>
        <p:spPr>
          <a:xfrm>
            <a:off x="1043608" y="4293096"/>
            <a:ext cx="1944216" cy="1362075"/>
          </a:xfrm>
          <a:prstGeom prst="rect">
            <a:avLst/>
          </a:prstGeom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3" y="0"/>
            <a:ext cx="3563888" cy="308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germany-fla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55280" y="3212976"/>
            <a:ext cx="1188720" cy="807716"/>
          </a:xfrm>
          <a:prstGeom prst="rect">
            <a:avLst/>
          </a:prstGeom>
        </p:spPr>
      </p:pic>
      <p:pic>
        <p:nvPicPr>
          <p:cNvPr id="13" name="Picture 12" descr="france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55280" y="4077072"/>
            <a:ext cx="1188720" cy="837005"/>
          </a:xfrm>
          <a:prstGeom prst="rect">
            <a:avLst/>
          </a:prstGeom>
        </p:spPr>
      </p:pic>
      <p:pic>
        <p:nvPicPr>
          <p:cNvPr id="14" name="Picture 13" descr="auastr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5280" y="5013176"/>
            <a:ext cx="1188720" cy="786656"/>
          </a:xfrm>
          <a:prstGeom prst="rect">
            <a:avLst/>
          </a:prstGeom>
        </p:spPr>
      </p:pic>
      <p:pic>
        <p:nvPicPr>
          <p:cNvPr id="15" name="Picture 14" descr="elvetia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955280" y="5877272"/>
            <a:ext cx="1188720" cy="789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eex logo.jpg"/>
          <p:cNvPicPr>
            <a:picLocks noChangeAspect="1"/>
          </p:cNvPicPr>
          <p:nvPr/>
        </p:nvPicPr>
        <p:blipFill>
          <a:blip r:embed="rId2" cstate="print"/>
          <a:srcRect r="42176"/>
          <a:stretch>
            <a:fillRect/>
          </a:stretch>
        </p:blipFill>
        <p:spPr>
          <a:xfrm>
            <a:off x="899592" y="332656"/>
            <a:ext cx="1944216" cy="1362075"/>
          </a:xfrm>
          <a:prstGeom prst="rect">
            <a:avLst/>
          </a:prstGeom>
        </p:spPr>
      </p:pic>
      <p:pic>
        <p:nvPicPr>
          <p:cNvPr id="12" name="Picture 11" descr="germany-fla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3269356"/>
            <a:ext cx="1188720" cy="807716"/>
          </a:xfrm>
          <a:prstGeom prst="rect">
            <a:avLst/>
          </a:prstGeom>
        </p:spPr>
      </p:pic>
      <p:pic>
        <p:nvPicPr>
          <p:cNvPr id="13" name="Picture 12" descr="france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56376" y="4149080"/>
            <a:ext cx="1188720" cy="837005"/>
          </a:xfrm>
          <a:prstGeom prst="rect">
            <a:avLst/>
          </a:prstGeom>
        </p:spPr>
      </p:pic>
      <p:pic>
        <p:nvPicPr>
          <p:cNvPr id="14" name="Picture 13" descr="auastria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56376" y="5085184"/>
            <a:ext cx="1188720" cy="786656"/>
          </a:xfrm>
          <a:prstGeom prst="rect">
            <a:avLst/>
          </a:prstGeom>
        </p:spPr>
      </p:pic>
      <p:pic>
        <p:nvPicPr>
          <p:cNvPr id="15" name="Picture 14" descr="elvet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6376" y="5966837"/>
            <a:ext cx="1188720" cy="789425"/>
          </a:xfrm>
          <a:prstGeom prst="rect">
            <a:avLst/>
          </a:prstGeom>
        </p:spPr>
      </p:pic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323528" y="1628800"/>
            <a:ext cx="7416824" cy="2404864"/>
          </a:xfrm>
        </p:spPr>
        <p:txBody>
          <a:bodyPr/>
          <a:lstStyle/>
          <a:p>
            <a:pPr lvl="0"/>
            <a:r>
              <a:rPr lang="ro-RO" dirty="0" smtClean="0"/>
              <a:t>piaţă spot (pe ziua următoare), cu intervale de livrare de o oră sau blocuri de mai multe ore</a:t>
            </a:r>
            <a:endParaRPr lang="en-US" dirty="0" smtClean="0"/>
          </a:p>
          <a:p>
            <a:pPr lvl="0"/>
            <a:r>
              <a:rPr lang="ro-RO" dirty="0" smtClean="0"/>
              <a:t>piaţă </a:t>
            </a:r>
            <a:r>
              <a:rPr lang="ro-RO" dirty="0" err="1" smtClean="0"/>
              <a:t>intrazilnică</a:t>
            </a:r>
            <a:r>
              <a:rPr lang="ro-RO" dirty="0" smtClean="0"/>
              <a:t>, cu tranzacţionare până la 45 de minute (75 de minute, Austria) înainte de termenul de livrare, pentru intervale de o oră sau 15 minute</a:t>
            </a:r>
            <a:endParaRPr lang="en-US" dirty="0" smtClean="0"/>
          </a:p>
          <a:p>
            <a:pPr lvl="0"/>
            <a:r>
              <a:rPr lang="ro-RO" dirty="0" smtClean="0"/>
              <a:t>piaţă de contracte derivate </a:t>
            </a:r>
            <a:r>
              <a:rPr lang="ro-RO" dirty="0" err="1" smtClean="0"/>
              <a:t>futures</a:t>
            </a:r>
            <a:r>
              <a:rPr lang="ro-RO" dirty="0" smtClean="0"/>
              <a:t> standardizate pe perioade (zi, week-end, săptămână, lună, trimestru, an) şi ore de livrare (în bandă, la vârf şi gol)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eex logo.jpg"/>
          <p:cNvPicPr>
            <a:picLocks noChangeAspect="1"/>
          </p:cNvPicPr>
          <p:nvPr/>
        </p:nvPicPr>
        <p:blipFill>
          <a:blip r:embed="rId2" cstate="print"/>
          <a:srcRect r="42176"/>
          <a:stretch>
            <a:fillRect/>
          </a:stretch>
        </p:blipFill>
        <p:spPr>
          <a:xfrm>
            <a:off x="755576" y="260648"/>
            <a:ext cx="1944216" cy="1362075"/>
          </a:xfrm>
          <a:prstGeom prst="rect">
            <a:avLst/>
          </a:prstGeom>
        </p:spPr>
      </p:pic>
      <p:pic>
        <p:nvPicPr>
          <p:cNvPr id="12" name="Picture 11" descr="germany-fla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3269356"/>
            <a:ext cx="1188720" cy="807716"/>
          </a:xfrm>
          <a:prstGeom prst="rect">
            <a:avLst/>
          </a:prstGeom>
        </p:spPr>
      </p:pic>
      <p:pic>
        <p:nvPicPr>
          <p:cNvPr id="13" name="Picture 12" descr="france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56376" y="4149080"/>
            <a:ext cx="1188720" cy="837005"/>
          </a:xfrm>
          <a:prstGeom prst="rect">
            <a:avLst/>
          </a:prstGeom>
        </p:spPr>
      </p:pic>
      <p:pic>
        <p:nvPicPr>
          <p:cNvPr id="14" name="Picture 13" descr="auastria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56376" y="5085184"/>
            <a:ext cx="1188720" cy="786656"/>
          </a:xfrm>
          <a:prstGeom prst="rect">
            <a:avLst/>
          </a:prstGeom>
        </p:spPr>
      </p:pic>
      <p:pic>
        <p:nvPicPr>
          <p:cNvPr id="15" name="Picture 14" descr="elvet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6376" y="5966837"/>
            <a:ext cx="1188720" cy="789425"/>
          </a:xfrm>
          <a:prstGeom prst="rect">
            <a:avLst/>
          </a:prstGeom>
        </p:spPr>
      </p:pic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323528" y="1628800"/>
            <a:ext cx="7416824" cy="2404864"/>
          </a:xfrm>
        </p:spPr>
        <p:txBody>
          <a:bodyPr/>
          <a:lstStyle/>
          <a:p>
            <a:pPr lvl="0"/>
            <a:r>
              <a:rPr lang="ro-RO" dirty="0" smtClean="0"/>
              <a:t>piaţă de contracte financiare tip opţiuni</a:t>
            </a:r>
            <a:endParaRPr lang="en-US" dirty="0" smtClean="0"/>
          </a:p>
          <a:p>
            <a:pPr lvl="0"/>
            <a:r>
              <a:rPr lang="ro-RO" dirty="0" smtClean="0"/>
              <a:t>piaţă primară pentru tranzacţionarea certificatelor UE pentru emisii de gaze cu efect de seră (EU </a:t>
            </a:r>
            <a:r>
              <a:rPr lang="ro-RO" dirty="0" err="1" smtClean="0"/>
              <a:t>emmissions</a:t>
            </a:r>
            <a:r>
              <a:rPr lang="ro-RO" dirty="0" smtClean="0"/>
              <a:t> </a:t>
            </a:r>
            <a:r>
              <a:rPr lang="ro-RO" dirty="0" err="1" smtClean="0"/>
              <a:t>allowances</a:t>
            </a:r>
            <a:r>
              <a:rPr lang="ro-RO" dirty="0" smtClean="0"/>
              <a:t>) pentru un număr de ţări europene (Germania, Olanda, Lituania, Cehia, Ungaria, Belgia - doar regiunea </a:t>
            </a:r>
            <a:r>
              <a:rPr lang="ro-RO" dirty="0" err="1" smtClean="0"/>
              <a:t>Flandra</a:t>
            </a:r>
            <a:r>
              <a:rPr lang="ro-RO" dirty="0" smtClean="0"/>
              <a:t>), spot şi de contracte derivate</a:t>
            </a:r>
            <a:r>
              <a:rPr lang="en-US" dirty="0" smtClean="0"/>
              <a:t>.</a:t>
            </a:r>
          </a:p>
          <a:p>
            <a:r>
              <a:rPr lang="ro-RO" dirty="0" smtClean="0"/>
              <a:t>piaţă de echilibrare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eex logo.jpg"/>
          <p:cNvPicPr>
            <a:picLocks noChangeAspect="1"/>
          </p:cNvPicPr>
          <p:nvPr/>
        </p:nvPicPr>
        <p:blipFill>
          <a:blip r:embed="rId2" cstate="print"/>
          <a:srcRect r="42176"/>
          <a:stretch>
            <a:fillRect/>
          </a:stretch>
        </p:blipFill>
        <p:spPr>
          <a:xfrm>
            <a:off x="1043608" y="3501008"/>
            <a:ext cx="1944216" cy="1362075"/>
          </a:xfrm>
          <a:prstGeom prst="rect">
            <a:avLst/>
          </a:prstGeom>
        </p:spPr>
      </p:pic>
      <p:pic>
        <p:nvPicPr>
          <p:cNvPr id="12" name="Picture 11" descr="germany-fla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3269356"/>
            <a:ext cx="1188720" cy="807716"/>
          </a:xfrm>
          <a:prstGeom prst="rect">
            <a:avLst/>
          </a:prstGeom>
        </p:spPr>
      </p:pic>
      <p:pic>
        <p:nvPicPr>
          <p:cNvPr id="13" name="Picture 12" descr="france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56376" y="4149080"/>
            <a:ext cx="1188720" cy="837005"/>
          </a:xfrm>
          <a:prstGeom prst="rect">
            <a:avLst/>
          </a:prstGeom>
        </p:spPr>
      </p:pic>
      <p:pic>
        <p:nvPicPr>
          <p:cNvPr id="14" name="Picture 13" descr="auastria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56376" y="5085184"/>
            <a:ext cx="1188720" cy="786656"/>
          </a:xfrm>
          <a:prstGeom prst="rect">
            <a:avLst/>
          </a:prstGeom>
        </p:spPr>
      </p:pic>
      <p:pic>
        <p:nvPicPr>
          <p:cNvPr id="15" name="Picture 14" descr="elvet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6376" y="5966837"/>
            <a:ext cx="1188720" cy="789425"/>
          </a:xfrm>
          <a:prstGeom prst="rect">
            <a:avLst/>
          </a:prstGeom>
        </p:spPr>
      </p:pic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107504" y="836712"/>
            <a:ext cx="7416824" cy="2404864"/>
          </a:xfrm>
        </p:spPr>
        <p:txBody>
          <a:bodyPr/>
          <a:lstStyle/>
          <a:p>
            <a:pPr lvl="0"/>
            <a:r>
              <a:rPr lang="en-US" dirty="0" err="1" smtClean="0"/>
              <a:t>Piaţa</a:t>
            </a:r>
            <a:r>
              <a:rPr lang="en-US" dirty="0" smtClean="0"/>
              <a:t> </a:t>
            </a:r>
            <a:r>
              <a:rPr lang="en-US" dirty="0" err="1" smtClean="0"/>
              <a:t>contractelor</a:t>
            </a:r>
            <a:r>
              <a:rPr lang="en-US" dirty="0" smtClean="0"/>
              <a:t> derivate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operată</a:t>
            </a:r>
            <a:r>
              <a:rPr lang="en-US" dirty="0" smtClean="0"/>
              <a:t> de la Leipzig, </a:t>
            </a:r>
            <a:r>
              <a:rPr lang="en-US" dirty="0" err="1" smtClean="0"/>
              <a:t>iar</a:t>
            </a:r>
            <a:r>
              <a:rPr lang="en-US" dirty="0" smtClean="0"/>
              <a:t> </a:t>
            </a:r>
            <a:r>
              <a:rPr lang="en-US" dirty="0" err="1" smtClean="0"/>
              <a:t>cea</a:t>
            </a:r>
            <a:r>
              <a:rPr lang="en-US" dirty="0" smtClean="0"/>
              <a:t> spot, de la Paris (EPEX Spot, </a:t>
            </a:r>
            <a:r>
              <a:rPr lang="en-US" dirty="0" err="1" smtClean="0"/>
              <a:t>deţinută</a:t>
            </a:r>
            <a:r>
              <a:rPr lang="en-US" dirty="0" smtClean="0"/>
              <a:t> 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 smtClean="0"/>
              <a:t>proporţii</a:t>
            </a:r>
            <a:r>
              <a:rPr lang="en-US" dirty="0" smtClean="0"/>
              <a:t> </a:t>
            </a:r>
            <a:r>
              <a:rPr lang="en-US" dirty="0" err="1" smtClean="0"/>
              <a:t>egale</a:t>
            </a:r>
            <a:r>
              <a:rPr lang="en-US" dirty="0" smtClean="0"/>
              <a:t> de bursa </a:t>
            </a:r>
            <a:r>
              <a:rPr lang="en-US" dirty="0" err="1" smtClean="0"/>
              <a:t>germană</a:t>
            </a:r>
            <a:r>
              <a:rPr lang="en-US" dirty="0" smtClean="0"/>
              <a:t> EEX </a:t>
            </a:r>
            <a:r>
              <a:rPr lang="en-US" dirty="0" err="1" smtClean="0"/>
              <a:t>şi</a:t>
            </a:r>
            <a:r>
              <a:rPr lang="en-US" dirty="0" smtClean="0"/>
              <a:t> de </a:t>
            </a:r>
            <a:r>
              <a:rPr lang="en-US" dirty="0" err="1" smtClean="0"/>
              <a:t>cea</a:t>
            </a:r>
            <a:r>
              <a:rPr lang="en-US" dirty="0" smtClean="0"/>
              <a:t> </a:t>
            </a:r>
            <a:r>
              <a:rPr lang="en-US" dirty="0" err="1" smtClean="0"/>
              <a:t>franceză</a:t>
            </a:r>
            <a:r>
              <a:rPr lang="en-US" dirty="0" smtClean="0"/>
              <a:t> </a:t>
            </a:r>
            <a:r>
              <a:rPr lang="en-US" dirty="0" err="1" smtClean="0"/>
              <a:t>Powernext</a:t>
            </a:r>
            <a:r>
              <a:rPr lang="en-US" dirty="0" smtClean="0"/>
              <a:t>)</a:t>
            </a:r>
            <a:endParaRPr lang="ro-RO" dirty="0" smtClean="0"/>
          </a:p>
          <a:p>
            <a:pPr lvl="0"/>
            <a:endParaRPr lang="ro-RO" dirty="0" smtClean="0"/>
          </a:p>
          <a:p>
            <a:pPr lvl="0"/>
            <a:endParaRPr lang="ro-RO" dirty="0" smtClean="0"/>
          </a:p>
          <a:p>
            <a:pPr lvl="0"/>
            <a:endParaRPr lang="ro-RO" dirty="0" smtClean="0"/>
          </a:p>
          <a:p>
            <a:pPr lvl="0"/>
            <a:endParaRPr lang="ro-RO" dirty="0" smtClean="0"/>
          </a:p>
          <a:p>
            <a:pPr lvl="0">
              <a:buNone/>
            </a:pPr>
            <a:endParaRPr lang="ro-RO" dirty="0" smtClean="0"/>
          </a:p>
        </p:txBody>
      </p:sp>
      <p:pic>
        <p:nvPicPr>
          <p:cNvPr id="10" name="Picture 9" descr="powernext 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23928" y="3356992"/>
            <a:ext cx="2199752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052736"/>
            <a:ext cx="8496944" cy="1828800"/>
          </a:xfrm>
        </p:spPr>
        <p:txBody>
          <a:bodyPr/>
          <a:lstStyle/>
          <a:p>
            <a:pPr lvl="0"/>
            <a:r>
              <a:rPr lang="ro-RO" dirty="0" smtClean="0"/>
              <a:t>Europa Centrală - zona vest - Austria, Belgia, Germania, Franţa, Olanda, Elveţia</a:t>
            </a:r>
            <a:endParaRPr lang="en-US" dirty="0" smtClean="0"/>
          </a:p>
          <a:p>
            <a:pPr lvl="0"/>
            <a:r>
              <a:rPr lang="ro-RO" dirty="0" smtClean="0"/>
              <a:t>Marea Britanie şi Irlanda</a:t>
            </a:r>
            <a:endParaRPr lang="en-US" dirty="0" smtClean="0"/>
          </a:p>
          <a:p>
            <a:pPr lvl="0"/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Europa de nord - Danemarca, Estonia, Finlanda, Letonia, Lituania, Norvegia, Suedia</a:t>
            </a: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0"/>
            <a:r>
              <a:rPr lang="ro-RO" dirty="0" smtClean="0"/>
              <a:t>Italia</a:t>
            </a:r>
            <a:endParaRPr lang="en-US" dirty="0" smtClean="0"/>
          </a:p>
          <a:p>
            <a:pPr lvl="0"/>
            <a:r>
              <a:rPr lang="ro-RO" dirty="0" smtClean="0"/>
              <a:t>Peninsula iberică -  Spania şi Portugalia</a:t>
            </a:r>
            <a:endParaRPr lang="en-US" dirty="0" smtClean="0"/>
          </a:p>
          <a:p>
            <a:pPr lvl="0"/>
            <a:r>
              <a:rPr lang="ro-RO" dirty="0" smtClean="0"/>
              <a:t>Europa Centrală - zona est - Cehia, Ungaria, Polonia, România, Slovacia, Slovenia</a:t>
            </a:r>
            <a:endParaRPr lang="en-US" dirty="0" smtClean="0"/>
          </a:p>
          <a:p>
            <a:pPr lvl="0"/>
            <a:r>
              <a:rPr lang="ro-RO" dirty="0" smtClean="0"/>
              <a:t>Europa de sud-est: Grecia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9552" y="188640"/>
            <a:ext cx="5309210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Europa – 7 pieţe regionale</a:t>
            </a:r>
            <a:endParaRPr lang="it-IT" sz="40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0"/>
            <a:ext cx="3452922" cy="2859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/>
          <p:nvPr/>
        </p:nvSpPr>
        <p:spPr>
          <a:xfrm>
            <a:off x="323528" y="188640"/>
            <a:ext cx="3201710" cy="15696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Europa Nord </a:t>
            </a:r>
          </a:p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6048672" cy="2980928"/>
          </a:xfrm>
        </p:spPr>
        <p:txBody>
          <a:bodyPr/>
          <a:lstStyle/>
          <a:p>
            <a:r>
              <a:rPr lang="ro-RO" dirty="0" smtClean="0"/>
              <a:t>bursa de energie </a:t>
            </a:r>
            <a:r>
              <a:rPr lang="ro-RO" dirty="0" err="1" smtClean="0"/>
              <a:t>NordPool</a:t>
            </a:r>
            <a:r>
              <a:rPr lang="ro-RO" dirty="0" smtClean="0"/>
              <a:t>,</a:t>
            </a:r>
          </a:p>
          <a:p>
            <a:r>
              <a:rPr lang="ro-RO" dirty="0" smtClean="0"/>
              <a:t>în prezent cea mai mare bursă de energie electrică din lume, </a:t>
            </a:r>
          </a:p>
          <a:p>
            <a:r>
              <a:rPr lang="ro-RO" dirty="0" smtClean="0"/>
              <a:t>în 2013, acoperă piaţa comună a statelor Norvegia, Suedia, Finlanda, Danemarca (din 2002), Estonia (din 2010) Lituania (din 2012) şi Letonia (din 2013)</a:t>
            </a:r>
            <a:endParaRPr lang="en-US" dirty="0"/>
          </a:p>
        </p:txBody>
      </p:sp>
      <p:pic>
        <p:nvPicPr>
          <p:cNvPr id="24" name="Picture 23" descr="nordpool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340768"/>
            <a:ext cx="2160769" cy="792088"/>
          </a:xfrm>
          <a:prstGeom prst="rect">
            <a:avLst/>
          </a:prstGeom>
        </p:spPr>
      </p:pic>
      <p:pic>
        <p:nvPicPr>
          <p:cNvPr id="25" name="Picture 24" descr="denmark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12360" y="1988840"/>
            <a:ext cx="1036849" cy="786732"/>
          </a:xfrm>
          <a:prstGeom prst="rect">
            <a:avLst/>
          </a:prstGeom>
        </p:spPr>
      </p:pic>
      <p:pic>
        <p:nvPicPr>
          <p:cNvPr id="26" name="Picture 25" descr="estonaia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2360" y="4077072"/>
            <a:ext cx="1097280" cy="702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Picture 26" descr="leton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12360" y="5949280"/>
            <a:ext cx="1097280" cy="730188"/>
          </a:xfrm>
          <a:prstGeom prst="rect">
            <a:avLst/>
          </a:prstGeom>
        </p:spPr>
      </p:pic>
      <p:pic>
        <p:nvPicPr>
          <p:cNvPr id="28" name="Picture 27" descr="lituanaia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12360" y="5013176"/>
            <a:ext cx="1097280" cy="746316"/>
          </a:xfrm>
          <a:prstGeom prst="rect">
            <a:avLst/>
          </a:prstGeom>
        </p:spPr>
      </p:pic>
      <p:pic>
        <p:nvPicPr>
          <p:cNvPr id="29" name="Picture 28" descr="norway 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2360" y="188640"/>
            <a:ext cx="1097280" cy="666744"/>
          </a:xfrm>
          <a:prstGeom prst="rect">
            <a:avLst/>
          </a:prstGeom>
        </p:spPr>
      </p:pic>
      <p:pic>
        <p:nvPicPr>
          <p:cNvPr id="30" name="Picture 29" descr="sweden fla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812360" y="980728"/>
            <a:ext cx="1097280" cy="746316"/>
          </a:xfrm>
          <a:prstGeom prst="rect">
            <a:avLst/>
          </a:prstGeom>
        </p:spPr>
      </p:pic>
      <p:pic>
        <p:nvPicPr>
          <p:cNvPr id="31" name="Picture 30" descr="finland flag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812360" y="3068960"/>
            <a:ext cx="1097280" cy="746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3"/>
          <p:cNvSpPr/>
          <p:nvPr/>
        </p:nvSpPr>
        <p:spPr>
          <a:xfrm>
            <a:off x="323528" y="188640"/>
            <a:ext cx="3201710" cy="15696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Europa Nord </a:t>
            </a:r>
          </a:p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6804248" cy="2980928"/>
          </a:xfrm>
        </p:spPr>
        <p:txBody>
          <a:bodyPr/>
          <a:lstStyle/>
          <a:p>
            <a:r>
              <a:rPr lang="ro-RO" dirty="0" smtClean="0"/>
              <a:t>producţia este asigurată în principal de hidrocentrale (aprox. 50% - preponderent în Norvegia – peste 90% şi Suedia – aproape 50%), centrale cu cogenerare (31% - preponderent în Finlanda şi Danemarca), centrale atomoelectrice (12% - doar în Suedia şi Finlanda), eoliene (7%)</a:t>
            </a:r>
            <a:endParaRPr lang="en-US" dirty="0"/>
          </a:p>
        </p:txBody>
      </p:sp>
      <p:pic>
        <p:nvPicPr>
          <p:cNvPr id="17" name="Picture 16" descr="denmark 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2575" y="1196752"/>
            <a:ext cx="1036849" cy="786732"/>
          </a:xfrm>
          <a:prstGeom prst="rect">
            <a:avLst/>
          </a:prstGeom>
        </p:spPr>
      </p:pic>
      <p:pic>
        <p:nvPicPr>
          <p:cNvPr id="18" name="Picture 17" descr="estonaia 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4077072"/>
            <a:ext cx="1097280" cy="702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 descr="letonia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12360" y="5949280"/>
            <a:ext cx="1097280" cy="730188"/>
          </a:xfrm>
          <a:prstGeom prst="rect">
            <a:avLst/>
          </a:prstGeom>
        </p:spPr>
      </p:pic>
      <p:pic>
        <p:nvPicPr>
          <p:cNvPr id="20" name="Picture 19" descr="lituanaia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2360" y="5013176"/>
            <a:ext cx="1097280" cy="746316"/>
          </a:xfrm>
          <a:prstGeom prst="rect">
            <a:avLst/>
          </a:prstGeom>
        </p:spPr>
      </p:pic>
      <p:pic>
        <p:nvPicPr>
          <p:cNvPr id="21" name="Picture 20" descr="norway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12360" y="2204864"/>
            <a:ext cx="1097280" cy="666744"/>
          </a:xfrm>
          <a:prstGeom prst="rect">
            <a:avLst/>
          </a:prstGeom>
        </p:spPr>
      </p:pic>
      <p:pic>
        <p:nvPicPr>
          <p:cNvPr id="22" name="Picture 21" descr="sweden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12360" y="260642"/>
            <a:ext cx="1097280" cy="746316"/>
          </a:xfrm>
          <a:prstGeom prst="rect">
            <a:avLst/>
          </a:prstGeom>
        </p:spPr>
      </p:pic>
      <p:pic>
        <p:nvPicPr>
          <p:cNvPr id="23" name="Picture 22" descr="finland 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2360" y="3068960"/>
            <a:ext cx="1097280" cy="746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844824"/>
            <a:ext cx="7643192" cy="1828800"/>
          </a:xfrm>
        </p:spPr>
        <p:txBody>
          <a:bodyPr/>
          <a:lstStyle/>
          <a:p>
            <a:pPr lvl="0"/>
            <a:r>
              <a:rPr lang="ro-RO" dirty="0" smtClean="0"/>
              <a:t>Ţări cu piaţă de energie dezvoltată: </a:t>
            </a:r>
            <a:r>
              <a:rPr lang="ro-RO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Australia</a:t>
            </a:r>
            <a:r>
              <a:rPr lang="ro-RO" dirty="0" smtClean="0"/>
              <a:t>, Singapore, Noua Zeelandă</a:t>
            </a:r>
            <a:endParaRPr lang="en-US" dirty="0" smtClean="0"/>
          </a:p>
          <a:p>
            <a:pPr lvl="0"/>
            <a:r>
              <a:rPr lang="ro-RO" dirty="0" smtClean="0"/>
              <a:t>Ţări cu piaţă de energie în curs de dezvoltare: China, Japonia, Coreea de Sud, </a:t>
            </a:r>
            <a:r>
              <a:rPr lang="ro-RO" dirty="0" err="1" smtClean="0"/>
              <a:t>Malaezia</a:t>
            </a:r>
            <a:r>
              <a:rPr lang="ro-RO" dirty="0" smtClean="0"/>
              <a:t>, Filipine,  Thailanda, Vietnam, Mongolia</a:t>
            </a:r>
            <a:endParaRPr lang="en-US" dirty="0" smtClean="0"/>
          </a:p>
          <a:p>
            <a:pPr lvl="0"/>
            <a:r>
              <a:rPr lang="ro-RO" dirty="0" smtClean="0"/>
              <a:t>Ţări cu infrastructură subdezvoltată, aflate încă în proces de electrificare: India, Indonezia, Laos, Myanmar, Cambodgia.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899592" y="332656"/>
            <a:ext cx="3714478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Asia şi Oceania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3"/>
          <p:cNvSpPr/>
          <p:nvPr/>
        </p:nvSpPr>
        <p:spPr>
          <a:xfrm>
            <a:off x="323528" y="188640"/>
            <a:ext cx="3201710" cy="15696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Europa Nord </a:t>
            </a:r>
          </a:p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6804248" cy="2980928"/>
          </a:xfrm>
        </p:spPr>
        <p:txBody>
          <a:bodyPr/>
          <a:lstStyle/>
          <a:p>
            <a:r>
              <a:rPr lang="ro-RO" dirty="0" smtClean="0"/>
              <a:t>capacităţile de producţie deţinute în principal de companiile</a:t>
            </a:r>
          </a:p>
          <a:p>
            <a:pPr lvl="1"/>
            <a:r>
              <a:rPr lang="ro-RO" dirty="0" err="1" smtClean="0"/>
              <a:t>Vattenfall</a:t>
            </a:r>
            <a:r>
              <a:rPr lang="ro-RO" dirty="0" smtClean="0"/>
              <a:t> (21.8%) </a:t>
            </a:r>
          </a:p>
          <a:p>
            <a:pPr lvl="1"/>
            <a:r>
              <a:rPr lang="ro-RO" dirty="0" err="1" smtClean="0"/>
              <a:t>Statkraft</a:t>
            </a:r>
            <a:r>
              <a:rPr lang="ro-RO" dirty="0" smtClean="0"/>
              <a:t> (13.7%)</a:t>
            </a:r>
          </a:p>
          <a:p>
            <a:pPr lvl="1"/>
            <a:r>
              <a:rPr lang="ro-RO" dirty="0" err="1" smtClean="0"/>
              <a:t>Fortum</a:t>
            </a:r>
            <a:r>
              <a:rPr lang="ro-RO" dirty="0" smtClean="0"/>
              <a:t> (12.8 %)</a:t>
            </a:r>
          </a:p>
          <a:p>
            <a:pPr lvl="1"/>
            <a:r>
              <a:rPr lang="ro-RO" dirty="0" smtClean="0"/>
              <a:t>E.ON (7.7 %)</a:t>
            </a:r>
            <a:endParaRPr lang="en-US" dirty="0" smtClean="0"/>
          </a:p>
          <a:p>
            <a:endParaRPr lang="ro-RO" dirty="0" smtClean="0"/>
          </a:p>
          <a:p>
            <a:r>
              <a:rPr lang="ro-RO" dirty="0" smtClean="0"/>
              <a:t>Capacitatea de producţie instalată totală însuma 100.832 MW în 2012, vârful de sarcină vineri, 3 februarie, la ora 09:00 – </a:t>
            </a:r>
            <a:r>
              <a:rPr lang="en-US" dirty="0" smtClean="0"/>
              <a:t>68.837 MW.</a:t>
            </a:r>
            <a:endParaRPr lang="en-US" dirty="0"/>
          </a:p>
        </p:txBody>
      </p:sp>
      <p:pic>
        <p:nvPicPr>
          <p:cNvPr id="22" name="Picture 21" descr="sweden 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2"/>
            <a:ext cx="1097280" cy="746316"/>
          </a:xfrm>
          <a:prstGeom prst="rect">
            <a:avLst/>
          </a:prstGeom>
        </p:spPr>
      </p:pic>
      <p:pic>
        <p:nvPicPr>
          <p:cNvPr id="13" name="Picture 12" descr="e-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5301208"/>
            <a:ext cx="1124854" cy="583921"/>
          </a:xfrm>
          <a:prstGeom prst="rect">
            <a:avLst/>
          </a:prstGeom>
        </p:spPr>
      </p:pic>
      <p:pic>
        <p:nvPicPr>
          <p:cNvPr id="14" name="Picture 13" descr="fortum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4725144"/>
            <a:ext cx="1825241" cy="439336"/>
          </a:xfrm>
          <a:prstGeom prst="rect">
            <a:avLst/>
          </a:prstGeom>
        </p:spPr>
      </p:pic>
      <p:pic>
        <p:nvPicPr>
          <p:cNvPr id="15" name="Picture 14" descr="statkraft logo.jpg"/>
          <p:cNvPicPr>
            <a:picLocks noChangeAspect="1"/>
          </p:cNvPicPr>
          <p:nvPr/>
        </p:nvPicPr>
        <p:blipFill>
          <a:blip r:embed="rId5" cstate="print"/>
          <a:srcRect t="26525" b="29241"/>
          <a:stretch>
            <a:fillRect/>
          </a:stretch>
        </p:blipFill>
        <p:spPr>
          <a:xfrm>
            <a:off x="7092280" y="4077072"/>
            <a:ext cx="1842145" cy="569482"/>
          </a:xfrm>
          <a:prstGeom prst="rect">
            <a:avLst/>
          </a:prstGeom>
        </p:spPr>
      </p:pic>
      <p:pic>
        <p:nvPicPr>
          <p:cNvPr id="16" name="Picture 15" descr="vattenfall logo.jpg"/>
          <p:cNvPicPr>
            <a:picLocks noChangeAspect="1"/>
          </p:cNvPicPr>
          <p:nvPr/>
        </p:nvPicPr>
        <p:blipFill>
          <a:blip r:embed="rId6" cstate="print"/>
          <a:srcRect t="25200" b="19361"/>
          <a:stretch>
            <a:fillRect/>
          </a:stretch>
        </p:blipFill>
        <p:spPr>
          <a:xfrm>
            <a:off x="7092280" y="3501008"/>
            <a:ext cx="1913781" cy="472249"/>
          </a:xfrm>
          <a:prstGeom prst="rect">
            <a:avLst/>
          </a:prstGeom>
        </p:spPr>
      </p:pic>
      <p:pic>
        <p:nvPicPr>
          <p:cNvPr id="17" name="Picture 16" descr="denmark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956376" y="476672"/>
            <a:ext cx="1036849" cy="786732"/>
          </a:xfrm>
          <a:prstGeom prst="rect">
            <a:avLst/>
          </a:prstGeom>
        </p:spPr>
      </p:pic>
      <p:pic>
        <p:nvPicPr>
          <p:cNvPr id="21" name="Picture 20" descr="norway 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596336" y="764704"/>
            <a:ext cx="1097280" cy="666744"/>
          </a:xfrm>
          <a:prstGeom prst="rect">
            <a:avLst/>
          </a:prstGeom>
        </p:spPr>
      </p:pic>
      <p:pic>
        <p:nvPicPr>
          <p:cNvPr id="23" name="Picture 22" descr="finland fla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812360" y="1052736"/>
            <a:ext cx="1097280" cy="746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estonaia flag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596336" y="1484784"/>
            <a:ext cx="1097280" cy="702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 descr="lituanaia flag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884368" y="1700808"/>
            <a:ext cx="1097280" cy="746316"/>
          </a:xfrm>
          <a:prstGeom prst="rect">
            <a:avLst/>
          </a:prstGeom>
        </p:spPr>
      </p:pic>
      <p:pic>
        <p:nvPicPr>
          <p:cNvPr id="19" name="Picture 18" descr="letonia flag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740352" y="2060848"/>
            <a:ext cx="1097280" cy="730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3"/>
          <p:cNvSpPr/>
          <p:nvPr/>
        </p:nvSpPr>
        <p:spPr>
          <a:xfrm>
            <a:off x="323528" y="188640"/>
            <a:ext cx="3201710" cy="15696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Europa Nord </a:t>
            </a:r>
          </a:p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052736"/>
            <a:ext cx="6804248" cy="2980928"/>
          </a:xfrm>
        </p:spPr>
        <p:txBody>
          <a:bodyPr/>
          <a:lstStyle/>
          <a:p>
            <a:r>
              <a:rPr lang="ro-RO" dirty="0" smtClean="0"/>
              <a:t>Operatorii de sistem ai reţelelor de transport sunt naţionali:</a:t>
            </a:r>
          </a:p>
          <a:p>
            <a:pPr lvl="1"/>
            <a:r>
              <a:rPr lang="ro-RO" dirty="0" smtClean="0"/>
              <a:t> </a:t>
            </a:r>
            <a:r>
              <a:rPr lang="ro-RO" dirty="0" err="1" smtClean="0"/>
              <a:t>Statnett</a:t>
            </a:r>
            <a:r>
              <a:rPr lang="ro-RO" dirty="0" smtClean="0"/>
              <a:t> (Norvegia), </a:t>
            </a:r>
          </a:p>
          <a:p>
            <a:pPr lvl="1"/>
            <a:r>
              <a:rPr lang="ro-RO" dirty="0" err="1" smtClean="0"/>
              <a:t>Svenska</a:t>
            </a:r>
            <a:r>
              <a:rPr lang="ro-RO" dirty="0" smtClean="0"/>
              <a:t> </a:t>
            </a:r>
            <a:r>
              <a:rPr lang="ro-RO" dirty="0" err="1" smtClean="0"/>
              <a:t>Kraftnät</a:t>
            </a:r>
            <a:r>
              <a:rPr lang="ro-RO" dirty="0" smtClean="0"/>
              <a:t> (Suedia)</a:t>
            </a:r>
          </a:p>
          <a:p>
            <a:pPr lvl="1"/>
            <a:r>
              <a:rPr lang="ro-RO" dirty="0" smtClean="0"/>
              <a:t> </a:t>
            </a:r>
            <a:r>
              <a:rPr lang="ro-RO" dirty="0" err="1" smtClean="0"/>
              <a:t>Fingrid</a:t>
            </a:r>
            <a:r>
              <a:rPr lang="ro-RO" dirty="0" smtClean="0"/>
              <a:t> (Finlanda)</a:t>
            </a:r>
          </a:p>
          <a:p>
            <a:pPr lvl="1"/>
            <a:r>
              <a:rPr lang="ro-RO" dirty="0" err="1" smtClean="0"/>
              <a:t>Energinet.dk</a:t>
            </a:r>
            <a:r>
              <a:rPr lang="ro-RO" dirty="0" smtClean="0"/>
              <a:t>. (Danemarca)</a:t>
            </a:r>
          </a:p>
          <a:p>
            <a:pPr lvl="1"/>
            <a:r>
              <a:rPr lang="ro-RO" dirty="0" err="1" smtClean="0"/>
              <a:t>Elering</a:t>
            </a:r>
            <a:r>
              <a:rPr lang="ro-RO" dirty="0" smtClean="0"/>
              <a:t> (Estonia) </a:t>
            </a:r>
          </a:p>
          <a:p>
            <a:pPr lvl="1"/>
            <a:r>
              <a:rPr lang="ro-RO" dirty="0" err="1" smtClean="0"/>
              <a:t>Litgrid</a:t>
            </a:r>
            <a:r>
              <a:rPr lang="ro-RO" dirty="0" smtClean="0"/>
              <a:t> (Lituania)</a:t>
            </a:r>
          </a:p>
          <a:p>
            <a:pPr lvl="1"/>
            <a:r>
              <a:rPr lang="ro-RO" dirty="0" smtClean="0"/>
              <a:t>AS </a:t>
            </a:r>
            <a:r>
              <a:rPr lang="ro-RO" dirty="0" err="1" smtClean="0"/>
              <a:t>Augstsprieguma</a:t>
            </a:r>
            <a:r>
              <a:rPr lang="ro-RO" dirty="0" smtClean="0"/>
              <a:t> </a:t>
            </a:r>
            <a:r>
              <a:rPr lang="ro-RO" dirty="0" err="1" smtClean="0"/>
              <a:t>tikls</a:t>
            </a:r>
            <a:r>
              <a:rPr lang="ro-RO" dirty="0" smtClean="0"/>
              <a:t> (Letonia)</a:t>
            </a:r>
          </a:p>
          <a:p>
            <a:r>
              <a:rPr lang="ro-RO" dirty="0" smtClean="0"/>
              <a:t> Toţi sunt proprietate de stat, cu excepţia </a:t>
            </a:r>
            <a:r>
              <a:rPr lang="ro-RO" dirty="0" err="1" smtClean="0"/>
              <a:t>Fingrid</a:t>
            </a:r>
            <a:r>
              <a:rPr lang="ro-RO" dirty="0" smtClean="0"/>
              <a:t>, aflat în proprietate mixtă, stat-privat</a:t>
            </a:r>
            <a:endParaRPr lang="en-US" dirty="0" smtClean="0"/>
          </a:p>
        </p:txBody>
      </p:sp>
      <p:pic>
        <p:nvPicPr>
          <p:cNvPr id="24" name="Picture 23" descr="AST 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5589240"/>
            <a:ext cx="808484" cy="485090"/>
          </a:xfrm>
          <a:prstGeom prst="rect">
            <a:avLst/>
          </a:prstGeom>
        </p:spPr>
      </p:pic>
      <p:pic>
        <p:nvPicPr>
          <p:cNvPr id="25" name="Picture 24" descr="elering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4149080"/>
            <a:ext cx="1304925" cy="523875"/>
          </a:xfrm>
          <a:prstGeom prst="rect">
            <a:avLst/>
          </a:prstGeom>
        </p:spPr>
      </p:pic>
      <p:pic>
        <p:nvPicPr>
          <p:cNvPr id="26" name="Picture 25" descr="energinet dk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80312" y="3573016"/>
            <a:ext cx="1537352" cy="377350"/>
          </a:xfrm>
          <a:prstGeom prst="rect">
            <a:avLst/>
          </a:prstGeom>
        </p:spPr>
      </p:pic>
      <p:pic>
        <p:nvPicPr>
          <p:cNvPr id="27" name="Picture 26" descr="fingrid 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6296" y="3068960"/>
            <a:ext cx="1638267" cy="311748"/>
          </a:xfrm>
          <a:prstGeom prst="rect">
            <a:avLst/>
          </a:prstGeom>
        </p:spPr>
      </p:pic>
      <p:pic>
        <p:nvPicPr>
          <p:cNvPr id="28" name="Picture 27" descr="lotgrid log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80312" y="4941168"/>
            <a:ext cx="1603883" cy="288032"/>
          </a:xfrm>
          <a:prstGeom prst="rect">
            <a:avLst/>
          </a:prstGeom>
        </p:spPr>
      </p:pic>
      <p:pic>
        <p:nvPicPr>
          <p:cNvPr id="29" name="Picture 28" descr="statnett 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08304" y="1700808"/>
            <a:ext cx="1562100" cy="619125"/>
          </a:xfrm>
          <a:prstGeom prst="rect">
            <a:avLst/>
          </a:prstGeom>
        </p:spPr>
      </p:pic>
      <p:pic>
        <p:nvPicPr>
          <p:cNvPr id="30" name="Picture 29" descr="svk log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80312" y="2348880"/>
            <a:ext cx="1285875" cy="428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3"/>
          <p:cNvSpPr/>
          <p:nvPr/>
        </p:nvSpPr>
        <p:spPr>
          <a:xfrm>
            <a:off x="323528" y="188640"/>
            <a:ext cx="3201710" cy="15696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Europa Nord </a:t>
            </a:r>
          </a:p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6804248" cy="2980928"/>
          </a:xfrm>
        </p:spPr>
        <p:txBody>
          <a:bodyPr/>
          <a:lstStyle/>
          <a:p>
            <a:r>
              <a:rPr lang="ro-RO" dirty="0" smtClean="0"/>
              <a:t>operatori</a:t>
            </a:r>
            <a:r>
              <a:rPr lang="en-US" dirty="0" err="1" smtClean="0"/>
              <a:t>i</a:t>
            </a:r>
            <a:r>
              <a:rPr lang="ro-RO" dirty="0" smtClean="0"/>
              <a:t> de sistem funcţionează ca entităţi non-profit, neutre şi independente şi asigură </a:t>
            </a:r>
            <a:r>
              <a:rPr lang="ro-RO" dirty="0" err="1" smtClean="0"/>
              <a:t>dispecerizarea</a:t>
            </a:r>
            <a:r>
              <a:rPr lang="ro-RO" dirty="0" smtClean="0"/>
              <a:t> reţelelor de transport şi funcţionarea pieţei de echilibrare</a:t>
            </a:r>
          </a:p>
          <a:p>
            <a:endParaRPr lang="en-US" dirty="0" smtClean="0"/>
          </a:p>
          <a:p>
            <a:r>
              <a:rPr lang="ro-RO" dirty="0" smtClean="0"/>
              <a:t>Consumul de energie este mai ridicat în ţările nordice (386.6 </a:t>
            </a:r>
            <a:r>
              <a:rPr lang="ro-RO" dirty="0" err="1" smtClean="0"/>
              <a:t>TWh</a:t>
            </a:r>
            <a:r>
              <a:rPr lang="ro-RO" dirty="0" smtClean="0"/>
              <a:t> în 2012), ca urmare a combinaţiei mai multor factori: climatul rece, industrializarea şi ponderea mare a încălzirii electrice.</a:t>
            </a:r>
            <a:endParaRPr lang="en-US" dirty="0"/>
          </a:p>
        </p:txBody>
      </p:sp>
      <p:pic>
        <p:nvPicPr>
          <p:cNvPr id="22" name="Picture 21" descr="sweden 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2"/>
            <a:ext cx="1097280" cy="746316"/>
          </a:xfrm>
          <a:prstGeom prst="rect">
            <a:avLst/>
          </a:prstGeom>
        </p:spPr>
      </p:pic>
      <p:pic>
        <p:nvPicPr>
          <p:cNvPr id="17" name="Picture 16" descr="denmark 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476672"/>
            <a:ext cx="1036849" cy="786732"/>
          </a:xfrm>
          <a:prstGeom prst="rect">
            <a:avLst/>
          </a:prstGeom>
        </p:spPr>
      </p:pic>
      <p:pic>
        <p:nvPicPr>
          <p:cNvPr id="21" name="Picture 20" descr="norway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764704"/>
            <a:ext cx="1097280" cy="666744"/>
          </a:xfrm>
          <a:prstGeom prst="rect">
            <a:avLst/>
          </a:prstGeom>
        </p:spPr>
      </p:pic>
      <p:pic>
        <p:nvPicPr>
          <p:cNvPr id="23" name="Picture 22" descr="finland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2360" y="1052736"/>
            <a:ext cx="1097280" cy="746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estona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96336" y="1484784"/>
            <a:ext cx="1097280" cy="702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 descr="lituanaia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84368" y="1700808"/>
            <a:ext cx="1097280" cy="746316"/>
          </a:xfrm>
          <a:prstGeom prst="rect">
            <a:avLst/>
          </a:prstGeom>
        </p:spPr>
      </p:pic>
      <p:pic>
        <p:nvPicPr>
          <p:cNvPr id="19" name="Picture 18" descr="letonia 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40352" y="2060848"/>
            <a:ext cx="1097280" cy="730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3"/>
          <p:cNvSpPr/>
          <p:nvPr/>
        </p:nvSpPr>
        <p:spPr>
          <a:xfrm>
            <a:off x="323528" y="188640"/>
            <a:ext cx="3201710" cy="15696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Europa Nord </a:t>
            </a:r>
          </a:p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8820472" cy="2980928"/>
          </a:xfrm>
        </p:spPr>
        <p:txBody>
          <a:bodyPr/>
          <a:lstStyle/>
          <a:p>
            <a:r>
              <a:rPr lang="ro-RO" dirty="0" smtClean="0"/>
              <a:t>Piaţa cu amănuntul funcţionează la nivel de stat</a:t>
            </a:r>
          </a:p>
          <a:p>
            <a:r>
              <a:rPr lang="ro-RO" dirty="0" smtClean="0"/>
              <a:t>Furnizori cu acoperire naţională:</a:t>
            </a:r>
          </a:p>
          <a:p>
            <a:pPr lvl="1"/>
            <a:r>
              <a:rPr lang="ro-RO" dirty="0" smtClean="0"/>
              <a:t>30 în Norvegia</a:t>
            </a:r>
          </a:p>
          <a:p>
            <a:pPr lvl="1"/>
            <a:r>
              <a:rPr lang="ro-RO" dirty="0" smtClean="0"/>
              <a:t>100 în Suedia                     </a:t>
            </a:r>
            <a:r>
              <a:rPr lang="ro-RO" sz="2800" dirty="0" smtClean="0"/>
              <a:t>Migrarea către alţi furnizori</a:t>
            </a:r>
            <a:endParaRPr lang="ro-RO" dirty="0" smtClean="0"/>
          </a:p>
          <a:p>
            <a:pPr lvl="1"/>
            <a:r>
              <a:rPr lang="ro-RO" dirty="0" smtClean="0"/>
              <a:t>28 în Finlanda                     </a:t>
            </a:r>
            <a:r>
              <a:rPr lang="ro-RO" sz="2800" dirty="0" smtClean="0"/>
              <a:t>decât cei impliciţi este redusă (2012):</a:t>
            </a:r>
            <a:endParaRPr lang="ro-RO" dirty="0" smtClean="0"/>
          </a:p>
          <a:p>
            <a:pPr lvl="1"/>
            <a:r>
              <a:rPr lang="ro-RO" dirty="0" smtClean="0"/>
              <a:t>25 în Danemarca.                    -  6.7% în Danemarca,</a:t>
            </a:r>
          </a:p>
          <a:p>
            <a:pPr marL="4116388" lvl="1"/>
            <a:r>
              <a:rPr lang="ro-RO" dirty="0" smtClean="0"/>
              <a:t>7.7% în Finlanda,</a:t>
            </a:r>
          </a:p>
          <a:p>
            <a:pPr marL="4116388" lvl="1"/>
            <a:r>
              <a:rPr lang="ro-RO" dirty="0" smtClean="0"/>
              <a:t>9.9% în Suedia</a:t>
            </a:r>
          </a:p>
          <a:p>
            <a:pPr marL="4116388" lvl="1"/>
            <a:r>
              <a:rPr lang="ro-RO" dirty="0" smtClean="0"/>
              <a:t>13% Norvegia</a:t>
            </a:r>
            <a:endParaRPr lang="en-US" dirty="0"/>
          </a:p>
        </p:txBody>
      </p:sp>
      <p:pic>
        <p:nvPicPr>
          <p:cNvPr id="22" name="Picture 21" descr="sweden 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2"/>
            <a:ext cx="1097280" cy="746316"/>
          </a:xfrm>
          <a:prstGeom prst="rect">
            <a:avLst/>
          </a:prstGeom>
        </p:spPr>
      </p:pic>
      <p:pic>
        <p:nvPicPr>
          <p:cNvPr id="17" name="Picture 16" descr="denmark 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476672"/>
            <a:ext cx="1036849" cy="786732"/>
          </a:xfrm>
          <a:prstGeom prst="rect">
            <a:avLst/>
          </a:prstGeom>
        </p:spPr>
      </p:pic>
      <p:pic>
        <p:nvPicPr>
          <p:cNvPr id="21" name="Picture 20" descr="norway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764704"/>
            <a:ext cx="1097280" cy="666744"/>
          </a:xfrm>
          <a:prstGeom prst="rect">
            <a:avLst/>
          </a:prstGeom>
        </p:spPr>
      </p:pic>
      <p:pic>
        <p:nvPicPr>
          <p:cNvPr id="23" name="Picture 22" descr="finland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2360" y="1052736"/>
            <a:ext cx="1097280" cy="746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estona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96336" y="1484784"/>
            <a:ext cx="1097280" cy="702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 descr="lituanaia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84368" y="1700808"/>
            <a:ext cx="1097280" cy="746316"/>
          </a:xfrm>
          <a:prstGeom prst="rect">
            <a:avLst/>
          </a:prstGeom>
        </p:spPr>
      </p:pic>
      <p:pic>
        <p:nvPicPr>
          <p:cNvPr id="19" name="Picture 18" descr="letonia 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40352" y="2060848"/>
            <a:ext cx="1097280" cy="730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3"/>
          <p:cNvSpPr/>
          <p:nvPr/>
        </p:nvSpPr>
        <p:spPr>
          <a:xfrm>
            <a:off x="323528" y="188640"/>
            <a:ext cx="3201710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Europa Nord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6840760" cy="2980928"/>
          </a:xfrm>
        </p:spPr>
        <p:txBody>
          <a:bodyPr/>
          <a:lstStyle/>
          <a:p>
            <a:r>
              <a:rPr lang="ro-RO" dirty="0" smtClean="0"/>
              <a:t>Bursa </a:t>
            </a:r>
            <a:r>
              <a:rPr lang="ro-RO" dirty="0" err="1" smtClean="0"/>
              <a:t>NordPoolSpot</a:t>
            </a:r>
            <a:r>
              <a:rPr lang="ro-RO" dirty="0" smtClean="0"/>
              <a:t> oferă:</a:t>
            </a:r>
            <a:endParaRPr lang="en-US" dirty="0" smtClean="0"/>
          </a:p>
          <a:p>
            <a:pPr lvl="1"/>
            <a:r>
              <a:rPr lang="ro-RO" dirty="0" smtClean="0"/>
              <a:t>o piaţă pe ziua următoare - </a:t>
            </a:r>
            <a:r>
              <a:rPr lang="ro-RO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Elspot</a:t>
            </a:r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ro-RO" dirty="0" smtClean="0"/>
              <a:t>o piaţă </a:t>
            </a:r>
            <a:r>
              <a:rPr lang="ro-RO" dirty="0" err="1" smtClean="0"/>
              <a:t>intrazilnică</a:t>
            </a:r>
            <a:r>
              <a:rPr lang="ro-RO" dirty="0" smtClean="0"/>
              <a:t> - </a:t>
            </a:r>
            <a:r>
              <a:rPr lang="ro-RO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Elbas</a:t>
            </a:r>
            <a:r>
              <a:rPr lang="ro-RO" dirty="0" smtClean="0"/>
              <a:t> - cu funcţionare continuă, până la o oră înaintea momentului livrării, instituită cu scopul de a reduce tranzacţionarea pe piaţa de echilibrare </a:t>
            </a:r>
            <a:r>
              <a:rPr lang="en-US" dirty="0" smtClean="0"/>
              <a:t>[NP]</a:t>
            </a:r>
            <a:r>
              <a:rPr lang="ro-RO" dirty="0" smtClean="0"/>
              <a:t>.</a:t>
            </a:r>
            <a:endParaRPr lang="en-US" dirty="0"/>
          </a:p>
        </p:txBody>
      </p:sp>
      <p:pic>
        <p:nvPicPr>
          <p:cNvPr id="22" name="Picture 21" descr="sweden 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2"/>
            <a:ext cx="1097280" cy="746316"/>
          </a:xfrm>
          <a:prstGeom prst="rect">
            <a:avLst/>
          </a:prstGeom>
        </p:spPr>
      </p:pic>
      <p:pic>
        <p:nvPicPr>
          <p:cNvPr id="17" name="Picture 16" descr="denmark 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476672"/>
            <a:ext cx="1036849" cy="786732"/>
          </a:xfrm>
          <a:prstGeom prst="rect">
            <a:avLst/>
          </a:prstGeom>
        </p:spPr>
      </p:pic>
      <p:pic>
        <p:nvPicPr>
          <p:cNvPr id="21" name="Picture 20" descr="norway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764704"/>
            <a:ext cx="1097280" cy="666744"/>
          </a:xfrm>
          <a:prstGeom prst="rect">
            <a:avLst/>
          </a:prstGeom>
        </p:spPr>
      </p:pic>
      <p:pic>
        <p:nvPicPr>
          <p:cNvPr id="23" name="Picture 22" descr="finland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2360" y="1052736"/>
            <a:ext cx="1097280" cy="746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estona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96336" y="1484784"/>
            <a:ext cx="1097280" cy="702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 descr="lituanaia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84368" y="1700808"/>
            <a:ext cx="1097280" cy="746316"/>
          </a:xfrm>
          <a:prstGeom prst="rect">
            <a:avLst/>
          </a:prstGeom>
        </p:spPr>
      </p:pic>
      <p:pic>
        <p:nvPicPr>
          <p:cNvPr id="19" name="Picture 18" descr="letonia 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40352" y="2060848"/>
            <a:ext cx="1097280" cy="730188"/>
          </a:xfrm>
          <a:prstGeom prst="rect">
            <a:avLst/>
          </a:prstGeom>
        </p:spPr>
      </p:pic>
      <p:pic>
        <p:nvPicPr>
          <p:cNvPr id="14" name="Picture 13" descr="nordpool log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372200" y="5661248"/>
            <a:ext cx="2093615" cy="767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6840760" cy="2980928"/>
          </a:xfrm>
        </p:spPr>
        <p:txBody>
          <a:bodyPr/>
          <a:lstStyle/>
          <a:p>
            <a:r>
              <a:rPr lang="ro-RO" dirty="0" smtClean="0"/>
              <a:t>Pe piaţa </a:t>
            </a:r>
            <a:r>
              <a:rPr lang="ro-RO" dirty="0" err="1" smtClean="0"/>
              <a:t>Elspot</a:t>
            </a:r>
            <a:r>
              <a:rPr lang="ro-RO" dirty="0" smtClean="0"/>
              <a:t> se tranzacţionează oferte fizice pentru ziua următoare, care pot fi de trei tipuri:</a:t>
            </a:r>
            <a:endParaRPr lang="en-US" dirty="0" smtClean="0"/>
          </a:p>
          <a:p>
            <a:pPr lvl="1"/>
            <a:r>
              <a:rPr lang="ro-RO" dirty="0" smtClean="0"/>
              <a:t>pe intervale de o oră,</a:t>
            </a:r>
            <a:endParaRPr lang="en-US" dirty="0" smtClean="0"/>
          </a:p>
          <a:p>
            <a:pPr lvl="1"/>
            <a:r>
              <a:rPr lang="ro-RO" dirty="0" smtClean="0"/>
              <a:t>contracte bloc pe mai multe ore, minim trei, acceptate după principiul „</a:t>
            </a:r>
            <a:r>
              <a:rPr lang="ro-RO" dirty="0" err="1" smtClean="0"/>
              <a:t>all</a:t>
            </a:r>
            <a:r>
              <a:rPr lang="ro-RO" dirty="0" smtClean="0"/>
              <a:t> or </a:t>
            </a:r>
            <a:r>
              <a:rPr lang="ro-RO" dirty="0" err="1" smtClean="0"/>
              <a:t>nothing</a:t>
            </a:r>
            <a:r>
              <a:rPr lang="ro-RO" dirty="0" smtClean="0"/>
              <a:t>”, totul sau nimic, dacă preţul marginal de sistem mediu pe durata blocului este mai mare decât oferta specificată pentru blocul respectiv</a:t>
            </a:r>
            <a:endParaRPr lang="en-US" dirty="0" smtClean="0"/>
          </a:p>
          <a:p>
            <a:pPr lvl="1"/>
            <a:r>
              <a:rPr lang="ro-RO" dirty="0" smtClean="0"/>
              <a:t>oferte flexibile pe o oră, cu cantitate şi preţ specificat, însă fără oră de livrare fixă</a:t>
            </a:r>
            <a:endParaRPr lang="en-US" dirty="0" smtClean="0"/>
          </a:p>
        </p:txBody>
      </p:sp>
      <p:pic>
        <p:nvPicPr>
          <p:cNvPr id="22" name="Picture 21" descr="sweden 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2"/>
            <a:ext cx="1097280" cy="746316"/>
          </a:xfrm>
          <a:prstGeom prst="rect">
            <a:avLst/>
          </a:prstGeom>
        </p:spPr>
      </p:pic>
      <p:pic>
        <p:nvPicPr>
          <p:cNvPr id="17" name="Picture 16" descr="denmark 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476672"/>
            <a:ext cx="1036849" cy="786732"/>
          </a:xfrm>
          <a:prstGeom prst="rect">
            <a:avLst/>
          </a:prstGeom>
        </p:spPr>
      </p:pic>
      <p:pic>
        <p:nvPicPr>
          <p:cNvPr id="21" name="Picture 20" descr="norway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764704"/>
            <a:ext cx="1097280" cy="666744"/>
          </a:xfrm>
          <a:prstGeom prst="rect">
            <a:avLst/>
          </a:prstGeom>
        </p:spPr>
      </p:pic>
      <p:pic>
        <p:nvPicPr>
          <p:cNvPr id="23" name="Picture 22" descr="finland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2360" y="1052736"/>
            <a:ext cx="1097280" cy="746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estona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96336" y="1484784"/>
            <a:ext cx="1097280" cy="702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 descr="lituanaia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84368" y="1700808"/>
            <a:ext cx="1097280" cy="746316"/>
          </a:xfrm>
          <a:prstGeom prst="rect">
            <a:avLst/>
          </a:prstGeom>
        </p:spPr>
      </p:pic>
      <p:pic>
        <p:nvPicPr>
          <p:cNvPr id="19" name="Picture 18" descr="letonia 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40352" y="2060848"/>
            <a:ext cx="1097280" cy="730188"/>
          </a:xfrm>
          <a:prstGeom prst="rect">
            <a:avLst/>
          </a:prstGeom>
        </p:spPr>
      </p:pic>
      <p:pic>
        <p:nvPicPr>
          <p:cNvPr id="14" name="Picture 13" descr="nordpool log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1560" y="260648"/>
            <a:ext cx="2093615" cy="767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6840760" cy="2980928"/>
          </a:xfrm>
        </p:spPr>
        <p:txBody>
          <a:bodyPr/>
          <a:lstStyle/>
          <a:p>
            <a:r>
              <a:rPr lang="ro-RO" dirty="0" smtClean="0"/>
              <a:t>Ofertele pentru o anumită zi de livrare de depun cu maxim 14 zile înainte, până la ora 12 a zilei de tranzacţionare (ziua înainte de livrare), preţul orar fiind publicat la 12:45.</a:t>
            </a:r>
            <a:endParaRPr lang="en-US" dirty="0" smtClean="0"/>
          </a:p>
        </p:txBody>
      </p:sp>
      <p:pic>
        <p:nvPicPr>
          <p:cNvPr id="22" name="Picture 21" descr="sweden 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2"/>
            <a:ext cx="1097280" cy="746316"/>
          </a:xfrm>
          <a:prstGeom prst="rect">
            <a:avLst/>
          </a:prstGeom>
        </p:spPr>
      </p:pic>
      <p:pic>
        <p:nvPicPr>
          <p:cNvPr id="17" name="Picture 16" descr="denmark 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476672"/>
            <a:ext cx="1036849" cy="786732"/>
          </a:xfrm>
          <a:prstGeom prst="rect">
            <a:avLst/>
          </a:prstGeom>
        </p:spPr>
      </p:pic>
      <p:pic>
        <p:nvPicPr>
          <p:cNvPr id="21" name="Picture 20" descr="norway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764704"/>
            <a:ext cx="1097280" cy="666744"/>
          </a:xfrm>
          <a:prstGeom prst="rect">
            <a:avLst/>
          </a:prstGeom>
        </p:spPr>
      </p:pic>
      <p:pic>
        <p:nvPicPr>
          <p:cNvPr id="23" name="Picture 22" descr="finland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2360" y="1052736"/>
            <a:ext cx="1097280" cy="746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estona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96336" y="1484784"/>
            <a:ext cx="1097280" cy="702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 descr="lituanaia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84368" y="1700808"/>
            <a:ext cx="1097280" cy="746316"/>
          </a:xfrm>
          <a:prstGeom prst="rect">
            <a:avLst/>
          </a:prstGeom>
        </p:spPr>
      </p:pic>
      <p:pic>
        <p:nvPicPr>
          <p:cNvPr id="19" name="Picture 18" descr="letonia 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40352" y="2060848"/>
            <a:ext cx="1097280" cy="730188"/>
          </a:xfrm>
          <a:prstGeom prst="rect">
            <a:avLst/>
          </a:prstGeom>
        </p:spPr>
      </p:pic>
      <p:pic>
        <p:nvPicPr>
          <p:cNvPr id="14" name="Picture 13" descr="nordpool log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1560" y="260648"/>
            <a:ext cx="2093615" cy="767471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789040"/>
            <a:ext cx="734481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6840760" cy="2980928"/>
          </a:xfrm>
        </p:spPr>
        <p:txBody>
          <a:bodyPr/>
          <a:lstStyle/>
          <a:p>
            <a:r>
              <a:rPr lang="ro-RO" dirty="0" smtClean="0"/>
              <a:t>Managementul congestiilor pe piaţa nordică se realizează prin stabilirea de preţuri zonale. Licitarea pe piaţa spot se realizează pe zone distincte, astfel: </a:t>
            </a:r>
          </a:p>
          <a:p>
            <a:pPr lvl="1"/>
            <a:r>
              <a:rPr lang="ro-RO" dirty="0" smtClean="0"/>
              <a:t>Norvegia: 5 zone, </a:t>
            </a:r>
          </a:p>
          <a:p>
            <a:pPr lvl="1"/>
            <a:r>
              <a:rPr lang="ro-RO" dirty="0" smtClean="0"/>
              <a:t>Suedia: 4 zone, </a:t>
            </a:r>
          </a:p>
          <a:p>
            <a:pPr lvl="1"/>
            <a:r>
              <a:rPr lang="ro-RO" dirty="0" smtClean="0"/>
              <a:t>Danemarca: 2 zone,</a:t>
            </a:r>
          </a:p>
          <a:p>
            <a:pPr lvl="1"/>
            <a:r>
              <a:rPr lang="ro-RO" dirty="0" smtClean="0"/>
              <a:t> Finlanda,</a:t>
            </a:r>
          </a:p>
          <a:p>
            <a:pPr lvl="1"/>
            <a:r>
              <a:rPr lang="ro-RO" dirty="0" smtClean="0"/>
              <a:t> Estonia </a:t>
            </a:r>
          </a:p>
          <a:p>
            <a:pPr lvl="1"/>
            <a:r>
              <a:rPr lang="ro-RO" dirty="0" smtClean="0"/>
              <a:t> Lituania</a:t>
            </a:r>
            <a:endParaRPr lang="en-US" dirty="0" smtClean="0"/>
          </a:p>
        </p:txBody>
      </p:sp>
      <p:pic>
        <p:nvPicPr>
          <p:cNvPr id="22" name="Picture 21" descr="sweden 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2"/>
            <a:ext cx="1097280" cy="746316"/>
          </a:xfrm>
          <a:prstGeom prst="rect">
            <a:avLst/>
          </a:prstGeom>
        </p:spPr>
      </p:pic>
      <p:pic>
        <p:nvPicPr>
          <p:cNvPr id="17" name="Picture 16" descr="denmark 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476672"/>
            <a:ext cx="1036849" cy="786732"/>
          </a:xfrm>
          <a:prstGeom prst="rect">
            <a:avLst/>
          </a:prstGeom>
        </p:spPr>
      </p:pic>
      <p:pic>
        <p:nvPicPr>
          <p:cNvPr id="21" name="Picture 20" descr="norway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764704"/>
            <a:ext cx="1097280" cy="666744"/>
          </a:xfrm>
          <a:prstGeom prst="rect">
            <a:avLst/>
          </a:prstGeom>
        </p:spPr>
      </p:pic>
      <p:pic>
        <p:nvPicPr>
          <p:cNvPr id="23" name="Picture 22" descr="finland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2360" y="1052736"/>
            <a:ext cx="1097280" cy="746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estona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96336" y="1484784"/>
            <a:ext cx="1097280" cy="702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 descr="lituanaia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84368" y="1700808"/>
            <a:ext cx="1097280" cy="746316"/>
          </a:xfrm>
          <a:prstGeom prst="rect">
            <a:avLst/>
          </a:prstGeom>
        </p:spPr>
      </p:pic>
      <p:pic>
        <p:nvPicPr>
          <p:cNvPr id="19" name="Picture 18" descr="letonia 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40352" y="2060848"/>
            <a:ext cx="1097280" cy="730188"/>
          </a:xfrm>
          <a:prstGeom prst="rect">
            <a:avLst/>
          </a:prstGeom>
        </p:spPr>
      </p:pic>
      <p:pic>
        <p:nvPicPr>
          <p:cNvPr id="14" name="Picture 13" descr="nordpool log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1560" y="260648"/>
            <a:ext cx="2093615" cy="767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780928"/>
            <a:ext cx="3793871" cy="378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5544616" cy="2980928"/>
          </a:xfrm>
        </p:spPr>
        <p:txBody>
          <a:bodyPr/>
          <a:lstStyle/>
          <a:p>
            <a:r>
              <a:rPr lang="en-US" sz="2400" dirty="0" smtClean="0"/>
              <a:t>se </a:t>
            </a:r>
            <a:r>
              <a:rPr lang="en-US" sz="2400" dirty="0" err="1" smtClean="0"/>
              <a:t>stabileşte</a:t>
            </a:r>
            <a:r>
              <a:rPr lang="en-US" sz="2400" dirty="0" smtClean="0"/>
              <a:t> </a:t>
            </a:r>
            <a:r>
              <a:rPr lang="en-US" sz="2400" dirty="0" err="1" smtClean="0"/>
              <a:t>preţul</a:t>
            </a:r>
            <a:r>
              <a:rPr lang="en-US" sz="2400" dirty="0" smtClean="0"/>
              <a:t> marginal de </a:t>
            </a:r>
            <a:r>
              <a:rPr lang="en-US" sz="2400" dirty="0" err="1" smtClean="0"/>
              <a:t>sistem</a:t>
            </a:r>
            <a:r>
              <a:rPr lang="en-US" sz="2400" dirty="0" smtClean="0"/>
              <a:t> </a:t>
            </a:r>
            <a:r>
              <a:rPr lang="en-US" sz="2400" dirty="0" err="1" smtClean="0"/>
              <a:t>în</a:t>
            </a:r>
            <a:r>
              <a:rPr lang="en-US" sz="2400" dirty="0" smtClean="0"/>
              <a:t> </a:t>
            </a:r>
            <a:r>
              <a:rPr lang="en-US" sz="2400" dirty="0" err="1" smtClean="0"/>
              <a:t>ordinea</a:t>
            </a:r>
            <a:r>
              <a:rPr lang="en-US" sz="2400" dirty="0" smtClean="0"/>
              <a:t> de merit </a:t>
            </a:r>
            <a:r>
              <a:rPr lang="en-US" sz="2400" dirty="0" err="1" smtClean="0"/>
              <a:t>fără</a:t>
            </a:r>
            <a:r>
              <a:rPr lang="en-US" sz="2400" dirty="0" smtClean="0"/>
              <a:t> </a:t>
            </a:r>
            <a:r>
              <a:rPr lang="en-US" sz="2400" dirty="0" err="1" smtClean="0"/>
              <a:t>restricţii</a:t>
            </a:r>
            <a:r>
              <a:rPr lang="en-US" sz="2400" dirty="0" smtClean="0"/>
              <a:t>, </a:t>
            </a:r>
            <a:r>
              <a:rPr lang="en-US" sz="2400" dirty="0" err="1" smtClean="0"/>
              <a:t>utilizat</a:t>
            </a:r>
            <a:r>
              <a:rPr lang="en-US" sz="2400" dirty="0" smtClean="0"/>
              <a:t> </a:t>
            </a:r>
            <a:r>
              <a:rPr lang="en-US" sz="2400" dirty="0" err="1" smtClean="0"/>
              <a:t>pentru</a:t>
            </a:r>
            <a:r>
              <a:rPr lang="en-US" sz="2400" dirty="0" smtClean="0"/>
              <a:t> </a:t>
            </a:r>
            <a:r>
              <a:rPr lang="en-US" sz="2400" dirty="0" err="1" smtClean="0"/>
              <a:t>decontarea</a:t>
            </a:r>
            <a:r>
              <a:rPr lang="en-US" sz="2400" dirty="0" smtClean="0"/>
              <a:t> </a:t>
            </a:r>
            <a:r>
              <a:rPr lang="en-US" sz="2400" dirty="0" err="1" smtClean="0"/>
              <a:t>contractelor</a:t>
            </a:r>
            <a:r>
              <a:rPr lang="en-US" sz="2400" dirty="0" smtClean="0"/>
              <a:t> </a:t>
            </a:r>
            <a:r>
              <a:rPr lang="en-US" sz="2400" dirty="0" err="1" smtClean="0"/>
              <a:t>financiare</a:t>
            </a:r>
            <a:r>
              <a:rPr lang="en-US" sz="2400" dirty="0" smtClean="0"/>
              <a:t>.</a:t>
            </a:r>
            <a:endParaRPr lang="ro-RO" sz="2400" dirty="0" smtClean="0"/>
          </a:p>
          <a:p>
            <a:r>
              <a:rPr lang="ro-RO" sz="2400" dirty="0" smtClean="0"/>
              <a:t>apoi,</a:t>
            </a:r>
            <a:r>
              <a:rPr lang="en-US" sz="2400" dirty="0" smtClean="0"/>
              <a:t> </a:t>
            </a:r>
            <a:r>
              <a:rPr lang="en-US" sz="2400" dirty="0" err="1" smtClean="0"/>
              <a:t>dacă</a:t>
            </a:r>
            <a:r>
              <a:rPr lang="en-US" sz="2400" dirty="0" smtClean="0"/>
              <a:t> </a:t>
            </a:r>
            <a:r>
              <a:rPr lang="en-US" sz="2400" dirty="0" err="1" smtClean="0"/>
              <a:t>tranzacţiile</a:t>
            </a:r>
            <a:r>
              <a:rPr lang="en-US" sz="2400" dirty="0" smtClean="0"/>
              <a:t> </a:t>
            </a:r>
            <a:r>
              <a:rPr lang="en-US" sz="2400" dirty="0" err="1" smtClean="0"/>
              <a:t>licitate</a:t>
            </a:r>
            <a:r>
              <a:rPr lang="en-US" sz="2400" dirty="0" smtClean="0"/>
              <a:t> </a:t>
            </a:r>
            <a:r>
              <a:rPr lang="en-US" sz="2400" dirty="0" err="1" smtClean="0"/>
              <a:t>depăşesc</a:t>
            </a:r>
            <a:r>
              <a:rPr lang="en-US" sz="2400" dirty="0" smtClean="0"/>
              <a:t> </a:t>
            </a:r>
            <a:r>
              <a:rPr lang="en-US" sz="2400" dirty="0" err="1" smtClean="0"/>
              <a:t>capacitatea</a:t>
            </a:r>
            <a:r>
              <a:rPr lang="en-US" sz="2400" dirty="0" smtClean="0"/>
              <a:t> de </a:t>
            </a:r>
            <a:r>
              <a:rPr lang="en-US" sz="2400" dirty="0" err="1" smtClean="0"/>
              <a:t>interconexiune</a:t>
            </a:r>
            <a:r>
              <a:rPr lang="en-US" sz="2400" dirty="0" smtClean="0"/>
              <a:t> </a:t>
            </a:r>
            <a:r>
              <a:rPr lang="en-US" sz="2400" dirty="0" err="1" smtClean="0"/>
              <a:t>existentă</a:t>
            </a:r>
            <a:r>
              <a:rPr lang="en-US" sz="2400" dirty="0" smtClean="0"/>
              <a:t>, se </a:t>
            </a:r>
            <a:r>
              <a:rPr lang="en-US" sz="2400" dirty="0" err="1" smtClean="0"/>
              <a:t>stabilesc</a:t>
            </a:r>
            <a:r>
              <a:rPr lang="en-US" sz="2400" dirty="0" smtClean="0"/>
              <a:t> </a:t>
            </a:r>
            <a:r>
              <a:rPr lang="en-US" sz="2400" dirty="0" err="1" smtClean="0"/>
              <a:t>preţuri</a:t>
            </a:r>
            <a:r>
              <a:rPr lang="en-US" sz="2400" dirty="0" smtClean="0"/>
              <a:t> </a:t>
            </a:r>
            <a:r>
              <a:rPr lang="en-US" sz="2400" dirty="0" err="1" smtClean="0"/>
              <a:t>distincte</a:t>
            </a:r>
            <a:r>
              <a:rPr lang="en-US" sz="2400" dirty="0" smtClean="0"/>
              <a:t> </a:t>
            </a:r>
            <a:r>
              <a:rPr lang="en-US" sz="2400" dirty="0" err="1" smtClean="0"/>
              <a:t>pe</a:t>
            </a:r>
            <a:r>
              <a:rPr lang="en-US" sz="2400" dirty="0" smtClean="0"/>
              <a:t> zone, </a:t>
            </a:r>
            <a:r>
              <a:rPr lang="en-US" sz="2400" dirty="0" err="1" smtClean="0"/>
              <a:t>mai</a:t>
            </a:r>
            <a:r>
              <a:rPr lang="en-US" sz="2400" dirty="0" smtClean="0"/>
              <a:t> </a:t>
            </a:r>
            <a:r>
              <a:rPr lang="en-US" sz="2400" dirty="0" err="1" smtClean="0"/>
              <a:t>multe</a:t>
            </a:r>
            <a:r>
              <a:rPr lang="en-US" sz="2400" dirty="0" smtClean="0"/>
              <a:t> zone </a:t>
            </a:r>
            <a:r>
              <a:rPr lang="en-US" sz="2400" dirty="0" err="1" smtClean="0"/>
              <a:t>putând</a:t>
            </a:r>
            <a:r>
              <a:rPr lang="en-US" sz="2400" dirty="0" smtClean="0"/>
              <a:t> </a:t>
            </a:r>
            <a:r>
              <a:rPr lang="en-US" sz="2400" dirty="0" err="1" smtClean="0"/>
              <a:t>avea</a:t>
            </a:r>
            <a:r>
              <a:rPr lang="en-US" sz="2400" dirty="0" smtClean="0"/>
              <a:t> </a:t>
            </a:r>
            <a:r>
              <a:rPr lang="en-US" sz="2400" dirty="0" err="1" smtClean="0"/>
              <a:t>acelaşi</a:t>
            </a:r>
            <a:r>
              <a:rPr lang="en-US" sz="2400" dirty="0" smtClean="0"/>
              <a:t> </a:t>
            </a:r>
            <a:r>
              <a:rPr lang="en-US" sz="2400" dirty="0" err="1" smtClean="0"/>
              <a:t>preţ</a:t>
            </a:r>
            <a:r>
              <a:rPr lang="en-US" sz="2400" dirty="0" smtClean="0"/>
              <a:t> </a:t>
            </a:r>
            <a:endParaRPr lang="ro-RO" sz="2400" dirty="0" smtClean="0"/>
          </a:p>
          <a:p>
            <a:r>
              <a:rPr lang="en-US" sz="2400" dirty="0" err="1" smtClean="0"/>
              <a:t>În</a:t>
            </a:r>
            <a:r>
              <a:rPr lang="en-US" sz="2400" dirty="0" smtClean="0"/>
              <a:t> </a:t>
            </a:r>
            <a:r>
              <a:rPr lang="en-US" sz="2400" dirty="0" err="1" smtClean="0"/>
              <a:t>anul</a:t>
            </a:r>
            <a:r>
              <a:rPr lang="en-US" sz="2400" dirty="0" smtClean="0"/>
              <a:t> 2012, au </a:t>
            </a:r>
            <a:r>
              <a:rPr lang="en-US" sz="2400" dirty="0" err="1" smtClean="0"/>
              <a:t>existat</a:t>
            </a:r>
            <a:r>
              <a:rPr lang="en-US" sz="2400" dirty="0" smtClean="0"/>
              <a:t> </a:t>
            </a:r>
            <a:r>
              <a:rPr lang="en-US" sz="2400" dirty="0" err="1" smtClean="0"/>
              <a:t>cel</a:t>
            </a:r>
            <a:r>
              <a:rPr lang="en-US" sz="2400" dirty="0" smtClean="0"/>
              <a:t> </a:t>
            </a:r>
            <a:r>
              <a:rPr lang="en-US" sz="2400" dirty="0" err="1" smtClean="0"/>
              <a:t>puţin</a:t>
            </a:r>
            <a:r>
              <a:rPr lang="en-US" sz="2400" dirty="0" smtClean="0"/>
              <a:t> </a:t>
            </a:r>
            <a:r>
              <a:rPr lang="en-US" sz="2400" dirty="0" err="1" smtClean="0"/>
              <a:t>două</a:t>
            </a:r>
            <a:r>
              <a:rPr lang="en-US" sz="2400" dirty="0" smtClean="0"/>
              <a:t> </a:t>
            </a:r>
            <a:r>
              <a:rPr lang="en-US" sz="2400" dirty="0" err="1" smtClean="0"/>
              <a:t>preţuri</a:t>
            </a:r>
            <a:r>
              <a:rPr lang="en-US" sz="2400" dirty="0" smtClean="0"/>
              <a:t> </a:t>
            </a:r>
            <a:r>
              <a:rPr lang="en-US" sz="2400" dirty="0" err="1" smtClean="0"/>
              <a:t>zonale</a:t>
            </a:r>
            <a:r>
              <a:rPr lang="en-US" sz="2400" dirty="0" smtClean="0"/>
              <a:t> </a:t>
            </a:r>
            <a:r>
              <a:rPr lang="en-US" sz="2400" dirty="0" err="1" smtClean="0"/>
              <a:t>distincte</a:t>
            </a:r>
            <a:r>
              <a:rPr lang="en-US" sz="2400" dirty="0" smtClean="0"/>
              <a:t> </a:t>
            </a:r>
            <a:r>
              <a:rPr lang="en-US" sz="2400" dirty="0" err="1" smtClean="0"/>
              <a:t>în</a:t>
            </a:r>
            <a:r>
              <a:rPr lang="en-US" sz="2400" dirty="0" smtClean="0"/>
              <a:t> 75% din </a:t>
            </a:r>
            <a:r>
              <a:rPr lang="en-US" sz="2400" dirty="0" err="1" smtClean="0"/>
              <a:t>intervalele</a:t>
            </a:r>
            <a:r>
              <a:rPr lang="en-US" sz="2400" dirty="0" smtClean="0"/>
              <a:t> de </a:t>
            </a:r>
            <a:r>
              <a:rPr lang="en-US" sz="2400" dirty="0" err="1" smtClean="0"/>
              <a:t>tranzacţionare</a:t>
            </a:r>
            <a:endParaRPr lang="en-US" sz="2400" dirty="0" smtClean="0"/>
          </a:p>
        </p:txBody>
      </p:sp>
      <p:pic>
        <p:nvPicPr>
          <p:cNvPr id="22" name="Picture 21" descr="sweden 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260642"/>
            <a:ext cx="1097280" cy="746316"/>
          </a:xfrm>
          <a:prstGeom prst="rect">
            <a:avLst/>
          </a:prstGeom>
        </p:spPr>
      </p:pic>
      <p:pic>
        <p:nvPicPr>
          <p:cNvPr id="17" name="Picture 16" descr="denmark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56376" y="476672"/>
            <a:ext cx="1036849" cy="786732"/>
          </a:xfrm>
          <a:prstGeom prst="rect">
            <a:avLst/>
          </a:prstGeom>
        </p:spPr>
      </p:pic>
      <p:pic>
        <p:nvPicPr>
          <p:cNvPr id="21" name="Picture 20" descr="norway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96336" y="764704"/>
            <a:ext cx="1097280" cy="666744"/>
          </a:xfrm>
          <a:prstGeom prst="rect">
            <a:avLst/>
          </a:prstGeom>
        </p:spPr>
      </p:pic>
      <p:pic>
        <p:nvPicPr>
          <p:cNvPr id="23" name="Picture 22" descr="finland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12360" y="1052736"/>
            <a:ext cx="1097280" cy="746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estonaia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96336" y="1484784"/>
            <a:ext cx="1097280" cy="702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 descr="lituanaia 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84368" y="1700808"/>
            <a:ext cx="1097280" cy="746316"/>
          </a:xfrm>
          <a:prstGeom prst="rect">
            <a:avLst/>
          </a:prstGeom>
        </p:spPr>
      </p:pic>
      <p:pic>
        <p:nvPicPr>
          <p:cNvPr id="19" name="Picture 18" descr="letonia fla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740352" y="2060848"/>
            <a:ext cx="1097280" cy="730188"/>
          </a:xfrm>
          <a:prstGeom prst="rect">
            <a:avLst/>
          </a:prstGeom>
        </p:spPr>
      </p:pic>
      <p:pic>
        <p:nvPicPr>
          <p:cNvPr id="14" name="Picture 13" descr="nordpool logo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11560" y="260648"/>
            <a:ext cx="2093615" cy="767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6840760" cy="2980928"/>
          </a:xfrm>
        </p:spPr>
        <p:txBody>
          <a:bodyPr/>
          <a:lstStyle/>
          <a:p>
            <a:r>
              <a:rPr lang="en-US" dirty="0" err="1" smtClean="0"/>
              <a:t>Piaţa</a:t>
            </a:r>
            <a:r>
              <a:rPr lang="en-US" dirty="0" smtClean="0"/>
              <a:t> </a:t>
            </a:r>
            <a:r>
              <a:rPr lang="en-US" dirty="0" err="1" smtClean="0"/>
              <a:t>Elbas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interconectată</a:t>
            </a:r>
            <a:r>
              <a:rPr lang="en-US" dirty="0" smtClean="0"/>
              <a:t> cu Germania </a:t>
            </a:r>
            <a:r>
              <a:rPr lang="en-US" dirty="0" err="1" smtClean="0"/>
              <a:t>şi</a:t>
            </a:r>
            <a:r>
              <a:rPr lang="en-US" dirty="0" smtClean="0"/>
              <a:t> Benelux </a:t>
            </a:r>
            <a:r>
              <a:rPr lang="en-US" dirty="0" err="1" smtClean="0"/>
              <a:t>şi</a:t>
            </a:r>
            <a:r>
              <a:rPr lang="en-US" dirty="0" smtClean="0"/>
              <a:t> </a:t>
            </a:r>
            <a:r>
              <a:rPr lang="en-US" dirty="0" err="1" smtClean="0"/>
              <a:t>extinde</a:t>
            </a:r>
            <a:r>
              <a:rPr lang="en-US" dirty="0" smtClean="0"/>
              <a:t> </a:t>
            </a:r>
            <a:r>
              <a:rPr lang="en-US" dirty="0" err="1" smtClean="0"/>
              <a:t>termenul</a:t>
            </a:r>
            <a:r>
              <a:rPr lang="en-US" dirty="0" smtClean="0"/>
              <a:t> de </a:t>
            </a:r>
            <a:r>
              <a:rPr lang="en-US" dirty="0" err="1" smtClean="0"/>
              <a:t>tranzacţionare</a:t>
            </a:r>
            <a:r>
              <a:rPr lang="en-US" dirty="0" smtClean="0"/>
              <a:t> de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piaţa</a:t>
            </a:r>
            <a:r>
              <a:rPr lang="en-US" dirty="0" smtClean="0"/>
              <a:t> spot </a:t>
            </a:r>
            <a:r>
              <a:rPr lang="en-US" dirty="0" err="1" smtClean="0"/>
              <a:t>până</a:t>
            </a:r>
            <a:r>
              <a:rPr lang="en-US" dirty="0" smtClean="0"/>
              <a:t> cu o </a:t>
            </a:r>
            <a:r>
              <a:rPr lang="en-US" dirty="0" err="1" smtClean="0"/>
              <a:t>oră</a:t>
            </a:r>
            <a:r>
              <a:rPr lang="en-US" dirty="0" smtClean="0"/>
              <a:t> </a:t>
            </a:r>
            <a:r>
              <a:rPr lang="en-US" dirty="0" err="1" smtClean="0"/>
              <a:t>înaintea</a:t>
            </a:r>
            <a:r>
              <a:rPr lang="en-US" dirty="0" smtClean="0"/>
              <a:t> </a:t>
            </a:r>
            <a:r>
              <a:rPr lang="en-US" dirty="0" err="1" smtClean="0"/>
              <a:t>livrării</a:t>
            </a:r>
            <a:r>
              <a:rPr lang="en-US" dirty="0" smtClean="0"/>
              <a:t>.</a:t>
            </a:r>
            <a:endParaRPr lang="ro-RO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ro-RO" dirty="0" smtClean="0"/>
          </a:p>
          <a:p>
            <a:r>
              <a:rPr lang="en-US" dirty="0" err="1" smtClean="0"/>
              <a:t>Ofertele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acceptate</a:t>
            </a:r>
            <a:r>
              <a:rPr lang="en-US" dirty="0" smtClean="0"/>
              <a:t> </a:t>
            </a:r>
            <a:r>
              <a:rPr lang="en-US" dirty="0" err="1" smtClean="0"/>
              <a:t>după</a:t>
            </a:r>
            <a:r>
              <a:rPr lang="en-US" dirty="0" smtClean="0"/>
              <a:t> </a:t>
            </a:r>
            <a:r>
              <a:rPr lang="en-US" dirty="0" err="1" smtClean="0"/>
              <a:t>principiul</a:t>
            </a:r>
            <a:r>
              <a:rPr lang="en-US" dirty="0" smtClean="0"/>
              <a:t> “</a:t>
            </a:r>
            <a:r>
              <a:rPr lang="en-US" dirty="0" err="1" smtClean="0"/>
              <a:t>primul</a:t>
            </a:r>
            <a:r>
              <a:rPr lang="en-US" dirty="0" smtClean="0"/>
              <a:t> </a:t>
            </a:r>
            <a:r>
              <a:rPr lang="en-US" dirty="0" err="1" smtClean="0"/>
              <a:t>venit</a:t>
            </a:r>
            <a:r>
              <a:rPr lang="en-US" dirty="0" smtClean="0"/>
              <a:t>, </a:t>
            </a:r>
            <a:r>
              <a:rPr lang="en-US" dirty="0" err="1" smtClean="0"/>
              <a:t>primul</a:t>
            </a:r>
            <a:r>
              <a:rPr lang="en-US" dirty="0" smtClean="0"/>
              <a:t> </a:t>
            </a:r>
            <a:r>
              <a:rPr lang="en-US" dirty="0" err="1" smtClean="0"/>
              <a:t>servit</a:t>
            </a:r>
            <a:r>
              <a:rPr lang="en-US" dirty="0" smtClean="0"/>
              <a:t>” </a:t>
            </a:r>
            <a:r>
              <a:rPr lang="en-US" dirty="0" err="1" smtClean="0"/>
              <a:t>şi</a:t>
            </a:r>
            <a:r>
              <a:rPr lang="en-US" dirty="0" smtClean="0"/>
              <a:t> a</a:t>
            </a:r>
            <a:r>
              <a:rPr lang="ro-RO" dirty="0" smtClean="0"/>
              <a:t>u</a:t>
            </a:r>
            <a:r>
              <a:rPr lang="en-US" dirty="0" smtClean="0"/>
              <a:t> </a:t>
            </a:r>
            <a:r>
              <a:rPr lang="en-US" dirty="0" err="1" smtClean="0"/>
              <a:t>acoperire</a:t>
            </a:r>
            <a:r>
              <a:rPr lang="en-US" dirty="0" smtClean="0"/>
              <a:t> global</a:t>
            </a:r>
            <a:r>
              <a:rPr lang="ro-RO" dirty="0" smtClean="0"/>
              <a:t>ă</a:t>
            </a:r>
            <a:r>
              <a:rPr lang="en-US" dirty="0" smtClean="0"/>
              <a:t>,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toată</a:t>
            </a:r>
            <a:r>
              <a:rPr lang="en-US" dirty="0" smtClean="0"/>
              <a:t> </a:t>
            </a:r>
            <a:r>
              <a:rPr lang="en-US" dirty="0" err="1" smtClean="0"/>
              <a:t>piaţa</a:t>
            </a:r>
            <a:r>
              <a:rPr lang="en-US" dirty="0" smtClean="0"/>
              <a:t> </a:t>
            </a:r>
            <a:r>
              <a:rPr lang="en-US" dirty="0" err="1" smtClean="0"/>
              <a:t>NordPool</a:t>
            </a:r>
            <a:r>
              <a:rPr lang="en-US" dirty="0" smtClean="0"/>
              <a:t>, </a:t>
            </a:r>
            <a:r>
              <a:rPr lang="en-US" dirty="0" err="1" smtClean="0"/>
              <a:t>participaţii</a:t>
            </a:r>
            <a:r>
              <a:rPr lang="en-US" dirty="0" smtClean="0"/>
              <a:t> </a:t>
            </a:r>
            <a:r>
              <a:rPr lang="en-US" dirty="0" err="1" smtClean="0"/>
              <a:t>ofertând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plan local, </a:t>
            </a:r>
            <a:r>
              <a:rPr lang="en-US" dirty="0" err="1" smtClean="0"/>
              <a:t>iar</a:t>
            </a:r>
            <a:r>
              <a:rPr lang="en-US" dirty="0" smtClean="0"/>
              <a:t> </a:t>
            </a:r>
            <a:r>
              <a:rPr lang="en-US" dirty="0" err="1" smtClean="0"/>
              <a:t>alocarea</a:t>
            </a:r>
            <a:r>
              <a:rPr lang="en-US" dirty="0" smtClean="0"/>
              <a:t> </a:t>
            </a:r>
            <a:r>
              <a:rPr lang="en-US" dirty="0" err="1" smtClean="0"/>
              <a:t>capacităţilor</a:t>
            </a:r>
            <a:r>
              <a:rPr lang="en-US" dirty="0" smtClean="0"/>
              <a:t> </a:t>
            </a:r>
            <a:r>
              <a:rPr lang="en-US" dirty="0" err="1" smtClean="0"/>
              <a:t>realizându</a:t>
            </a:r>
            <a:r>
              <a:rPr lang="en-US" dirty="0" smtClean="0"/>
              <a:t>-se 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 smtClean="0"/>
              <a:t>func</a:t>
            </a:r>
            <a:r>
              <a:rPr lang="ro-RO" dirty="0" smtClean="0"/>
              <a:t>ţie de capacitatea de transport declarată disponibilă de operatorii de sistem </a:t>
            </a:r>
            <a:endParaRPr lang="en-US" dirty="0" smtClean="0"/>
          </a:p>
        </p:txBody>
      </p:sp>
      <p:pic>
        <p:nvPicPr>
          <p:cNvPr id="22" name="Picture 21" descr="sweden 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2"/>
            <a:ext cx="1097280" cy="746316"/>
          </a:xfrm>
          <a:prstGeom prst="rect">
            <a:avLst/>
          </a:prstGeom>
        </p:spPr>
      </p:pic>
      <p:pic>
        <p:nvPicPr>
          <p:cNvPr id="17" name="Picture 16" descr="denmark 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476672"/>
            <a:ext cx="1036849" cy="786732"/>
          </a:xfrm>
          <a:prstGeom prst="rect">
            <a:avLst/>
          </a:prstGeom>
        </p:spPr>
      </p:pic>
      <p:pic>
        <p:nvPicPr>
          <p:cNvPr id="21" name="Picture 20" descr="norway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764704"/>
            <a:ext cx="1097280" cy="666744"/>
          </a:xfrm>
          <a:prstGeom prst="rect">
            <a:avLst/>
          </a:prstGeom>
        </p:spPr>
      </p:pic>
      <p:pic>
        <p:nvPicPr>
          <p:cNvPr id="23" name="Picture 22" descr="finland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2360" y="1052736"/>
            <a:ext cx="1097280" cy="746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estona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96336" y="1484784"/>
            <a:ext cx="1097280" cy="702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 descr="lituanaia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84368" y="1700808"/>
            <a:ext cx="1097280" cy="746316"/>
          </a:xfrm>
          <a:prstGeom prst="rect">
            <a:avLst/>
          </a:prstGeom>
        </p:spPr>
      </p:pic>
      <p:pic>
        <p:nvPicPr>
          <p:cNvPr id="19" name="Picture 18" descr="letonia 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40352" y="2060848"/>
            <a:ext cx="1097280" cy="730188"/>
          </a:xfrm>
          <a:prstGeom prst="rect">
            <a:avLst/>
          </a:prstGeom>
        </p:spPr>
      </p:pic>
      <p:pic>
        <p:nvPicPr>
          <p:cNvPr id="14" name="Picture 13" descr="nordpool log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1560" y="260648"/>
            <a:ext cx="2093615" cy="767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0" y="0"/>
            <a:ext cx="36195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6872"/>
            <a:ext cx="7643192" cy="1828800"/>
          </a:xfrm>
        </p:spPr>
        <p:txBody>
          <a:bodyPr/>
          <a:lstStyle/>
          <a:p>
            <a:pPr lvl="0"/>
            <a:r>
              <a:rPr lang="ro-RO" dirty="0" smtClean="0"/>
              <a:t>reforma a început în 2002, prin înfiinţarea Autorităţii de Reglementare Naţionale în domeniul Electricităţii şi </a:t>
            </a:r>
            <a:r>
              <a:rPr lang="ro-RO" dirty="0" err="1" smtClean="0"/>
              <a:t>corporatizarea</a:t>
            </a:r>
            <a:r>
              <a:rPr lang="ro-RO" dirty="0" smtClean="0"/>
              <a:t> sectoarelor de producţie şi transport</a:t>
            </a:r>
          </a:p>
          <a:p>
            <a:pPr lvl="0"/>
            <a:r>
              <a:rPr lang="ro-RO" dirty="0" smtClean="0"/>
              <a:t> compania monopolistă de stat a fost împărţită în două companii de transport şi cinci de producţie</a:t>
            </a:r>
          </a:p>
          <a:p>
            <a:pPr lvl="0"/>
            <a:r>
              <a:rPr lang="ro-RO" dirty="0" smtClean="0"/>
              <a:t>Peste jumătate din producţie este asigurată de producători privaţi sau locali </a:t>
            </a:r>
          </a:p>
          <a:p>
            <a:pPr lvl="0"/>
            <a:r>
              <a:rPr lang="ro-RO" dirty="0" smtClean="0"/>
              <a:t>Piaţa funcţionează după modelul cumpărătorului unic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755576" y="548680"/>
            <a:ext cx="1529586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China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Imagine 4" descr="china 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052736"/>
            <a:ext cx="1633408" cy="1096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6840760" cy="2980928"/>
          </a:xfrm>
        </p:spPr>
        <p:txBody>
          <a:bodyPr/>
          <a:lstStyle/>
          <a:p>
            <a:r>
              <a:rPr lang="ro-RO" dirty="0" smtClean="0"/>
              <a:t>Nivelul tranzacţiilor pe </a:t>
            </a:r>
            <a:r>
              <a:rPr lang="ro-RO" dirty="0" err="1" smtClean="0"/>
              <a:t>NordPoolSpot</a:t>
            </a:r>
            <a:r>
              <a:rPr lang="ro-RO" dirty="0" smtClean="0"/>
              <a:t> a atins în 2012 84% din totalul consumului înregistrat în ţările nordice, cu un preţ mediu de 31.20 euro/MWh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ro-RO" dirty="0" smtClean="0"/>
              <a:t>Piaţa de echilibrare este comună, fiind administrată şi operată la nivelul operatorilor de sistem. Ea funcţionează în intervalul de o oră dintre închiderea pieţei </a:t>
            </a:r>
            <a:r>
              <a:rPr lang="ro-RO" dirty="0" err="1" smtClean="0"/>
              <a:t>intrazilnice</a:t>
            </a:r>
            <a:r>
              <a:rPr lang="ro-RO" dirty="0" smtClean="0"/>
              <a:t> şi momentul livrării. </a:t>
            </a:r>
            <a:endParaRPr lang="en-US" dirty="0" smtClean="0"/>
          </a:p>
        </p:txBody>
      </p:sp>
      <p:pic>
        <p:nvPicPr>
          <p:cNvPr id="22" name="Picture 21" descr="sweden 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2"/>
            <a:ext cx="1097280" cy="746316"/>
          </a:xfrm>
          <a:prstGeom prst="rect">
            <a:avLst/>
          </a:prstGeom>
        </p:spPr>
      </p:pic>
      <p:pic>
        <p:nvPicPr>
          <p:cNvPr id="17" name="Picture 16" descr="denmark 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476672"/>
            <a:ext cx="1036849" cy="786732"/>
          </a:xfrm>
          <a:prstGeom prst="rect">
            <a:avLst/>
          </a:prstGeom>
        </p:spPr>
      </p:pic>
      <p:pic>
        <p:nvPicPr>
          <p:cNvPr id="21" name="Picture 20" descr="norway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764704"/>
            <a:ext cx="1097280" cy="666744"/>
          </a:xfrm>
          <a:prstGeom prst="rect">
            <a:avLst/>
          </a:prstGeom>
        </p:spPr>
      </p:pic>
      <p:pic>
        <p:nvPicPr>
          <p:cNvPr id="23" name="Picture 22" descr="finland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2360" y="1052736"/>
            <a:ext cx="1097280" cy="746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estona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96336" y="1484784"/>
            <a:ext cx="1097280" cy="702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 descr="lituanaia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84368" y="1700808"/>
            <a:ext cx="1097280" cy="746316"/>
          </a:xfrm>
          <a:prstGeom prst="rect">
            <a:avLst/>
          </a:prstGeom>
        </p:spPr>
      </p:pic>
      <p:pic>
        <p:nvPicPr>
          <p:cNvPr id="19" name="Picture 18" descr="letonia 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40352" y="2060848"/>
            <a:ext cx="1097280" cy="730188"/>
          </a:xfrm>
          <a:prstGeom prst="rect">
            <a:avLst/>
          </a:prstGeom>
        </p:spPr>
      </p:pic>
      <p:sp>
        <p:nvSpPr>
          <p:cNvPr id="13" name="Rectangle 3"/>
          <p:cNvSpPr/>
          <p:nvPr/>
        </p:nvSpPr>
        <p:spPr>
          <a:xfrm>
            <a:off x="323528" y="188640"/>
            <a:ext cx="3201710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Europa Nord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6840760" cy="2980928"/>
          </a:xfrm>
        </p:spPr>
        <p:txBody>
          <a:bodyPr/>
          <a:lstStyle/>
          <a:p>
            <a:r>
              <a:rPr lang="ro-RO" dirty="0" smtClean="0"/>
              <a:t>Pieţele fizice sunt completate de </a:t>
            </a:r>
            <a:r>
              <a:rPr lang="ro-RO" dirty="0" err="1" smtClean="0"/>
              <a:t>piaţ</a:t>
            </a:r>
            <a:r>
              <a:rPr lang="en-US" dirty="0" smtClean="0"/>
              <a:t>a</a:t>
            </a:r>
            <a:r>
              <a:rPr lang="ro-RO" dirty="0" smtClean="0"/>
              <a:t> financiară  NASDAQ QMX, funcţională pentru Norvegia, Suedia, Danemarca şi Finlanda, pe care se tranzacţionează:</a:t>
            </a:r>
            <a:endParaRPr lang="en-US" dirty="0" smtClean="0"/>
          </a:p>
          <a:p>
            <a:pPr lvl="1"/>
            <a:r>
              <a:rPr lang="ro-RO" dirty="0" smtClean="0"/>
              <a:t>contracte </a:t>
            </a:r>
            <a:r>
              <a:rPr lang="ro-RO" dirty="0" err="1" smtClean="0"/>
              <a:t>futures</a:t>
            </a:r>
            <a:r>
              <a:rPr lang="ro-RO" dirty="0" smtClean="0"/>
              <a:t> pentru achiziţionarea de energie electrică pe termen lung</a:t>
            </a:r>
            <a:endParaRPr lang="en-US" dirty="0" smtClean="0"/>
          </a:p>
          <a:p>
            <a:pPr lvl="1"/>
            <a:r>
              <a:rPr lang="ro-RO" dirty="0" smtClean="0"/>
              <a:t>contracte financiare derivate pentru protecţia împotriva fluctuaţiilor de preţ</a:t>
            </a:r>
            <a:endParaRPr lang="en-US" dirty="0" smtClean="0"/>
          </a:p>
          <a:p>
            <a:pPr lvl="1"/>
            <a:r>
              <a:rPr lang="ro-RO" dirty="0" smtClean="0"/>
              <a:t>certificate de emisii de gaze cu efect de seră </a:t>
            </a:r>
            <a:endParaRPr lang="en-US" dirty="0" smtClean="0"/>
          </a:p>
        </p:txBody>
      </p:sp>
      <p:pic>
        <p:nvPicPr>
          <p:cNvPr id="22" name="Picture 21" descr="sweden 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2"/>
            <a:ext cx="1097280" cy="746316"/>
          </a:xfrm>
          <a:prstGeom prst="rect">
            <a:avLst/>
          </a:prstGeom>
        </p:spPr>
      </p:pic>
      <p:pic>
        <p:nvPicPr>
          <p:cNvPr id="17" name="Picture 16" descr="denmark 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6376" y="476672"/>
            <a:ext cx="1036849" cy="786732"/>
          </a:xfrm>
          <a:prstGeom prst="rect">
            <a:avLst/>
          </a:prstGeom>
        </p:spPr>
      </p:pic>
      <p:pic>
        <p:nvPicPr>
          <p:cNvPr id="21" name="Picture 20" descr="norway 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764704"/>
            <a:ext cx="1097280" cy="666744"/>
          </a:xfrm>
          <a:prstGeom prst="rect">
            <a:avLst/>
          </a:prstGeom>
        </p:spPr>
      </p:pic>
      <p:pic>
        <p:nvPicPr>
          <p:cNvPr id="23" name="Picture 22" descr="finland fl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2360" y="1052736"/>
            <a:ext cx="1097280" cy="746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estonaia fla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96336" y="1484784"/>
            <a:ext cx="1097280" cy="702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 descr="lituanaia 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84368" y="1700808"/>
            <a:ext cx="1097280" cy="746316"/>
          </a:xfrm>
          <a:prstGeom prst="rect">
            <a:avLst/>
          </a:prstGeom>
        </p:spPr>
      </p:pic>
      <p:pic>
        <p:nvPicPr>
          <p:cNvPr id="19" name="Picture 18" descr="letonia 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40352" y="2060848"/>
            <a:ext cx="1097280" cy="730188"/>
          </a:xfrm>
          <a:prstGeom prst="rect">
            <a:avLst/>
          </a:prstGeom>
        </p:spPr>
      </p:pic>
      <p:sp>
        <p:nvSpPr>
          <p:cNvPr id="12" name="Rectangle 3"/>
          <p:cNvSpPr/>
          <p:nvPr/>
        </p:nvSpPr>
        <p:spPr>
          <a:xfrm>
            <a:off x="323528" y="188640"/>
            <a:ext cx="3201710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Europa Nord 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00192" y="5733256"/>
            <a:ext cx="25241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052736"/>
            <a:ext cx="8496944" cy="1828800"/>
          </a:xfrm>
        </p:spPr>
        <p:txBody>
          <a:bodyPr/>
          <a:lstStyle/>
          <a:p>
            <a:pPr lvl="0"/>
            <a:r>
              <a:rPr lang="ro-RO" dirty="0" smtClean="0"/>
              <a:t>Europa Centrală - zona vest - Austria, Belgia, Germania, Franţa, Olanda, Elveţia</a:t>
            </a:r>
            <a:endParaRPr lang="en-US" dirty="0" smtClean="0"/>
          </a:p>
          <a:p>
            <a:pPr lvl="0"/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Marea Britanie şi Irlanda</a:t>
            </a: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0"/>
            <a:r>
              <a:rPr lang="ro-RO" dirty="0" smtClean="0"/>
              <a:t>Europa de nord - Danemarca, Estonia, Finlanda, Letonia, Lituania, Norvegia, Suedia</a:t>
            </a:r>
            <a:endParaRPr lang="en-US" dirty="0" smtClean="0"/>
          </a:p>
          <a:p>
            <a:pPr lvl="0"/>
            <a:r>
              <a:rPr lang="ro-RO" dirty="0" smtClean="0"/>
              <a:t>Italia</a:t>
            </a:r>
            <a:endParaRPr lang="en-US" dirty="0" smtClean="0"/>
          </a:p>
          <a:p>
            <a:pPr lvl="0"/>
            <a:r>
              <a:rPr lang="ro-RO" dirty="0" smtClean="0"/>
              <a:t>Peninsula iberică -  Spania şi Portugalia</a:t>
            </a:r>
            <a:endParaRPr lang="en-US" dirty="0" smtClean="0"/>
          </a:p>
          <a:p>
            <a:pPr lvl="0"/>
            <a:r>
              <a:rPr lang="ro-RO" dirty="0" smtClean="0"/>
              <a:t>Europa Centrală - zona est - Cehia, Ungaria, Polonia, România, Slovacia, Slovenia</a:t>
            </a:r>
            <a:endParaRPr lang="en-US" dirty="0" smtClean="0"/>
          </a:p>
          <a:p>
            <a:pPr lvl="0"/>
            <a:r>
              <a:rPr lang="ro-RO" dirty="0" smtClean="0"/>
              <a:t>Europa de sud-est: Grecia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9552" y="188640"/>
            <a:ext cx="5309210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Europa – 7 pieţe regionale</a:t>
            </a:r>
            <a:endParaRPr lang="it-IT" sz="40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2996952"/>
            <a:ext cx="6840760" cy="2980928"/>
          </a:xfrm>
        </p:spPr>
        <p:txBody>
          <a:bodyPr/>
          <a:lstStyle/>
          <a:p>
            <a:r>
              <a:rPr lang="ro-RO" dirty="0" smtClean="0"/>
              <a:t>Cel de-al treilea model de piaţă de energie, BETTA - British </a:t>
            </a:r>
            <a:r>
              <a:rPr lang="ro-RO" dirty="0" err="1" smtClean="0"/>
              <a:t>Electricity</a:t>
            </a:r>
            <a:r>
              <a:rPr lang="ro-RO" dirty="0" smtClean="0"/>
              <a:t> Trading </a:t>
            </a:r>
            <a:r>
              <a:rPr lang="ro-RO" dirty="0" err="1" smtClean="0"/>
              <a:t>Arrangements</a:t>
            </a:r>
            <a:endParaRPr lang="ro-RO" dirty="0" smtClean="0"/>
          </a:p>
          <a:p>
            <a:endParaRPr lang="ro-RO" dirty="0" smtClean="0"/>
          </a:p>
          <a:p>
            <a:r>
              <a:rPr lang="ro-RO" dirty="0" smtClean="0"/>
              <a:t>include Anglia, Ţara Galilor şi Scoţia şi asigură concurenţa pe piaţa angro şi cea cu amănuntul.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42484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Marea Britanie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-1"/>
            <a:ext cx="2483768" cy="27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3" cstate="print"/>
          <a:srcRect r="6175" b="4985"/>
          <a:stretch>
            <a:fillRect/>
          </a:stretch>
        </p:blipFill>
        <p:spPr>
          <a:xfrm>
            <a:off x="5004048" y="332656"/>
            <a:ext cx="1890514" cy="1269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556792"/>
            <a:ext cx="6624736" cy="2980928"/>
          </a:xfrm>
        </p:spPr>
        <p:txBody>
          <a:bodyPr/>
          <a:lstStyle/>
          <a:p>
            <a:r>
              <a:rPr lang="ro-RO" dirty="0" smtClean="0"/>
              <a:t>Piaţa este dominată de şase companii ("The Big </a:t>
            </a:r>
            <a:r>
              <a:rPr lang="ro-RO" dirty="0" err="1" smtClean="0"/>
              <a:t>Six</a:t>
            </a:r>
            <a:r>
              <a:rPr lang="ro-RO" dirty="0" smtClean="0"/>
              <a:t>") care controlează 96% din piaţa cu amănuntul şi 75% din capacităţile de producţie:</a:t>
            </a:r>
          </a:p>
          <a:p>
            <a:pPr lvl="1"/>
            <a:r>
              <a:rPr lang="ro-RO" dirty="0" err="1" smtClean="0"/>
              <a:t>Electricité</a:t>
            </a:r>
            <a:r>
              <a:rPr lang="ro-RO" dirty="0" smtClean="0"/>
              <a:t> de France</a:t>
            </a:r>
          </a:p>
          <a:p>
            <a:pPr lvl="1"/>
            <a:r>
              <a:rPr lang="ro-RO" dirty="0" err="1" smtClean="0"/>
              <a:t>Centrica</a:t>
            </a:r>
            <a:r>
              <a:rPr lang="ro-RO" dirty="0" smtClean="0"/>
              <a:t> (British Gas)</a:t>
            </a:r>
          </a:p>
          <a:p>
            <a:pPr lvl="1"/>
            <a:r>
              <a:rPr lang="ro-RO" dirty="0" smtClean="0"/>
              <a:t>E.ON</a:t>
            </a:r>
          </a:p>
          <a:p>
            <a:pPr lvl="1"/>
            <a:r>
              <a:rPr lang="ro-RO" dirty="0" smtClean="0"/>
              <a:t>RWE </a:t>
            </a:r>
            <a:r>
              <a:rPr lang="ro-RO" dirty="0" err="1" smtClean="0"/>
              <a:t>npower</a:t>
            </a:r>
            <a:endParaRPr lang="ro-RO" dirty="0" smtClean="0"/>
          </a:p>
          <a:p>
            <a:pPr lvl="1"/>
            <a:r>
              <a:rPr lang="ro-RO" dirty="0" smtClean="0"/>
              <a:t> </a:t>
            </a:r>
            <a:r>
              <a:rPr lang="ro-RO" dirty="0" err="1" smtClean="0"/>
              <a:t>Scottish</a:t>
            </a:r>
            <a:r>
              <a:rPr lang="ro-RO" dirty="0" smtClean="0"/>
              <a:t> Power </a:t>
            </a:r>
          </a:p>
          <a:p>
            <a:pPr lvl="1"/>
            <a:r>
              <a:rPr lang="ro-RO" dirty="0" err="1" smtClean="0"/>
              <a:t>Scottish</a:t>
            </a:r>
            <a:r>
              <a:rPr lang="ro-RO" dirty="0" smtClean="0"/>
              <a:t> </a:t>
            </a:r>
            <a:r>
              <a:rPr lang="ro-RO" dirty="0" err="1" smtClean="0"/>
              <a:t>and</a:t>
            </a:r>
            <a:r>
              <a:rPr lang="ro-RO" dirty="0" smtClean="0"/>
              <a:t> </a:t>
            </a:r>
            <a:r>
              <a:rPr lang="ro-RO" dirty="0" err="1" smtClean="0"/>
              <a:t>Southern</a:t>
            </a:r>
            <a:r>
              <a:rPr lang="ro-RO" dirty="0" smtClean="0"/>
              <a:t> Energy.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42484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Marea Britanie</a:t>
            </a:r>
          </a:p>
        </p:txBody>
      </p:sp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pic>
        <p:nvPicPr>
          <p:cNvPr id="8" name="Picture 7" descr="ed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2924944"/>
            <a:ext cx="960783" cy="1008112"/>
          </a:xfrm>
          <a:prstGeom prst="rect">
            <a:avLst/>
          </a:prstGeom>
        </p:spPr>
      </p:pic>
      <p:pic>
        <p:nvPicPr>
          <p:cNvPr id="9" name="Picture 8" descr="centrica logo.jpg"/>
          <p:cNvPicPr>
            <a:picLocks noChangeAspect="1"/>
          </p:cNvPicPr>
          <p:nvPr/>
        </p:nvPicPr>
        <p:blipFill>
          <a:blip r:embed="rId4" cstate="print"/>
          <a:srcRect t="30313" b="30313"/>
          <a:stretch>
            <a:fillRect/>
          </a:stretch>
        </p:blipFill>
        <p:spPr>
          <a:xfrm>
            <a:off x="5940152" y="4149080"/>
            <a:ext cx="1463040" cy="432048"/>
          </a:xfrm>
          <a:prstGeom prst="rect">
            <a:avLst/>
          </a:prstGeom>
        </p:spPr>
      </p:pic>
      <p:pic>
        <p:nvPicPr>
          <p:cNvPr id="10" name="Picture 9" descr="rwe npower logo.jpg"/>
          <p:cNvPicPr>
            <a:picLocks noChangeAspect="1"/>
          </p:cNvPicPr>
          <p:nvPr/>
        </p:nvPicPr>
        <p:blipFill>
          <a:blip r:embed="rId5" cstate="print"/>
          <a:srcRect l="8557" t="10696" r="5875" b="14432"/>
          <a:stretch>
            <a:fillRect/>
          </a:stretch>
        </p:blipFill>
        <p:spPr>
          <a:xfrm>
            <a:off x="7092280" y="2924944"/>
            <a:ext cx="1440160" cy="1008112"/>
          </a:xfrm>
          <a:prstGeom prst="rect">
            <a:avLst/>
          </a:prstGeom>
        </p:spPr>
      </p:pic>
      <p:pic>
        <p:nvPicPr>
          <p:cNvPr id="11" name="Picture 10" descr="e-o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68344" y="4149080"/>
            <a:ext cx="1043608" cy="541746"/>
          </a:xfrm>
          <a:prstGeom prst="rect">
            <a:avLst/>
          </a:prstGeom>
        </p:spPr>
      </p:pic>
      <p:pic>
        <p:nvPicPr>
          <p:cNvPr id="13" name="Picture 12" descr="scottish power.jpg"/>
          <p:cNvPicPr>
            <a:picLocks noChangeAspect="1"/>
          </p:cNvPicPr>
          <p:nvPr/>
        </p:nvPicPr>
        <p:blipFill>
          <a:blip r:embed="rId7" cstate="print"/>
          <a:srcRect t="13464" b="19217"/>
          <a:stretch>
            <a:fillRect/>
          </a:stretch>
        </p:blipFill>
        <p:spPr>
          <a:xfrm>
            <a:off x="5724128" y="4725144"/>
            <a:ext cx="2937926" cy="864096"/>
          </a:xfrm>
          <a:prstGeom prst="rect">
            <a:avLst/>
          </a:prstGeom>
        </p:spPr>
      </p:pic>
      <p:pic>
        <p:nvPicPr>
          <p:cNvPr id="14" name="Picture 13" descr="sottish southern logo.jpg"/>
          <p:cNvPicPr>
            <a:picLocks noChangeAspect="1"/>
          </p:cNvPicPr>
          <p:nvPr/>
        </p:nvPicPr>
        <p:blipFill>
          <a:blip r:embed="rId8" cstate="print"/>
          <a:srcRect t="21650" b="31100"/>
          <a:stretch>
            <a:fillRect/>
          </a:stretch>
        </p:blipFill>
        <p:spPr>
          <a:xfrm>
            <a:off x="5652120" y="5733256"/>
            <a:ext cx="3000375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556792"/>
            <a:ext cx="7920880" cy="2980928"/>
          </a:xfrm>
        </p:spPr>
        <p:txBody>
          <a:bodyPr/>
          <a:lstStyle/>
          <a:p>
            <a:r>
              <a:rPr lang="ro-RO" b="1" dirty="0" smtClean="0"/>
              <a:t>Producţia, 2012:</a:t>
            </a:r>
          </a:p>
          <a:p>
            <a:r>
              <a:rPr lang="ro-RO" dirty="0" smtClean="0"/>
              <a:t>Capacitatea totală de producţie:  89.241 MW </a:t>
            </a:r>
          </a:p>
          <a:p>
            <a:r>
              <a:rPr lang="ro-RO" dirty="0" smtClean="0"/>
              <a:t>bazată în 2012 preponderent pe combustibili fosili </a:t>
            </a:r>
          </a:p>
          <a:p>
            <a:pPr lvl="1"/>
            <a:r>
              <a:rPr lang="ro-RO" dirty="0" smtClean="0"/>
              <a:t>35% centrale clasice pe cărbune şi gaz,</a:t>
            </a:r>
          </a:p>
          <a:p>
            <a:pPr lvl="1"/>
            <a:r>
              <a:rPr lang="ro-RO" dirty="0" smtClean="0"/>
              <a:t>40% centrale moderne pe gaz cu ciclu combinat</a:t>
            </a:r>
          </a:p>
          <a:p>
            <a:pPr lvl="1"/>
            <a:r>
              <a:rPr lang="ro-RO" dirty="0" smtClean="0"/>
              <a:t>11% nuclear</a:t>
            </a:r>
          </a:p>
          <a:p>
            <a:pPr lvl="1"/>
            <a:r>
              <a:rPr lang="ro-RO" dirty="0" smtClean="0"/>
              <a:t>8% regenerabil </a:t>
            </a:r>
          </a:p>
          <a:p>
            <a:r>
              <a:rPr lang="ro-RO" dirty="0" smtClean="0"/>
              <a:t>În 2012, erau activi pe piaţă 32 de mari producători</a:t>
            </a:r>
            <a:endParaRPr lang="en-US" dirty="0" smtClean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42484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Marea Britanie</a:t>
            </a:r>
          </a:p>
        </p:txBody>
      </p:sp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76872"/>
            <a:ext cx="8496944" cy="2980928"/>
          </a:xfrm>
        </p:spPr>
        <p:txBody>
          <a:bodyPr/>
          <a:lstStyle/>
          <a:p>
            <a:r>
              <a:rPr lang="ro-RO" dirty="0" smtClean="0"/>
              <a:t>Reţelele de transport sunt operate monopolist de companiile private National Grid (multinaţională, Anglia si Ţara Galilor) şi </a:t>
            </a:r>
            <a:r>
              <a:rPr lang="ro-RO" dirty="0" err="1" smtClean="0"/>
              <a:t>Scottish</a:t>
            </a:r>
            <a:r>
              <a:rPr lang="ro-RO" dirty="0" smtClean="0"/>
              <a:t> Power şi </a:t>
            </a:r>
            <a:r>
              <a:rPr lang="ro-RO" dirty="0" err="1" smtClean="0"/>
              <a:t>Scottish</a:t>
            </a:r>
            <a:r>
              <a:rPr lang="ro-RO" dirty="0" smtClean="0"/>
              <a:t> </a:t>
            </a:r>
            <a:r>
              <a:rPr lang="ro-RO" dirty="0" err="1" smtClean="0"/>
              <a:t>Southern</a:t>
            </a:r>
            <a:r>
              <a:rPr lang="ro-RO" dirty="0" smtClean="0"/>
              <a:t> (Scoţia) </a:t>
            </a:r>
          </a:p>
          <a:p>
            <a:r>
              <a:rPr lang="ro-RO" dirty="0" smtClean="0"/>
              <a:t>Există interconexiuni transfrontaliere cu Franţa, Irlanda şi Olanda.</a:t>
            </a:r>
            <a:endParaRPr lang="en-US" dirty="0" smtClean="0"/>
          </a:p>
          <a:p>
            <a:r>
              <a:rPr lang="ro-RO" dirty="0" smtClean="0"/>
              <a:t>Reţelele de distribuţie sunt organizate în 14 monopoluri private regionale.</a:t>
            </a:r>
            <a:endParaRPr lang="en-US" dirty="0" smtClean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42484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Marea Britanie</a:t>
            </a:r>
          </a:p>
        </p:txBody>
      </p:sp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556792"/>
            <a:ext cx="8496944" cy="2980928"/>
          </a:xfrm>
        </p:spPr>
        <p:txBody>
          <a:bodyPr/>
          <a:lstStyle/>
          <a:p>
            <a:r>
              <a:rPr lang="ro-RO" dirty="0" smtClean="0"/>
              <a:t>Consumul pe anul 2012 s-a cifrat la 318 </a:t>
            </a:r>
            <a:r>
              <a:rPr lang="ro-RO" dirty="0" err="1" smtClean="0"/>
              <a:t>TWh</a:t>
            </a:r>
            <a:r>
              <a:rPr lang="ro-RO" dirty="0" smtClean="0"/>
              <a:t>, dintre care 3% a fost asigurat prin importuri.</a:t>
            </a:r>
            <a:endParaRPr lang="en-US" dirty="0" smtClean="0"/>
          </a:p>
          <a:p>
            <a:r>
              <a:rPr lang="ro-RO" dirty="0" smtClean="0"/>
              <a:t>La sfârşitul anului 2012, 16.2 milioane de consumatori (62%) îşi schimbaseră furnizorul de energie electrică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42484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Marea Britanie</a:t>
            </a:r>
          </a:p>
        </p:txBody>
      </p:sp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56792"/>
            <a:ext cx="1656184" cy="648072"/>
          </a:xfrm>
        </p:spPr>
        <p:txBody>
          <a:bodyPr/>
          <a:lstStyle/>
          <a:p>
            <a:pPr>
              <a:buNone/>
            </a:pPr>
            <a:r>
              <a:rPr lang="ro-RO" dirty="0" smtClean="0"/>
              <a:t>transport</a:t>
            </a:r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42484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Marea Britanie</a:t>
            </a:r>
          </a:p>
        </p:txBody>
      </p:sp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pic>
        <p:nvPicPr>
          <p:cNvPr id="9" name="Picture 8" descr="uk_electransmap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060848"/>
            <a:ext cx="3585166" cy="3515098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156176" y="2708920"/>
            <a:ext cx="165618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 Cond" pitchFamily="34" charset="0"/>
                <a:ea typeface="DejaVu Sans" pitchFamily="34" charset="0"/>
                <a:cs typeface="DejaVu Sans" pitchFamily="34" charset="0"/>
              </a:rPr>
              <a:t>distribuţie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Medium Cond" pitchFamily="34" charset="0"/>
              <a:ea typeface="DejaVu Sans" pitchFamily="34" charset="0"/>
              <a:cs typeface="DejaVu Sans" pitchFamily="34" charset="0"/>
            </a:endParaRPr>
          </a:p>
        </p:txBody>
      </p:sp>
      <p:pic>
        <p:nvPicPr>
          <p:cNvPr id="8" name="Picture 7" descr="logo national gri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1484784"/>
            <a:ext cx="2414389" cy="819391"/>
          </a:xfrm>
          <a:prstGeom prst="rect">
            <a:avLst/>
          </a:prstGeom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284984"/>
            <a:ext cx="452437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556792"/>
            <a:ext cx="8496944" cy="2980928"/>
          </a:xfrm>
        </p:spPr>
        <p:txBody>
          <a:bodyPr/>
          <a:lstStyle/>
          <a:p>
            <a:r>
              <a:rPr lang="ro-RO" i="1" dirty="0" smtClean="0"/>
              <a:t>Piaţa de energie</a:t>
            </a:r>
            <a:endParaRPr lang="en-US" dirty="0" smtClean="0"/>
          </a:p>
          <a:p>
            <a:r>
              <a:rPr lang="ro-RO" dirty="0" smtClean="0"/>
              <a:t>Marea Britanie a fost prima ţară europeană care a declanşat procesul de liberalizare al pieţei de </a:t>
            </a:r>
            <a:r>
              <a:rPr lang="en-US" dirty="0" err="1" smtClean="0"/>
              <a:t>energie</a:t>
            </a:r>
            <a:r>
              <a:rPr lang="en-US" dirty="0" smtClean="0"/>
              <a:t> electric</a:t>
            </a:r>
            <a:r>
              <a:rPr lang="ro-RO" smtClean="0"/>
              <a:t>ă, </a:t>
            </a:r>
            <a:r>
              <a:rPr lang="ro-RO" dirty="0" smtClean="0"/>
              <a:t>prin adoptarea, în 1989, a unei noi Legi a Energiei, care reglementa principiile de reaşezare ale sectorului energetic pe baze concurenţiale.</a:t>
            </a:r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42484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Marea Britanie</a:t>
            </a:r>
          </a:p>
        </p:txBody>
      </p:sp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3068960"/>
            <a:ext cx="7643192" cy="1828800"/>
          </a:xfrm>
        </p:spPr>
        <p:txBody>
          <a:bodyPr/>
          <a:lstStyle/>
          <a:p>
            <a:pPr lvl="0"/>
            <a:r>
              <a:rPr lang="ro-RO" dirty="0" smtClean="0"/>
              <a:t>din 2003 funcţionează modelul cumpărătorului unic,</a:t>
            </a:r>
          </a:p>
          <a:p>
            <a:pPr lvl="0"/>
            <a:r>
              <a:rPr lang="ro-RO" dirty="0" smtClean="0"/>
              <a:t>reţelele de transport sunt divizate la nivelul provinciilor</a:t>
            </a:r>
          </a:p>
          <a:p>
            <a:pPr lvl="0"/>
            <a:r>
              <a:rPr lang="ro-RO" dirty="0" smtClean="0"/>
              <a:t>producţia este asigurată de centrale hidroelectrice şi termocentrale care aparţin ale companiilor provinciale sau aflate sub control guvernamental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839734" y="548680"/>
            <a:ext cx="1361271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India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0" y="0"/>
            <a:ext cx="36195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ine 4" descr="china 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1052736"/>
            <a:ext cx="1633408" cy="1086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124744"/>
            <a:ext cx="8496944" cy="2980928"/>
          </a:xfrm>
        </p:spPr>
        <p:txBody>
          <a:bodyPr/>
          <a:lstStyle/>
          <a:p>
            <a:r>
              <a:rPr lang="ro-RO" dirty="0" smtClean="0"/>
              <a:t>Istoric :</a:t>
            </a:r>
            <a:endParaRPr lang="en-US" dirty="0" smtClean="0"/>
          </a:p>
          <a:p>
            <a:pPr lvl="0"/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1990</a:t>
            </a:r>
            <a:r>
              <a:rPr lang="ro-RO" dirty="0" smtClean="0"/>
              <a:t> - producătorul unic Central </a:t>
            </a:r>
            <a:r>
              <a:rPr lang="ro-RO" dirty="0" err="1" smtClean="0"/>
              <a:t>Electricity</a:t>
            </a:r>
            <a:r>
              <a:rPr lang="ro-RO" dirty="0" smtClean="0"/>
              <a:t> </a:t>
            </a:r>
            <a:r>
              <a:rPr lang="ro-RO" dirty="0" err="1" smtClean="0"/>
              <a:t>Generating</a:t>
            </a:r>
            <a:r>
              <a:rPr lang="ro-RO" dirty="0" smtClean="0"/>
              <a:t> Board (CEGB) s-a divizat în trei companii producătoare, </a:t>
            </a:r>
            <a:r>
              <a:rPr lang="ro-RO" dirty="0" err="1" smtClean="0"/>
              <a:t>PowerGen</a:t>
            </a:r>
            <a:r>
              <a:rPr lang="ro-RO" dirty="0" smtClean="0"/>
              <a:t>, National Power (centralele pe combustibili fosili), Nuclear Electric (centralele nucleare)  şi o companie de transport, National Grid Company (NGC), care a preluat şi rolul de operator de sistem, deţinut de 12 companii regionale de electricitate, care înainte serviseră ca centre zonale de distribuţie pentru CEGB.</a:t>
            </a:r>
            <a:endParaRPr lang="en-US" dirty="0" smtClean="0"/>
          </a:p>
          <a:p>
            <a:pPr lvl="0"/>
            <a:r>
              <a:rPr lang="ro-RO" dirty="0" smtClean="0"/>
              <a:t>Pe </a:t>
            </a:r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31 martie 1990 </a:t>
            </a:r>
            <a:r>
              <a:rPr lang="ro-RO" dirty="0" smtClean="0"/>
              <a:t>- Anglia şi Ţara Galilor, a intrat în funcţiune piaţa spot, modelul „bazinului de electricitate” (</a:t>
            </a:r>
            <a:r>
              <a:rPr lang="ro-RO" dirty="0" err="1" smtClean="0"/>
              <a:t>electricity</a:t>
            </a:r>
            <a:r>
              <a:rPr lang="ro-RO" dirty="0" smtClean="0"/>
              <a:t> pool).</a:t>
            </a:r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42484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Marea Britanie</a:t>
            </a:r>
          </a:p>
        </p:txBody>
      </p:sp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124744"/>
            <a:ext cx="8496944" cy="2980928"/>
          </a:xfrm>
        </p:spPr>
        <p:txBody>
          <a:bodyPr/>
          <a:lstStyle/>
          <a:p>
            <a:r>
              <a:rPr lang="ro-RO" dirty="0" smtClean="0"/>
              <a:t>Istoric :</a:t>
            </a:r>
            <a:endParaRPr lang="en-US" dirty="0" smtClean="0"/>
          </a:p>
          <a:p>
            <a:pPr lvl="0"/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1998-1999</a:t>
            </a:r>
            <a:r>
              <a:rPr lang="ro-RO" dirty="0" smtClean="0"/>
              <a:t> – toţi consumatorii îţi pot alege furnizorul</a:t>
            </a:r>
            <a:endParaRPr lang="en-US" dirty="0" smtClean="0"/>
          </a:p>
          <a:p>
            <a:pPr lvl="1"/>
            <a:r>
              <a:rPr lang="ro-RO" dirty="0" smtClean="0"/>
              <a:t>Aprilie 1990 - </a:t>
            </a:r>
            <a:r>
              <a:rPr lang="en-US" dirty="0" smtClean="0"/>
              <a:t>&gt; 1 MW</a:t>
            </a:r>
          </a:p>
          <a:p>
            <a:pPr lvl="1"/>
            <a:r>
              <a:rPr lang="en-US" dirty="0" err="1" smtClean="0"/>
              <a:t>Aprilie</a:t>
            </a:r>
            <a:r>
              <a:rPr lang="en-US" dirty="0" smtClean="0"/>
              <a:t> 1994 - &gt; 100 kW</a:t>
            </a:r>
          </a:p>
          <a:p>
            <a:pPr lvl="1"/>
            <a:r>
              <a:rPr lang="en-US" dirty="0" smtClean="0"/>
              <a:t>Mai 1999 - to</a:t>
            </a:r>
            <a:r>
              <a:rPr lang="ro-RO" dirty="0" smtClean="0"/>
              <a:t>ţi</a:t>
            </a:r>
            <a:r>
              <a:rPr lang="en-US" dirty="0" smtClean="0"/>
              <a:t> </a:t>
            </a:r>
            <a:r>
              <a:rPr lang="en-US" dirty="0" err="1" smtClean="0"/>
              <a:t>consumatorii</a:t>
            </a:r>
            <a:r>
              <a:rPr lang="en-US" dirty="0" smtClean="0"/>
              <a:t>, </a:t>
            </a:r>
            <a:r>
              <a:rPr lang="en-US" dirty="0" err="1" smtClean="0"/>
              <a:t>indiferent</a:t>
            </a:r>
            <a:r>
              <a:rPr lang="en-US" dirty="0" smtClean="0"/>
              <a:t> de </a:t>
            </a:r>
            <a:r>
              <a:rPr lang="en-US" dirty="0" err="1" smtClean="0"/>
              <a:t>mărime</a:t>
            </a:r>
            <a:endParaRPr lang="en-US" dirty="0" smtClean="0"/>
          </a:p>
          <a:p>
            <a:pPr lvl="0"/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Noiembrie 1990 </a:t>
            </a:r>
            <a:r>
              <a:rPr lang="ro-RO" dirty="0" smtClean="0"/>
              <a:t>– privatizarea distribuitorilor regionali</a:t>
            </a:r>
            <a:endParaRPr lang="en-US" dirty="0" smtClean="0"/>
          </a:p>
          <a:p>
            <a:pPr lvl="0"/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1991</a:t>
            </a:r>
            <a:r>
              <a:rPr lang="ro-RO" dirty="0" smtClean="0"/>
              <a:t> – listarea la bursă a CEGB despărţită în National Power şi Power Gen</a:t>
            </a:r>
          </a:p>
          <a:p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Aprilie 1994 </a:t>
            </a:r>
            <a:r>
              <a:rPr lang="ro-RO" dirty="0" smtClean="0"/>
              <a:t>– impunerea TVA de 8% pe energie</a:t>
            </a:r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42484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Marea Britanie</a:t>
            </a:r>
          </a:p>
        </p:txBody>
      </p:sp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124744"/>
            <a:ext cx="8496944" cy="2980928"/>
          </a:xfrm>
        </p:spPr>
        <p:txBody>
          <a:bodyPr/>
          <a:lstStyle/>
          <a:p>
            <a:r>
              <a:rPr lang="ro-RO" dirty="0" smtClean="0"/>
              <a:t>Istoric :</a:t>
            </a:r>
            <a:endParaRPr lang="en-US" dirty="0" smtClean="0"/>
          </a:p>
          <a:p>
            <a:pPr lvl="0"/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1995</a:t>
            </a:r>
            <a:r>
              <a:rPr lang="ro-RO" dirty="0" smtClean="0"/>
              <a:t> - listarea la bursă a NGC</a:t>
            </a:r>
            <a:endParaRPr lang="en-US" dirty="0" smtClean="0"/>
          </a:p>
          <a:p>
            <a:pPr lvl="0"/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Iulie 1996 </a:t>
            </a:r>
            <a:r>
              <a:rPr lang="ro-RO" dirty="0" smtClean="0"/>
              <a:t>– privatizarea Nuclear Electric – devine British Energy</a:t>
            </a:r>
            <a:endParaRPr lang="en-US" dirty="0" smtClean="0"/>
          </a:p>
          <a:p>
            <a:pPr lvl="0"/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27 martie 2001 </a:t>
            </a:r>
            <a:r>
              <a:rPr lang="ro-RO" dirty="0" smtClean="0"/>
              <a:t>– reforma pieţei angro – intră în funcţiune New </a:t>
            </a:r>
            <a:r>
              <a:rPr lang="ro-RO" dirty="0" err="1" smtClean="0"/>
              <a:t>Electricity</a:t>
            </a:r>
            <a:r>
              <a:rPr lang="ro-RO" dirty="0" smtClean="0"/>
              <a:t> Trading </a:t>
            </a:r>
            <a:r>
              <a:rPr lang="ro-RO" dirty="0" err="1" smtClean="0"/>
              <a:t>Arrangements</a:t>
            </a:r>
            <a:r>
              <a:rPr lang="ro-RO" dirty="0" smtClean="0"/>
              <a:t> (NETA)</a:t>
            </a:r>
            <a:endParaRPr lang="en-US" dirty="0" smtClean="0"/>
          </a:p>
          <a:p>
            <a:r>
              <a:rPr lang="ro-RO" dirty="0" smtClean="0"/>
              <a:t>Din</a:t>
            </a:r>
            <a:r>
              <a:rPr lang="ro-RO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2005</a:t>
            </a:r>
            <a:r>
              <a:rPr lang="ro-RO" dirty="0" smtClean="0"/>
              <a:t>, NETA se transformă în British </a:t>
            </a:r>
            <a:r>
              <a:rPr lang="ro-RO" dirty="0" err="1" smtClean="0"/>
              <a:t>Electricity</a:t>
            </a:r>
            <a:r>
              <a:rPr lang="ro-RO" dirty="0" smtClean="0"/>
              <a:t> Trading </a:t>
            </a:r>
            <a:r>
              <a:rPr lang="ro-RO" dirty="0" err="1" smtClean="0"/>
              <a:t>and</a:t>
            </a:r>
            <a:r>
              <a:rPr lang="ro-RO" dirty="0" smtClean="0"/>
              <a:t> </a:t>
            </a:r>
            <a:r>
              <a:rPr lang="ro-RO" dirty="0" err="1" smtClean="0"/>
              <a:t>Transmission</a:t>
            </a:r>
            <a:r>
              <a:rPr lang="ro-RO" dirty="0" smtClean="0"/>
              <a:t> </a:t>
            </a:r>
            <a:r>
              <a:rPr lang="ro-RO" dirty="0" err="1" smtClean="0"/>
              <a:t>Arrangements</a:t>
            </a:r>
            <a:r>
              <a:rPr lang="ro-RO" dirty="0" smtClean="0"/>
              <a:t>, BETTA, unificând sistemele energetice ale Angliei, Ţării Galilor şi Scoţiei</a:t>
            </a:r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42484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Marea Britanie</a:t>
            </a:r>
          </a:p>
        </p:txBody>
      </p:sp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056" y="1556792"/>
            <a:ext cx="8496944" cy="2980928"/>
          </a:xfrm>
        </p:spPr>
        <p:txBody>
          <a:bodyPr/>
          <a:lstStyle/>
          <a:p>
            <a:r>
              <a:rPr lang="ro-RO" dirty="0" smtClean="0"/>
              <a:t>fiecare producător trebuia să transmită până la ora 10 dimineaţa a zilei anterioare tranzacţiei capacitatea disponibilă pentru vânzare şi preţurile la care era dispus să vândă, pe tranşe de jumătate de oră.</a:t>
            </a:r>
            <a:endParaRPr lang="en-US" dirty="0" smtClean="0"/>
          </a:p>
          <a:p>
            <a:r>
              <a:rPr lang="ro-RO" dirty="0" smtClean="0"/>
              <a:t>Operatorul de sistem, NGC, prognoza consumul şi, cu ajutorul unui sistem computerizat (GOAL – Generator </a:t>
            </a:r>
            <a:r>
              <a:rPr lang="ro-RO" dirty="0" err="1" smtClean="0"/>
              <a:t>Ordering</a:t>
            </a:r>
            <a:r>
              <a:rPr lang="ro-RO" dirty="0" smtClean="0"/>
              <a:t> </a:t>
            </a:r>
            <a:r>
              <a:rPr lang="ro-RO" dirty="0" err="1" smtClean="0"/>
              <a:t>and</a:t>
            </a:r>
            <a:r>
              <a:rPr lang="ro-RO" dirty="0" smtClean="0"/>
              <a:t> </a:t>
            </a:r>
            <a:r>
              <a:rPr lang="ro-RO" dirty="0" err="1" smtClean="0"/>
              <a:t>Loading</a:t>
            </a:r>
            <a:r>
              <a:rPr lang="ro-RO" dirty="0" smtClean="0"/>
              <a:t>), determina ordine</a:t>
            </a:r>
            <a:r>
              <a:rPr lang="en-US" dirty="0" smtClean="0"/>
              <a:t>a</a:t>
            </a:r>
            <a:r>
              <a:rPr lang="ro-RO" dirty="0" smtClean="0"/>
              <a:t> de merit, pe fiecare jumătate de oră, în care ofertele producătorilor erau ordonate crescător, până la satisfacerea cererii prognozate pe intervalul respectiv</a:t>
            </a:r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60486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Bazinul de energie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844824"/>
            <a:ext cx="8496944" cy="1584176"/>
          </a:xfrm>
        </p:spPr>
        <p:txBody>
          <a:bodyPr/>
          <a:lstStyle/>
          <a:p>
            <a:r>
              <a:rPr lang="ro-RO" dirty="0" smtClean="0"/>
              <a:t>Formarea preţului:</a:t>
            </a:r>
          </a:p>
          <a:p>
            <a:r>
              <a:rPr lang="ro-RO" dirty="0" smtClean="0"/>
              <a:t>(1) Preţul era stabilit de ultima pereche energie-preţ din ordinea de merit şi se numea preţ marginal de sistem, SMP (</a:t>
            </a:r>
            <a:r>
              <a:rPr lang="ro-RO" dirty="0" err="1" smtClean="0"/>
              <a:t>System</a:t>
            </a:r>
            <a:r>
              <a:rPr lang="ro-RO" dirty="0" smtClean="0"/>
              <a:t> Marginal Price).</a:t>
            </a:r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60486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Bazinul de energie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211960" y="3284984"/>
            <a:ext cx="3839111" cy="2610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496944" cy="1584176"/>
          </a:xfrm>
        </p:spPr>
        <p:txBody>
          <a:bodyPr/>
          <a:lstStyle/>
          <a:p>
            <a:r>
              <a:rPr lang="ro-RO" dirty="0" smtClean="0"/>
              <a:t>(2) Pentru a asigura rezerva necesară acoperirii cererii la orele de vârf, la PMS se adăuga o taxă pentru rezerva de putere, TRP (</a:t>
            </a:r>
            <a:r>
              <a:rPr lang="ro-RO" dirty="0" err="1" smtClean="0"/>
              <a:t>Capacity</a:t>
            </a:r>
            <a:r>
              <a:rPr lang="ro-RO" dirty="0" smtClean="0"/>
              <a:t> </a:t>
            </a:r>
            <a:r>
              <a:rPr lang="ro-RO" dirty="0" err="1" smtClean="0"/>
              <a:t>Payment</a:t>
            </a:r>
            <a:r>
              <a:rPr lang="ro-RO" dirty="0" smtClean="0"/>
              <a:t>),</a:t>
            </a:r>
            <a:endParaRPr lang="en-US" dirty="0" smtClean="0"/>
          </a:p>
          <a:p>
            <a:pPr algn="ctr">
              <a:buNone/>
            </a:pPr>
            <a:r>
              <a:rPr lang="ro-RO" dirty="0" smtClean="0"/>
              <a:t>TRP = PIA * (PMIA - PMS) </a:t>
            </a:r>
            <a:endParaRPr lang="en-US" dirty="0" smtClean="0"/>
          </a:p>
          <a:p>
            <a:pPr lvl="1"/>
            <a:r>
              <a:rPr lang="ro-RO" sz="2000" dirty="0" smtClean="0"/>
              <a:t> PIA – probabilitatea de întrerupere în alimentare datorită neacoperirii cererii de putere;</a:t>
            </a:r>
          </a:p>
          <a:p>
            <a:pPr lvl="1"/>
            <a:r>
              <a:rPr lang="ro-RO" sz="2000" dirty="0" smtClean="0"/>
              <a:t> PMIA – preţul maxim pe care consumatorul este dispus să-l plătească pentru a nu fi întrerupt, o valoare fixată anual.</a:t>
            </a:r>
            <a:endParaRPr lang="en-US" sz="2000" dirty="0" smtClean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60486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Bazinul de energie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496944" cy="1584176"/>
          </a:xfrm>
        </p:spPr>
        <p:txBody>
          <a:bodyPr/>
          <a:lstStyle/>
          <a:p>
            <a:r>
              <a:rPr lang="ro-RO" dirty="0" smtClean="0"/>
              <a:t> (3) PMS şi TRP formau împreună preţul de cumpărare pe piaţa spot (Pool </a:t>
            </a:r>
            <a:r>
              <a:rPr lang="ro-RO" dirty="0" err="1" smtClean="0"/>
              <a:t>Purchase</a:t>
            </a:r>
            <a:r>
              <a:rPr lang="ro-RO" dirty="0" smtClean="0"/>
              <a:t> Price).</a:t>
            </a:r>
            <a:endParaRPr lang="en-US" dirty="0" smtClean="0"/>
          </a:p>
          <a:p>
            <a:r>
              <a:rPr lang="ro-RO" dirty="0" smtClean="0"/>
              <a:t>(4) Preţul final de vânzare (Pool </a:t>
            </a:r>
            <a:r>
              <a:rPr lang="ro-RO" dirty="0" err="1" smtClean="0"/>
              <a:t>Selling</a:t>
            </a:r>
            <a:r>
              <a:rPr lang="ro-RO" dirty="0" smtClean="0"/>
              <a:t> Price) mai includea o majorare determinată prin adăugarea costurilor de exploatare.</a:t>
            </a:r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60486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Bazinul de energie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496944" cy="1584176"/>
          </a:xfrm>
        </p:spPr>
        <p:txBody>
          <a:bodyPr/>
          <a:lstStyle/>
          <a:p>
            <a:r>
              <a:rPr lang="ro-RO" dirty="0" smtClean="0"/>
              <a:t>Fereastra mare de timp între formarea PMS şi desfăşurarea efectivă a tranzacţiilor, respectiv suspiciunile ce planau asupra producătorilor că urcă în mod artificial preţul prin neprogramarea sub diverse motive a centralelor cu costuri mici de producţie au determinat necesitatea unei reforme.</a:t>
            </a:r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60486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Bazinul de energie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496944" cy="1584176"/>
          </a:xfrm>
        </p:spPr>
        <p:txBody>
          <a:bodyPr/>
          <a:lstStyle/>
          <a:p>
            <a:r>
              <a:rPr lang="ro-RO" dirty="0" smtClean="0"/>
              <a:t>NETA funcţionează după modelul bilateral, cu</a:t>
            </a:r>
            <a:endParaRPr lang="en-US" dirty="0" smtClean="0"/>
          </a:p>
          <a:p>
            <a:pPr lvl="1"/>
            <a:r>
              <a:rPr lang="ro-RO" dirty="0" smtClean="0"/>
              <a:t>contracte bilaterale (</a:t>
            </a:r>
            <a:r>
              <a:rPr lang="ro-RO" dirty="0" err="1" smtClean="0"/>
              <a:t>futures</a:t>
            </a:r>
            <a:r>
              <a:rPr lang="ro-RO" dirty="0" smtClean="0"/>
              <a:t> şi </a:t>
            </a:r>
            <a:r>
              <a:rPr lang="ro-RO" dirty="0" err="1" smtClean="0"/>
              <a:t>forwards</a:t>
            </a:r>
            <a:r>
              <a:rPr lang="ro-RO" dirty="0" smtClean="0"/>
              <a:t>), negociate direct sau anonim, la bursă</a:t>
            </a:r>
            <a:endParaRPr lang="en-US" dirty="0" smtClean="0"/>
          </a:p>
          <a:p>
            <a:pPr lvl="1"/>
            <a:r>
              <a:rPr lang="ro-RO" dirty="0" smtClean="0"/>
              <a:t>contracte cu tranzacţionare continuă (bursa APX, cu contracte pe termen scurt, standardizate după durată - cu blocuri de 4, 2, 1 ore şi de jumătate de oră, zona de vârf şi de gol, zi lucrătoare sau week-end, noapte)</a:t>
            </a:r>
            <a:endParaRPr lang="en-US" dirty="0" smtClean="0"/>
          </a:p>
          <a:p>
            <a:pPr lvl="1"/>
            <a:r>
              <a:rPr lang="ro-RO" dirty="0" smtClean="0"/>
              <a:t>piaţă de echilibrare în timp real, pe intervale de jumătate de oră</a:t>
            </a:r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60486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496944" cy="1584176"/>
          </a:xfrm>
        </p:spPr>
        <p:txBody>
          <a:bodyPr/>
          <a:lstStyle/>
          <a:p>
            <a:r>
              <a:rPr lang="ro-RO" dirty="0" smtClean="0"/>
              <a:t>Pot fi participanţi pe piaţă </a:t>
            </a:r>
          </a:p>
          <a:p>
            <a:pPr lvl="1"/>
            <a:r>
              <a:rPr lang="ro-RO" dirty="0" smtClean="0"/>
              <a:t> producătorii (</a:t>
            </a:r>
            <a:r>
              <a:rPr lang="ro-RO" dirty="0" err="1" smtClean="0"/>
              <a:t>Generators</a:t>
            </a:r>
            <a:r>
              <a:rPr lang="ro-RO" dirty="0" smtClean="0"/>
              <a:t>)</a:t>
            </a:r>
          </a:p>
          <a:p>
            <a:pPr lvl="1"/>
            <a:r>
              <a:rPr lang="ro-RO" dirty="0" smtClean="0"/>
              <a:t>furnizorii (</a:t>
            </a:r>
            <a:r>
              <a:rPr lang="ro-RO" dirty="0" err="1" smtClean="0"/>
              <a:t>Suppliers</a:t>
            </a:r>
            <a:r>
              <a:rPr lang="ro-RO" dirty="0" smtClean="0"/>
              <a:t>) </a:t>
            </a:r>
          </a:p>
          <a:p>
            <a:pPr lvl="1"/>
            <a:r>
              <a:rPr lang="ro-RO" dirty="0" smtClean="0"/>
              <a:t>clienţii finali (</a:t>
            </a:r>
            <a:r>
              <a:rPr lang="ro-RO" dirty="0" err="1" smtClean="0"/>
              <a:t>Customers</a:t>
            </a:r>
            <a:r>
              <a:rPr lang="ro-RO" dirty="0" smtClean="0"/>
              <a:t>)</a:t>
            </a:r>
          </a:p>
          <a:p>
            <a:pPr lvl="1"/>
            <a:r>
              <a:rPr lang="ro-RO" dirty="0" smtClean="0"/>
              <a:t>organizaţii care nici nu produc, nici nu consumă electricitate, fiind interesate doar să facă tranzacţii financiare (</a:t>
            </a:r>
            <a:r>
              <a:rPr lang="ro-RO" dirty="0" err="1" smtClean="0"/>
              <a:t>non-physical</a:t>
            </a:r>
            <a:r>
              <a:rPr lang="ro-RO" dirty="0" smtClean="0"/>
              <a:t> </a:t>
            </a:r>
            <a:r>
              <a:rPr lang="ro-RO" dirty="0" err="1" smtClean="0"/>
              <a:t>traders</a:t>
            </a:r>
            <a:r>
              <a:rPr lang="ro-RO" dirty="0" smtClean="0"/>
              <a:t>).</a:t>
            </a:r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60486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262614" y="548680"/>
            <a:ext cx="3563796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Coreea de Sud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19441" b="18693"/>
          <a:stretch>
            <a:fillRect/>
          </a:stretch>
        </p:blipFill>
        <p:spPr bwMode="auto">
          <a:xfrm>
            <a:off x="5652120" y="-1"/>
            <a:ext cx="3491880" cy="272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ine 4" descr="china 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63369" y="1052736"/>
            <a:ext cx="1618622" cy="1086958"/>
          </a:xfrm>
          <a:prstGeom prst="rect">
            <a:avLst/>
          </a:prstGeom>
          <a:ln w="31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492896"/>
            <a:ext cx="8064896" cy="1828800"/>
          </a:xfrm>
        </p:spPr>
        <p:txBody>
          <a:bodyPr/>
          <a:lstStyle/>
          <a:p>
            <a:pPr lvl="0"/>
            <a:r>
              <a:rPr lang="ro-RO" dirty="0" smtClean="0"/>
              <a:t>2001 - şase companii producătoare s-au separat din compania monopolistă de stat </a:t>
            </a:r>
            <a:r>
              <a:rPr lang="ro-RO" dirty="0" err="1" smtClean="0"/>
              <a:t>Korea</a:t>
            </a:r>
            <a:r>
              <a:rPr lang="ro-RO" dirty="0" smtClean="0"/>
              <a:t> Electric Power Corporation </a:t>
            </a:r>
          </a:p>
          <a:p>
            <a:pPr lvl="0"/>
            <a:r>
              <a:rPr lang="ro-RO" dirty="0" smtClean="0"/>
              <a:t>s-a organizat o piaţă pe ziua următoare doar pentru producători (bursa </a:t>
            </a:r>
            <a:r>
              <a:rPr lang="ro-RO" dirty="0" err="1" smtClean="0"/>
              <a:t>Korea</a:t>
            </a:r>
            <a:r>
              <a:rPr lang="ro-RO" dirty="0" smtClean="0"/>
              <a:t> Electric Power Exchange - KPX), pe care au putut intra şi producători independenţi.</a:t>
            </a:r>
          </a:p>
          <a:p>
            <a:pPr lvl="0"/>
            <a:r>
              <a:rPr lang="ro-RO" dirty="0" smtClean="0"/>
              <a:t> Reforma a stagnat la modelul cumpărătorului unic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08720"/>
            <a:ext cx="8496944" cy="1584176"/>
          </a:xfrm>
        </p:spPr>
        <p:txBody>
          <a:bodyPr/>
          <a:lstStyle/>
          <a:p>
            <a:r>
              <a:rPr lang="ro-RO" dirty="0" smtClean="0"/>
              <a:t>Participanţii îşi procură energia electrică</a:t>
            </a:r>
          </a:p>
          <a:p>
            <a:pPr lvl="1"/>
            <a:r>
              <a:rPr lang="ro-RO" dirty="0" smtClean="0"/>
              <a:t> prin intermediul contractelor (în principal) </a:t>
            </a:r>
          </a:p>
          <a:p>
            <a:pPr lvl="1"/>
            <a:r>
              <a:rPr lang="ro-RO" dirty="0" smtClean="0"/>
              <a:t> de pe piaţa spot,</a:t>
            </a:r>
          </a:p>
          <a:p>
            <a:endParaRPr lang="ro-RO" dirty="0" smtClean="0"/>
          </a:p>
          <a:p>
            <a:r>
              <a:rPr lang="ro-RO" dirty="0" smtClean="0"/>
              <a:t> închiderea ofertării (gate </a:t>
            </a:r>
            <a:r>
              <a:rPr lang="ro-RO" dirty="0" err="1" smtClean="0"/>
              <a:t>closure</a:t>
            </a:r>
            <a:r>
              <a:rPr lang="ro-RO" dirty="0" smtClean="0"/>
              <a:t>)  se face cu o oră înainte de termenul de livrare. </a:t>
            </a:r>
          </a:p>
          <a:p>
            <a:r>
              <a:rPr lang="ro-RO" dirty="0" smtClean="0"/>
              <a:t>participanţii la piaţă trebuie să notifice operatorului de sistem până la momentul gate </a:t>
            </a:r>
            <a:r>
              <a:rPr lang="ro-RO" dirty="0" err="1" smtClean="0"/>
              <a:t>closure</a:t>
            </a:r>
            <a:r>
              <a:rPr lang="ro-RO" dirty="0" smtClean="0"/>
              <a:t>, toate volumele de energie contractate pe piaţă, prin intermediul unor părţi responsabile cu echilibrarea autorizate (</a:t>
            </a:r>
            <a:r>
              <a:rPr lang="ro-RO" dirty="0" err="1" smtClean="0"/>
              <a:t>Notification</a:t>
            </a:r>
            <a:r>
              <a:rPr lang="ro-RO" dirty="0" smtClean="0"/>
              <a:t> </a:t>
            </a:r>
            <a:r>
              <a:rPr lang="ro-RO" dirty="0" err="1" smtClean="0"/>
              <a:t>Agents</a:t>
            </a:r>
            <a:r>
              <a:rPr lang="ro-RO" dirty="0" smtClean="0"/>
              <a:t>), pe  intervale de jumătate de oră.</a:t>
            </a:r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60486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72816"/>
            <a:ext cx="8496944" cy="1584176"/>
          </a:xfrm>
        </p:spPr>
        <p:txBody>
          <a:bodyPr/>
          <a:lstStyle/>
          <a:p>
            <a:r>
              <a:rPr lang="ro-RO" dirty="0" smtClean="0"/>
              <a:t>În perioada de o oră până la livrare şi în timp real se desfăşoară piaţa de echilibrare, gestionată de operatorul reţelei de transport, ELEXON.</a:t>
            </a:r>
            <a:endParaRPr lang="en-US" dirty="0"/>
          </a:p>
        </p:txBody>
      </p:sp>
      <p:sp>
        <p:nvSpPr>
          <p:cNvPr id="12" name="Rectangle 3"/>
          <p:cNvSpPr/>
          <p:nvPr/>
        </p:nvSpPr>
        <p:spPr>
          <a:xfrm>
            <a:off x="323528" y="188640"/>
            <a:ext cx="60486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NETA</a:t>
            </a:r>
          </a:p>
        </p:txBody>
      </p:sp>
      <p:pic>
        <p:nvPicPr>
          <p:cNvPr id="8" name="Picture 7" descr="elexon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3717032"/>
            <a:ext cx="2520280" cy="756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72816"/>
            <a:ext cx="7632848" cy="1584176"/>
          </a:xfrm>
        </p:spPr>
        <p:txBody>
          <a:bodyPr/>
          <a:lstStyle/>
          <a:p>
            <a:r>
              <a:rPr lang="ro-RO" dirty="0" smtClean="0"/>
              <a:t>Echilibrarea în timp real a producţiei cu consumul se realizează prin intermediul ofertelor de tip </a:t>
            </a:r>
          </a:p>
          <a:p>
            <a:pPr lvl="1"/>
            <a:r>
              <a:rPr lang="ro-RO" i="1" dirty="0" err="1" smtClean="0"/>
              <a:t>bid</a:t>
            </a:r>
            <a:r>
              <a:rPr lang="ro-RO" dirty="0" smtClean="0"/>
              <a:t>  (reducere a producţiei sau creştere a cererii)</a:t>
            </a:r>
          </a:p>
          <a:p>
            <a:pPr lvl="1"/>
            <a:r>
              <a:rPr lang="ro-RO" i="1" dirty="0" err="1" smtClean="0"/>
              <a:t>offer</a:t>
            </a:r>
            <a:r>
              <a:rPr lang="ro-RO" i="1" dirty="0" smtClean="0"/>
              <a:t>  </a:t>
            </a:r>
            <a:r>
              <a:rPr lang="ro-RO" dirty="0" smtClean="0"/>
              <a:t>(reducere a producţiei sau creştere a cererii)</a:t>
            </a:r>
          </a:p>
          <a:p>
            <a:endParaRPr lang="ro-RO" dirty="0" smtClean="0"/>
          </a:p>
          <a:p>
            <a:r>
              <a:rPr lang="ro-RO" dirty="0" smtClean="0"/>
              <a:t> ofertele sunt făcute voluntar de participanţii la piaţă, contra unui preţ, exprimând disponibilităţi de a devia de la cantităţile programate prin contracte. </a:t>
            </a:r>
            <a:endParaRPr lang="en-US" dirty="0"/>
          </a:p>
        </p:txBody>
      </p:sp>
      <p:pic>
        <p:nvPicPr>
          <p:cNvPr id="8" name="Picture 7" descr="elexon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2520280" cy="756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72816"/>
            <a:ext cx="8424936" cy="1584176"/>
          </a:xfrm>
        </p:spPr>
        <p:txBody>
          <a:bodyPr/>
          <a:lstStyle/>
          <a:p>
            <a:r>
              <a:rPr lang="ro-RO" dirty="0" smtClean="0"/>
              <a:t>Ofertele de tip </a:t>
            </a:r>
            <a:r>
              <a:rPr lang="ro-RO" i="1" dirty="0" err="1" smtClean="0"/>
              <a:t>bid</a:t>
            </a:r>
            <a:r>
              <a:rPr lang="ro-RO" dirty="0" smtClean="0"/>
              <a:t> </a:t>
            </a:r>
            <a:r>
              <a:rPr lang="en-US" dirty="0" smtClean="0"/>
              <a:t> </a:t>
            </a:r>
            <a:r>
              <a:rPr lang="ro-RO" dirty="0" smtClean="0"/>
              <a:t>impun plăţi către ofertant </a:t>
            </a:r>
          </a:p>
          <a:p>
            <a:pPr lvl="1"/>
            <a:r>
              <a:rPr lang="ro-RO" dirty="0" smtClean="0"/>
              <a:t>producătorul va produce mai multă energie, mai scump, </a:t>
            </a:r>
          </a:p>
          <a:p>
            <a:pPr lvl="1"/>
            <a:r>
              <a:rPr lang="ro-RO" dirty="0" smtClean="0"/>
              <a:t>furnizorul va fi plătit pentru scăderea forţată a consumului</a:t>
            </a:r>
          </a:p>
          <a:p>
            <a:r>
              <a:rPr lang="ro-RO" dirty="0" smtClean="0"/>
              <a:t>ofertele de tip </a:t>
            </a:r>
            <a:r>
              <a:rPr lang="ro-RO" i="1" dirty="0" err="1" smtClean="0"/>
              <a:t>offer</a:t>
            </a:r>
            <a:r>
              <a:rPr lang="ro-RO" dirty="0" smtClean="0"/>
              <a:t>  înseamnă plăţi efectuate de către ofertant </a:t>
            </a:r>
          </a:p>
          <a:p>
            <a:pPr lvl="1"/>
            <a:r>
              <a:rPr lang="ro-RO" dirty="0" smtClean="0"/>
              <a:t>producătorul va fi plătit cu un preţ mai mic, pentru mai puţină putere angajată, </a:t>
            </a:r>
          </a:p>
          <a:p>
            <a:pPr lvl="1"/>
            <a:r>
              <a:rPr lang="ro-RO" dirty="0" smtClean="0"/>
              <a:t>furnizorul va plăti mai scump pentru a achiziţiona putere în plus).</a:t>
            </a:r>
            <a:endParaRPr lang="en-US" dirty="0" smtClean="0"/>
          </a:p>
          <a:p>
            <a:pPr marL="3033713"/>
            <a:r>
              <a:rPr lang="ro-RO" dirty="0" err="1" smtClean="0"/>
              <a:t>bid</a:t>
            </a:r>
            <a:r>
              <a:rPr lang="en-US" dirty="0" smtClean="0"/>
              <a:t>s</a:t>
            </a:r>
            <a:r>
              <a:rPr lang="ro-RO" dirty="0" smtClean="0"/>
              <a:t> şi </a:t>
            </a:r>
            <a:r>
              <a:rPr lang="ro-RO" dirty="0" err="1" smtClean="0"/>
              <a:t>offer</a:t>
            </a:r>
            <a:r>
              <a:rPr lang="en-US" dirty="0" smtClean="0"/>
              <a:t>s</a:t>
            </a:r>
            <a:r>
              <a:rPr lang="ro-RO" dirty="0" smtClean="0"/>
              <a:t> nu sunt tratate ca dezechilibre.</a:t>
            </a:r>
            <a:endParaRPr lang="en-US" dirty="0"/>
          </a:p>
        </p:txBody>
      </p:sp>
      <p:pic>
        <p:nvPicPr>
          <p:cNvPr id="8" name="Picture 7" descr="elexon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2520280" cy="756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84784"/>
            <a:ext cx="7632848" cy="1584176"/>
          </a:xfrm>
        </p:spPr>
        <p:txBody>
          <a:bodyPr/>
          <a:lstStyle/>
          <a:p>
            <a:r>
              <a:rPr lang="ro-RO" b="1" dirty="0" smtClean="0"/>
              <a:t>Piaţa de echilibrare</a:t>
            </a:r>
          </a:p>
          <a:p>
            <a:r>
              <a:rPr lang="ro-RO" dirty="0" smtClean="0"/>
              <a:t>(1) Piaţa de echilibrare în timp real urmăreşte obţinerea preţului minim pentru egalizarea producţiei cu consumul şi tratarea congestiilor care pot apărea în reţea.</a:t>
            </a:r>
          </a:p>
          <a:p>
            <a:r>
              <a:rPr lang="ro-RO" dirty="0" smtClean="0"/>
              <a:t>(2) Operatorul de sistem poate cumpăra sau vinde energie electrică pe piaţă, ca orice participant, în vederea echilibrării producţiei şi a consumului şi a tratării congestiilor. </a:t>
            </a:r>
          </a:p>
          <a:p>
            <a:r>
              <a:rPr lang="ro-RO" dirty="0" smtClean="0"/>
              <a:t>(3) Serviciile de sistem sunt achiziţionate de obicei în avans, prin negociere directă.</a:t>
            </a:r>
            <a:endParaRPr lang="en-US" dirty="0"/>
          </a:p>
        </p:txBody>
      </p:sp>
      <p:pic>
        <p:nvPicPr>
          <p:cNvPr id="8" name="Picture 7" descr="elexon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2520280" cy="756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00808"/>
            <a:ext cx="7632848" cy="1584176"/>
          </a:xfrm>
        </p:spPr>
        <p:txBody>
          <a:bodyPr/>
          <a:lstStyle/>
          <a:p>
            <a:r>
              <a:rPr lang="ro-RO" dirty="0" smtClean="0"/>
              <a:t>(4) Excedentele sau deficitele financiare apărute ca urmare a dezechilibrelor se redistribuie tuturor părţilor implicate în tranzacţii.</a:t>
            </a:r>
          </a:p>
          <a:p>
            <a:r>
              <a:rPr lang="ro-RO" dirty="0" smtClean="0"/>
              <a:t>(5) Pentru fiecare parte implicată în tranzacţii, operatorul de sistem calculează dezechilibrul produs în fiecare jumătate de oră ca diferenţă dintre volumele contractate şi cele măsurate (realizate efectiv).</a:t>
            </a:r>
            <a:endParaRPr lang="en-US" dirty="0" smtClean="0"/>
          </a:p>
        </p:txBody>
      </p:sp>
      <p:pic>
        <p:nvPicPr>
          <p:cNvPr id="8" name="Picture 7" descr="elexon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2520280" cy="756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7632848" cy="1584176"/>
          </a:xfrm>
        </p:spPr>
        <p:txBody>
          <a:bodyPr/>
          <a:lstStyle/>
          <a:p>
            <a:r>
              <a:rPr lang="ro-RO" dirty="0" smtClean="0"/>
              <a:t>(6) Se calculează</a:t>
            </a:r>
          </a:p>
          <a:p>
            <a:r>
              <a:rPr lang="ro-RO" dirty="0" smtClean="0"/>
              <a:t>un preţ de vânzare (</a:t>
            </a:r>
            <a:r>
              <a:rPr lang="ro-RO" dirty="0" err="1" smtClean="0"/>
              <a:t>System</a:t>
            </a:r>
            <a:r>
              <a:rPr lang="ro-RO" dirty="0" smtClean="0"/>
              <a:t> </a:t>
            </a:r>
            <a:r>
              <a:rPr lang="ro-RO" dirty="0" err="1" smtClean="0"/>
              <a:t>Sell</a:t>
            </a:r>
            <a:r>
              <a:rPr lang="ro-RO" dirty="0" smtClean="0"/>
              <a:t> Price), plătit către furnizorii care consumă mai puţin sau producătorii care au produs mai mult (vând un excedent de energie)</a:t>
            </a:r>
          </a:p>
          <a:p>
            <a:r>
              <a:rPr lang="ro-RO" dirty="0" smtClean="0"/>
              <a:t>un preţ de cumpărare (</a:t>
            </a:r>
            <a:r>
              <a:rPr lang="ro-RO" dirty="0" err="1" smtClean="0"/>
              <a:t>System</a:t>
            </a:r>
            <a:r>
              <a:rPr lang="ro-RO" dirty="0" smtClean="0"/>
              <a:t> </a:t>
            </a:r>
            <a:r>
              <a:rPr lang="ro-RO" dirty="0" err="1" smtClean="0"/>
              <a:t>Buy</a:t>
            </a:r>
            <a:r>
              <a:rPr lang="ro-RO" dirty="0" smtClean="0"/>
              <a:t> Price), plătit de furnizorii care au consumat prea mult şi de producătorii care au produs prea puţin (cumpără energie pentru a acoperi un deficit) </a:t>
            </a:r>
            <a:endParaRPr lang="en-US" dirty="0"/>
          </a:p>
        </p:txBody>
      </p:sp>
      <p:pic>
        <p:nvPicPr>
          <p:cNvPr id="8" name="Picture 7" descr="elexon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2520280" cy="756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k flag.jpg"/>
          <p:cNvPicPr>
            <a:picLocks noChangeAspect="1"/>
          </p:cNvPicPr>
          <p:nvPr/>
        </p:nvPicPr>
        <p:blipFill>
          <a:blip r:embed="rId2" cstate="print"/>
          <a:srcRect r="6175" b="4985"/>
          <a:stretch>
            <a:fillRect/>
          </a:stretch>
        </p:blipFill>
        <p:spPr>
          <a:xfrm>
            <a:off x="6948264" y="260648"/>
            <a:ext cx="1890514" cy="1269386"/>
          </a:xfrm>
          <a:prstGeom prst="rect">
            <a:avLst/>
          </a:prstGeom>
        </p:spPr>
      </p:pic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FoAlgMBEQACEQEDEQH/xAAXAAEBAQEAAAAAAAAAAAAAAAAABgcF/8QAIBABAAEBCQEAAAAAAAAAAAAAAAHiAgUVF1NVk5TREf/EABgBAQEAAwAAAAAAAAAAAAAAAAAFAQMH/8QAIxEBAAADCAMBAAAAAAAAAAAAABWh4QERFFFSU2PRAgMFsf/aAAwDAQACEQMRAD8Aw0AAAAAAAAAAAAAAAAAAAAAAAAAAAAAAAAAAAAAAAAAAAAAAAAAAAAAAAAHQwW8NCOSz60Yn1Zq0C+htz8ezBbw0I5LPpifVmQL6G3Px7MFvDQjks+mJ9WZAvobc/HswW8NCOSz6Yn1ZkC+htz8ezBbw0I5LPpifVmQL6G3Px7MFvDQjks+mJ9WZAvobc/HswW8NCOSz6Yn1Z/pAvobc/HswW8NCOSz6Yn1ZkC+htz8ezBbw0I5LPpifVn+kC+htz8ezBbw0I5LPpifVmQL6G3Px7MFvDQjks+mJ9WZAvobc/HswW8NCOSz6Yn1ZkC+htz8ezBbw0I5LPpifVmQL6G3Px7MFvDQjks+mJ9WZAvobc/HswW8NCOSz6Yn1ZkC+htz8ezBbw0I5LPpifVmQL6G3Px7MFvDQjks+mJ9WZAvobc/HswW8NCOSz6Yn1ZkC+htz8ezBbw0I5LPpifVmQL6G3Px7VaTfa6EfS+0C+0C+0C+0PpfaBfaBfaBfaH0vtAvtAvtAvtD6X2gX2gX2h9L7QL7Q+l9oMAAAAAAAAAAAAAAAAAAAAAAAAAAAAAAAAAAAAAC7y7jdp6taFG+OdEK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Mu43aerWRvjnQjNuidDLuN2nq1kb450IzbonQy7jdp6tZG+OdCM26J0XKCigAAAAAAAAAAAAAAAAAAAAAA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411163"/>
            <a:ext cx="14287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772816"/>
            <a:ext cx="7632848" cy="1584176"/>
          </a:xfrm>
        </p:spPr>
        <p:txBody>
          <a:bodyPr/>
          <a:lstStyle/>
          <a:p>
            <a:r>
              <a:rPr lang="ro-RO" dirty="0" smtClean="0"/>
              <a:t>Din 2011, piaţa din Marea Britanie este integrată </a:t>
            </a:r>
            <a:r>
              <a:rPr lang="ro-RO" smtClean="0"/>
              <a:t>prin intermediul </a:t>
            </a:r>
            <a:r>
              <a:rPr lang="ro-RO" dirty="0" smtClean="0"/>
              <a:t>bursei de energie APX în piaţa europeană, realizându-se tranzacţii cu zonele Vest şi Nord.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Rectangle 3"/>
          <p:cNvSpPr/>
          <p:nvPr/>
        </p:nvSpPr>
        <p:spPr>
          <a:xfrm>
            <a:off x="323528" y="188640"/>
            <a:ext cx="4248472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o-RO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Marea Britanie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77072"/>
            <a:ext cx="3257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0" y="0"/>
            <a:ext cx="36195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708920"/>
            <a:ext cx="7643192" cy="1828800"/>
          </a:xfrm>
        </p:spPr>
        <p:txBody>
          <a:bodyPr/>
          <a:lstStyle/>
          <a:p>
            <a:pPr lvl="0"/>
            <a:r>
              <a:rPr lang="ro-RO" dirty="0" smtClean="0"/>
              <a:t>funcţionează modelul integrat pe verticală</a:t>
            </a:r>
          </a:p>
          <a:p>
            <a:pPr lvl="0"/>
            <a:r>
              <a:rPr lang="ro-RO" dirty="0" smtClean="0"/>
              <a:t>există zece companii de el</a:t>
            </a:r>
            <a:r>
              <a:rPr lang="en-US" dirty="0" smtClean="0"/>
              <a:t>e</a:t>
            </a:r>
            <a:r>
              <a:rPr lang="ro-RO" dirty="0" err="1" smtClean="0"/>
              <a:t>ctricitate</a:t>
            </a:r>
            <a:r>
              <a:rPr lang="ro-RO" dirty="0" smtClean="0"/>
              <a:t> regionale care îşi împart teritoriul ţării </a:t>
            </a:r>
          </a:p>
          <a:p>
            <a:pPr lvl="0"/>
            <a:r>
              <a:rPr lang="ro-RO" dirty="0" smtClean="0"/>
              <a:t>există producători independenţi</a:t>
            </a:r>
          </a:p>
          <a:p>
            <a:pPr lvl="0"/>
            <a:r>
              <a:rPr lang="ro-RO" dirty="0" smtClean="0"/>
              <a:t>din 2005, există în unele regiuni piaţă cu amănuntul pentru consumatorii medii (peste 50 kW)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Rectangle 3"/>
          <p:cNvSpPr/>
          <p:nvPr/>
        </p:nvSpPr>
        <p:spPr>
          <a:xfrm>
            <a:off x="1052895" y="548680"/>
            <a:ext cx="1983236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Japonia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Imagine 4" descr="china 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63369" y="1057655"/>
            <a:ext cx="1618622" cy="10771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>
            <a:off x="1282125" y="548680"/>
            <a:ext cx="1524777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Africa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26" name="AutoShape 2" descr="data:image/jpeg;base64,/9j/4AAQSkZJRgABAQAAAQABAAD/2wCEAAkGBwgHBhMIBwgWFRUWDRYWFBgUFBsXFRwXHB0iIiAbHx8fKCgiHiYxHxsVJz0hMS83Mi4wICs/PTMsNygtMywBCgoKDg0OFxAQGzMmICQzNDc3MS83Nzg4NzUvNzcyNzYyNzQ3Lzc0NDQ3NCssLDE0NywsNTc0LCw3LCwsNywvLP/AABEIALgBEgMBEQACEQEDEQH/xAAcAAEAAgMBAQEAAAAAAAAAAAAABQcEBggDAQL/xAA8EAABAgMEBwUHAgUFAAAAAAAAAQMCBAUGERZVEiExdJKTsTU2QVGyEyJhcYGRoRTRBzJSctIVQsHC4f/EABsBAQADAQEBAQAAAAAAAAAAAAADBAUGBwIB/8QAMhEBAAECAwcCBQQDAAMAAAAAAAECAwQRUQUTFTEzU3ESITRBgaHRImGR8FKxwSPh8f/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/sz4S14RhGvAAAAAAAAAD3kpN+ef8AYSkGlGqKqQ3oirdtuv2rdetxHdu0WqfVXOUavi5cpt0+qucoZ1Ooc1NxOxPwK3A1AquLElyoqJqhuXxK9/GUW/RFM5zVy/KC9i6KIp9PvNXJFJsLi0AAAAAAAAAAAAAAAAAAAAAAAC7AOgaL2OxuzfpQ2aeUPMr3Uq8ypG03eOZ3pzqZV7qVO/2Z8Ja8IwjXgAAAy6ZT3qlMKxLprRqOP6Qpf1uT6kF+/TZpiqrWI/lFevU2qfVVrEfyxEW9L0J0oAAASVn5OZnKnAss6kGhHDFE5EtyQIi7f/PH7lXGXaLdqfXGeftlqr4q7RRbn1Rnn8tVo1CoUtyjOvzDyRs3aDiwe95Jdq8daHIWbF+m/TTTGVXOM3L2rN6L1NNMZVc4zVVVv9L/AFF9IVzR8nETV8lTX9/up2OH3/p/82Wf7Oqsb70/+XLP9mCWEwAAAAAAAAAAAAAAAAAAAAAAXYB0DRex2N2b9KGzTyh5le6lXmVI2m7xzO9OdTKvdSp3+zPhLXhGEa8AAAG//wAMpJEl3Z+OHbGjcPyRL1/Kon0+BzW3b36qLUeWDtm7+qm3HlqNoJD/AEysuyiJqSO+H+1dadbjbwd/f2Ka9f8AbWwt7fWaa0cWlgAAPC4DLl595invSMK+47oKqeUUMSKi/ZFQgrsU1XKLnzpz+8ZIq7NNVym586c/vDEJ0r2dlnmmIH44PdjRdGLwW5blT56thHTcpqqmmJ945vimumqqaYn3h5aMWhp6K3X3X3ar/mfecZ5PvOM8nw/QAAAAAAAAAAAAAAAAAAAAuwDoGi9jsbs36UNmnlDzK91KvMqRtN3jmd6c6mVe6lTv9mfCWvCMI157Skq/OzCS8rBpRLsTSRL/AJXqifQjuXKbdM1VzlD4uXKbdPqqn2SmE6/lkXFB/kVOJ4TuR9/wrcQw3+f+/wAGE69lkXFB/kOJ4T/OPv8Ag4hhv8/9/hZdnJBaZRGpWOG6JG0WP+9dcX5VTlMbf31+uuOWft4+TmsXe3t6quOWft4a3byz85UJxubp0ssa+zWGO5UTYt6LrVPNTV2Rjrdqiq3dqy984aWzMZbtUVUXJy+cNXwrXssi4oP3NfiWE7kff8NPiGG/z/3+Hm/Zusy7SvPyCwwol6rFFAiIn3PqjaGGrmKaa85+v4fVOOw9UxTTVnPifwii4tAAD1lWIpl9GYI4YVXxjjSCH6qp8XK4opmqYmfEZvmuuKKfVMT9IzWjQqBLQWfhp0/FA+ntFj93XCiqt+pdv18TkcXjq5xM3bedM5ZOXxWMrnETdt50zyabbxt9mrozFL6DULaQspCl0Gj4ql3jf4fBDc2RVTVZmr1Z1TPvq2dmVU1WpqzzqmffVrZqtEAAAAAAAAAAAAAAAAAAAAuwDoGi9jsbs36UNmnlDzK91KvMqRtN3jmd6c6mVe6lTv8AZnwlrwjCNeAN0s1bZyXWGVrMWlBsRzbEn93mnx2/MwcdsemvOux7Tp8vpp/pjYzZcVZ12fadPwsBh5qYZR5hxIoYkvRUW9FQ5uuiqiqaaoymGBVTNMzTVGUw/Z8vwAi65XZKiMaU1HfEqLoQJ/NF+yfFS3hMFdxNWVEe3zlZw2EuYicqY9tVY160E9W3b5mK6BF92CH+VPivmvx6HW4TA2sNH6eerpsNg7eHj9PPVFFxaAAACYpFajplGmZVmJUidWBILtV23Tiv8Fu0U+pRxOEi9ftV1cqc8/tl/wBVMRhYvXrdc8qc8/8An/WFMVOfmZf9PMzcUcKKiokS6Vyp5X60J6MPaoq9VNMRP7JqLFuir1U0xE/sxCdKAAAAAAAAAAAAAAAAAAAAXYB0DRex2N2b9KGzTyh5le6lXmVI2m7xzO9OdTKvdSp3+zPhLXhGEa8AALA/hiy+ku89E4uhppDDD/t0tqxflEOa29XT6qKcvfVgbZqp9VFOXvq3cwGKAU1aRh2Wrz7T7ixRI7tiW9VRURU/Cod1ga6a8PRVTGUZOxwlcVWKJpjKMkaWlgAAAAAAAAAAAAAAAAAAAAAAAAAAAAXYB0DRex2N2b9KGzTyh5le6lXmVI2m7xzO9OdTKvdSp3+zPhLXhGEa8AALaoiS9n7LtrPOJAiQaUar/VFruTzXXccXiprxeLqi3GfvlHiHJ4masTiavRGen0afX7aTk89oUyJWm0W9F1acSp4r5J8PubmD2RatRnd/VM/xH91bGF2Xbtxnc/VP2bBZq2jE+qStTugcXUkWyCJf+q/Azcdsiq1nXa96dPnH5UMZsuq3nXa94+8flE/xMkvZzzU9DDqjgWCJfjDrT8Kv2Lmwr2duu3Py9/5WtjXc6Krenv8Ay0s3myAAAHrKyzs2+jEvCixKupFihhvXyviVE+h8XLlNumaquUf35PmuumimaquX90bdZ+yE8rMzDUpbQWKWWBq9YV95Vvv91V2LDD9zExm1bXqtzaqzynOefL6sjFbSt5293OeU5z4+qAqVn6jS5f28/BDAirciaaLEq/BE2mlYx1m/V6bczP0X7OMtXqvTbmZ+iLLi0AAAAAAAAAAAAAAAAAAAAXYB0DRex2N2b9KGzTyh5le6lXmVI2m7xzO9OdTKvdSp3+zPhLXhGEa8Aeku5CzMQOxwaSQxwxKl919y33X+F+y8+K6ZqpmmJyzfNceqmYj5sqsVacrEz7eccv8A6YU/lhTyRP8Akhw2Ft4ej00R9fnKLD4e3Yp9NEfXVgllOAScVamXqQtNm19pDpIraxL70Cp5L4pdquKkYOim9F6j2n5/urRhaKbsXaPafn+6MLayAAAACwqVaeWo1EYZqL8bjkUOkqJ70UECr7t6r8LtW05nEbOrxN+5VaiKaY+8xz/+8nP38BXfvV1W4iKY+8/36NYtg9DNVpZpmZ9o243DE2t66odiw3LsuVF1Gts2iaLEUVU5TE5T+Wns+maLPomMpj2n8oQ0F0AAAAAAAAAAAAAAAAAAAAuwDoGi9jsbs36UNmnlDzK91KvMqRtN3jmd6c6mVe6lTv8AZnwlrwjCNeAAAAAAAAAGTT5F+ozP6aVRFjVFVEVblW7aiX6r7vAhvXqbNPrr5I7t2m1T6quSSlLOTn6Z+an2Im4WWoluiS5YortSJ5p8Srcx9v1W6LcxM1T/ABCtXjbfqootznNU/ZCGgugAAAAAAAAAAAAAAAAAAAAAAAuwDoGi9jsbs36UNmnlDzK91KvMqRtN3jmd6c6mVe6lTv8AZnwlrwjCNeAAAAAAAAAEhQ5VZmowL+qhahgjhiicjiSFIURfBV8fJCti7notT+mapn2yj3z/APWqDE3PRbn9PqmfbKPn/fmtCarVKeozs0jiPNwJouJDct9/hctya7zkbeDv036KMvTVPJzFGFvU3qaMvTVPJVtVmJCYf06dIK0nksaxfjwOvw9u7RTldr9U+MnUWKLtNOVyr1T4YJYTAAAAAAAAAAAAAAAAAAAAAABdgHQNF7HY3Zv0obNPKHmV7qVeZUjabvHM7051Mq91Knf7M+EteEYRrwAAAAAAAAAAZEvOPS8u4w3H7rkKJGnnct6L8/3Iq7VNdVNU86eT4qt01VU1TzjkxyV9g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RtN3jmd6c6mVe6lTv9mfCWvCMI14AAAAAAAAAAAAAAAAAAAAAAAAAAAAAAAAAAAALsA6BovY7G7N+lDZp5Q8yvdSrzKkbTd45nenOplXupU7/AGZ8Ja8IwjXgAAAAAAAAAAAAAAAAAAAAAAAAAAAAAAAAAAAAuwDoGi9jsbs36UNmnlDzK91KvMqktBZ2tP12YdZpbqwxTEawqkC3Kl+0z7tmua5mIdlgNo4W3hrdFVcRMQj8MV3KHeBSPcXNFv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Bhiu5Q7wKNxc0OK4PuQYYruUO8CjcXNDiuD7kGGK7lDvAo3FzQ4rg+5AtmK9d2Q7wKNxc0OK4PuQu2ktON0pmByBUVGIEVFTWipChqU8ocFdnOuqY1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7141" y="0"/>
            <a:ext cx="3136859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988840"/>
            <a:ext cx="7643192" cy="1828800"/>
          </a:xfrm>
        </p:spPr>
        <p:txBody>
          <a:bodyPr/>
          <a:lstStyle/>
          <a:p>
            <a:pPr lvl="0"/>
            <a:r>
              <a:rPr lang="ro-RO" dirty="0" smtClean="0"/>
              <a:t>două organizaţii transfrontaliere regionale </a:t>
            </a:r>
          </a:p>
          <a:p>
            <a:pPr lvl="1"/>
            <a:r>
              <a:rPr lang="ro-RO" dirty="0" err="1" smtClean="0"/>
              <a:t>Southern</a:t>
            </a:r>
            <a:r>
              <a:rPr lang="ro-RO" dirty="0" smtClean="0"/>
              <a:t> African Power Pool (SAPP) </a:t>
            </a:r>
          </a:p>
          <a:p>
            <a:pPr lvl="1"/>
            <a:r>
              <a:rPr lang="ro-RO" dirty="0" smtClean="0"/>
              <a:t>Western African Power Pool (WAPP)</a:t>
            </a:r>
          </a:p>
          <a:p>
            <a:r>
              <a:rPr lang="ro-RO" dirty="0" smtClean="0"/>
              <a:t>situaţia politică şi economică generală din regiune nu a permis dezvoltarea comerţului transfrontalier</a:t>
            </a:r>
          </a:p>
          <a:p>
            <a:r>
              <a:rPr lang="ro-RO" dirty="0" smtClean="0"/>
              <a:t>ţările africane sunt slab electrificate</a:t>
            </a:r>
          </a:p>
          <a:p>
            <a:r>
              <a:rPr lang="ro-RO" dirty="0" smtClean="0"/>
              <a:t>statele folosesc modelul integrat pe verticală sau cumpărătorul unic</a:t>
            </a:r>
          </a:p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5691</TotalTime>
  <Words>3966</Words>
  <Application>Microsoft Office PowerPoint</Application>
  <PresentationFormat>On-screen Show (4:3)</PresentationFormat>
  <Paragraphs>357</Paragraphs>
  <Slides>77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83" baseType="lpstr">
      <vt:lpstr>Arial</vt:lpstr>
      <vt:lpstr>Franklin Gothic Medium</vt:lpstr>
      <vt:lpstr>DejaVu Sans</vt:lpstr>
      <vt:lpstr>Franklin Gothic Medium Cond</vt:lpstr>
      <vt:lpstr>Estrangelo Edessa</vt:lpstr>
      <vt:lpstr>Diseño predeterminado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miniAthlon</cp:lastModifiedBy>
  <cp:revision>795</cp:revision>
  <dcterms:created xsi:type="dcterms:W3CDTF">2010-05-23T14:28:12Z</dcterms:created>
  <dcterms:modified xsi:type="dcterms:W3CDTF">2014-01-08T09:03:01Z</dcterms:modified>
</cp:coreProperties>
</file>