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58" r:id="rId3"/>
    <p:sldId id="274" r:id="rId4"/>
    <p:sldId id="275" r:id="rId5"/>
    <p:sldId id="276" r:id="rId6"/>
    <p:sldId id="367"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2" r:id="rId32"/>
    <p:sldId id="303" r:id="rId33"/>
    <p:sldId id="304" r:id="rId34"/>
    <p:sldId id="368" r:id="rId35"/>
    <p:sldId id="305" r:id="rId36"/>
    <p:sldId id="306" r:id="rId37"/>
    <p:sldId id="307" r:id="rId38"/>
    <p:sldId id="308" r:id="rId39"/>
    <p:sldId id="309" r:id="rId40"/>
    <p:sldId id="310" r:id="rId41"/>
    <p:sldId id="311" r:id="rId42"/>
    <p:sldId id="313" r:id="rId43"/>
    <p:sldId id="369" r:id="rId44"/>
    <p:sldId id="314" r:id="rId45"/>
    <p:sldId id="315" r:id="rId46"/>
    <p:sldId id="316" r:id="rId47"/>
    <p:sldId id="317" r:id="rId48"/>
    <p:sldId id="318" r:id="rId49"/>
    <p:sldId id="370" r:id="rId50"/>
    <p:sldId id="319" r:id="rId51"/>
    <p:sldId id="320" r:id="rId52"/>
    <p:sldId id="321" r:id="rId53"/>
    <p:sldId id="371" r:id="rId54"/>
    <p:sldId id="322" r:id="rId55"/>
    <p:sldId id="323" r:id="rId56"/>
    <p:sldId id="324" r:id="rId57"/>
    <p:sldId id="325" r:id="rId58"/>
    <p:sldId id="327" r:id="rId59"/>
    <p:sldId id="328" r:id="rId60"/>
    <p:sldId id="329" r:id="rId61"/>
    <p:sldId id="330" r:id="rId62"/>
    <p:sldId id="331" r:id="rId63"/>
    <p:sldId id="333" r:id="rId64"/>
    <p:sldId id="334" r:id="rId65"/>
    <p:sldId id="335" r:id="rId66"/>
    <p:sldId id="336" r:id="rId67"/>
    <p:sldId id="337" r:id="rId68"/>
    <p:sldId id="338" r:id="rId69"/>
    <p:sldId id="372" r:id="rId70"/>
    <p:sldId id="339" r:id="rId71"/>
    <p:sldId id="340" r:id="rId72"/>
    <p:sldId id="341" r:id="rId73"/>
    <p:sldId id="342" r:id="rId74"/>
    <p:sldId id="343" r:id="rId75"/>
    <p:sldId id="344" r:id="rId76"/>
    <p:sldId id="345" r:id="rId77"/>
    <p:sldId id="346" r:id="rId78"/>
    <p:sldId id="347" r:id="rId79"/>
    <p:sldId id="373" r:id="rId80"/>
    <p:sldId id="348" r:id="rId81"/>
    <p:sldId id="349" r:id="rId82"/>
    <p:sldId id="350" r:id="rId83"/>
    <p:sldId id="374" r:id="rId84"/>
    <p:sldId id="352" r:id="rId85"/>
    <p:sldId id="353" r:id="rId86"/>
    <p:sldId id="375" r:id="rId87"/>
    <p:sldId id="354" r:id="rId88"/>
    <p:sldId id="355" r:id="rId89"/>
    <p:sldId id="376" r:id="rId90"/>
    <p:sldId id="356" r:id="rId91"/>
    <p:sldId id="357" r:id="rId92"/>
    <p:sldId id="358" r:id="rId93"/>
    <p:sldId id="377" r:id="rId94"/>
    <p:sldId id="359" r:id="rId95"/>
    <p:sldId id="360" r:id="rId96"/>
    <p:sldId id="361" r:id="rId97"/>
    <p:sldId id="378" r:id="rId98"/>
    <p:sldId id="362" r:id="rId99"/>
    <p:sldId id="363" r:id="rId100"/>
    <p:sldId id="379" r:id="rId101"/>
    <p:sldId id="380" r:id="rId102"/>
    <p:sldId id="381" r:id="rId103"/>
    <p:sldId id="364" r:id="rId104"/>
    <p:sldId id="366" r:id="rId105"/>
  </p:sldIdLst>
  <p:sldSz cx="9144000" cy="6858000" type="screen4x3"/>
  <p:notesSz cx="6858000" cy="9144000"/>
  <p:embeddedFontLst>
    <p:embeddedFont>
      <p:font typeface="Franklin Gothic Medium" pitchFamily="34" charset="0"/>
      <p:regular r:id="rId106"/>
      <p:italic r:id="rId107"/>
    </p:embeddedFont>
    <p:embeddedFont>
      <p:font typeface="DejaVu Sans" pitchFamily="34" charset="0"/>
      <p:regular r:id="rId108"/>
      <p:bold r:id="rId109"/>
      <p:italic r:id="rId110"/>
      <p:boldItalic r:id="rId111"/>
    </p:embeddedFont>
    <p:embeddedFont>
      <p:font typeface="Franklin Gothic Medium Cond" pitchFamily="34" charset="0"/>
      <p:regular r:id="rId112"/>
    </p:embeddedFont>
    <p:embeddedFont>
      <p:font typeface="Estrangelo Edessa" pitchFamily="66" charset="0"/>
      <p:regular r:id="rId113"/>
    </p:embeddedFont>
  </p:embeddedFont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4D8A"/>
    <a:srgbClr val="0099CC"/>
    <a:srgbClr val="422C16"/>
    <a:srgbClr val="0C788E"/>
    <a:srgbClr val="006666"/>
    <a:srgbClr val="660066"/>
    <a:srgbClr val="333300"/>
    <a:srgbClr val="33CCCC"/>
    <a:srgbClr val="3366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80909" autoAdjust="0"/>
  </p:normalViewPr>
  <p:slideViewPr>
    <p:cSldViewPr>
      <p:cViewPr>
        <p:scale>
          <a:sx n="90" d="100"/>
          <a:sy n="90" d="100"/>
        </p:scale>
        <p:origin x="-213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font" Target="fonts/font7.fntdata"/><Relationship Id="rId16" Type="http://schemas.openxmlformats.org/officeDocument/2006/relationships/slide" Target="slides/slide15.xml"/><Relationship Id="rId107" Type="http://schemas.openxmlformats.org/officeDocument/2006/relationships/font" Target="fonts/font2.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font" Target="fonts/font5.fntdata"/><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font" Target="fonts/font3.fntdata"/><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font" Target="fonts/font1.fntdata"/><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4.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521D09E-9AA3-408D-AF1D-637773D7DFE9}"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5C6B5C7-5774-4120-AD91-45E6CE7CB3D0}"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449C8BF-C79B-4857-A815-34746134FC3D}"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atin typeface="Franklin Gothic Medium Cond" pitchFamily="34" charset="0"/>
                <a:ea typeface="DejaVu Sans" pitchFamily="34" charset="0"/>
                <a:cs typeface="DejaVu Sans"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Franklin Gothic Medium Cond" pitchFamily="34" charset="0"/>
                <a:ea typeface="DejaVu Sans" pitchFamily="34" charset="0"/>
                <a:cs typeface="DejaVu Sans" pitchFamily="34" charset="0"/>
              </a:defRPr>
            </a:lvl1pPr>
            <a:lvl2pPr>
              <a:defRPr sz="2400">
                <a:latin typeface="Franklin Gothic Medium Cond" pitchFamily="34" charset="0"/>
                <a:ea typeface="DejaVu Sans" pitchFamily="34" charset="0"/>
                <a:cs typeface="DejaVu Sans" pitchFamily="34" charset="0"/>
              </a:defRPr>
            </a:lvl2pPr>
            <a:lvl3pPr>
              <a:defRPr sz="2000">
                <a:latin typeface="Franklin Gothic Medium Cond" pitchFamily="34" charset="0"/>
                <a:ea typeface="DejaVu Sans" pitchFamily="34" charset="0"/>
                <a:cs typeface="DejaVu Sans" pitchFamily="34" charset="0"/>
              </a:defRPr>
            </a:lvl3pPr>
            <a:lvl4pPr>
              <a:defRPr sz="1800">
                <a:latin typeface="Franklin Gothic Medium Cond" pitchFamily="34" charset="0"/>
                <a:ea typeface="DejaVu Sans" pitchFamily="34" charset="0"/>
                <a:cs typeface="DejaVu Sans" pitchFamily="34" charset="0"/>
              </a:defRPr>
            </a:lvl4pPr>
            <a:lvl5pPr>
              <a:defRPr sz="1800">
                <a:latin typeface="Franklin Gothic Medium Cond" pitchFamily="34" charset="0"/>
                <a:ea typeface="DejaVu Sans" pitchFamily="34" charset="0"/>
                <a:cs typeface="DejaVu San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AFCB128-28F9-4A34-9568-832BBFA3819D}"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120F002-72F5-4130-9AEE-B74BA9D9252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1D382D9-EA1B-4E26-9FD4-2084FA144504}"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B401278-CBF2-49F2-B94E-1336658FFCAE}"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8CB37E-1D9E-4A8E-BD17-427E73C64111}"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EE238DAF-4119-4018-A7C9-12B3FD221B2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88F1FAE-EB1A-48FF-906A-716C7BE1C7F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E6620DE-CC5E-40FA-88CB-E7AA93376CA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dirty="0"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5508104" y="6525344"/>
            <a:ext cx="3538736" cy="2081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Estrangelo Edessa" pitchFamily="66" charset="0"/>
                <a:cs typeface="Estrangelo Edessa" pitchFamily="66" charset="0"/>
              </a:defRPr>
            </a:lvl1pPr>
          </a:lstStyle>
          <a:p>
            <a:pPr>
              <a:defRPr/>
            </a:pPr>
            <a:r>
              <a:rPr lang="es-ES" dirty="0" smtClean="0"/>
              <a:t>Pie</a:t>
            </a:r>
            <a:r>
              <a:rPr lang="ro-RO" dirty="0" err="1" smtClean="0"/>
              <a:t>ţe</a:t>
            </a:r>
            <a:r>
              <a:rPr lang="ro-RO" dirty="0" smtClean="0"/>
              <a:t> de energie - Management şi reglementare</a:t>
            </a:r>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chemeClr val="tx2"/>
          </a:solidFill>
          <a:latin typeface="Estrangelo Edessa" pitchFamily="66" charset="0"/>
          <a:ea typeface="+mj-ea"/>
          <a:cs typeface="Estrangelo Edessa" pitchFamily="66"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Estrangelo Edessa" pitchFamily="66" charset="0"/>
          <a:ea typeface="+mn-ea"/>
          <a:cs typeface="Estrangelo Edessa" pitchFamily="66" charset="0"/>
        </a:defRPr>
      </a:lvl1pPr>
      <a:lvl2pPr marL="742950" indent="-285750" algn="l" rtl="0" eaLnBrk="0" fontAlgn="base" hangingPunct="0">
        <a:spcBef>
          <a:spcPct val="20000"/>
        </a:spcBef>
        <a:spcAft>
          <a:spcPct val="0"/>
        </a:spcAft>
        <a:buChar char="–"/>
        <a:defRPr sz="2800">
          <a:solidFill>
            <a:schemeClr val="tx1"/>
          </a:solidFill>
          <a:latin typeface="Estrangelo Edessa" pitchFamily="66" charset="0"/>
          <a:cs typeface="Estrangelo Edessa" pitchFamily="66" charset="0"/>
        </a:defRPr>
      </a:lvl2pPr>
      <a:lvl3pPr marL="1143000" indent="-228600" algn="l" rtl="0" eaLnBrk="0" fontAlgn="base" hangingPunct="0">
        <a:spcBef>
          <a:spcPct val="20000"/>
        </a:spcBef>
        <a:spcAft>
          <a:spcPct val="0"/>
        </a:spcAft>
        <a:buChar char="•"/>
        <a:defRPr sz="2400">
          <a:solidFill>
            <a:schemeClr val="tx1"/>
          </a:solidFill>
          <a:latin typeface="Estrangelo Edessa" pitchFamily="66" charset="0"/>
          <a:cs typeface="Estrangelo Edessa" pitchFamily="66" charset="0"/>
        </a:defRPr>
      </a:lvl3pPr>
      <a:lvl4pPr marL="16002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4pPr>
      <a:lvl5pPr marL="2057400" indent="-228600" algn="l" rtl="0" eaLnBrk="0" fontAlgn="base" hangingPunct="0">
        <a:spcBef>
          <a:spcPct val="20000"/>
        </a:spcBef>
        <a:spcAft>
          <a:spcPct val="0"/>
        </a:spcAft>
        <a:buChar char="»"/>
        <a:defRPr sz="2000">
          <a:solidFill>
            <a:schemeClr val="tx1"/>
          </a:solidFill>
          <a:latin typeface="Estrangelo Edessa" pitchFamily="66" charset="0"/>
          <a:cs typeface="Estrangelo Edessa" pitchFamily="66"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1" name="Rectangle 165"/>
          <p:cNvSpPr>
            <a:spLocks noChangeArrowheads="1"/>
          </p:cNvSpPr>
          <p:nvPr/>
        </p:nvSpPr>
        <p:spPr bwMode="auto">
          <a:xfrm>
            <a:off x="3995936" y="3284984"/>
            <a:ext cx="4645024" cy="1080120"/>
          </a:xfrm>
          <a:prstGeom prst="rect">
            <a:avLst/>
          </a:prstGeom>
          <a:noFill/>
          <a:ln w="9525">
            <a:noFill/>
            <a:miter lim="800000"/>
            <a:headEnd/>
            <a:tailEnd/>
          </a:ln>
        </p:spPr>
        <p:txBody>
          <a:bodyPr lIns="0" tIns="0" rIns="0" bIns="0" anchor="ctr"/>
          <a:lstStyle/>
          <a:p>
            <a:r>
              <a:rPr lang="ro-RO" sz="2400" b="1" dirty="0">
                <a:latin typeface="Franklin Gothic Medium" pitchFamily="34" charset="0"/>
              </a:rPr>
              <a:t>CAPITOLUL </a:t>
            </a:r>
            <a:r>
              <a:rPr lang="en-US" sz="2400" b="1" smtClean="0">
                <a:latin typeface="Franklin Gothic Medium" pitchFamily="34" charset="0"/>
              </a:rPr>
              <a:t>4</a:t>
            </a:r>
            <a:endParaRPr lang="en-US" sz="2400" b="1" dirty="0">
              <a:latin typeface="Franklin Gothic Medium" pitchFamily="34" charset="0"/>
            </a:endParaRPr>
          </a:p>
          <a:p>
            <a:r>
              <a:rPr lang="ro-RO" sz="2400" b="1" dirty="0" smtClean="0">
                <a:solidFill>
                  <a:srgbClr val="0099CC"/>
                </a:solidFill>
              </a:rPr>
              <a:t>Pieţe de energie în lume</a:t>
            </a:r>
            <a:endParaRPr lang="en-US" sz="2400" b="1" dirty="0" smtClean="0">
              <a:solidFill>
                <a:srgbClr val="0099CC"/>
              </a:solidFill>
            </a:endParaRPr>
          </a:p>
          <a:p>
            <a:r>
              <a:rPr lang="en-US" sz="2400" b="1" dirty="0" err="1" smtClean="0">
                <a:solidFill>
                  <a:srgbClr val="0099CC"/>
                </a:solidFill>
              </a:rPr>
              <a:t>Europa</a:t>
            </a:r>
            <a:r>
              <a:rPr lang="en-US" sz="2400" b="1" dirty="0" smtClean="0">
                <a:solidFill>
                  <a:srgbClr val="0099CC"/>
                </a:solidFill>
              </a:rPr>
              <a:t> - </a:t>
            </a:r>
            <a:r>
              <a:rPr lang="en-US" sz="2400" b="1" dirty="0" err="1" smtClean="0">
                <a:solidFill>
                  <a:srgbClr val="0099CC"/>
                </a:solidFill>
              </a:rPr>
              <a:t>directiva</a:t>
            </a:r>
            <a:r>
              <a:rPr lang="en-US" sz="2400" b="1" dirty="0" smtClean="0">
                <a:solidFill>
                  <a:srgbClr val="0099CC"/>
                </a:solidFill>
              </a:rPr>
              <a:t> 2009/72/CE </a:t>
            </a:r>
          </a:p>
          <a:p>
            <a:endParaRPr lang="en-US" sz="2400" b="1" dirty="0">
              <a:solidFill>
                <a:srgbClr val="0099CC"/>
              </a:solidFill>
            </a:endParaRPr>
          </a:p>
        </p:txBody>
      </p:sp>
      <p:sp>
        <p:nvSpPr>
          <p:cNvPr id="4" name="Rectangle 3"/>
          <p:cNvSpPr/>
          <p:nvPr/>
        </p:nvSpPr>
        <p:spPr>
          <a:xfrm>
            <a:off x="1907704" y="1196752"/>
            <a:ext cx="7031220" cy="2554545"/>
          </a:xfrm>
          <a:prstGeom prst="rect">
            <a:avLst/>
          </a:prstGeom>
          <a:noFill/>
        </p:spPr>
        <p:txBody>
          <a:bodyPr wrap="none" lIns="91440" tIns="45720" rIns="91440" bIns="45720">
            <a:spAutoFit/>
          </a:bodyPr>
          <a:lstStyle/>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Pieţe de Energie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Management şi Reglementare</a:t>
            </a:r>
            <a:endParaRPr lang="en-US"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a:p>
            <a: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t/>
            </a:r>
            <a:br>
              <a:rPr lang="ro-RO" sz="4000" b="1" spc="50" dirty="0" smtClean="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a typeface="DejaVu Sans" pitchFamily="34" charset="0"/>
                <a:cs typeface="DejaVu Sans" pitchFamily="34" charset="0"/>
              </a:rPr>
            </a:br>
            <a:endParaRPr lang="en-US" sz="4000" b="1" spc="50" dirty="0">
              <a:ln w="12700" cmpd="sng">
                <a:solidFill>
                  <a:srgbClr val="1A4D8A"/>
                </a:solidFill>
                <a:prstDash val="solid"/>
              </a:ln>
              <a:solidFill>
                <a:schemeClr val="accent6">
                  <a:tint val="1000"/>
                </a:schemeClr>
              </a:solidFill>
              <a:effectLst>
                <a:glow rad="53100">
                  <a:schemeClr val="accent6">
                    <a:satMod val="180000"/>
                    <a:alpha val="30000"/>
                  </a:schemeClr>
                </a:glow>
                <a:outerShdw blurRad="50800" dist="50800" dir="5400000" algn="ctr" rotWithShape="0">
                  <a:srgbClr val="1A4D8A"/>
                </a:outerShdw>
              </a:effectLst>
              <a:latin typeface="Franklin Gothic Medium" pitchFamily="34" charset="0"/>
            </a:endParaRPr>
          </a:p>
        </p:txBody>
      </p:sp>
      <p:cxnSp>
        <p:nvCxnSpPr>
          <p:cNvPr id="6" name="Straight Connector 5"/>
          <p:cNvCxnSpPr/>
          <p:nvPr/>
        </p:nvCxnSpPr>
        <p:spPr>
          <a:xfrm>
            <a:off x="2195736" y="2780928"/>
            <a:ext cx="6624736" cy="0"/>
          </a:xfrm>
          <a:prstGeom prst="line">
            <a:avLst/>
          </a:prstGeom>
          <a:ln w="25400">
            <a:solidFill>
              <a:srgbClr val="1A4D8A"/>
            </a:solidFill>
          </a:ln>
        </p:spPr>
        <p:style>
          <a:lnRef idx="1">
            <a:schemeClr val="accent1"/>
          </a:lnRef>
          <a:fillRef idx="0">
            <a:schemeClr val="accent1"/>
          </a:fillRef>
          <a:effectRef idx="0">
            <a:schemeClr val="accent1"/>
          </a:effectRef>
          <a:fontRef idx="minor">
            <a:schemeClr val="tx1"/>
          </a:fontRef>
        </p:style>
      </p:cxnSp>
      <p:pic>
        <p:nvPicPr>
          <p:cNvPr id="5" name="Imagine 5" descr="eu_flag.jpg"/>
          <p:cNvPicPr>
            <a:picLocks noChangeAspect="1"/>
          </p:cNvPicPr>
          <p:nvPr/>
        </p:nvPicPr>
        <p:blipFill>
          <a:blip r:embed="rId3" cstate="print"/>
          <a:stretch>
            <a:fillRect/>
          </a:stretch>
        </p:blipFill>
        <p:spPr>
          <a:xfrm>
            <a:off x="6084168" y="4437112"/>
            <a:ext cx="1899295" cy="126389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dirty="0" smtClean="0"/>
              <a:t>  </a:t>
            </a:r>
            <a:r>
              <a:rPr lang="vi-VN" dirty="0" smtClean="0"/>
              <a:t>(4) </a:t>
            </a:r>
            <a:r>
              <a:rPr lang="ro-RO" dirty="0" smtClean="0"/>
              <a:t>… </a:t>
            </a:r>
            <a:r>
              <a:rPr lang="vi-VN" dirty="0" smtClean="0"/>
              <a:t>există obstacole în calea vânzării de energie electrică în condiţii de egalitate, fără discriminare sau vreun dezavantaj în cadrul Comunităţii. </a:t>
            </a:r>
            <a:endParaRPr lang="ro-RO" dirty="0" smtClean="0"/>
          </a:p>
          <a:p>
            <a:r>
              <a:rPr lang="ro-RO" dirty="0" smtClean="0"/>
              <a:t>Î</a:t>
            </a:r>
            <a:r>
              <a:rPr lang="vi-VN" dirty="0" smtClean="0"/>
              <a:t>n special, nu există încă în fiecare stat membru un acces nediscriminatoriu la reţea și nici niveluri de supraveghere exercitată de autorităţile de reglementare similare din punct de vedere al eficacităţii.</a:t>
            </a:r>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t>Capitolul VIII – Organizarea accesului la sistem</a:t>
            </a:r>
          </a:p>
          <a:p>
            <a:r>
              <a:rPr lang="ro-RO" dirty="0" smtClean="0"/>
              <a:t>Capitolul IX – Autorităţile de reglementare naţionale</a:t>
            </a:r>
          </a:p>
          <a:p>
            <a:r>
              <a:rPr lang="ro-RO" dirty="0" smtClean="0"/>
              <a:t>Capitolul X – Pieţe cu amănuntul</a:t>
            </a:r>
          </a:p>
          <a:p>
            <a:r>
              <a:rPr lang="ro-RO" dirty="0" smtClean="0"/>
              <a:t>Capitolul XI – Dispoziţii finale</a:t>
            </a:r>
          </a:p>
          <a:p>
            <a:r>
              <a:rPr lang="ro-RO" dirty="0" smtClean="0">
                <a:solidFill>
                  <a:schemeClr val="accent2">
                    <a:lumMod val="60000"/>
                    <a:lumOff val="40000"/>
                  </a:schemeClr>
                </a:solidFill>
              </a:rPr>
              <a:t>Anexa I – Măsuri de protecţie a consumatorilor</a:t>
            </a:r>
            <a:endParaRPr lang="en-US" dirty="0">
              <a:solidFill>
                <a:schemeClr val="accent2">
                  <a:lumMod val="60000"/>
                  <a:lumOff val="40000"/>
                </a:schemeClr>
              </a:solidFill>
            </a:endParaRPr>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sz="2400" dirty="0" smtClean="0"/>
              <a:t>Statele membre asigură implementarea unor sisteme de măsurare inteligente care contribuie la participarea activă a consumatorilor pe piaţa furnizării de energie electrică. Implementarea acestor sisteme de măsurare poate face obiectul evaluării din punct de vedere economic a costurilor și beneficiilor pe termen lung pentru piaţă și pentru consumatorii individuali sau al unei evaluări a tipului de măsurare inteligentă care este rezonabil din punct de vedere economic și rentabil, precum și a termenului fezabil pentru distribuţia acestora. </a:t>
            </a:r>
          </a:p>
          <a:p>
            <a:r>
              <a:rPr lang="en-US" sz="2400" dirty="0" smtClean="0"/>
              <a:t>O </a:t>
            </a:r>
            <a:r>
              <a:rPr lang="en-US" sz="2400" dirty="0" err="1" smtClean="0"/>
              <a:t>astfel</a:t>
            </a:r>
            <a:r>
              <a:rPr lang="en-US" sz="2400" dirty="0" smtClean="0"/>
              <a:t> de </a:t>
            </a:r>
            <a:r>
              <a:rPr lang="en-US" sz="2400" dirty="0" err="1" smtClean="0"/>
              <a:t>evaluare</a:t>
            </a:r>
            <a:r>
              <a:rPr lang="en-US" sz="2400" dirty="0" smtClean="0"/>
              <a:t> are loc </a:t>
            </a:r>
            <a:r>
              <a:rPr lang="en-US" sz="2400" dirty="0" err="1" smtClean="0"/>
              <a:t>în</a:t>
            </a:r>
            <a:r>
              <a:rPr lang="en-US" sz="2400" dirty="0" smtClean="0"/>
              <a:t> </a:t>
            </a:r>
            <a:r>
              <a:rPr lang="en-US" sz="2400" dirty="0" err="1" smtClean="0"/>
              <a:t>termen</a:t>
            </a:r>
            <a:r>
              <a:rPr lang="en-US" sz="2400" dirty="0" smtClean="0"/>
              <a:t> de 3 </a:t>
            </a:r>
            <a:r>
              <a:rPr lang="en-US" sz="2400" dirty="0" err="1" smtClean="0"/>
              <a:t>septembrie</a:t>
            </a:r>
            <a:r>
              <a:rPr lang="en-US" sz="2400" dirty="0" smtClean="0"/>
              <a:t> 2012.</a:t>
            </a:r>
            <a:endParaRPr lang="en-US" sz="2400" dirty="0">
              <a:solidFill>
                <a:schemeClr val="accent2">
                  <a:lumMod val="60000"/>
                  <a:lumOff val="40000"/>
                </a:schemeClr>
              </a:solidFill>
            </a:endParaRPr>
          </a:p>
        </p:txBody>
      </p:sp>
      <p:sp>
        <p:nvSpPr>
          <p:cNvPr id="4" name="Rectangle 3"/>
          <p:cNvSpPr/>
          <p:nvPr/>
        </p:nvSpPr>
        <p:spPr>
          <a:xfrm>
            <a:off x="467544" y="404664"/>
            <a:ext cx="643330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 Drepturile consumatorilor</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endParaRPr lang="en-US" dirty="0" smtClean="0"/>
          </a:p>
          <a:p>
            <a:r>
              <a:rPr lang="vi-VN" dirty="0" smtClean="0"/>
              <a:t>În cazul în care instalarea contoarelor inteligente beneficiază de o evaluare pozitivă, cel puţin 80 % dintre consumatori trebuie să dispună de sisteme de măsurare inteligente până în anul 2020.</a:t>
            </a:r>
            <a:endParaRPr lang="en-US" dirty="0">
              <a:solidFill>
                <a:schemeClr val="accent2">
                  <a:lumMod val="60000"/>
                  <a:lumOff val="40000"/>
                </a:schemeClr>
              </a:solidFill>
            </a:endParaRPr>
          </a:p>
        </p:txBody>
      </p:sp>
      <p:sp>
        <p:nvSpPr>
          <p:cNvPr id="5" name="Rectangle 4"/>
          <p:cNvSpPr/>
          <p:nvPr/>
        </p:nvSpPr>
        <p:spPr>
          <a:xfrm>
            <a:off x="467544" y="404664"/>
            <a:ext cx="643330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 Drepturile consumatorilor</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323528" y="260648"/>
            <a:ext cx="1829027" cy="830997"/>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Europa</a:t>
            </a:r>
            <a:endParaRPr lang="en-US"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
        <p:nvSpPr>
          <p:cNvPr id="1026" name="AutoShape 2" descr="data:image/jpeg;base64,/9j/4AAQSkZJRgABAQAAAQABAAD/2wCEAAkGBwgHBhMIBwgWFRUWDRYWFBgUFBsXFRwXHB0iIiAbHx8fKCgiHiYxHxsVJz0hMS83Mi4wICs/PTMsNygtMywBCgoKDg0OFxAQGzMmICQzNDc3MS83Nzg4NzUvNzcyNzYyNzQ3Lzc0NDQ3NCssLDE0NywsNTc0LCw3LCwsNywvLP/AABEIALgBEgMBEQACEQEDEQH/xAAcAAEAAgMBAQEAAAAAAAAAAAAABQcEBggDAQL/xAA8EAABAgMEBwUHAgUFAAAAAAAAAQMCBAUGERZVEiExdJKTsTU2QVGyEyJhcYGRoRTRBzJSctIVQsHC4f/EABsBAQADAQEBAQAAAAAAAAAAAAADBAUGBwIB/8QAMhEBAAECAwcCBQQDAAMAAAAAAAECAwQRUQUTFTEzU3ESITRBgaHRImGR8FKxwSPh8f/aAAwDAQACEQMRAD8A8rQ1yrs16YaaqbqQpMxoiI4tyJfsM27driuYiXbYDAYavDW6qqImZhH4hrWbPcxSPfXNVv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gxDWs2e5ijfXNThmE7cGIa1mz3MUb65qcMwnbh8W0Nau7We5ijfXNThmE7cLxpDkcdJZjjjVVWXbVVVdarooatPKHAXfauqI1lR9pu8czvTnUyr3Uqd/sz4S14RhGvAAAAAAAAAD3kpN+ef8AYSkGlGqKqQ3oirdtuv2rdetxHdu0WqfVXOUavi5cpt0+qucoZ1Ooc1NxOxPwK3A1AquLElyoqJqhuXxK9/GUW/RFM5zVy/KC9i6KIp9PvNXJFJsLi0AAAAAAAAAAAAAAAAAAAAAAAC7AOgaL2OxuzfpQ2aeUPMr3Uq8ypG03eOZ3pzqZV7qVO/2Z8Ja8IwjXgAAAy6ZT3qlMKxLprRqOP6Qpf1uT6kF+/TZpiqrWI/lFevU2qfVVrEfyxEW9L0J0oAAASVn5OZnKnAss6kGhHDFE5EtyQIi7f/PH7lXGXaLdqfXGeftlqr4q7RRbn1Rnn8tVo1CoUtyjOvzDyRs3aDiwe95Jdq8daHIWbF+m/TTTGVXOM3L2rN6L1NNMZVc4zVVVv9L/AFF9IVzR8nETV8lTX9/up2OH3/p/82Wf7Oqsb70/+XLP9mCWEwAAAAAAAAAAAAAAAAAAAAAAXYB0DRex2N2b9KGzTyh5le6lXmVI2m7xzO9OdTKvdSp3+zPhLXhGEa8AAAG//wAMpJEl3Z+OHbGjcPyRL1/Kon0+BzW3b36qLUeWDtm7+qm3HlqNoJD/AEysuyiJqSO+H+1dadbjbwd/f2Ka9f8AbWwt7fWaa0cWlgAAPC4DLl595invSMK+47oKqeUUMSKi/ZFQgrsU1XKLnzpz+8ZIq7NNVym586c/vDEJ0r2dlnmmIH44PdjRdGLwW5blT56thHTcpqqmmJ945vimumqqaYn3h5aMWhp6K3X3X3ar/mfecZ5PvOM8nw/QAAAAAAAAAAAAAAAAAAAAuwDoGi9jsbs36UNmnlDzK91KvMqRtN3jmd6c6mVe6lTv9mfCWvCMI157Skq/OzCS8rBpRLsTSRL/AJXqifQjuXKbdM1VzlD4uXKbdPqqn2SmE6/lkXFB/kVOJ4TuR9/wrcQw3+f+/wAGE69lkXFB/kOJ4T/OPv8Ag4hhv8/9/hZdnJBaZRGpWOG6JG0WP+9dcX5VTlMbf31+uuOWft4+TmsXe3t6quOWft4a3byz85UJxubp0ssa+zWGO5UTYt6LrVPNTV2Rjrdqiq3dqy984aWzMZbtUVUXJy+cNXwrXssi4oP3NfiWE7kff8NPiGG/z/3+Hm/Zusy7SvPyCwwol6rFFAiIn3PqjaGGrmKaa85+v4fVOOw9UxTTVnPifwii4tAAD1lWIpl9GYI4YVXxjjSCH6qp8XK4opmqYmfEZvmuuKKfVMT9IzWjQqBLQWfhp0/FA+ntFj93XCiqt+pdv18TkcXjq5xM3bedM5ZOXxWMrnETdt50zyabbxt9mrozFL6DULaQspCl0Gj4ql3jf4fBDc2RVTVZmr1Z1TPvq2dmVU1WpqzzqmffVrZqtEAAAAAAAAAAAAAAAAAAAAuwDoGi9jsbs36UNmnlDzK91KvMqRtN3jmd6c6mVe6lTv8AZnwlrwjCNeAN0s1bZyXWGVrMWlBsRzbEn93mnx2/MwcdsemvOux7Tp8vpp/pjYzZcVZ12fadPwsBh5qYZR5hxIoYkvRUW9FQ5uuiqiqaaoymGBVTNMzTVGUw/Z8vwAi65XZKiMaU1HfEqLoQJ/NF+yfFS3hMFdxNWVEe3zlZw2EuYicqY9tVY160E9W3b5mK6BF92CH+VPivmvx6HW4TA2sNH6eerpsNg7eHj9PPVFFxaAAACYpFajplGmZVmJUidWBILtV23Tiv8Fu0U+pRxOEi9ftV1cqc8/tl/wBVMRhYvXrdc8qc8/8An/WFMVOfmZf9PMzcUcKKiokS6Vyp5X60J6MPaoq9VNMRP7JqLFuir1U0xE/sxCdKAAAAAAAAAAAAAAAAAAAAXYB0DRex2N2b9KGzTyh5le6lXmVI2m7xzO9OdTKvdSp3+zPhLXhGEa8AALA/hiy+ku89E4uhppDDD/t0tqxflEOa29XT6qKcvfVgbZqp9VFOXvq3cwGKAU1aRh2Wrz7T7ixRI7tiW9VRURU/Cod1ga6a8PRVTGUZOxwlcVWKJpjKMkaWlgAAAAAAAAAAAAAAAAAAAAAAAAAAAAXYB0DRex2N2b9KGzTyh5le6lXmVI2m7xzO9OdTKvdSp3+zPhLXhGEa8AALaoiS9n7LtrPOJAiQaUar/VFruTzXXccXiprxeLqi3GfvlHiHJ4masTiavRGen0afX7aTk89oUyJWm0W9F1acSp4r5J8PubmD2RatRnd/VM/xH91bGF2Xbtxnc/VP2bBZq2jE+qStTugcXUkWyCJf+q/Azcdsiq1nXa96dPnH5UMZsuq3nXa94+8flE/xMkvZzzU9DDqjgWCJfjDrT8Kv2Lmwr2duu3Py9/5WtjXc6Krenv8Ay0s3myAAAHrKyzs2+jEvCixKupFihhvXyviVE+h8XLlNumaquUf35PmuumimaquX90bdZ+yE8rMzDUpbQWKWWBq9YV95Vvv91V2LDD9zExm1bXqtzaqzynOefL6sjFbSt5293OeU5z4+qAqVn6jS5f28/BDAirciaaLEq/BE2mlYx1m/V6bczP0X7OMtXqvTbmZ+iLLi0AAAAAAAAAAAAAAAAAAAAXYB0DRex2N2b9KGzTyh5le6lXmVI2m7xzO9OdTKvdSp3+zPhLXhGEa8Aeku5CzMQOxwaSQxwxKl919y33X+F+y8+K6ZqpmmJyzfNceqmYj5sqsVacrEz7eccv8A6YU/lhTyRP8Akhw2Ft4ej00R9fnKLD4e3Yp9NEfXVgllOAScVamXqQtNm19pDpIraxL70Cp5L4pdquKkYOim9F6j2n5/urRhaKbsXaPafn+6MLayAAAACwqVaeWo1EYZqL8bjkUOkqJ70UECr7t6r8LtW05nEbOrxN+5VaiKaY+8xz/+8nP38BXfvV1W4iKY+8/36NYtg9DNVpZpmZ9o243DE2t66odiw3LsuVF1Gts2iaLEUVU5TE5T+Wns+maLPomMpj2n8oQ0F0AAAAAAAAAAAAAAAAAAAAuwDoGi9jsbs36UNmnlDzK91KvMqRtN3jmd6c6mVe6lTv8AZnwlrwjCNeAAAAAAAAAGTT5F+ozP6aVRFjVFVEVblW7aiX6r7vAhvXqbNPrr5I7t2m1T6quSSlLOTn6Z+an2Im4WWoluiS5YortSJ5p8Srcx9v1W6LcxM1T/ABCtXjbfqootznNU/ZCGgugAAAAAAAAAAAAAAAAAAAAAAAuwDoGi9jsbs36UNmnlDzK91KvMqRtN3jmd6c6mVe6lTv8AZnwlrwjCNeAAAAAAAAAEhQ5VZmowL+qhahgjhiicjiSFIURfBV8fJCti7notT+mapn2yj3z/APWqDE3PRbn9PqmfbKPn/fmtCarVKeozs0jiPNwJouJDct9/hctya7zkbeDv036KMvTVPJzFGFvU3qaMvTVPJVtVmJCYf06dIK0nksaxfjwOvw9u7RTldr9U+MnUWKLtNOVyr1T4YJYTAAAAAAAAAAAAAAAAAAAAAABdgHQNF7HY3Zv0obNPKHmV7qVeZUjabvHM7051Mq91Knf7M+EteEYRrwAAAAAAAAAAZEvOPS8u4w3H7rkKJGnnct6L8/3Iq7VNdVNU86eT4qt01VU1TzjkxyV9gAAAAAAAAAAAAAAAAAAAAAAAuwDoGi9jsbs36UNmnlDzK91KvMqRtN3jmd6c6mVe6lTv9mfCWvCMI14AAAAAAAAAAAAAAAAAAAAAAAAAAAAAAAAAAAALsA6BovY7G7N+lDZp5Q8yvdSrzKkbTd45nenOplXupU7/AGZ8Ja8IwjXgAAAAAAAAAAAAAAAAAAAAAAAAAAAAAAAAAAAAuwDoGi9jsbs36UNmnlDzK91KvMqRtN3jmd6c6mVe6lTv9mfCWvCMI14AAAAAAAAAAAAAAAAAAAAAAAAAAAAAAAAAAAALsA6BovY7G7N+lDZp5Q8yvdSrzKkbTd45nenOplXupU7/AGZ8Ja8IwjXgAAAAAAAAAAAAAAAAAAAAAAAAAAAAAAAAAAAAuwDoGi9jsbs36UNmnlDzK91KvMqRtN3jmd6c6mVe6lTv9mfCWvCMI14AAAAAAAAAAAAAAAAAAAAAAAAAAAAAAAAAAAALsA6BovY7G7N+lDZp5Q8yvdSrzKkbTd45nenOplXupU7/AGZ8Ja8IwjXgAAAAAAAAAAAAAAAAAAAAAAAAAAAAAAAAAAAAuwDoGi9jsbs36UNmnlDzK91KvMqRtN3jmd6c6mVe6lTv9mfCWvCMI14AAAAAAAAAAAAAAAAAAAAAAAAAAAAAAAAAAAALsA6BovY7G7N+lDZp5Q8yvdSrzKkbTd45nenOplXupU7/AGZ8Ja8IwjXgAAAAAAAAAAAAAAAAAAAAAAAAAAAAAAAAAAAAuwDoGi9jsbs36UNmnlDzK91KvMqRtN3jmd6c6mVe6lTv9mfCWvCMI14AAAAAAAAAAAAAAAAAAAAAAAAAAAAAAAAAAAALsA6BovY7G7N+lDZp5Q8yvdSrzKkbTd45nenOplXupU7/AGZ8Ja8IwjXgAAAAAAAAAAAAAAAAAAAAAAAAAAAAAAAAAAAAuwDoGi9jsbs36UNmnlDzK91KvMqktBZ2tP12YdZpbqwxTEawqkC3Kl+0z7tmua5mIdlgNo4W3hrdFVcRMQj8MV3KHeBSPcXNFv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Bhiu5Q7wKNxc0OK4PuQYYruUO8CjcXNDiuD7kGGK7lDvAo3FzQ4rg+5AtmK9d2Q7wKNxc0OK4PuQu2ktON0pmByBUVGIEVFTWipChqU8ocFdnOuqY1l//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Imagine 5" descr="eu_flag.jpg"/>
          <p:cNvPicPr>
            <a:picLocks noChangeAspect="1"/>
          </p:cNvPicPr>
          <p:nvPr/>
        </p:nvPicPr>
        <p:blipFill>
          <a:blip r:embed="rId2" cstate="print"/>
          <a:stretch>
            <a:fillRect/>
          </a:stretch>
        </p:blipFill>
        <p:spPr>
          <a:xfrm>
            <a:off x="6588224" y="332656"/>
            <a:ext cx="1899295" cy="1263895"/>
          </a:xfrm>
          <a:prstGeom prst="rect">
            <a:avLst/>
          </a:prstGeom>
        </p:spPr>
      </p:pic>
      <p:pic>
        <p:nvPicPr>
          <p:cNvPr id="26627" name="Picture 3"/>
          <p:cNvPicPr>
            <a:picLocks noChangeAspect="1" noChangeArrowheads="1"/>
          </p:cNvPicPr>
          <p:nvPr/>
        </p:nvPicPr>
        <p:blipFill>
          <a:blip r:embed="rId3" cstate="print"/>
          <a:srcRect/>
          <a:stretch>
            <a:fillRect/>
          </a:stretch>
        </p:blipFill>
        <p:spPr bwMode="auto">
          <a:xfrm>
            <a:off x="1043608" y="1196752"/>
            <a:ext cx="5038725" cy="470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pPr lvl="0"/>
            <a:r>
              <a:rPr lang="ro-RO" dirty="0" smtClean="0"/>
              <a:t>Europa Centrală - zona vest - Austria, Belgia, Germania, Franţa, Olanda, Elveţia</a:t>
            </a:r>
            <a:endParaRPr lang="en-US" dirty="0" smtClean="0"/>
          </a:p>
          <a:p>
            <a:pPr lvl="0"/>
            <a:r>
              <a:rPr lang="ro-RO" dirty="0" smtClean="0"/>
              <a:t>Marea Britanie şi Irlanda</a:t>
            </a:r>
            <a:endParaRPr lang="en-US" dirty="0" smtClean="0"/>
          </a:p>
          <a:p>
            <a:pPr lvl="0"/>
            <a:r>
              <a:rPr lang="ro-RO" dirty="0" smtClean="0"/>
              <a:t>Europa de nord - Danemarca, Estonia, Finlanda, Letonia, Lituania, Norvegia, Suedia</a:t>
            </a:r>
            <a:endParaRPr lang="en-US" dirty="0" smtClean="0"/>
          </a:p>
          <a:p>
            <a:pPr lvl="0"/>
            <a:r>
              <a:rPr lang="ro-RO" dirty="0" smtClean="0"/>
              <a:t>Italia</a:t>
            </a:r>
            <a:endParaRPr lang="en-US" dirty="0" smtClean="0"/>
          </a:p>
          <a:p>
            <a:pPr lvl="0"/>
            <a:r>
              <a:rPr lang="ro-RO" dirty="0" smtClean="0"/>
              <a:t>Peninsula iberică -  Spania şi Portugalia</a:t>
            </a:r>
            <a:endParaRPr lang="en-US" dirty="0" smtClean="0"/>
          </a:p>
          <a:p>
            <a:pPr lvl="0"/>
            <a:r>
              <a:rPr lang="ro-RO" dirty="0" smtClean="0"/>
              <a:t>Europa Centrală - zona est - Cehia, Ungaria, Polonia, România, Slovacia, Slovenia</a:t>
            </a:r>
            <a:endParaRPr lang="en-US" dirty="0" smtClean="0"/>
          </a:p>
          <a:p>
            <a:pPr lvl="0"/>
            <a:r>
              <a:rPr lang="ro-RO" dirty="0" smtClean="0"/>
              <a:t>Europa de sud-est: Grecia</a:t>
            </a:r>
            <a:endParaRPr lang="en-US" dirty="0"/>
          </a:p>
        </p:txBody>
      </p:sp>
      <p:sp>
        <p:nvSpPr>
          <p:cNvPr id="4" name="Rectangle 3"/>
          <p:cNvSpPr/>
          <p:nvPr/>
        </p:nvSpPr>
        <p:spPr>
          <a:xfrm>
            <a:off x="539552" y="188640"/>
            <a:ext cx="5309210"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Europa – 7 pieţe regionale</a:t>
            </a:r>
            <a:endPar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dirty="0" smtClean="0"/>
              <a:t> </a:t>
            </a:r>
            <a:r>
              <a:rPr lang="ro-RO" dirty="0" smtClean="0"/>
              <a:t>(5) </a:t>
            </a:r>
            <a:r>
              <a:rPr lang="vi-VN" dirty="0" smtClean="0"/>
              <a:t>Siguranţa alimentării cu energie electrică este de o importanţă vitală pentru dezvoltarea societăţii europene, pentru punerea în aplicare a unei politici durabile privind schimbările climatice, precum și pentru încurajarea concurenţei pe piaţa internă.</a:t>
            </a:r>
            <a:endParaRPr lang="ro-RO" dirty="0" smtClean="0"/>
          </a:p>
          <a:p>
            <a:r>
              <a:rPr lang="vi-VN" dirty="0" smtClean="0"/>
              <a:t> În acest scop, interconexiunile transfrontaliere ar trebui dezvoltate în continuare pentru a asigura alimentarea cu energie din toate sursele, la cele mai competitive preţuri</a:t>
            </a:r>
            <a:r>
              <a:rPr lang="ro-RO" dirty="0" smtClean="0"/>
              <a:t>.</a:t>
            </a:r>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(6) </a:t>
            </a:r>
            <a:r>
              <a:rPr lang="vi-VN" dirty="0" smtClean="0"/>
              <a:t>O piaţă internă a energiei electrice funcţională ar trebui să ofere producătorilor stimulente adecvate pentru investiţii în noi tehnologii de producere de energie electrică, inclusiv din surse regenerabile de energie, </a:t>
            </a:r>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(9)</a:t>
            </a:r>
            <a:r>
              <a:rPr lang="ro-RO" dirty="0" smtClean="0"/>
              <a:t> </a:t>
            </a:r>
            <a:r>
              <a:rPr lang="vi-VN" dirty="0" smtClean="0"/>
              <a:t>Fără o separare efectivă a reţelelor de activităţile de producere și de furnizare, există riscul inerent al discriminării, nu doar în ceea ce privește exploatarea reţelei, ci și în privinţa stimulării întreprinderilor integrate vertical de a investi în mod corespunzător în propriile reţele.</a:t>
            </a:r>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a:t>
            </a:r>
            <a:r>
              <a:rPr lang="ro-RO" dirty="0" smtClean="0"/>
              <a:t>11</a:t>
            </a:r>
            <a:r>
              <a:rPr lang="vi-VN" dirty="0" smtClean="0"/>
              <a:t>)</a:t>
            </a:r>
            <a:r>
              <a:rPr lang="ro-RO" dirty="0" smtClean="0"/>
              <a:t> (…) Parlamentul European a considerat separarea propriet</a:t>
            </a:r>
            <a:r>
              <a:rPr lang="vi-VN" dirty="0" smtClean="0"/>
              <a:t>ăţii la nivelul transportului ca fiind instrumentul cel mai eficient de promovare a investiţiilor în infrastructură, într-un mod nediscriminatoriu, precum și a unui acces echitabil la reţea pentru noii intraţi pe piaţă și a transparenţei pieţei.</a:t>
            </a:r>
            <a:r>
              <a:rPr lang="ro-RO" dirty="0" smtClean="0"/>
              <a:t>(…)</a:t>
            </a:r>
            <a:r>
              <a:rPr lang="vi-VN" dirty="0" smtClean="0"/>
              <a:t> </a:t>
            </a:r>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a:t>
            </a:r>
            <a:r>
              <a:rPr lang="ro-RO" dirty="0" smtClean="0"/>
              <a:t>11</a:t>
            </a:r>
            <a:r>
              <a:rPr lang="vi-VN" dirty="0" smtClean="0"/>
              <a:t>)</a:t>
            </a:r>
            <a:r>
              <a:rPr lang="ro-RO" dirty="0" smtClean="0"/>
              <a:t> (…) a</a:t>
            </a:r>
            <a:r>
              <a:rPr lang="vi-VN" dirty="0" smtClean="0"/>
              <a:t>ceeași persoană sau aceleași persoane nu au dreptul de a exercita controlul asupra unei întreprinderi de producţie sau de furnizare și, în același timp, de a exercita controlul sau vreun drept asupra unui operator de transport și de sistem sau asupra vreunui sistem de transport</a:t>
            </a:r>
            <a:r>
              <a:rPr lang="ro-RO" dirty="0" smtClean="0"/>
              <a:t> (…)</a:t>
            </a:r>
            <a:r>
              <a:rPr lang="vi-VN" dirty="0" smtClean="0"/>
              <a:t>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a:t>
            </a:r>
            <a:r>
              <a:rPr lang="ro-RO" dirty="0" smtClean="0"/>
              <a:t>11</a:t>
            </a:r>
            <a:r>
              <a:rPr lang="vi-VN" dirty="0" smtClean="0"/>
              <a:t>)</a:t>
            </a:r>
            <a:r>
              <a:rPr lang="ro-RO" dirty="0" smtClean="0"/>
              <a:t> (…) a</a:t>
            </a:r>
            <a:r>
              <a:rPr lang="vi-VN" dirty="0" smtClean="0"/>
              <a:t>ceeași persoană sau aceleași persoane nu au dreptul de a exercita controlul asupra unei întreprinderi de producţie sau de furnizare și, în același timp, de a exercita controlul sau vreun drept asupra unui operator de transport și de sistem sau asupra vreunui sistem de transport</a:t>
            </a:r>
            <a:r>
              <a:rPr lang="ro-RO" dirty="0" smtClean="0"/>
              <a:t> (…)</a:t>
            </a:r>
            <a:r>
              <a:rPr lang="vi-VN" dirty="0" smtClean="0"/>
              <a:t>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a:t>
            </a:r>
            <a:r>
              <a:rPr lang="ro-RO" dirty="0" smtClean="0"/>
              <a:t>16</a:t>
            </a:r>
            <a:r>
              <a:rPr lang="vi-VN" dirty="0" smtClean="0"/>
              <a:t>)</a:t>
            </a:r>
            <a:r>
              <a:rPr lang="ro-RO" dirty="0" smtClean="0"/>
              <a:t> </a:t>
            </a:r>
            <a:r>
              <a:rPr lang="vi-VN" dirty="0" smtClean="0"/>
              <a:t>Înfiinţarea de operatori de sistem sau de operatori de transport independenţi faţă de orice interese legate de furnizare și producere ar trebui să permită întreprinderilor integrate vertical să își menţină dreptul de proprietate asupra activelor reţelei, asigurând, în același timp, o separare efectivă a intereselor, </a:t>
            </a:r>
            <a:r>
              <a:rPr lang="ro-RO" dirty="0" smtClean="0"/>
              <a:t>(…) </a:t>
            </a:r>
            <a:r>
              <a:rPr lang="vi-VN" dirty="0" smtClean="0"/>
              <a:t>cu condiţia punerii în aplicare a unor reglementări detaliate și a unor mecanisme ample de supraveghere exercitată de autorităţile de reglementare</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(17) În cazul în care, la 3 septembrie 2009, întreprinderea proprietară a unui sistem de transport face parte dintr-o întreprindere integrată vertical, statele membre ar trebui să aibă</a:t>
            </a:r>
            <a:r>
              <a:rPr lang="ro-RO" dirty="0" smtClean="0"/>
              <a:t> </a:t>
            </a:r>
            <a:r>
              <a:rPr lang="vi-VN" dirty="0" smtClean="0"/>
              <a:t>posibilitatea de a opta între separarea proprietăţii și înfiinţarea de operatori de sistem sau de operatori de transport independenţi de interesele legate de furnizare și de producere.</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(20) Pentru a dezvolta concurenţa pe piaţa internă a energiei electrice, clienţii mari necasnici ar trebui să fie în măsură să-și aleagă furnizorii, precum și să încheie contracte cu mai mulţi furnizori pentru a-și asigura consumul de energie electrică.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Alături de continentul nord-american şi Australia, Europa este regiunea lumii cu cele mai dezvoltate pieţe restructura</a:t>
            </a:r>
            <a:r>
              <a:rPr lang="en-US" dirty="0" smtClean="0"/>
              <a:t>t</a:t>
            </a:r>
            <a:r>
              <a:rPr lang="ro-RO" dirty="0" smtClean="0"/>
              <a:t>e de energie. </a:t>
            </a:r>
            <a:endParaRPr lang="en-US" dirty="0" smtClean="0"/>
          </a:p>
          <a:p>
            <a:endParaRPr lang="en-US" dirty="0" smtClean="0"/>
          </a:p>
          <a:p>
            <a:r>
              <a:rPr lang="ro-RO" dirty="0" smtClean="0"/>
              <a:t>Cu excepţia Marii Britanii, Olandei şi ţărilor Scandinave, politica de restructurare la nivel european este realizată după directivele Uniunii Europene.</a:t>
            </a:r>
            <a:endParaRPr lang="en-US" dirty="0" smtClean="0"/>
          </a:p>
        </p:txBody>
      </p:sp>
      <p:sp>
        <p:nvSpPr>
          <p:cNvPr id="4" name="Rectangle 3"/>
          <p:cNvSpPr/>
          <p:nvPr/>
        </p:nvSpPr>
        <p:spPr>
          <a:xfrm>
            <a:off x="539552" y="404664"/>
            <a:ext cx="7722499"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4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de energie electrică în Europa</a:t>
            </a:r>
            <a:endParaRPr lang="en-US" sz="4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(22) În temeiul prezentei directive, pe piaţa internă a energiei electrice vor exista mai multe tipuri de organizare a pieţei. Măsurile pe care statele membre ar putea să le adopte pentru a asigura condiţii de concurenţă echitabile ar trebui să se bazeze pe cerinţe prioritare de interes general.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(26) Accesul nediscriminatoriu la reţelele de distribuţie determină accesul la clienţi la nivelul pieţei cu amănuntul. </a:t>
            </a:r>
            <a:endParaRPr lang="ro-RO" dirty="0" smtClean="0"/>
          </a:p>
          <a:p>
            <a:r>
              <a:rPr lang="vi-VN" dirty="0" smtClean="0"/>
              <a:t>Pentru asigurarea unor condiţii de concurenţă echitabile la nivelul pieţei cu amănuntul, activităţile operatorilor de distribuţie ar trebui </a:t>
            </a:r>
            <a:r>
              <a:rPr lang="ro-RO" dirty="0" smtClean="0"/>
              <a:t>m</a:t>
            </a:r>
            <a:r>
              <a:rPr lang="vi-VN" dirty="0" smtClean="0"/>
              <a:t>onitorizate, în scopul de a împiedica acești operatori să profite de integrarea lor verticală în ceea ce privește poziţia lor concurenţială pe piaţă, în special în raport cu clienţii casnici și cu clienţii mici necasnici.</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39552" y="1268760"/>
            <a:ext cx="7643192" cy="1828800"/>
          </a:xfrm>
        </p:spPr>
        <p:txBody>
          <a:bodyPr/>
          <a:lstStyle/>
          <a:p>
            <a:r>
              <a:rPr lang="vi-VN" dirty="0" smtClean="0"/>
              <a:t>(27) Statele membre ar trebui să încurajeze modernizarea reţelelor de distribuţie, spre exemplu, prin introducerea de reţele inteligente care ar trebui construite astfel încât să încurajeze producerea descentralizată și să asigure eficienţa energetică.</a:t>
            </a:r>
            <a:endParaRPr lang="ro-RO" dirty="0" smtClean="0"/>
          </a:p>
          <a:p>
            <a:endParaRPr lang="en-US" dirty="0" smtClean="0"/>
          </a:p>
          <a:p>
            <a:r>
              <a:rPr lang="vi-VN" dirty="0" smtClean="0"/>
              <a:t>(32) Este necesară luarea unor măsuri suplimentare în vederea asigurării unor tarife transparente și nediscriminatorii pentru accesul la reţele. Aceste tarife ar trebui să fie aplicabile tuturor utilizatorilor de sistem, fără nicio discriminare.</a:t>
            </a:r>
          </a:p>
          <a:p>
            <a:endParaRPr lang="vi-VN"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11560" y="260648"/>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(33) Directiva 2003/54/CE a introdus obligativitatea, pentru statele membre, de a institui autorităţi de reglementare cu competenţe specifice. </a:t>
            </a:r>
          </a:p>
          <a:p>
            <a:r>
              <a:rPr lang="vi-VN" dirty="0" smtClean="0"/>
              <a:t>experienţa arată că eficacitatea reglementării este, adesea, afectată de lipsa de independenţă a autorităţilor de reglementare faţă de autorităţile publice centrale, precum și de insuficienţa competenţelor de care dispun și de puterea limitată de decizie.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(34) Este necesar ca autorităţile de reglementare din domeniul energiei să poată lua decizii privind ansamblul aspectelor relevante legate de reglementare, pentru a asigura funcţionarea corespunzătoare a pieţei interne a energiei electrice și să fie pe deplin independente faţă de orice alte interese publice sau private. Aceasta nu exclude controlul judiciar și exercitarea controlului parlamentar în conformitate cu dreptul constituţional al statelor membre. </a:t>
            </a:r>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(35) Pentru a asigura accesul efectiv la piaţă al tuturor actorilor de pe piaţă, inclusiv al noilor intraţi, este necesară crearea unor mecanisme de echilibrare nediscriminatorii și care să</a:t>
            </a:r>
            <a:r>
              <a:rPr lang="ro-RO" dirty="0" smtClean="0"/>
              <a:t> </a:t>
            </a:r>
            <a:r>
              <a:rPr lang="en-US" dirty="0" smtClean="0"/>
              <a:t>reflecte costurile. </a:t>
            </a:r>
            <a:endParaRPr lang="ro-RO" dirty="0" smtClean="0"/>
          </a:p>
          <a:p>
            <a:endParaRPr lang="en-US" dirty="0" smtClean="0"/>
          </a:p>
          <a:p>
            <a:r>
              <a:rPr lang="vi-VN" dirty="0" smtClean="0"/>
              <a:t>În absenţa unei pieţe lichide, autorităţile de reglementare naţionale ar trebui să joace un rol activ pentru a garanta faptul că tarifele de echilibrare sunt nediscriminatorii și reflectă costurile.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(36) Autorităţile de reglementare naţionale ar trebuie să aibă posibilitatea de a stabili sau de a aproba tarifele sau metodele de calcul al tarifelor, pe baza propunerii operatorului de transport și de sistem sau a operatorului (operatorilor) de distribuţie sau pe baza unei propuneri agreate de acest (acești) operator(i) și de utilizatorii reţelei.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(38) Orice armonizare a competenţelor autorităţilor de reglementare naţionale ar trebui să includă competenţa acestora de a prevedea stimulente pentru întreprinderile din domeniul energiei electrice, de a impune sancţiuni eficace, proporţionale și cu efect de descurajare întreprinderilor din domeniul energiei electrice sau de a propune ca o instanţă competentă să impună astfel de sancţiuni. În plus, autorităţile de reglementare ar trebui să aibă competenţa de a solicita informaţii relevante din partea întreprinderilor, de a întreprinde investigaţii adecvate și suficiente, precum și de a soluţiona litigii.</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ro-RO" dirty="0" smtClean="0"/>
              <a:t>(</a:t>
            </a:r>
            <a:r>
              <a:rPr lang="vi-VN" dirty="0" smtClean="0"/>
              <a:t>39) Piaţa internă a energiei electrice suferă din pricina lipsei de lichiditate și de transparenţă, ceea ce împiedică alocarea eficientă a resurselor, operaţiunile de acoperire în vederea limitării riscurilor și pătrunderea de noi concurenţi pe piaţă.</a:t>
            </a:r>
            <a:endParaRPr lang="ro-RO" dirty="0" smtClean="0"/>
          </a:p>
          <a:p>
            <a:r>
              <a:rPr lang="vi-VN" dirty="0" smtClean="0"/>
              <a:t>Este necesară consolidarea concurenţei și a siguranţei alimentării prin facilitarea integrării de noi centrale electrice în reţeaua electrică în toate statele membre, cu încurajarea, în special, a noilor intraţi pe piaţă.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ro-RO" dirty="0" smtClean="0"/>
              <a:t>(</a:t>
            </a:r>
            <a:r>
              <a:rPr lang="vi-VN" dirty="0" smtClean="0"/>
              <a:t>39) Piaţa internă a energiei electrice suferă din pricina lipsei de lichiditate și de transparenţă, ceea ce împiedică alocarea eficientă a resurselor, operaţiunile de acoperire în vederea limitării riscurilor și pătrunderea de noi concurenţi pe piaţă.</a:t>
            </a:r>
            <a:endParaRPr lang="ro-RO" dirty="0" smtClean="0"/>
          </a:p>
          <a:p>
            <a:r>
              <a:rPr lang="vi-VN" dirty="0" smtClean="0"/>
              <a:t>Este necesară consolidarea concurenţei și a siguranţei alimentării prin facilitarea integrării de noi centrale electrice în reţeaua electrică în toate statele membre, cu încurajarea, în special, a noilor intraţi pe piaţă.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Preocupările Comunităţii Europene pentru crearea unei pieţe comune de energie electrică datează din anii '90.</a:t>
            </a:r>
            <a:endParaRPr lang="en-US" dirty="0" smtClean="0"/>
          </a:p>
          <a:p>
            <a:r>
              <a:rPr lang="ro-RO" dirty="0" smtClean="0"/>
              <a:t>În ordine cronologică, directivele europene care au stabilit regulile pieţei interne de energie electrică au fost:</a:t>
            </a:r>
            <a:endParaRPr lang="en-US" dirty="0" smtClean="0"/>
          </a:p>
          <a:p>
            <a:pPr lvl="1"/>
            <a:r>
              <a:rPr lang="ro-RO" dirty="0" smtClean="0"/>
              <a:t>directiva 96/92/CE</a:t>
            </a:r>
            <a:endParaRPr lang="en-US" dirty="0" smtClean="0"/>
          </a:p>
          <a:p>
            <a:pPr lvl="1"/>
            <a:r>
              <a:rPr lang="ro-RO" dirty="0" smtClean="0"/>
              <a:t>directiva 2003/54/CE</a:t>
            </a:r>
            <a:endParaRPr lang="en-US" dirty="0" smtClean="0"/>
          </a:p>
          <a:p>
            <a:pPr lvl="1"/>
            <a:r>
              <a:rPr lang="ro-RO" dirty="0" smtClean="0"/>
              <a:t>directiva 2009/72/CE </a:t>
            </a:r>
            <a:endParaRPr lang="en-US" dirty="0"/>
          </a:p>
        </p:txBody>
      </p:sp>
      <p:sp>
        <p:nvSpPr>
          <p:cNvPr id="4" name="Rectangle 3"/>
          <p:cNvSpPr/>
          <p:nvPr/>
        </p:nvSpPr>
        <p:spPr>
          <a:xfrm>
            <a:off x="539552" y="404664"/>
            <a:ext cx="7722499"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en-US" sz="44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Pia</a:t>
            </a: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ţ</a:t>
            </a:r>
            <a:r>
              <a:rPr lang="en-US"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a </a:t>
            </a:r>
            <a:r>
              <a:rPr lang="ro-RO"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de energie electrică în Europa</a:t>
            </a:r>
            <a:endParaRPr lang="en-US" sz="4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en-US" dirty="0" smtClean="0"/>
              <a:t>(42) Toate sectoarele industriale și comerciale din Comunitate, inclusiv întreprinderile mici și mijlocii, precum și toţi </a:t>
            </a:r>
            <a:r>
              <a:rPr lang="vi-VN" dirty="0" smtClean="0"/>
              <a:t>cetăţenii Uniuniicare beneficiază de avantajele economice ale pieţei interne ar trebui, de asemenea, să poată beneficia de un nivel înalt de protecţie a consumatorilor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(5</a:t>
            </a:r>
            <a:r>
              <a:rPr lang="ro-RO" dirty="0" smtClean="0"/>
              <a:t>0</a:t>
            </a:r>
            <a:r>
              <a:rPr lang="vi-VN" dirty="0" smtClean="0"/>
              <a:t>) </a:t>
            </a:r>
            <a:r>
              <a:rPr lang="ro-RO" dirty="0" smtClean="0"/>
              <a:t>…</a:t>
            </a:r>
            <a:r>
              <a:rPr lang="vi-VN" dirty="0" smtClean="0"/>
              <a:t>consumatorii ar trebui să aibă acces la datele proprii privind consumul, preţurile asociate și costurile serviciilor, astfel încât să poată invita concurenţii să le prezinte o ofertă pe baza acestora. Consumatorii ar trebui, de asemenea, să aibă dreptul de a fi informaţi în mod corespunzător cu privire la consumul lor de energie. </a:t>
            </a:r>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ro-RO" dirty="0" smtClean="0"/>
              <a:t>(</a:t>
            </a:r>
            <a:r>
              <a:rPr lang="vi-VN" dirty="0" smtClean="0"/>
              <a:t>58) În vederea instituirii unei pieţe interne a energiei electrice, statele membre ar trebui să promoveze integrarea pieţelor lor naţionale și cooperarea între operatorii de sistem la nivelul Comunităţii și la nivel regional, încorporând și sistemele izolate care formează insule de energie electrică care există încă în prezent în Comunitate.</a:t>
            </a:r>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ro-RO" dirty="0" smtClean="0"/>
              <a:t>(</a:t>
            </a:r>
            <a:r>
              <a:rPr lang="vi-VN" dirty="0" smtClean="0"/>
              <a:t>59) Dezvoltarea unei pieţe a energiei electrice veritabile, prin intermediul unei reţele conectate la nivel comunitar, ar trebui să reprezinte unul dintre obiectivele principale ale prezentei directive,</a:t>
            </a:r>
            <a:r>
              <a:rPr lang="ro-RO" dirty="0" smtClean="0"/>
              <a:t>….</a:t>
            </a:r>
          </a:p>
          <a:p>
            <a:endParaRPr lang="ro-RO" dirty="0" smtClean="0"/>
          </a:p>
          <a:p>
            <a:r>
              <a:rPr lang="ro-RO" dirty="0" smtClean="0"/>
              <a:t>(</a:t>
            </a:r>
            <a:r>
              <a:rPr lang="vi-VN" dirty="0" smtClean="0"/>
              <a:t>60) Garantarea unor norme comune pentru o veritabilă piaţă internă și alimentarea la scară largă cu energie electrică accesibilă tuturor ar trebui, de asemenea, să se regăsească printre obiectivele principale ale prezentei directive.</a:t>
            </a:r>
          </a:p>
          <a:p>
            <a:endParaRPr lang="vi-VN" b="1" dirty="0" smtClean="0"/>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solidFill>
                  <a:schemeClr val="accent2">
                    <a:lumMod val="60000"/>
                    <a:lumOff val="40000"/>
                  </a:schemeClr>
                </a:solidFill>
              </a:rPr>
              <a:t>Capitolul I – Obiect, domeniu de aplicare şi definiţii</a:t>
            </a:r>
          </a:p>
          <a:p>
            <a:r>
              <a:rPr lang="ro-RO" dirty="0" smtClean="0"/>
              <a:t>Capitolul II – Norme de organizare a sectorului</a:t>
            </a:r>
          </a:p>
          <a:p>
            <a:r>
              <a:rPr lang="ro-RO" dirty="0" smtClean="0"/>
              <a:t>Capitolul III – Producerea</a:t>
            </a:r>
          </a:p>
          <a:p>
            <a:r>
              <a:rPr lang="ro-RO" dirty="0" smtClean="0"/>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en-US" i="1" dirty="0" smtClean="0"/>
              <a:t>Articolul 1</a:t>
            </a:r>
          </a:p>
          <a:p>
            <a:r>
              <a:rPr lang="en-US" b="1" dirty="0" smtClean="0"/>
              <a:t>Obiectul și domeniul de aplicare</a:t>
            </a:r>
            <a:endParaRPr lang="ro-RO" b="1" dirty="0" smtClean="0"/>
          </a:p>
          <a:p>
            <a:r>
              <a:rPr lang="vi-VN" dirty="0" smtClean="0"/>
              <a:t>Prezenta directivă stabilește norme comune pentru producerea, transportul, distribuţia și furnizarea energiei electrice, precum și dispoziţii privind protecţia consumatorilor, în vederea îmbunătăţirii și integrării pieţelor de energie competitive, conectate printr-o reţea comună, în Comunitate.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Prezenta directivă stabilește normele referitoare la organizarea și funcţionarea sectorului energiei electrice, accesul deschis la piaţă, criteriile și procedurile aplicabile cererilor de ofertă și acordării de autorizaţii și exploatarea sistemelor.</a:t>
            </a:r>
            <a:endParaRPr lang="ro-RO" dirty="0" smtClean="0"/>
          </a:p>
          <a:p>
            <a:r>
              <a:rPr lang="vi-VN" dirty="0" smtClean="0"/>
              <a:t>Directiva stabilește, în același timp, obligaţiile de serviciu universal și drepturile consumatorilor de energie electrică și clarifică obligaţiile privind concurenţa.</a:t>
            </a:r>
            <a:endParaRPr lang="vi-VN" b="1"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en-US" i="1" dirty="0" smtClean="0"/>
              <a:t>Articolul 2</a:t>
            </a:r>
          </a:p>
          <a:p>
            <a:r>
              <a:rPr lang="en-US" b="1" dirty="0" smtClean="0"/>
              <a:t>Definiţii</a:t>
            </a:r>
            <a:endParaRPr lang="ro-RO" b="1" dirty="0" smtClean="0"/>
          </a:p>
          <a:p>
            <a:r>
              <a:rPr lang="vi-VN" dirty="0" smtClean="0"/>
              <a:t>„transport” înseamnă transportul de energie electrică în reţeaua de foarte înaltă și de înaltă tensiune, interconectată în scopul transmiterii energiei electrice către clienţii finali sau către distribuitori, dar fără a include și furnizarea;</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8064896" cy="1828800"/>
          </a:xfrm>
        </p:spPr>
        <p:txBody>
          <a:bodyPr/>
          <a:lstStyle/>
          <a:p>
            <a:r>
              <a:rPr lang="vi-VN" dirty="0" smtClean="0"/>
              <a:t>„operator de transport și de sistem” înseamnă orice persoană fizică sau juridică care răspunde de exploatarea, de întreţinerea și, dacă este necesar, de dezvoltarea sistemului de transport într-o anumită zonă și, după caz, a interconexiunilor acestuia cu alte sisteme, precum și de asigurarea capacităţii pe termen lung a sistemului de a satisface un nivel rezonabil al cererii de transport de energie electrică;</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vi-VN" dirty="0" smtClean="0"/>
              <a:t>„distribuţie” înseamnă transportul de energie electrică în reţele de distribuţie de înaltă, medie și joasă tensiune, în vederea livrării energiei electrice către clienţi, dar fără a include și furnizarea; </a:t>
            </a:r>
            <a:endParaRPr lang="ro-RO" dirty="0" smtClean="0"/>
          </a:p>
          <a:p>
            <a:r>
              <a:rPr lang="vi-VN" dirty="0" smtClean="0"/>
              <a:t>„operator de distribuţie” înseamnă orice persoană fizică sau juridică care răspunde de exploatarea, de întreţinerea și, dacă este necesar, de dezvoltarea sistemului de distribuţie într-o anumită zonă și, după caz, a interconexiunilor acestuia cu alte sisteme, precum și de asigurarea capacităţii pe termen lung a sistemului de a satisface un nivel rezonabil al cererii de distribuţie de energie electrică;</a:t>
            </a:r>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t>Capitolul II – Norme de organizare a sectorului</a:t>
            </a:r>
          </a:p>
          <a:p>
            <a:r>
              <a:rPr lang="ro-RO" dirty="0" smtClean="0"/>
              <a:t>Capitolul III – Producerea</a:t>
            </a:r>
          </a:p>
          <a:p>
            <a:r>
              <a:rPr lang="ro-RO" dirty="0" smtClean="0"/>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endParaRPr lang="ro-RO" dirty="0" smtClean="0"/>
          </a:p>
          <a:p>
            <a:r>
              <a:rPr lang="vi-VN" dirty="0" smtClean="0"/>
              <a:t>„client” înseamnă clientul angro și final de energie electrică;</a:t>
            </a:r>
          </a:p>
          <a:p>
            <a:r>
              <a:rPr lang="vi-VN" dirty="0" smtClean="0"/>
              <a:t>„client angro” înseamnă persoana fizică sau juridică care cumpără energie electrică în vederea revânzării în interiorul sau în exteriorul sistemului în cadrul căruia este stabilită;</a:t>
            </a:r>
          </a:p>
          <a:p>
            <a:r>
              <a:rPr lang="vi-VN" dirty="0" smtClean="0"/>
              <a:t>„client final” înseamnă clientul care cumpără energie electrică pentru uz propriu;</a:t>
            </a:r>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endParaRPr lang="ro-RO" dirty="0" smtClean="0"/>
          </a:p>
          <a:p>
            <a:r>
              <a:rPr lang="vi-VN" dirty="0" smtClean="0"/>
              <a:t>„serviciu de sistem” înseamnă orice serviciu necesar pentru</a:t>
            </a:r>
            <a:r>
              <a:rPr lang="en-US" dirty="0" smtClean="0"/>
              <a:t> </a:t>
            </a:r>
            <a:r>
              <a:rPr lang="vi-VN" dirty="0" smtClean="0"/>
              <a:t>exploatarea sistemelor de transport și de distribuţie;</a:t>
            </a:r>
            <a:endParaRPr lang="ro-RO" dirty="0" smtClean="0"/>
          </a:p>
          <a:p>
            <a:r>
              <a:rPr lang="vi-VN" dirty="0" smtClean="0"/>
              <a:t>„furnizare” înseamnă vânzarea, inclusiv revânzarea, de energie electrică către clienţi;</a:t>
            </a:r>
          </a:p>
          <a:p>
            <a:endParaRPr lang="vi-VN" dirty="0" smtClean="0"/>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ro-RO" dirty="0" smtClean="0"/>
              <a:t>“</a:t>
            </a:r>
            <a:r>
              <a:rPr lang="vi-VN" dirty="0" smtClean="0"/>
              <a:t>întreprindere integrată vertical” înseamnă o întreprindere</a:t>
            </a:r>
            <a:r>
              <a:rPr lang="en-US" dirty="0" smtClean="0"/>
              <a:t> </a:t>
            </a:r>
            <a:r>
              <a:rPr lang="vi-VN" dirty="0" smtClean="0"/>
              <a:t>sau un grup de întreprinderi din domeniul energiei electrice</a:t>
            </a:r>
            <a:r>
              <a:rPr lang="en-US" dirty="0" smtClean="0"/>
              <a:t> </a:t>
            </a:r>
            <a:r>
              <a:rPr lang="vi-VN" dirty="0" smtClean="0"/>
              <a:t>în care aceeași persoană sau aceleași persoane este (sunt)</a:t>
            </a:r>
            <a:r>
              <a:rPr lang="en-US" dirty="0" smtClean="0"/>
              <a:t> </a:t>
            </a:r>
            <a:r>
              <a:rPr lang="vi-VN" dirty="0" smtClean="0"/>
              <a:t>îndreptăţită (îndreptăţite), direct sau indirect, să exercite controlul și o întreprindere sau un grup de întreprinderi care desfășoară cel puţin una din activităţile de transport sau de</a:t>
            </a:r>
            <a:r>
              <a:rPr lang="en-US" dirty="0" smtClean="0"/>
              <a:t> </a:t>
            </a:r>
            <a:r>
              <a:rPr lang="vi-VN" dirty="0" smtClean="0"/>
              <a:t>distribuţie și cel puţin una din activităţile de producere sau de</a:t>
            </a:r>
            <a:r>
              <a:rPr lang="en-US" dirty="0" smtClean="0"/>
              <a:t> </a:t>
            </a:r>
            <a:r>
              <a:rPr lang="vi-VN" dirty="0" smtClean="0"/>
              <a:t>furnizare de energie electrică;</a:t>
            </a:r>
            <a:endParaRPr lang="ro-RO" dirty="0" smtClean="0"/>
          </a:p>
          <a:p>
            <a:r>
              <a:rPr lang="vi-VN" dirty="0" smtClean="0"/>
              <a:t>„siguranţa” înseamnă atât siguranţa alimentării și furnizării de</a:t>
            </a:r>
            <a:r>
              <a:rPr lang="ro-RO" dirty="0" smtClean="0"/>
              <a:t> </a:t>
            </a:r>
            <a:r>
              <a:rPr lang="vi-VN" dirty="0" smtClean="0"/>
              <a:t>energie electrică, cât și siguranţa tehnică;</a:t>
            </a:r>
          </a:p>
          <a:p>
            <a:endParaRPr lang="vi-VN" dirty="0" smtClean="0"/>
          </a:p>
          <a:p>
            <a:endParaRPr lang="vi-VN" dirty="0" smtClean="0"/>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179512" y="332656"/>
            <a:ext cx="828111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 – Obiect, domeniu de aplicare şi definiţii</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solidFill>
                  <a:schemeClr val="accent2">
                    <a:lumMod val="60000"/>
                    <a:lumOff val="40000"/>
                  </a:schemeClr>
                </a:solidFill>
              </a:rPr>
              <a:t>Capitolul II – Norme de organizare a sectorului</a:t>
            </a:r>
          </a:p>
          <a:p>
            <a:r>
              <a:rPr lang="ro-RO" dirty="0" smtClean="0"/>
              <a:t>Capitolul III – Producerea</a:t>
            </a:r>
          </a:p>
          <a:p>
            <a:r>
              <a:rPr lang="ro-RO" dirty="0" smtClean="0"/>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en-US" i="1" dirty="0" smtClean="0"/>
              <a:t>Articolul 3</a:t>
            </a:r>
          </a:p>
          <a:p>
            <a:r>
              <a:rPr lang="en-US" b="1" dirty="0" smtClean="0"/>
              <a:t>Obligaţiile de serviciu public și protecţia consumatorului</a:t>
            </a:r>
            <a:endParaRPr lang="ro-RO" dirty="0" smtClean="0"/>
          </a:p>
          <a:p>
            <a:r>
              <a:rPr lang="en-US" dirty="0" smtClean="0"/>
              <a:t>(3</a:t>
            </a:r>
            <a:r>
              <a:rPr lang="ro-RO" dirty="0" smtClean="0"/>
              <a:t>.3</a:t>
            </a:r>
            <a:r>
              <a:rPr lang="en-US" dirty="0" smtClean="0"/>
              <a:t>) </a:t>
            </a:r>
            <a:r>
              <a:rPr lang="ro-RO" dirty="0" smtClean="0"/>
              <a:t> </a:t>
            </a:r>
            <a:r>
              <a:rPr lang="vi-VN" dirty="0" smtClean="0"/>
              <a:t>Statele membre garantează că toţi clienţii casnici și, atunci</a:t>
            </a:r>
            <a:r>
              <a:rPr lang="ro-RO" dirty="0" smtClean="0"/>
              <a:t> </a:t>
            </a:r>
            <a:r>
              <a:rPr lang="vi-VN" dirty="0" smtClean="0"/>
              <a:t>când consideră adecvat, micile întreprinderi (adică întreprinderile</a:t>
            </a:r>
            <a:r>
              <a:rPr lang="en-US" dirty="0" smtClean="0"/>
              <a:t> </a:t>
            </a:r>
            <a:r>
              <a:rPr lang="vi-VN" dirty="0" smtClean="0"/>
              <a:t>cu mai puţin de 50 de salariaţi și o cifră de afaceri anuală sau un</a:t>
            </a:r>
            <a:r>
              <a:rPr lang="ro-RO" dirty="0" smtClean="0"/>
              <a:t> </a:t>
            </a:r>
            <a:r>
              <a:rPr lang="vi-VN" dirty="0" smtClean="0"/>
              <a:t>bilanţ care nu depășește 10 milioane de euro) beneficiază de serviciile universale, și anume de dreptul de a li se furniza, pe teritoriul lor, energie electrică de o calitate bine definită, la preţuri</a:t>
            </a:r>
            <a:r>
              <a:rPr lang="ro-RO" dirty="0" smtClean="0"/>
              <a:t> </a:t>
            </a:r>
            <a:r>
              <a:rPr lang="vi-VN" dirty="0" smtClean="0"/>
              <a:t>rezonabile, transparente, ușor comparabile și</a:t>
            </a:r>
            <a:r>
              <a:rPr lang="ro-RO" dirty="0" smtClean="0"/>
              <a:t> nediscriminatorii</a:t>
            </a:r>
            <a:endParaRPr lang="vi-VN" dirty="0" smtClean="0"/>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71217" y="332656"/>
            <a:ext cx="72977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 – Norme de organizare a sectorului</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vi-VN" dirty="0" smtClean="0"/>
              <a:t>Pentru a asigura furnizarea de servicii universale, statele membre</a:t>
            </a:r>
            <a:r>
              <a:rPr lang="ro-RO" dirty="0" smtClean="0"/>
              <a:t> </a:t>
            </a:r>
            <a:r>
              <a:rPr lang="vi-VN" dirty="0" smtClean="0"/>
              <a:t>pot numi un furnizor de ultimă opţiune.</a:t>
            </a:r>
            <a:endParaRPr lang="ro-RO" dirty="0" smtClean="0"/>
          </a:p>
          <a:p>
            <a:r>
              <a:rPr lang="vi-VN" dirty="0" smtClean="0"/>
              <a:t> Statele membre impun</a:t>
            </a:r>
            <a:r>
              <a:rPr lang="ro-RO" dirty="0" smtClean="0"/>
              <a:t> </a:t>
            </a:r>
            <a:r>
              <a:rPr lang="vi-VN" dirty="0" smtClean="0"/>
              <a:t>companiilor de distribuţie obligaţia de a conecta clienţii la reţeaua</a:t>
            </a:r>
            <a:r>
              <a:rPr lang="ro-RO" dirty="0" smtClean="0"/>
              <a:t> </a:t>
            </a:r>
            <a:r>
              <a:rPr lang="vi-VN" dirty="0" smtClean="0"/>
              <a:t>lor pe baza unor condiţii și tarife stabilite în conformitate cu procedura definită la articolul 37 alineatul (6).</a:t>
            </a:r>
          </a:p>
          <a:p>
            <a:endParaRPr lang="vi-VN" dirty="0" smtClean="0"/>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71217" y="332656"/>
            <a:ext cx="72977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 – Norme de organizare a sectorului</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endParaRPr lang="en-US" dirty="0" smtClean="0"/>
          </a:p>
          <a:p>
            <a:r>
              <a:rPr lang="en-US" dirty="0" smtClean="0"/>
              <a:t>(</a:t>
            </a:r>
            <a:r>
              <a:rPr lang="ro-RO" dirty="0" smtClean="0"/>
              <a:t>3.</a:t>
            </a:r>
            <a:r>
              <a:rPr lang="en-US" dirty="0" smtClean="0"/>
              <a:t>4) </a:t>
            </a:r>
            <a:r>
              <a:rPr lang="ro-RO" dirty="0" smtClean="0"/>
              <a:t> </a:t>
            </a:r>
            <a:r>
              <a:rPr lang="vi-VN" dirty="0" smtClean="0"/>
              <a:t>Statele membre garantează tuturor clienţilor dreptul de a-și</a:t>
            </a:r>
            <a:r>
              <a:rPr lang="ro-RO" dirty="0" smtClean="0"/>
              <a:t> </a:t>
            </a:r>
            <a:r>
              <a:rPr lang="vi-VN" dirty="0" smtClean="0"/>
              <a:t>procura energie electrică de la un furnizor, indiferent de statul</a:t>
            </a:r>
            <a:r>
              <a:rPr lang="ro-RO" dirty="0" smtClean="0"/>
              <a:t> </a:t>
            </a:r>
            <a:r>
              <a:rPr lang="vi-VN" dirty="0" smtClean="0"/>
              <a:t>membru în care este înregistrat furnizorul, cu condiţia ca acesta</a:t>
            </a:r>
            <a:r>
              <a:rPr lang="ro-RO" dirty="0" smtClean="0"/>
              <a:t> </a:t>
            </a:r>
            <a:r>
              <a:rPr lang="vi-VN" dirty="0" smtClean="0"/>
              <a:t>din urmă să fie de acord și să respecte normele aplicabile de</a:t>
            </a:r>
            <a:r>
              <a:rPr lang="ro-RO" dirty="0" smtClean="0"/>
              <a:t> </a:t>
            </a:r>
            <a:r>
              <a:rPr lang="vi-VN" dirty="0" smtClean="0"/>
              <a:t>comercializare și de echilibrare. </a:t>
            </a:r>
          </a:p>
          <a:p>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71217" y="332656"/>
            <a:ext cx="72977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 – Norme de organizare a sectorului</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endParaRPr lang="en-US" dirty="0" smtClean="0"/>
          </a:p>
          <a:p>
            <a:r>
              <a:rPr lang="vi-VN" dirty="0" smtClean="0"/>
              <a:t>(</a:t>
            </a:r>
            <a:r>
              <a:rPr lang="ro-RO" dirty="0" smtClean="0"/>
              <a:t>3.</a:t>
            </a:r>
            <a:r>
              <a:rPr lang="vi-VN" dirty="0" smtClean="0"/>
              <a:t>5)</a:t>
            </a:r>
            <a:r>
              <a:rPr lang="ro-RO" dirty="0" smtClean="0"/>
              <a:t> </a:t>
            </a:r>
            <a:r>
              <a:rPr lang="vi-VN" dirty="0" smtClean="0"/>
              <a:t>Statele membre garantează că:</a:t>
            </a:r>
          </a:p>
          <a:p>
            <a:pPr lvl="1"/>
            <a:r>
              <a:rPr lang="vi-VN" dirty="0" smtClean="0"/>
              <a:t>(a)</a:t>
            </a:r>
            <a:r>
              <a:rPr lang="ro-RO" dirty="0" smtClean="0"/>
              <a:t> </a:t>
            </a:r>
            <a:r>
              <a:rPr lang="vi-VN" dirty="0" smtClean="0"/>
              <a:t>în situaţia în care un client dorește să schimbe furnizorul, cu</a:t>
            </a:r>
            <a:r>
              <a:rPr lang="ro-RO" dirty="0" smtClean="0"/>
              <a:t> </a:t>
            </a:r>
            <a:r>
              <a:rPr lang="vi-VN" dirty="0" smtClean="0"/>
              <a:t>respectarea condiţiilor contractuale, modificarea este realizată</a:t>
            </a:r>
            <a:r>
              <a:rPr lang="ro-RO" dirty="0" smtClean="0"/>
              <a:t> </a:t>
            </a:r>
            <a:r>
              <a:rPr lang="vi-VN" dirty="0" smtClean="0"/>
              <a:t>de către operatorul (operatorii) în cauză în termen de trei săptămâni, precum și</a:t>
            </a:r>
          </a:p>
          <a:p>
            <a:pPr lvl="1"/>
            <a:r>
              <a:rPr lang="vi-VN" dirty="0" smtClean="0"/>
              <a:t>(b)</a:t>
            </a:r>
            <a:r>
              <a:rPr lang="ro-RO" dirty="0" smtClean="0"/>
              <a:t> </a:t>
            </a:r>
            <a:r>
              <a:rPr lang="vi-VN" dirty="0" smtClean="0"/>
              <a:t>consumatorii au dreptul de a primi toate datele pertinente</a:t>
            </a:r>
            <a:r>
              <a:rPr lang="ro-RO" dirty="0" smtClean="0"/>
              <a:t> </a:t>
            </a:r>
            <a:r>
              <a:rPr lang="vi-VN" dirty="0" smtClean="0"/>
              <a:t>privind consumul</a:t>
            </a:r>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671217" y="332656"/>
            <a:ext cx="72977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 – Norme de organizare a sectorului</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en-US" dirty="0" smtClean="0"/>
              <a:t>(</a:t>
            </a:r>
            <a:r>
              <a:rPr lang="ro-RO" dirty="0" smtClean="0"/>
              <a:t>3.</a:t>
            </a:r>
            <a:r>
              <a:rPr lang="en-US" dirty="0" smtClean="0"/>
              <a:t>9) </a:t>
            </a:r>
            <a:r>
              <a:rPr lang="ro-RO" dirty="0" smtClean="0"/>
              <a:t> </a:t>
            </a:r>
            <a:r>
              <a:rPr lang="vi-VN" dirty="0" smtClean="0"/>
              <a:t>Statele membre asigură faptul că furnizorii precizează, în factură sau în documentele anexate la aceasta,</a:t>
            </a:r>
            <a:r>
              <a:rPr lang="ro-RO" dirty="0" smtClean="0"/>
              <a:t> </a:t>
            </a:r>
            <a:r>
              <a:rPr lang="vi-VN" dirty="0" smtClean="0"/>
              <a:t>precum și în materialele </a:t>
            </a:r>
            <a:r>
              <a:rPr lang="ro-RO" dirty="0" smtClean="0"/>
              <a:t>promoţionale</a:t>
            </a:r>
            <a:r>
              <a:rPr lang="vi-VN" dirty="0" smtClean="0"/>
              <a:t>: </a:t>
            </a:r>
          </a:p>
          <a:p>
            <a:pPr lvl="1"/>
            <a:r>
              <a:rPr lang="vi-VN" dirty="0" smtClean="0"/>
              <a:t>(a) contribuţia fiecărei surse de energie la totalitatea surselor de</a:t>
            </a:r>
            <a:r>
              <a:rPr lang="ro-RO" dirty="0" smtClean="0"/>
              <a:t> </a:t>
            </a:r>
            <a:r>
              <a:rPr lang="vi-VN" dirty="0" smtClean="0"/>
              <a:t>energie utilizate de către furnizor în anul precedent, precum și, la nivel naţional;</a:t>
            </a:r>
          </a:p>
          <a:p>
            <a:pPr lvl="1"/>
            <a:r>
              <a:rPr lang="vi-VN" dirty="0" smtClean="0"/>
              <a:t>(b) cel puţin o trimitere la sursele de referinţă existente, </a:t>
            </a:r>
            <a:r>
              <a:rPr lang="ro-RO" dirty="0" smtClean="0"/>
              <a:t>cu</a:t>
            </a:r>
            <a:r>
              <a:rPr lang="vi-VN" dirty="0" smtClean="0"/>
              <a:t> informaţii</a:t>
            </a:r>
            <a:r>
              <a:rPr lang="ro-RO" dirty="0" smtClean="0"/>
              <a:t> </a:t>
            </a:r>
            <a:r>
              <a:rPr lang="vi-VN" dirty="0" smtClean="0"/>
              <a:t>despre impactul asupra mediului, cel puţin în ceea ce privește</a:t>
            </a:r>
            <a:r>
              <a:rPr lang="ro-RO" dirty="0" smtClean="0"/>
              <a:t> </a:t>
            </a:r>
            <a:r>
              <a:rPr lang="vi-VN" dirty="0" smtClean="0"/>
              <a:t>emisiile de CO2 și deșeurile radioactive rezultate din producerea de energie electrică pornind de la totalitatea surselor de</a:t>
            </a:r>
            <a:r>
              <a:rPr lang="en-US" dirty="0" smtClean="0"/>
              <a:t> </a:t>
            </a:r>
            <a:r>
              <a:rPr lang="vi-VN" dirty="0" smtClean="0"/>
              <a:t>energie utilizate de către furnizor în anul precedent.</a:t>
            </a:r>
          </a:p>
          <a:p>
            <a:pPr lvl="1"/>
            <a:r>
              <a:rPr lang="vi-VN" dirty="0" smtClean="0"/>
              <a:t>(c) informaţiile privind drepturile și căile de atac de care dispun</a:t>
            </a:r>
            <a:r>
              <a:rPr lang="ro-RO" dirty="0" smtClean="0"/>
              <a:t> </a:t>
            </a:r>
            <a:r>
              <a:rPr lang="vi-VN" dirty="0" smtClean="0"/>
              <a:t>în caz de litigiu.</a:t>
            </a:r>
          </a:p>
          <a:p>
            <a:endParaRPr lang="ro-RO" dirty="0" smtClean="0"/>
          </a:p>
          <a:p>
            <a:endParaRPr lang="vi-VN" dirty="0" smtClean="0"/>
          </a:p>
          <a:p>
            <a:endParaRPr lang="vi-VN" dirty="0" smtClean="0"/>
          </a:p>
          <a:p>
            <a:endParaRPr lang="en-US" dirty="0"/>
          </a:p>
        </p:txBody>
      </p:sp>
      <p:sp>
        <p:nvSpPr>
          <p:cNvPr id="4" name="Rectangle 3"/>
          <p:cNvSpPr/>
          <p:nvPr/>
        </p:nvSpPr>
        <p:spPr>
          <a:xfrm>
            <a:off x="671217" y="332656"/>
            <a:ext cx="729770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 – Norme de organizare a sectorului</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t>Capitolul II – Norme de organizare a sectorului</a:t>
            </a:r>
          </a:p>
          <a:p>
            <a:r>
              <a:rPr lang="ro-RO" dirty="0" smtClean="0">
                <a:solidFill>
                  <a:schemeClr val="accent2">
                    <a:lumMod val="60000"/>
                    <a:lumOff val="40000"/>
                  </a:schemeClr>
                </a:solidFill>
              </a:rPr>
              <a:t>Capitolul III – Producerea</a:t>
            </a:r>
          </a:p>
          <a:p>
            <a:r>
              <a:rPr lang="ro-RO" dirty="0" smtClean="0"/>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t>Capitolul VIII – Organizarea accesului la sistem</a:t>
            </a:r>
          </a:p>
          <a:p>
            <a:r>
              <a:rPr lang="ro-RO" dirty="0" smtClean="0"/>
              <a:t>Capitolul IX – Autorităţile de reglementare naţionale</a:t>
            </a:r>
          </a:p>
          <a:p>
            <a:r>
              <a:rPr lang="ro-RO" dirty="0" smtClean="0"/>
              <a:t>Capitolul X – Pieţe cu amănuntul</a:t>
            </a:r>
          </a:p>
          <a:p>
            <a:r>
              <a:rPr lang="ro-RO" dirty="0" smtClean="0"/>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en-US" i="1" dirty="0" smtClean="0"/>
              <a:t>Articolul 7</a:t>
            </a:r>
          </a:p>
          <a:p>
            <a:r>
              <a:rPr lang="vi-VN" b="1" dirty="0" smtClean="0"/>
              <a:t>Procedura de autorizare pentru noile capacităţi</a:t>
            </a:r>
            <a:endParaRPr lang="ro-RO" b="1" dirty="0" smtClean="0"/>
          </a:p>
          <a:p>
            <a:r>
              <a:rPr lang="vi-VN" dirty="0" smtClean="0"/>
              <a:t>Statele membre stabilesc criteriile de acordare a autorizaţiilor pentru construirea de capacităţi de producere pe teritoriul lor.</a:t>
            </a:r>
            <a:r>
              <a:rPr lang="en-US" dirty="0" smtClean="0"/>
              <a:t> </a:t>
            </a:r>
            <a:r>
              <a:rPr lang="vi-VN" dirty="0" smtClean="0"/>
              <a:t>Pentru stabilirea acestor criterii, statele membre iau în considerare: </a:t>
            </a:r>
          </a:p>
          <a:p>
            <a:r>
              <a:rPr lang="pt-BR" dirty="0" smtClean="0"/>
              <a:t>(a) siguranţa și securitatea sistemelor electrice, a instalaţiilor și a echipamentelor asociate; </a:t>
            </a:r>
            <a:endParaRPr lang="ro-RO" dirty="0" smtClean="0"/>
          </a:p>
          <a:p>
            <a:r>
              <a:rPr lang="vi-VN" dirty="0" smtClean="0"/>
              <a:t>(b) protecţia sănătăţii și siguranţei publice;</a:t>
            </a:r>
          </a:p>
          <a:p>
            <a:r>
              <a:rPr lang="en-US" dirty="0" smtClean="0"/>
              <a:t>(c) protecţia </a:t>
            </a:r>
            <a:r>
              <a:rPr lang="en-US" dirty="0" err="1" smtClean="0"/>
              <a:t>mediului</a:t>
            </a:r>
            <a:r>
              <a:rPr lang="en-US" dirty="0" smtClean="0"/>
              <a:t>;</a:t>
            </a:r>
          </a:p>
          <a:p>
            <a:pPr>
              <a:buNone/>
            </a:pPr>
            <a:endParaRPr lang="pt-BR" dirty="0" smtClean="0"/>
          </a:p>
          <a:p>
            <a:endParaRPr lang="vi-VN" dirty="0" smtClean="0"/>
          </a:p>
          <a:p>
            <a:endParaRPr lang="vi-VN" dirty="0" smtClean="0"/>
          </a:p>
          <a:p>
            <a:endParaRPr lang="en-US" dirty="0"/>
          </a:p>
        </p:txBody>
      </p:sp>
      <p:sp>
        <p:nvSpPr>
          <p:cNvPr id="4" name="Rectangle 3"/>
          <p:cNvSpPr/>
          <p:nvPr/>
        </p:nvSpPr>
        <p:spPr>
          <a:xfrm>
            <a:off x="611560" y="332656"/>
            <a:ext cx="326698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III – Producerea</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en-US" dirty="0" smtClean="0"/>
              <a:t>(d) </a:t>
            </a:r>
            <a:r>
              <a:rPr lang="en-US" dirty="0" err="1" smtClean="0"/>
              <a:t>ocuparea</a:t>
            </a:r>
            <a:r>
              <a:rPr lang="en-US" dirty="0" smtClean="0"/>
              <a:t> </a:t>
            </a:r>
            <a:r>
              <a:rPr lang="en-US" dirty="0" err="1" smtClean="0"/>
              <a:t>terenurilor</a:t>
            </a:r>
            <a:r>
              <a:rPr lang="en-US" dirty="0" smtClean="0"/>
              <a:t> și </a:t>
            </a:r>
            <a:r>
              <a:rPr lang="en-US" dirty="0" err="1" smtClean="0"/>
              <a:t>alegerea</a:t>
            </a:r>
            <a:r>
              <a:rPr lang="en-US" dirty="0" smtClean="0"/>
              <a:t> </a:t>
            </a:r>
            <a:r>
              <a:rPr lang="en-US" dirty="0" err="1" smtClean="0"/>
              <a:t>amplasamentelor</a:t>
            </a:r>
            <a:r>
              <a:rPr lang="en-US" dirty="0" smtClean="0"/>
              <a:t>;</a:t>
            </a:r>
          </a:p>
          <a:p>
            <a:r>
              <a:rPr lang="en-US" dirty="0" smtClean="0"/>
              <a:t>(e) </a:t>
            </a:r>
            <a:r>
              <a:rPr lang="en-US" dirty="0" err="1" smtClean="0"/>
              <a:t>utilizarea</a:t>
            </a:r>
            <a:r>
              <a:rPr lang="en-US" dirty="0" smtClean="0"/>
              <a:t> </a:t>
            </a:r>
            <a:r>
              <a:rPr lang="en-US" dirty="0" err="1" smtClean="0"/>
              <a:t>domeniului</a:t>
            </a:r>
            <a:r>
              <a:rPr lang="en-US" dirty="0" smtClean="0"/>
              <a:t> public;</a:t>
            </a:r>
          </a:p>
          <a:p>
            <a:r>
              <a:rPr lang="vi-VN" dirty="0" smtClean="0"/>
              <a:t>(f) eficienţa energetică;</a:t>
            </a:r>
          </a:p>
          <a:p>
            <a:r>
              <a:rPr lang="en-US" dirty="0" smtClean="0"/>
              <a:t>(g) </a:t>
            </a:r>
            <a:r>
              <a:rPr lang="en-US" dirty="0" err="1" smtClean="0"/>
              <a:t>natura</a:t>
            </a:r>
            <a:r>
              <a:rPr lang="en-US" dirty="0" smtClean="0"/>
              <a:t> </a:t>
            </a:r>
            <a:r>
              <a:rPr lang="en-US" dirty="0" err="1" smtClean="0"/>
              <a:t>surselor</a:t>
            </a:r>
            <a:r>
              <a:rPr lang="en-US" dirty="0" smtClean="0"/>
              <a:t> </a:t>
            </a:r>
            <a:r>
              <a:rPr lang="en-US" dirty="0" err="1" smtClean="0"/>
              <a:t>primare</a:t>
            </a:r>
            <a:r>
              <a:rPr lang="en-US" dirty="0" smtClean="0"/>
              <a:t>;</a:t>
            </a:r>
          </a:p>
          <a:p>
            <a:r>
              <a:rPr lang="vi-VN" dirty="0" smtClean="0"/>
              <a:t>(h) caracteristicile specifice solicitantului, cum ar fi capacităţile</a:t>
            </a:r>
            <a:r>
              <a:rPr lang="en-US" dirty="0" smtClean="0"/>
              <a:t> </a:t>
            </a:r>
            <a:r>
              <a:rPr lang="vi-VN" dirty="0" smtClean="0"/>
              <a:t>tehnice, economice și financiare;</a:t>
            </a:r>
          </a:p>
          <a:p>
            <a:r>
              <a:rPr lang="it-IT" dirty="0" smtClean="0"/>
              <a:t>(i) conformitatea cu măsurile adoptate în temeiul articolului 3;</a:t>
            </a:r>
          </a:p>
          <a:p>
            <a:endParaRPr lang="ro-RO" dirty="0" smtClean="0"/>
          </a:p>
          <a:p>
            <a:endParaRPr lang="vi-VN" dirty="0" smtClean="0"/>
          </a:p>
          <a:p>
            <a:endParaRPr lang="vi-VN" dirty="0" smtClean="0"/>
          </a:p>
          <a:p>
            <a:endParaRPr lang="en-US" dirty="0"/>
          </a:p>
        </p:txBody>
      </p:sp>
      <p:sp>
        <p:nvSpPr>
          <p:cNvPr id="4" name="Rectangle 3"/>
          <p:cNvSpPr/>
          <p:nvPr/>
        </p:nvSpPr>
        <p:spPr>
          <a:xfrm>
            <a:off x="611560" y="332656"/>
            <a:ext cx="326698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III – Producerea</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064896" cy="1828800"/>
          </a:xfrm>
        </p:spPr>
        <p:txBody>
          <a:bodyPr/>
          <a:lstStyle/>
          <a:p>
            <a:r>
              <a:rPr lang="vi-VN" dirty="0" smtClean="0"/>
              <a:t>(j) contribuţia la crearea de capacităţi pentru realizarea obiectivului global comunitar, potrivit căruia energia din surse</a:t>
            </a:r>
            <a:r>
              <a:rPr lang="en-US" dirty="0" smtClean="0"/>
              <a:t> </a:t>
            </a:r>
            <a:r>
              <a:rPr lang="vi-VN" dirty="0" smtClean="0"/>
              <a:t>regenerabile să reprezinte cel puţin 20 % din consumul final</a:t>
            </a:r>
            <a:r>
              <a:rPr lang="en-US" dirty="0" smtClean="0"/>
              <a:t> </a:t>
            </a:r>
            <a:r>
              <a:rPr lang="vi-VN" dirty="0" smtClean="0"/>
              <a:t>brut de energie al Comunităţii în 2020, obiectiv menţionat la</a:t>
            </a:r>
            <a:r>
              <a:rPr lang="en-US" dirty="0" smtClean="0"/>
              <a:t> </a:t>
            </a:r>
            <a:r>
              <a:rPr lang="vi-VN" dirty="0" smtClean="0"/>
              <a:t>articolul 3 alineatul (1) din Directiva 2009/28/CE a Parlamentului European și a Consiliului din 23 aprilie 2009 privind promovarea utilizării de energie din surse</a:t>
            </a:r>
            <a:r>
              <a:rPr lang="en-US" dirty="0" smtClean="0"/>
              <a:t> </a:t>
            </a:r>
            <a:r>
              <a:rPr lang="vi-VN" dirty="0" smtClean="0"/>
              <a:t>regenerabile</a:t>
            </a:r>
            <a:endParaRPr lang="fi-FI" dirty="0" smtClean="0"/>
          </a:p>
          <a:p>
            <a:r>
              <a:rPr lang="es-ES" dirty="0" smtClean="0"/>
              <a:t>(k) </a:t>
            </a:r>
            <a:r>
              <a:rPr lang="es-ES" dirty="0" err="1" smtClean="0"/>
              <a:t>contribuţia</a:t>
            </a:r>
            <a:r>
              <a:rPr lang="es-ES" dirty="0" smtClean="0"/>
              <a:t> la </a:t>
            </a:r>
            <a:r>
              <a:rPr lang="es-ES" dirty="0" err="1" smtClean="0"/>
              <a:t>crearea</a:t>
            </a:r>
            <a:r>
              <a:rPr lang="es-ES" dirty="0" smtClean="0"/>
              <a:t> de </a:t>
            </a:r>
            <a:r>
              <a:rPr lang="es-ES" dirty="0" err="1" smtClean="0"/>
              <a:t>capacităţi</a:t>
            </a:r>
            <a:r>
              <a:rPr lang="es-ES" dirty="0" smtClean="0"/>
              <a:t> </a:t>
            </a:r>
            <a:r>
              <a:rPr lang="es-ES" dirty="0" err="1" smtClean="0"/>
              <a:t>pentru</a:t>
            </a:r>
            <a:r>
              <a:rPr lang="es-ES" dirty="0" smtClean="0"/>
              <a:t> </a:t>
            </a:r>
            <a:r>
              <a:rPr lang="es-ES" dirty="0" err="1" smtClean="0"/>
              <a:t>reducerea</a:t>
            </a:r>
            <a:r>
              <a:rPr lang="es-ES" dirty="0" smtClean="0"/>
              <a:t> </a:t>
            </a:r>
            <a:r>
              <a:rPr lang="es-ES" dirty="0" err="1" smtClean="0"/>
              <a:t>emisiilor</a:t>
            </a:r>
            <a:r>
              <a:rPr lang="es-ES" dirty="0" smtClean="0"/>
              <a:t>.</a:t>
            </a:r>
          </a:p>
          <a:p>
            <a:endParaRPr lang="ro-RO" dirty="0" smtClean="0"/>
          </a:p>
          <a:p>
            <a:endParaRPr lang="vi-VN" dirty="0" smtClean="0"/>
          </a:p>
          <a:p>
            <a:endParaRPr lang="vi-VN" dirty="0" smtClean="0"/>
          </a:p>
          <a:p>
            <a:endParaRPr lang="en-US" dirty="0"/>
          </a:p>
        </p:txBody>
      </p:sp>
      <p:sp>
        <p:nvSpPr>
          <p:cNvPr id="4" name="Rectangle 3"/>
          <p:cNvSpPr/>
          <p:nvPr/>
        </p:nvSpPr>
        <p:spPr>
          <a:xfrm>
            <a:off x="611560" y="332656"/>
            <a:ext cx="3266984"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III – Producerea</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t>Capitolul II – Norme de organizare a sectorului</a:t>
            </a:r>
          </a:p>
          <a:p>
            <a:r>
              <a:rPr lang="ro-RO" dirty="0" smtClean="0"/>
              <a:t>Capitolul III – Producerea</a:t>
            </a:r>
          </a:p>
          <a:p>
            <a:r>
              <a:rPr lang="ro-RO" dirty="0" smtClean="0">
                <a:solidFill>
                  <a:schemeClr val="accent2">
                    <a:lumMod val="60000"/>
                    <a:lumOff val="40000"/>
                  </a:schemeClr>
                </a:solidFill>
              </a:rPr>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r>
              <a:rPr lang="en-US" i="1" dirty="0" smtClean="0"/>
              <a:t>Articolul 9</a:t>
            </a:r>
          </a:p>
          <a:p>
            <a:r>
              <a:rPr lang="en-US" b="1" dirty="0" err="1" smtClean="0"/>
              <a:t>Separarea</a:t>
            </a:r>
            <a:r>
              <a:rPr lang="en-US" b="1" dirty="0" smtClean="0"/>
              <a:t> </a:t>
            </a:r>
            <a:r>
              <a:rPr lang="en-US" b="1" dirty="0" err="1" smtClean="0"/>
              <a:t>sistemelor</a:t>
            </a:r>
            <a:r>
              <a:rPr lang="en-US" b="1" dirty="0" smtClean="0"/>
              <a:t> de transport și a </a:t>
            </a:r>
            <a:r>
              <a:rPr lang="en-US" b="1" dirty="0" err="1" smtClean="0"/>
              <a:t>operatorilor</a:t>
            </a:r>
            <a:r>
              <a:rPr lang="en-US" b="1" dirty="0" smtClean="0"/>
              <a:t> de transport și de </a:t>
            </a:r>
            <a:r>
              <a:rPr lang="en-US" b="1" dirty="0" err="1" smtClean="0"/>
              <a:t>sistem</a:t>
            </a:r>
            <a:endParaRPr lang="ro-RO" b="1" dirty="0" smtClean="0"/>
          </a:p>
          <a:p>
            <a:r>
              <a:rPr lang="en-US" dirty="0" smtClean="0"/>
              <a:t>(1) </a:t>
            </a:r>
            <a:r>
              <a:rPr lang="vi-VN" dirty="0" smtClean="0"/>
              <a:t>Statele membre se asigură că de la 3 martie 2012:</a:t>
            </a:r>
          </a:p>
          <a:p>
            <a:r>
              <a:rPr lang="vi-VN" dirty="0" smtClean="0"/>
              <a:t>(a) toate întreprinderile care deţin în proprietate sisteme de</a:t>
            </a:r>
            <a:r>
              <a:rPr lang="en-US" dirty="0" smtClean="0"/>
              <a:t> </a:t>
            </a:r>
            <a:r>
              <a:rPr lang="vi-VN" dirty="0" smtClean="0"/>
              <a:t>transport acţionează ca operatori de transport și de sistem;</a:t>
            </a:r>
            <a:endParaRPr lang="en-US" dirty="0" smtClean="0"/>
          </a:p>
          <a:p>
            <a:endParaRPr lang="ro-RO"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r>
              <a:rPr lang="vi-VN" dirty="0" smtClean="0"/>
              <a:t>b) aceeași persoană sau aceleași persoane nu au dreptul:</a:t>
            </a:r>
          </a:p>
          <a:p>
            <a:pPr lvl="1"/>
            <a:r>
              <a:rPr lang="vi-VN" dirty="0" smtClean="0"/>
              <a:t>(i) să exercite, direct sau indirect, controlul asupra unei</a:t>
            </a:r>
            <a:r>
              <a:rPr lang="ro-RO" dirty="0" smtClean="0"/>
              <a:t> </a:t>
            </a:r>
            <a:r>
              <a:rPr lang="vi-VN" dirty="0" smtClean="0"/>
              <a:t>întreprinderi care desfășoară oricare dintre activităţile de</a:t>
            </a:r>
            <a:r>
              <a:rPr lang="ro-RO" dirty="0" smtClean="0"/>
              <a:t> </a:t>
            </a:r>
            <a:r>
              <a:rPr lang="vi-VN" dirty="0" smtClean="0"/>
              <a:t>producere sau de furnizare și să exercite, direct sau indirect, controlul sau să exercite vreun drept asupra unui</a:t>
            </a:r>
            <a:r>
              <a:rPr lang="ro-RO" dirty="0" smtClean="0"/>
              <a:t> </a:t>
            </a:r>
            <a:r>
              <a:rPr lang="vi-VN" dirty="0" smtClean="0"/>
              <a:t>operator de transport și de sistem sau asupra unui sistem</a:t>
            </a:r>
            <a:r>
              <a:rPr lang="ro-RO" dirty="0" smtClean="0"/>
              <a:t> </a:t>
            </a:r>
            <a:r>
              <a:rPr lang="vi-VN" dirty="0" smtClean="0"/>
              <a:t>de transport; sau</a:t>
            </a:r>
          </a:p>
          <a:p>
            <a:pPr lvl="1"/>
            <a:r>
              <a:rPr lang="vi-VN" dirty="0" smtClean="0"/>
              <a:t>(ii) să exercite, direct sau indirect, controlul asupra unui</a:t>
            </a:r>
            <a:r>
              <a:rPr lang="ro-RO" dirty="0" smtClean="0"/>
              <a:t> </a:t>
            </a:r>
            <a:r>
              <a:rPr lang="vi-VN" dirty="0" smtClean="0"/>
              <a:t>operator de transport și de sistem sau asupra unui sistem</a:t>
            </a:r>
            <a:r>
              <a:rPr lang="ro-RO" dirty="0" smtClean="0"/>
              <a:t> </a:t>
            </a:r>
            <a:r>
              <a:rPr lang="vi-VN" dirty="0" smtClean="0"/>
              <a:t>de transport și să exercite, direct sau indirect, controlul</a:t>
            </a:r>
            <a:r>
              <a:rPr lang="ro-RO" dirty="0" smtClean="0"/>
              <a:t> </a:t>
            </a:r>
            <a:r>
              <a:rPr lang="vi-VN" dirty="0" smtClean="0"/>
              <a:t>sau să exercite vreun drept asupra unei întreprinderi care</a:t>
            </a:r>
            <a:r>
              <a:rPr lang="ro-RO" dirty="0" smtClean="0"/>
              <a:t> </a:t>
            </a:r>
            <a:r>
              <a:rPr lang="vi-VN" dirty="0" smtClean="0"/>
              <a:t>desfășoară oricare dintre activităţile de producere sau de</a:t>
            </a:r>
            <a:r>
              <a:rPr lang="ro-RO" dirty="0" smtClean="0"/>
              <a:t> </a:t>
            </a:r>
            <a:r>
              <a:rPr lang="vi-VN" dirty="0" smtClean="0"/>
              <a:t>furnizare;</a:t>
            </a:r>
          </a:p>
          <a:p>
            <a:endParaRPr lang="ro-RO"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r>
              <a:rPr lang="ro-RO" dirty="0" smtClean="0"/>
              <a:t>(c) </a:t>
            </a:r>
            <a:r>
              <a:rPr lang="vi-VN" dirty="0" smtClean="0"/>
              <a:t>aceeași persoană sau aceleași persoane nu sunt abilitate să</a:t>
            </a:r>
            <a:r>
              <a:rPr lang="en-US" dirty="0" smtClean="0"/>
              <a:t> </a:t>
            </a:r>
            <a:r>
              <a:rPr lang="vi-VN" dirty="0" smtClean="0"/>
              <a:t>numească membri în consiliul de supraveghere, în consiliul</a:t>
            </a:r>
            <a:r>
              <a:rPr lang="en-US" dirty="0" smtClean="0"/>
              <a:t> </a:t>
            </a:r>
            <a:r>
              <a:rPr lang="vi-VN" dirty="0" smtClean="0"/>
              <a:t>de administraţie sau în alte organisme care reprezintă întreprinderea din punct de vedere juridic în cazul unui operator</a:t>
            </a:r>
            <a:r>
              <a:rPr lang="en-US" dirty="0" smtClean="0"/>
              <a:t> </a:t>
            </a:r>
            <a:r>
              <a:rPr lang="vi-VN" dirty="0" smtClean="0"/>
              <a:t>de transport și de sistem sau în cazul unui sistem de transport și, de asemenea, să exercite, direct sau indirect, controlul sau să exercite vreun drept asupra unei întreprinderi caredesfășoară oricare dintre activităţile de producere sau de furnizare;</a:t>
            </a:r>
          </a:p>
          <a:p>
            <a:endParaRPr lang="ro-RO"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r>
              <a:rPr lang="ro-RO" dirty="0" smtClean="0"/>
              <a:t>(d) </a:t>
            </a:r>
            <a:r>
              <a:rPr lang="vi-VN" dirty="0" smtClean="0"/>
              <a:t>aceea</a:t>
            </a:r>
            <a:r>
              <a:rPr lang="ro-RO" dirty="0" smtClean="0"/>
              <a:t>ş</a:t>
            </a:r>
            <a:r>
              <a:rPr lang="vi-VN" dirty="0" smtClean="0"/>
              <a:t>i persoană nu este abilitată să fie membru în consiliul</a:t>
            </a:r>
            <a:r>
              <a:rPr lang="ro-RO" dirty="0" smtClean="0"/>
              <a:t> </a:t>
            </a:r>
            <a:r>
              <a:rPr lang="vi-VN" dirty="0" smtClean="0"/>
              <a:t>de supraveghere, în consiliul de administraţie sau în alte organisme care reprezintă întreprinderea din punct de vedere juridic, atât în cazul unei întreprinderi care desfășoară oricare</a:t>
            </a:r>
            <a:r>
              <a:rPr lang="ro-RO" dirty="0" smtClean="0"/>
              <a:t> </a:t>
            </a:r>
            <a:r>
              <a:rPr lang="vi-VN" dirty="0" smtClean="0"/>
              <a:t>dintre activităţile de producere sau de furnizare, cât și în cazul</a:t>
            </a:r>
            <a:r>
              <a:rPr lang="ro-RO" dirty="0" smtClean="0"/>
              <a:t> </a:t>
            </a:r>
            <a:r>
              <a:rPr lang="vi-VN" dirty="0" smtClean="0"/>
              <a:t>unui operator de transport și de sistem sau al unui sistem de</a:t>
            </a:r>
            <a:r>
              <a:rPr lang="ro-RO" dirty="0" smtClean="0"/>
              <a:t> </a:t>
            </a:r>
            <a:r>
              <a:rPr lang="vi-VN" dirty="0" smtClean="0"/>
              <a:t>transport.</a:t>
            </a:r>
          </a:p>
          <a:p>
            <a:endParaRPr lang="ro-RO"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endParaRPr lang="en-US" dirty="0" smtClean="0"/>
          </a:p>
          <a:p>
            <a:r>
              <a:rPr lang="en-US" dirty="0" smtClean="0"/>
              <a:t>(</a:t>
            </a:r>
            <a:r>
              <a:rPr lang="ro-RO" dirty="0" smtClean="0"/>
              <a:t>9.</a:t>
            </a:r>
            <a:r>
              <a:rPr lang="en-US" dirty="0" smtClean="0"/>
              <a:t>8) </a:t>
            </a:r>
            <a:r>
              <a:rPr lang="ro-RO" dirty="0" smtClean="0"/>
              <a:t> </a:t>
            </a:r>
            <a:r>
              <a:rPr lang="vi-VN" dirty="0" smtClean="0"/>
              <a:t>În cazul în care, la 3 septembrie 2009, sistemul de transport aparţine unei întreprinderi integrate vertical, un stat membru poate decide să nu aplice alineatul (1).</a:t>
            </a:r>
            <a:endParaRPr lang="ro-RO" dirty="0" smtClean="0"/>
          </a:p>
          <a:p>
            <a:endParaRPr lang="vi-VN" dirty="0" smtClean="0"/>
          </a:p>
          <a:p>
            <a:r>
              <a:rPr lang="en-US" dirty="0" err="1" smtClean="0"/>
              <a:t>În</a:t>
            </a:r>
            <a:r>
              <a:rPr lang="en-US" dirty="0" smtClean="0"/>
              <a:t> </a:t>
            </a:r>
            <a:r>
              <a:rPr lang="en-US" dirty="0" err="1" smtClean="0"/>
              <a:t>acest</a:t>
            </a:r>
            <a:r>
              <a:rPr lang="en-US" dirty="0" smtClean="0"/>
              <a:t> </a:t>
            </a:r>
            <a:r>
              <a:rPr lang="en-US" dirty="0" err="1" smtClean="0"/>
              <a:t>caz</a:t>
            </a:r>
            <a:r>
              <a:rPr lang="en-US" dirty="0" smtClean="0"/>
              <a:t>, </a:t>
            </a:r>
            <a:r>
              <a:rPr lang="en-US" dirty="0" err="1" smtClean="0"/>
              <a:t>statele</a:t>
            </a:r>
            <a:r>
              <a:rPr lang="en-US" dirty="0" smtClean="0"/>
              <a:t> </a:t>
            </a:r>
            <a:r>
              <a:rPr lang="en-US" dirty="0" err="1" smtClean="0"/>
              <a:t>membre</a:t>
            </a:r>
            <a:r>
              <a:rPr lang="en-US" dirty="0" smtClean="0"/>
              <a:t> </a:t>
            </a:r>
            <a:r>
              <a:rPr lang="en-US" dirty="0" err="1" smtClean="0"/>
              <a:t>vizate</a:t>
            </a:r>
            <a:r>
              <a:rPr lang="en-US" dirty="0" smtClean="0"/>
              <a:t>:</a:t>
            </a:r>
          </a:p>
          <a:p>
            <a:pPr lvl="1"/>
            <a:r>
              <a:rPr lang="vi-VN" dirty="0" smtClean="0"/>
              <a:t>(a) fie desemnează un operator de sistem independent în conformitate cu articolul 13, sau</a:t>
            </a:r>
          </a:p>
          <a:p>
            <a:pPr lvl="1"/>
            <a:r>
              <a:rPr lang="it-IT" dirty="0" smtClean="0"/>
              <a:t>(b) fie respectă dispoziţiile capitolului V.</a:t>
            </a:r>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196752"/>
            <a:ext cx="8496944" cy="1828800"/>
          </a:xfrm>
        </p:spPr>
        <p:txBody>
          <a:bodyPr/>
          <a:lstStyle/>
          <a:p>
            <a:r>
              <a:rPr lang="en-US" i="1" dirty="0" smtClean="0"/>
              <a:t>Articolul 12</a:t>
            </a:r>
          </a:p>
          <a:p>
            <a:r>
              <a:rPr lang="en-US" b="1" dirty="0" err="1" smtClean="0"/>
              <a:t>Atribuţiile</a:t>
            </a:r>
            <a:r>
              <a:rPr lang="en-US" b="1" dirty="0" smtClean="0"/>
              <a:t> </a:t>
            </a:r>
            <a:r>
              <a:rPr lang="en-US" b="1" dirty="0" err="1" smtClean="0"/>
              <a:t>operatorilor</a:t>
            </a:r>
            <a:r>
              <a:rPr lang="en-US" b="1" dirty="0" smtClean="0"/>
              <a:t> de transport și de </a:t>
            </a:r>
            <a:r>
              <a:rPr lang="en-US" b="1" dirty="0" err="1" smtClean="0"/>
              <a:t>sistem</a:t>
            </a:r>
            <a:endParaRPr lang="en-US" b="1" dirty="0" smtClean="0"/>
          </a:p>
          <a:p>
            <a:r>
              <a:rPr lang="en-US" dirty="0" err="1" smtClean="0"/>
              <a:t>Fiecare</a:t>
            </a:r>
            <a:r>
              <a:rPr lang="en-US" dirty="0" smtClean="0"/>
              <a:t> operator de transport și de </a:t>
            </a:r>
            <a:r>
              <a:rPr lang="en-US" dirty="0" err="1" smtClean="0"/>
              <a:t>sistem</a:t>
            </a:r>
            <a:r>
              <a:rPr lang="en-US" dirty="0" smtClean="0"/>
              <a:t> are </a:t>
            </a:r>
            <a:r>
              <a:rPr lang="en-US" dirty="0" err="1" smtClean="0"/>
              <a:t>obligaţia</a:t>
            </a:r>
            <a:r>
              <a:rPr lang="en-US" dirty="0" smtClean="0"/>
              <a:t>:</a:t>
            </a:r>
          </a:p>
          <a:p>
            <a:pPr>
              <a:buNone/>
            </a:pPr>
            <a:r>
              <a:rPr lang="vi-VN" dirty="0" smtClean="0"/>
              <a:t>(a) să asigure capacitatea pe termen lung a sistemului de a satisface cererile rezonabile de transport de energie electrică, să</a:t>
            </a:r>
            <a:r>
              <a:rPr lang="en-US" dirty="0" smtClean="0"/>
              <a:t> </a:t>
            </a:r>
            <a:r>
              <a:rPr lang="vi-VN" dirty="0" smtClean="0"/>
              <a:t>exploateze, să întreţină și să dezvolte în condiţii economice</a:t>
            </a:r>
            <a:r>
              <a:rPr lang="en-US" dirty="0" smtClean="0"/>
              <a:t> </a:t>
            </a:r>
            <a:r>
              <a:rPr lang="vi-VN" dirty="0" smtClean="0"/>
              <a:t>sisteme de transport sigure, fiabile și eficiente, care să respectemediul înconjurător;</a:t>
            </a:r>
          </a:p>
          <a:p>
            <a:pPr>
              <a:buNone/>
            </a:pPr>
            <a:r>
              <a:rPr lang="vi-VN" dirty="0" smtClean="0"/>
              <a:t>(b) să garanteze mijloace adecvate pentru îndeplinirea obligaţiilor privind serviciul public;</a:t>
            </a:r>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solidFill>
                  <a:schemeClr val="accent2">
                    <a:lumMod val="60000"/>
                    <a:lumOff val="40000"/>
                  </a:schemeClr>
                </a:solidFill>
              </a:rPr>
              <a:t>Motivaţie</a:t>
            </a:r>
          </a:p>
          <a:p>
            <a:r>
              <a:rPr lang="ro-RO" dirty="0" smtClean="0"/>
              <a:t>Capitolul I – Obiect, domeniu de aplicare şi definiţii</a:t>
            </a:r>
          </a:p>
          <a:p>
            <a:r>
              <a:rPr lang="ro-RO" dirty="0" smtClean="0"/>
              <a:t>Capitolul II – Norme de organizare a sectorului</a:t>
            </a:r>
          </a:p>
          <a:p>
            <a:r>
              <a:rPr lang="ro-RO" dirty="0" smtClean="0"/>
              <a:t>Capitolul III – Producerea</a:t>
            </a:r>
          </a:p>
          <a:p>
            <a:r>
              <a:rPr lang="ro-RO" dirty="0" smtClean="0"/>
              <a:t>Capitolul IV – Exploatarea sistemelor de transport</a:t>
            </a:r>
          </a:p>
          <a:p>
            <a:r>
              <a:rPr lang="ro-RO" dirty="0" smtClean="0"/>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 2009/72/CE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556792"/>
            <a:ext cx="8496944" cy="1828800"/>
          </a:xfrm>
        </p:spPr>
        <p:txBody>
          <a:bodyPr/>
          <a:lstStyle/>
          <a:p>
            <a:pPr>
              <a:buNone/>
            </a:pPr>
            <a:r>
              <a:rPr lang="vi-VN" dirty="0" smtClean="0"/>
              <a:t>(c) să contribuie la siguranţa alimentării prin capacităţi de transport adecvate și sisteme fiabile;</a:t>
            </a:r>
          </a:p>
          <a:p>
            <a:pPr>
              <a:buNone/>
            </a:pPr>
            <a:r>
              <a:rPr lang="vi-VN" dirty="0" smtClean="0"/>
              <a:t>(d) să gestioneze fluxurile de energie electrică din sistem, ţinând</a:t>
            </a:r>
            <a:r>
              <a:rPr lang="en-US" dirty="0" smtClean="0"/>
              <a:t> </a:t>
            </a:r>
            <a:r>
              <a:rPr lang="vi-VN" dirty="0" smtClean="0"/>
              <a:t>seama de schimburile cu alte sisteme interconectate. </a:t>
            </a:r>
            <a:endParaRPr lang="ro-RO" dirty="0" smtClean="0"/>
          </a:p>
          <a:p>
            <a:pPr>
              <a:buNone/>
            </a:pPr>
            <a:r>
              <a:rPr lang="vi-VN" dirty="0" smtClean="0"/>
              <a:t>(e) să furnizeze operatorului oricărui alt sistem interconectat cu</a:t>
            </a:r>
            <a:r>
              <a:rPr lang="en-US" dirty="0" smtClean="0"/>
              <a:t> </a:t>
            </a:r>
            <a:r>
              <a:rPr lang="vi-VN" dirty="0" smtClean="0"/>
              <a:t>sistemul său informaţii suficiente pentru a asigura siguranţa</a:t>
            </a:r>
            <a:r>
              <a:rPr lang="en-US" dirty="0" smtClean="0"/>
              <a:t> </a:t>
            </a:r>
            <a:r>
              <a:rPr lang="vi-VN" dirty="0" smtClean="0"/>
              <a:t>și eficienţa exploatării, dezvoltarea coordonată și interoperabilitatea sistemului interconectat; </a:t>
            </a:r>
          </a:p>
          <a:p>
            <a:endParaRPr lang="vi-VN"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pPr>
              <a:buNone/>
            </a:pPr>
            <a:r>
              <a:rPr lang="ro-RO" dirty="0" smtClean="0"/>
              <a:t>(f</a:t>
            </a:r>
            <a:r>
              <a:rPr lang="vi-VN" dirty="0" smtClean="0"/>
              <a:t>) să asigure un tratament nediscriminatoriu între utilizatorii</a:t>
            </a:r>
            <a:r>
              <a:rPr lang="ro-RO" dirty="0" smtClean="0"/>
              <a:t> </a:t>
            </a:r>
            <a:r>
              <a:rPr lang="vi-VN" dirty="0" smtClean="0"/>
              <a:t>sau categoriile de utilizatori ai sistemului, evitând în special</a:t>
            </a:r>
            <a:r>
              <a:rPr lang="ro-RO" dirty="0" smtClean="0"/>
              <a:t> </a:t>
            </a:r>
            <a:r>
              <a:rPr lang="vi-VN" dirty="0" smtClean="0"/>
              <a:t>discriminarea în favoarea întreprinderilor sale conexe;</a:t>
            </a:r>
          </a:p>
          <a:p>
            <a:pPr>
              <a:buNone/>
            </a:pPr>
            <a:r>
              <a:rPr lang="vi-VN" dirty="0" smtClean="0"/>
              <a:t>(g) să furnizeze informaţiile necesare utilizatorilor de reţea pentru accesul eficient la reţea, precum și</a:t>
            </a:r>
          </a:p>
          <a:p>
            <a:pPr>
              <a:buNone/>
            </a:pPr>
            <a:r>
              <a:rPr lang="vi-VN" dirty="0" smtClean="0"/>
              <a:t>(h) să colecteze venituri rezultate din gestionarea congestiilor,</a:t>
            </a:r>
            <a:r>
              <a:rPr lang="ro-RO" dirty="0" smtClean="0"/>
              <a:t> </a:t>
            </a:r>
            <a:r>
              <a:rPr lang="vi-VN" dirty="0" smtClean="0"/>
              <a:t>precum și plăţi efectuate în temeiul mecanismului de compensare între operatorii de transport și de sistem </a:t>
            </a:r>
          </a:p>
          <a:p>
            <a:endParaRPr lang="vi-VN"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ro-RO" dirty="0" smtClean="0"/>
              <a:t>(13.</a:t>
            </a:r>
            <a:r>
              <a:rPr lang="en-US" dirty="0" smtClean="0"/>
              <a:t>5) </a:t>
            </a:r>
            <a:r>
              <a:rPr lang="ro-RO" dirty="0" smtClean="0"/>
              <a:t> </a:t>
            </a:r>
            <a:r>
              <a:rPr lang="pt-BR" dirty="0" smtClean="0"/>
              <a:t>În cazul desemnării unui operator de sistem independent, proprietarul sistemului de transport: </a:t>
            </a:r>
          </a:p>
          <a:p>
            <a:r>
              <a:rPr lang="vi-VN" dirty="0" smtClean="0"/>
              <a:t>(a) asigură pe deplin cooperarea și sprijinul necesare operatorului de sistem independent în vederea îndeplinirii atribuţiilor</a:t>
            </a:r>
            <a:r>
              <a:rPr lang="ro-RO" dirty="0" smtClean="0"/>
              <a:t> </a:t>
            </a:r>
            <a:r>
              <a:rPr lang="vi-VN" dirty="0" smtClean="0"/>
              <a:t>acestuia, furnizându-i în special toate informaţiile relevante;</a:t>
            </a:r>
          </a:p>
          <a:p>
            <a:r>
              <a:rPr lang="vi-VN" dirty="0" smtClean="0"/>
              <a:t>(b) finanţează investiţiile decise de către operatorul de sistem</a:t>
            </a:r>
            <a:r>
              <a:rPr lang="ro-RO" dirty="0" smtClean="0"/>
              <a:t> </a:t>
            </a:r>
            <a:r>
              <a:rPr lang="vi-VN" dirty="0" smtClean="0"/>
              <a:t>independent și aprobate de către autoritatea de reglementare</a:t>
            </a:r>
            <a:r>
              <a:rPr lang="en-US" dirty="0" smtClean="0"/>
              <a:t> </a:t>
            </a:r>
            <a:r>
              <a:rPr lang="vi-VN" dirty="0" smtClean="0"/>
              <a:t>sau își dă acordul ca acestea să fie finanţate de către orice</a:t>
            </a:r>
            <a:r>
              <a:rPr lang="en-US" dirty="0" smtClean="0"/>
              <a:t> </a:t>
            </a:r>
            <a:r>
              <a:rPr lang="vi-VN" dirty="0" smtClean="0"/>
              <a:t>parte interesată, inclusiv de către operatorul de sistem independent. </a:t>
            </a:r>
          </a:p>
          <a:p>
            <a:endParaRPr lang="vi-VN"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vi-VN" dirty="0" smtClean="0"/>
              <a:t>(c) deţine răspunderea privind activele reţelei, cu excepţia răspunderii privind atribuţiile operatorului de sistem independent; precum și</a:t>
            </a:r>
          </a:p>
          <a:p>
            <a:r>
              <a:rPr lang="vi-VN" dirty="0" smtClean="0"/>
              <a:t>(d) oferă garanţii pentru facilitarea finanţării eventualelor extinderi ale reţelei, cu excepţia investiţiilor pentru care și-a dat</a:t>
            </a:r>
            <a:r>
              <a:rPr lang="ro-RO" dirty="0" smtClean="0"/>
              <a:t> </a:t>
            </a:r>
            <a:r>
              <a:rPr lang="vi-VN" dirty="0" smtClean="0"/>
              <a:t>acordul să fie finanţate de către orice parte interesată.</a:t>
            </a:r>
            <a:endParaRPr lang="ro-RO" dirty="0" smtClean="0"/>
          </a:p>
          <a:p>
            <a:r>
              <a:rPr lang="en-US" dirty="0" smtClean="0"/>
              <a:t>(</a:t>
            </a:r>
            <a:r>
              <a:rPr lang="ro-RO" dirty="0" smtClean="0"/>
              <a:t>13.</a:t>
            </a:r>
            <a:r>
              <a:rPr lang="en-US" dirty="0" smtClean="0"/>
              <a:t>6) </a:t>
            </a:r>
            <a:r>
              <a:rPr lang="ro-RO" dirty="0" smtClean="0"/>
              <a:t> </a:t>
            </a:r>
            <a:r>
              <a:rPr lang="vi-VN" dirty="0" smtClean="0"/>
              <a:t>În strânsă cooperare cu autoritatea de reglementare, autoritatea naţională competentă în materie de concurenţă este învestită cu toate competenţele necesare pentru a monitoriza în mod</a:t>
            </a:r>
            <a:r>
              <a:rPr lang="ro-RO" dirty="0" smtClean="0"/>
              <a:t> </a:t>
            </a:r>
            <a:r>
              <a:rPr lang="vi-VN" dirty="0" smtClean="0"/>
              <a:t>eficient respectarea de către proprietarul sistemului de transport a</a:t>
            </a:r>
            <a:r>
              <a:rPr lang="ro-RO" dirty="0" smtClean="0"/>
              <a:t> </a:t>
            </a:r>
            <a:r>
              <a:rPr lang="vi-VN" dirty="0" smtClean="0"/>
              <a:t>obligaţiilor sale</a:t>
            </a:r>
            <a:r>
              <a:rPr lang="ro-RO" dirty="0" smtClean="0"/>
              <a:t>.</a:t>
            </a:r>
            <a:endParaRPr lang="vi-VN" dirty="0" smtClean="0"/>
          </a:p>
          <a:p>
            <a:endParaRPr lang="vi-VN" dirty="0" smtClean="0"/>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ro-RO" dirty="0" smtClean="0"/>
              <a:t>(14.1) </a:t>
            </a:r>
            <a:r>
              <a:rPr lang="vi-VN" dirty="0" smtClean="0"/>
              <a:t>În cazul în care a fost desemnat un operator de sistem independent, un proprietar de sistem de transport care face parte</a:t>
            </a:r>
            <a:r>
              <a:rPr lang="ro-RO" dirty="0" smtClean="0"/>
              <a:t> </a:t>
            </a:r>
            <a:r>
              <a:rPr lang="vi-VN" dirty="0" smtClean="0"/>
              <a:t>dintr-o întreprindere integrată vertical este independent, cel puţin</a:t>
            </a:r>
            <a:r>
              <a:rPr lang="en-US" dirty="0" smtClean="0"/>
              <a:t> </a:t>
            </a:r>
            <a:r>
              <a:rPr lang="vi-VN" dirty="0" smtClean="0"/>
              <a:t>în ceea ce privește statutul său juridic, organizarea și procesul</a:t>
            </a:r>
            <a:r>
              <a:rPr lang="ro-RO" dirty="0" smtClean="0"/>
              <a:t> </a:t>
            </a:r>
            <a:r>
              <a:rPr lang="vi-VN" dirty="0" smtClean="0"/>
              <a:t>decizional, faţă de alte activităţi care nu au legătură cu transportul. </a:t>
            </a:r>
          </a:p>
          <a:p>
            <a:endParaRPr lang="vi-VN" dirty="0" smtClean="0"/>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en-US" i="1" dirty="0" smtClean="0"/>
              <a:t>Articolul 15</a:t>
            </a:r>
          </a:p>
          <a:p>
            <a:r>
              <a:rPr lang="en-US" b="1" dirty="0" err="1" smtClean="0"/>
              <a:t>Dispecerizare</a:t>
            </a:r>
            <a:r>
              <a:rPr lang="en-US" b="1" dirty="0" smtClean="0"/>
              <a:t> și </a:t>
            </a:r>
            <a:r>
              <a:rPr lang="en-US" b="1" dirty="0" err="1" smtClean="0"/>
              <a:t>echilibrare</a:t>
            </a:r>
            <a:endParaRPr lang="ro-RO" b="1" dirty="0" smtClean="0"/>
          </a:p>
          <a:p>
            <a:r>
              <a:rPr lang="en-US" dirty="0" smtClean="0"/>
              <a:t>(1</a:t>
            </a:r>
            <a:r>
              <a:rPr lang="ro-RO" dirty="0" smtClean="0"/>
              <a:t>5.1</a:t>
            </a:r>
            <a:r>
              <a:rPr lang="en-US" dirty="0" smtClean="0"/>
              <a:t>)</a:t>
            </a:r>
            <a:r>
              <a:rPr lang="ro-RO" dirty="0" smtClean="0"/>
              <a:t> </a:t>
            </a:r>
            <a:r>
              <a:rPr lang="vi-VN" dirty="0" smtClean="0"/>
              <a:t>Fără a aduce atingere furnizării de energie electrică în baza</a:t>
            </a:r>
            <a:r>
              <a:rPr lang="ro-RO" dirty="0" smtClean="0"/>
              <a:t> </a:t>
            </a:r>
            <a:r>
              <a:rPr lang="vi-VN" dirty="0" smtClean="0"/>
              <a:t>obligaţiilor contractuale, inclusiv cele care decurg din caietul de</a:t>
            </a:r>
            <a:r>
              <a:rPr lang="ro-RO" dirty="0" smtClean="0"/>
              <a:t> </a:t>
            </a:r>
            <a:r>
              <a:rPr lang="vi-VN" dirty="0" smtClean="0"/>
              <a:t>sarcini, operatorul de transport și de sistem, în cazul în care îndeplinește această funcţie, răspunde de dispecerizarea instalaţiilor de</a:t>
            </a:r>
            <a:r>
              <a:rPr lang="ro-RO" dirty="0" smtClean="0"/>
              <a:t> </a:t>
            </a:r>
            <a:r>
              <a:rPr lang="vi-VN" dirty="0" smtClean="0"/>
              <a:t>producere din zona sa și de stabilirea utilizării interconexiunilor</a:t>
            </a:r>
            <a:r>
              <a:rPr lang="ro-RO" dirty="0" smtClean="0"/>
              <a:t> </a:t>
            </a:r>
            <a:r>
              <a:rPr lang="vi-VN" dirty="0" smtClean="0"/>
              <a:t>cu celelalte sisteme.</a:t>
            </a:r>
          </a:p>
          <a:p>
            <a:endParaRPr lang="vi-VN" dirty="0" smtClean="0"/>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en-US" dirty="0" smtClean="0"/>
              <a:t>(</a:t>
            </a:r>
            <a:r>
              <a:rPr lang="ro-RO" dirty="0" smtClean="0"/>
              <a:t>15.</a:t>
            </a:r>
            <a:r>
              <a:rPr lang="en-US" dirty="0" smtClean="0"/>
              <a:t>2) </a:t>
            </a:r>
            <a:r>
              <a:rPr lang="ro-RO" dirty="0" smtClean="0"/>
              <a:t> </a:t>
            </a:r>
            <a:r>
              <a:rPr lang="vi-VN" dirty="0" smtClean="0"/>
              <a:t>Dispecerizarea instalaţiilor de producere și utilizarea interconexiunilor se stabilesc în baza unor criterii care sunt aprobate</a:t>
            </a:r>
            <a:r>
              <a:rPr lang="ro-RO" dirty="0" smtClean="0"/>
              <a:t> </a:t>
            </a:r>
            <a:r>
              <a:rPr lang="vi-VN" dirty="0" smtClean="0"/>
              <a:t>de către autorităţile de reglementare naţionale competente și care</a:t>
            </a:r>
            <a:r>
              <a:rPr lang="ro-RO" dirty="0" smtClean="0"/>
              <a:t> </a:t>
            </a:r>
            <a:r>
              <a:rPr lang="vi-VN" dirty="0" smtClean="0"/>
              <a:t>trebuie să fie obiective, publicate și aplicate într-un mod nediscriminatoriu, în vederea asigurării funcţionării corespunzătoare a</a:t>
            </a:r>
            <a:r>
              <a:rPr lang="ro-RO" dirty="0" smtClean="0"/>
              <a:t> </a:t>
            </a:r>
            <a:r>
              <a:rPr lang="vi-VN" dirty="0" smtClean="0"/>
              <a:t>pieţei interne a energiei electrice. </a:t>
            </a:r>
          </a:p>
          <a:p>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en-US" dirty="0" smtClean="0"/>
              <a:t>(</a:t>
            </a:r>
            <a:r>
              <a:rPr lang="ro-RO" dirty="0" smtClean="0"/>
              <a:t>15.</a:t>
            </a:r>
            <a:r>
              <a:rPr lang="en-US" dirty="0" smtClean="0"/>
              <a:t>3) </a:t>
            </a:r>
            <a:r>
              <a:rPr lang="ro-RO" dirty="0" smtClean="0"/>
              <a:t> </a:t>
            </a:r>
            <a:r>
              <a:rPr lang="vi-VN" dirty="0" smtClean="0"/>
              <a:t>Un stat membru impune operatorilor de sistem ca, la dispecerizarea instalaţiilor de producere care folosesc surse de energie regenerabile, să procedeze în conformitate cu articolul 16 din</a:t>
            </a:r>
            <a:r>
              <a:rPr lang="ro-RO" dirty="0" smtClean="0"/>
              <a:t> </a:t>
            </a:r>
            <a:r>
              <a:rPr lang="vi-VN" dirty="0" smtClean="0"/>
              <a:t>Directiva 2009/28/CE. Statul membru poate, de asemenea, solicita operatorului de sistem ca, la dispecerizarea instalaţiilor de</a:t>
            </a:r>
            <a:r>
              <a:rPr lang="en-US" dirty="0" smtClean="0"/>
              <a:t> </a:t>
            </a:r>
            <a:r>
              <a:rPr lang="vi-VN" dirty="0" smtClean="0"/>
              <a:t>producere, să acorde prioritate instalaţiilor cu producere combinată de energie electrică și termică.</a:t>
            </a:r>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412776"/>
            <a:ext cx="8496944" cy="1828800"/>
          </a:xfrm>
        </p:spPr>
        <p:txBody>
          <a:bodyPr/>
          <a:lstStyle/>
          <a:p>
            <a:r>
              <a:rPr lang="en-US" dirty="0" smtClean="0"/>
              <a:t>(</a:t>
            </a:r>
            <a:r>
              <a:rPr lang="ro-RO" dirty="0" smtClean="0"/>
              <a:t>15.4</a:t>
            </a:r>
            <a:r>
              <a:rPr lang="en-US" dirty="0" smtClean="0"/>
              <a:t>) </a:t>
            </a:r>
            <a:r>
              <a:rPr lang="ro-RO" dirty="0" smtClean="0"/>
              <a:t> </a:t>
            </a:r>
            <a:r>
              <a:rPr lang="vi-VN" dirty="0" smtClean="0"/>
              <a:t>Din motive de siguranţă a alimentării, un stat membru</a:t>
            </a:r>
            <a:r>
              <a:rPr lang="ro-RO" dirty="0" smtClean="0"/>
              <a:t> </a:t>
            </a:r>
            <a:r>
              <a:rPr lang="vi-VN" dirty="0" smtClean="0"/>
              <a:t>poate dispune să li se acorde prioritate la dispecerizare instalaţiilor de producere care folosesc, ca sursă primară de energie, combustibili indigeni, într-un procent care să nu depășească, într-un</a:t>
            </a:r>
            <a:r>
              <a:rPr lang="ro-RO" dirty="0" smtClean="0"/>
              <a:t> </a:t>
            </a:r>
            <a:r>
              <a:rPr lang="vi-VN" dirty="0" smtClean="0"/>
              <a:t>an calendaristic, 15 % din totalul energiei primare necesare pentru producerea energiei electrice consumate în statul membru</a:t>
            </a:r>
            <a:r>
              <a:rPr lang="ro-RO" dirty="0" smtClean="0"/>
              <a:t> </a:t>
            </a:r>
            <a:r>
              <a:rPr lang="vi-VN" dirty="0" smtClean="0"/>
              <a:t>respectiv.</a:t>
            </a:r>
            <a:endParaRPr lang="en-US" dirty="0"/>
          </a:p>
        </p:txBody>
      </p:sp>
      <p:sp>
        <p:nvSpPr>
          <p:cNvPr id="4" name="Rectangle 3"/>
          <p:cNvSpPr/>
          <p:nvPr/>
        </p:nvSpPr>
        <p:spPr>
          <a:xfrm>
            <a:off x="395536" y="260648"/>
            <a:ext cx="796102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IV – Exploatarea sistemelor de transport</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t>Capitolul II – Norme de organizare a sectorului</a:t>
            </a:r>
          </a:p>
          <a:p>
            <a:r>
              <a:rPr lang="ro-RO" dirty="0" smtClean="0"/>
              <a:t>Capitolul III – Producerea</a:t>
            </a:r>
          </a:p>
          <a:p>
            <a:r>
              <a:rPr lang="ro-RO" dirty="0" smtClean="0"/>
              <a:t>Capitolul IV – Exploatarea sistemelor de transport</a:t>
            </a:r>
          </a:p>
          <a:p>
            <a:r>
              <a:rPr lang="ro-RO" dirty="0" smtClean="0">
                <a:solidFill>
                  <a:schemeClr val="accent2">
                    <a:lumMod val="60000"/>
                    <a:lumOff val="40000"/>
                  </a:schemeClr>
                </a:solidFill>
              </a:rPr>
              <a:t>Capitolul V – Operatorul de transport independent</a:t>
            </a:r>
          </a:p>
          <a:p>
            <a:r>
              <a:rPr lang="ro-RO" dirty="0" smtClean="0"/>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vi-VN" dirty="0" smtClean="0"/>
              <a:t>(1) Piaţa internă a energiei electrice, care a fost implementată treptat în întreaga Comunitate începând cu 1999, are drept obiectiv să ofere tuturor consumatorilor din Uniunea Europeană, indiferent dacă sunt persoane fizice sau juridice, posibilităţi reale de </a:t>
            </a:r>
            <a:r>
              <a:rPr lang="ro-RO" dirty="0" smtClean="0"/>
              <a:t>alegere</a:t>
            </a:r>
            <a:r>
              <a:rPr lang="vi-VN" dirty="0" smtClean="0"/>
              <a:t>, precum și noi oportunităţi de afaceri și un comerţ transfrontalier mai intens, pentru a asigura obţinerea de progrese în materie de eficienţă, preţuri competitive și îmbunătăţirea calităţii serviciilor, precum și pentru a contribui la siguranţa alimentării și la dezvoltarea durabilă.</a:t>
            </a:r>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ro-RO" dirty="0" smtClean="0"/>
              <a:t>(17.2) </a:t>
            </a:r>
            <a:r>
              <a:rPr lang="vi-VN" dirty="0" smtClean="0"/>
              <a:t>Activitatea de transport a energiei electrice include cel puţin</a:t>
            </a:r>
            <a:r>
              <a:rPr lang="ro-RO" dirty="0" smtClean="0"/>
              <a:t> </a:t>
            </a:r>
            <a:r>
              <a:rPr lang="vi-VN" dirty="0" smtClean="0"/>
              <a:t>următoarele activităţi, pe lângă cele enumerate la articolul 12: </a:t>
            </a:r>
          </a:p>
          <a:p>
            <a:pPr>
              <a:buNone/>
            </a:pPr>
            <a:r>
              <a:rPr lang="vi-VN" dirty="0" smtClean="0"/>
              <a:t>(a) reprezentarea operatorului de transport și de sistem și contactele cu terţi și cu autorităţile de reglementare;</a:t>
            </a:r>
          </a:p>
          <a:p>
            <a:pPr>
              <a:buNone/>
            </a:pPr>
            <a:r>
              <a:rPr lang="vi-VN" dirty="0" smtClean="0"/>
              <a:t>(b) reprezentarea operatorului de transport și de sistem în cadrul</a:t>
            </a:r>
            <a:r>
              <a:rPr lang="ro-RO" dirty="0" smtClean="0"/>
              <a:t> </a:t>
            </a:r>
            <a:r>
              <a:rPr lang="vi-VN" dirty="0" smtClean="0"/>
              <a:t>Reţelei europene a operatorilor de transport și de sistem de</a:t>
            </a:r>
            <a:r>
              <a:rPr lang="ro-RO" dirty="0" smtClean="0"/>
              <a:t> </a:t>
            </a:r>
            <a:r>
              <a:rPr lang="vi-VN" dirty="0" smtClean="0"/>
              <a:t>transport de energie electrică („ENTSO</a:t>
            </a:r>
            <a:r>
              <a:rPr lang="ro-RO" dirty="0" smtClean="0"/>
              <a:t>-E</a:t>
            </a:r>
            <a:r>
              <a:rPr lang="vi-VN" dirty="0" smtClean="0"/>
              <a:t>”);</a:t>
            </a:r>
          </a:p>
          <a:p>
            <a:pPr>
              <a:buNone/>
            </a:pPr>
            <a:r>
              <a:rPr lang="en-US" dirty="0" smtClean="0"/>
              <a:t>(c) </a:t>
            </a:r>
            <a:r>
              <a:rPr lang="en-US" dirty="0" err="1" smtClean="0"/>
              <a:t>acordarea</a:t>
            </a:r>
            <a:r>
              <a:rPr lang="en-US" dirty="0" smtClean="0"/>
              <a:t> și </a:t>
            </a:r>
            <a:r>
              <a:rPr lang="en-US" dirty="0" err="1" smtClean="0"/>
              <a:t>gestionarea</a:t>
            </a:r>
            <a:r>
              <a:rPr lang="en-US" dirty="0" smtClean="0"/>
              <a:t> </a:t>
            </a:r>
            <a:r>
              <a:rPr lang="en-US" dirty="0" err="1" smtClean="0"/>
              <a:t>accesului</a:t>
            </a:r>
            <a:r>
              <a:rPr lang="en-US" dirty="0" smtClean="0"/>
              <a:t> </a:t>
            </a:r>
            <a:r>
              <a:rPr lang="en-US" dirty="0" err="1" smtClean="0"/>
              <a:t>terţilor</a:t>
            </a:r>
            <a:r>
              <a:rPr lang="en-US" dirty="0" smtClean="0"/>
              <a:t> </a:t>
            </a:r>
            <a:r>
              <a:rPr lang="en-US" dirty="0" err="1" smtClean="0"/>
              <a:t>în</a:t>
            </a:r>
            <a:r>
              <a:rPr lang="en-US" dirty="0" smtClean="0"/>
              <a:t> mod </a:t>
            </a:r>
            <a:r>
              <a:rPr lang="en-US" dirty="0" err="1" smtClean="0"/>
              <a:t>nediscriminatoriu</a:t>
            </a:r>
            <a:r>
              <a:rPr lang="en-US" dirty="0" smtClean="0"/>
              <a:t> </a:t>
            </a:r>
            <a:r>
              <a:rPr lang="en-US" dirty="0" err="1" smtClean="0"/>
              <a:t>între</a:t>
            </a:r>
            <a:r>
              <a:rPr lang="en-US" dirty="0" smtClean="0"/>
              <a:t> </a:t>
            </a:r>
            <a:r>
              <a:rPr lang="en-US" dirty="0" err="1" smtClean="0"/>
              <a:t>utilizatorii</a:t>
            </a:r>
            <a:r>
              <a:rPr lang="en-US" dirty="0" smtClean="0"/>
              <a:t> </a:t>
            </a:r>
            <a:r>
              <a:rPr lang="en-US" dirty="0" err="1" smtClean="0"/>
              <a:t>sau</a:t>
            </a:r>
            <a:r>
              <a:rPr lang="en-US" dirty="0" smtClean="0"/>
              <a:t> </a:t>
            </a:r>
            <a:r>
              <a:rPr lang="en-US" dirty="0" err="1" smtClean="0"/>
              <a:t>categoriile</a:t>
            </a:r>
            <a:r>
              <a:rPr lang="en-US" dirty="0" smtClean="0"/>
              <a:t> de </a:t>
            </a:r>
            <a:r>
              <a:rPr lang="en-US" dirty="0" err="1" smtClean="0"/>
              <a:t>utilizatori</a:t>
            </a:r>
            <a:r>
              <a:rPr lang="en-US" dirty="0" smtClean="0"/>
              <a:t> </a:t>
            </a:r>
            <a:r>
              <a:rPr lang="en-US" dirty="0" err="1" smtClean="0"/>
              <a:t>ai</a:t>
            </a:r>
            <a:r>
              <a:rPr lang="ro-RO" dirty="0" smtClean="0"/>
              <a:t> </a:t>
            </a:r>
            <a:r>
              <a:rPr lang="en-US" dirty="0" err="1" smtClean="0"/>
              <a:t>sistemului</a:t>
            </a:r>
            <a:r>
              <a:rPr lang="en-US" dirty="0" smtClean="0"/>
              <a:t>;</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vi-VN" dirty="0" smtClean="0"/>
              <a:t>(d) colectarea tuturor tarifelor aferente sistemului de transport,</a:t>
            </a:r>
            <a:r>
              <a:rPr lang="ro-RO" dirty="0" smtClean="0"/>
              <a:t> </a:t>
            </a:r>
            <a:r>
              <a:rPr lang="vi-VN" dirty="0" smtClean="0"/>
              <a:t>inclusiv a tarifelor de acces la reţea, a tarifelor pentru serviciile de sistem necesare echilibrării sistemului, precum cumpărarea de servicii (costurile cu echilibrarea, cumpărarea de</a:t>
            </a:r>
            <a:r>
              <a:rPr lang="ro-RO" dirty="0" smtClean="0"/>
              <a:t> </a:t>
            </a:r>
            <a:r>
              <a:rPr lang="vi-VN" dirty="0" smtClean="0"/>
              <a:t>energie pentru acoperirea pierderilor în reţea);</a:t>
            </a:r>
          </a:p>
          <a:p>
            <a:r>
              <a:rPr lang="en-US" dirty="0" smtClean="0"/>
              <a:t>(e) </a:t>
            </a:r>
            <a:r>
              <a:rPr lang="en-US" dirty="0" err="1" smtClean="0"/>
              <a:t>exploatarea</a:t>
            </a:r>
            <a:r>
              <a:rPr lang="en-US" dirty="0" smtClean="0"/>
              <a:t>, </a:t>
            </a:r>
            <a:r>
              <a:rPr lang="en-US" dirty="0" err="1" smtClean="0"/>
              <a:t>întreţinerea</a:t>
            </a:r>
            <a:r>
              <a:rPr lang="en-US" dirty="0" smtClean="0"/>
              <a:t> și </a:t>
            </a:r>
            <a:r>
              <a:rPr lang="en-US" dirty="0" err="1" smtClean="0"/>
              <a:t>dezvoltarea</a:t>
            </a:r>
            <a:r>
              <a:rPr lang="en-US" dirty="0" smtClean="0"/>
              <a:t> </a:t>
            </a:r>
            <a:r>
              <a:rPr lang="en-US" dirty="0" err="1" smtClean="0"/>
              <a:t>unui</a:t>
            </a:r>
            <a:r>
              <a:rPr lang="en-US" dirty="0" smtClean="0"/>
              <a:t> </a:t>
            </a:r>
            <a:r>
              <a:rPr lang="en-US" dirty="0" err="1" smtClean="0"/>
              <a:t>sistem</a:t>
            </a:r>
            <a:r>
              <a:rPr lang="en-US" dirty="0" smtClean="0"/>
              <a:t> de transport </a:t>
            </a:r>
            <a:r>
              <a:rPr lang="en-US" dirty="0" err="1" smtClean="0"/>
              <a:t>sigur</a:t>
            </a:r>
            <a:r>
              <a:rPr lang="en-US" dirty="0" smtClean="0"/>
              <a:t>, </a:t>
            </a:r>
            <a:r>
              <a:rPr lang="en-US" dirty="0" err="1" smtClean="0"/>
              <a:t>eficace</a:t>
            </a:r>
            <a:r>
              <a:rPr lang="en-US" dirty="0" smtClean="0"/>
              <a:t> și </a:t>
            </a:r>
            <a:r>
              <a:rPr lang="en-US" dirty="0" err="1" smtClean="0"/>
              <a:t>eficient</a:t>
            </a:r>
            <a:r>
              <a:rPr lang="en-US" dirty="0" smtClean="0"/>
              <a:t> </a:t>
            </a:r>
            <a:r>
              <a:rPr lang="ro-RO" dirty="0" err="1" smtClean="0"/>
              <a:t>dpdv</a:t>
            </a:r>
            <a:r>
              <a:rPr lang="ro-RO" dirty="0" smtClean="0"/>
              <a:t> </a:t>
            </a:r>
            <a:r>
              <a:rPr lang="en-US" dirty="0" smtClean="0"/>
              <a:t>economic;</a:t>
            </a:r>
          </a:p>
          <a:p>
            <a:r>
              <a:rPr lang="vi-VN" dirty="0" smtClean="0"/>
              <a:t>(f) planificarea investiţiilor care să asigure capacitatea pe termen</a:t>
            </a:r>
            <a:r>
              <a:rPr lang="ro-RO" dirty="0" smtClean="0"/>
              <a:t> </a:t>
            </a:r>
            <a:r>
              <a:rPr lang="vi-VN" dirty="0" smtClean="0"/>
              <a:t>lung a sistemului de a face faţă cererilor rezonabile și de a</a:t>
            </a:r>
            <a:r>
              <a:rPr lang="ro-RO" dirty="0" smtClean="0"/>
              <a:t> </a:t>
            </a:r>
            <a:r>
              <a:rPr lang="vi-VN" dirty="0" smtClean="0"/>
              <a:t>garanta siguranţa alimentării;</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ro-RO" dirty="0" smtClean="0"/>
              <a:t>(</a:t>
            </a:r>
            <a:r>
              <a:rPr lang="vi-VN" dirty="0" smtClean="0"/>
              <a:t>g) instituirea de asociaţii în participaţiune adecvate, inclusiv cu</a:t>
            </a:r>
            <a:r>
              <a:rPr lang="ro-RO" dirty="0" smtClean="0"/>
              <a:t> </a:t>
            </a:r>
            <a:r>
              <a:rPr lang="vi-VN" dirty="0" smtClean="0"/>
              <a:t>unul sau mai mulţi operatori de transport și de sistem, de</a:t>
            </a:r>
            <a:r>
              <a:rPr lang="ro-RO" dirty="0" smtClean="0"/>
              <a:t> </a:t>
            </a:r>
            <a:r>
              <a:rPr lang="vi-VN" dirty="0" smtClean="0"/>
              <a:t>schimburi de energie, și cu alţi actori relevanţi, în cadrul</a:t>
            </a:r>
            <a:r>
              <a:rPr lang="ro-RO" dirty="0" smtClean="0"/>
              <a:t> </a:t>
            </a:r>
            <a:r>
              <a:rPr lang="vi-VN" dirty="0" smtClean="0"/>
              <a:t>obiectivelor de dezvoltare a creării de pieţe regionale sau de</a:t>
            </a:r>
            <a:r>
              <a:rPr lang="ro-RO" dirty="0" smtClean="0"/>
              <a:t> </a:t>
            </a:r>
            <a:r>
              <a:rPr lang="vi-VN" dirty="0" smtClean="0"/>
              <a:t>facilitare a procesului de liberalizare; precum și</a:t>
            </a:r>
          </a:p>
          <a:p>
            <a:r>
              <a:rPr lang="en-US" dirty="0" smtClean="0"/>
              <a:t>(h) </a:t>
            </a:r>
            <a:r>
              <a:rPr lang="en-US" dirty="0" err="1" smtClean="0"/>
              <a:t>toate</a:t>
            </a:r>
            <a:r>
              <a:rPr lang="en-US" dirty="0" smtClean="0"/>
              <a:t> </a:t>
            </a:r>
            <a:r>
              <a:rPr lang="en-US" dirty="0" err="1" smtClean="0"/>
              <a:t>serviciile</a:t>
            </a:r>
            <a:r>
              <a:rPr lang="en-US" dirty="0" smtClean="0"/>
              <a:t> </a:t>
            </a:r>
            <a:r>
              <a:rPr lang="en-US" dirty="0" err="1" smtClean="0"/>
              <a:t>aferente</a:t>
            </a:r>
            <a:r>
              <a:rPr lang="en-US" dirty="0" smtClean="0"/>
              <a:t> </a:t>
            </a:r>
            <a:r>
              <a:rPr lang="en-US" dirty="0" err="1" smtClean="0"/>
              <a:t>întreprinderii</a:t>
            </a:r>
            <a:r>
              <a:rPr lang="en-US" dirty="0" smtClean="0"/>
              <a:t>, </a:t>
            </a:r>
            <a:r>
              <a:rPr lang="en-US" dirty="0" err="1" smtClean="0"/>
              <a:t>inclusiv</a:t>
            </a:r>
            <a:r>
              <a:rPr lang="en-US" dirty="0" smtClean="0"/>
              <a:t> </a:t>
            </a:r>
            <a:r>
              <a:rPr lang="en-US" dirty="0" err="1" smtClean="0"/>
              <a:t>cele</a:t>
            </a:r>
            <a:r>
              <a:rPr lang="en-US" dirty="0" smtClean="0"/>
              <a:t> </a:t>
            </a:r>
            <a:r>
              <a:rPr lang="en-US" dirty="0" err="1" smtClean="0"/>
              <a:t>juridice</a:t>
            </a:r>
            <a:r>
              <a:rPr lang="en-US" dirty="0" smtClean="0"/>
              <a:t>, de</a:t>
            </a:r>
            <a:r>
              <a:rPr lang="ro-RO" dirty="0" smtClean="0"/>
              <a:t> </a:t>
            </a:r>
            <a:r>
              <a:rPr lang="en-US" dirty="0" err="1" smtClean="0"/>
              <a:t>contabilitate</a:t>
            </a:r>
            <a:r>
              <a:rPr lang="en-US" dirty="0" smtClean="0"/>
              <a:t> și </a:t>
            </a:r>
            <a:r>
              <a:rPr lang="en-US" dirty="0" err="1" smtClean="0"/>
              <a:t>informatice</a:t>
            </a:r>
            <a:r>
              <a:rPr lang="en-US" dirty="0" smtClean="0"/>
              <a:t>.</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en-US" i="1" dirty="0" smtClean="0"/>
              <a:t>Articolul 18</a:t>
            </a:r>
          </a:p>
          <a:p>
            <a:r>
              <a:rPr lang="en-US" b="1" dirty="0" err="1" smtClean="0"/>
              <a:t>Independenţa</a:t>
            </a:r>
            <a:r>
              <a:rPr lang="en-US" b="1" dirty="0" smtClean="0"/>
              <a:t> </a:t>
            </a:r>
            <a:r>
              <a:rPr lang="en-US" b="1" dirty="0" err="1" smtClean="0"/>
              <a:t>operatorului</a:t>
            </a:r>
            <a:r>
              <a:rPr lang="en-US" b="1" dirty="0" smtClean="0"/>
              <a:t> de transport și de </a:t>
            </a:r>
            <a:r>
              <a:rPr lang="en-US" b="1" dirty="0" err="1" smtClean="0"/>
              <a:t>sistem</a:t>
            </a:r>
            <a:endParaRPr lang="en-US" dirty="0" smtClean="0"/>
          </a:p>
          <a:p>
            <a:r>
              <a:rPr lang="en-US" dirty="0" smtClean="0"/>
              <a:t>(1) </a:t>
            </a:r>
            <a:r>
              <a:rPr lang="ro-RO" dirty="0" smtClean="0"/>
              <a:t> </a:t>
            </a:r>
            <a:r>
              <a:rPr lang="vi-VN" dirty="0" smtClean="0"/>
              <a:t>Fără a aduce atingere deciziilor organismului de supraveghere prevăzut la art</a:t>
            </a:r>
            <a:r>
              <a:rPr lang="ro-RO" dirty="0" smtClean="0"/>
              <a:t>.</a:t>
            </a:r>
            <a:r>
              <a:rPr lang="vi-VN" dirty="0" smtClean="0"/>
              <a:t> 20, </a:t>
            </a:r>
            <a:r>
              <a:rPr lang="ro-RO" dirty="0" smtClean="0"/>
              <a:t>OTS </a:t>
            </a:r>
            <a:r>
              <a:rPr lang="vi-VN" dirty="0" smtClean="0"/>
              <a:t>are: </a:t>
            </a:r>
          </a:p>
          <a:p>
            <a:pPr marL="514350" indent="-514350">
              <a:buAutoNum type="alphaLcParenBoth"/>
            </a:pPr>
            <a:r>
              <a:rPr lang="vi-VN" dirty="0" smtClean="0"/>
              <a:t>competenţe efective de luare a deciziilor, independent de</a:t>
            </a:r>
            <a:r>
              <a:rPr lang="ro-RO" dirty="0" smtClean="0"/>
              <a:t> </a:t>
            </a:r>
            <a:r>
              <a:rPr lang="vi-VN" dirty="0" smtClean="0"/>
              <a:t>întreprinderea integrată din domeniul energiei electrice, în</a:t>
            </a:r>
            <a:r>
              <a:rPr lang="ro-RO" dirty="0" smtClean="0"/>
              <a:t> </a:t>
            </a:r>
            <a:r>
              <a:rPr lang="vi-VN" dirty="0" smtClean="0"/>
              <a:t>ceea ce privește activele necesare pentru exploatarea, întreţinerea sau dezvoltarea sistemului de transport;</a:t>
            </a:r>
          </a:p>
          <a:p>
            <a:pPr>
              <a:buNone/>
            </a:pPr>
            <a:r>
              <a:rPr lang="en-US" dirty="0" smtClean="0"/>
              <a:t>(b) are </a:t>
            </a:r>
            <a:r>
              <a:rPr lang="en-US" dirty="0" err="1" smtClean="0"/>
              <a:t>dreptul</a:t>
            </a:r>
            <a:r>
              <a:rPr lang="en-US" dirty="0" smtClean="0"/>
              <a:t> de a </a:t>
            </a:r>
            <a:r>
              <a:rPr lang="en-US" dirty="0" err="1" smtClean="0"/>
              <a:t>obţine</a:t>
            </a:r>
            <a:r>
              <a:rPr lang="en-US" dirty="0" smtClean="0"/>
              <a:t> </a:t>
            </a:r>
            <a:r>
              <a:rPr lang="en-US" dirty="0" err="1" smtClean="0"/>
              <a:t>finanţare</a:t>
            </a:r>
            <a:r>
              <a:rPr lang="en-US" dirty="0" smtClean="0"/>
              <a:t> </a:t>
            </a:r>
            <a:r>
              <a:rPr lang="en-US" dirty="0" err="1" smtClean="0"/>
              <a:t>pe</a:t>
            </a:r>
            <a:r>
              <a:rPr lang="en-US" dirty="0" smtClean="0"/>
              <a:t> </a:t>
            </a:r>
            <a:r>
              <a:rPr lang="en-US" dirty="0" err="1" smtClean="0"/>
              <a:t>pieţele</a:t>
            </a:r>
            <a:r>
              <a:rPr lang="en-US" dirty="0" smtClean="0"/>
              <a:t> de capital, </a:t>
            </a:r>
            <a:r>
              <a:rPr lang="en-US" dirty="0" err="1" smtClean="0"/>
              <a:t>în</a:t>
            </a:r>
            <a:r>
              <a:rPr lang="en-US" dirty="0" smtClean="0"/>
              <a:t> special </a:t>
            </a:r>
            <a:r>
              <a:rPr lang="en-US" dirty="0" err="1" smtClean="0"/>
              <a:t>prin</a:t>
            </a:r>
            <a:r>
              <a:rPr lang="en-US" dirty="0" smtClean="0"/>
              <a:t> </a:t>
            </a:r>
            <a:r>
              <a:rPr lang="en-US" dirty="0" err="1" smtClean="0"/>
              <a:t>împrumuturi</a:t>
            </a:r>
            <a:r>
              <a:rPr lang="en-US" dirty="0" smtClean="0"/>
              <a:t> și </a:t>
            </a:r>
            <a:r>
              <a:rPr lang="en-US" dirty="0" err="1" smtClean="0"/>
              <a:t>aport</a:t>
            </a:r>
            <a:r>
              <a:rPr lang="en-US" dirty="0" smtClean="0"/>
              <a:t> de capital.</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en-US" dirty="0" smtClean="0"/>
              <a:t>(6) </a:t>
            </a:r>
            <a:r>
              <a:rPr lang="ro-RO" dirty="0" smtClean="0"/>
              <a:t> </a:t>
            </a:r>
            <a:r>
              <a:rPr lang="vi-VN" dirty="0" smtClean="0"/>
              <a:t>Orice relaţii comerciale și financiare între întreprinderea</a:t>
            </a:r>
            <a:r>
              <a:rPr lang="ro-RO" dirty="0" smtClean="0"/>
              <a:t> </a:t>
            </a:r>
            <a:r>
              <a:rPr lang="vi-VN" dirty="0" smtClean="0"/>
              <a:t>integrată vertical și operatorul de transport și de sistem</a:t>
            </a:r>
            <a:r>
              <a:rPr lang="ro-RO" dirty="0" smtClean="0"/>
              <a:t> </a:t>
            </a:r>
            <a:r>
              <a:rPr lang="vi-VN" dirty="0" smtClean="0"/>
              <a:t>respectă condiţiile pieţei. </a:t>
            </a:r>
            <a:endParaRPr lang="ro-RO" dirty="0" smtClean="0"/>
          </a:p>
          <a:p>
            <a:endParaRPr lang="ro-RO" dirty="0" smtClean="0"/>
          </a:p>
          <a:p>
            <a:r>
              <a:rPr lang="ro-RO" dirty="0" smtClean="0"/>
              <a:t>(</a:t>
            </a:r>
            <a:r>
              <a:rPr lang="en-US" dirty="0" smtClean="0"/>
              <a:t>7) </a:t>
            </a:r>
            <a:r>
              <a:rPr lang="ro-RO" dirty="0" smtClean="0"/>
              <a:t> </a:t>
            </a:r>
            <a:r>
              <a:rPr lang="vi-VN" dirty="0" smtClean="0"/>
              <a:t>Operatorul de transport și de sistem prezintă autorităţii de</a:t>
            </a:r>
            <a:r>
              <a:rPr lang="ro-RO" dirty="0" smtClean="0"/>
              <a:t> </a:t>
            </a:r>
            <a:r>
              <a:rPr lang="vi-VN" dirty="0" smtClean="0"/>
              <a:t>reglementare, în vederea aprobării, toate acordurile comerciale și</a:t>
            </a:r>
            <a:r>
              <a:rPr lang="ro-RO" dirty="0" smtClean="0"/>
              <a:t> </a:t>
            </a:r>
            <a:r>
              <a:rPr lang="vi-VN" dirty="0" smtClean="0"/>
              <a:t>financiare încheiate cu întreprinderea integrată vertical.</a:t>
            </a:r>
            <a:endParaRPr lang="en-US" dirty="0" smtClean="0"/>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268760"/>
            <a:ext cx="8496944" cy="1828800"/>
          </a:xfrm>
        </p:spPr>
        <p:txBody>
          <a:bodyPr/>
          <a:lstStyle/>
          <a:p>
            <a:r>
              <a:rPr lang="en-US" i="1" dirty="0" smtClean="0"/>
              <a:t>Articolul 22</a:t>
            </a:r>
          </a:p>
          <a:p>
            <a:r>
              <a:rPr lang="en-US" b="1" dirty="0" err="1" smtClean="0"/>
              <a:t>Dezvoltarea</a:t>
            </a:r>
            <a:r>
              <a:rPr lang="en-US" b="1" dirty="0" smtClean="0"/>
              <a:t> </a:t>
            </a:r>
            <a:r>
              <a:rPr lang="en-US" b="1" dirty="0" err="1" smtClean="0"/>
              <a:t>reţelei</a:t>
            </a:r>
            <a:r>
              <a:rPr lang="en-US" b="1" dirty="0" smtClean="0"/>
              <a:t> și </a:t>
            </a:r>
            <a:r>
              <a:rPr lang="en-US" b="1" dirty="0" err="1" smtClean="0"/>
              <a:t>competenţele</a:t>
            </a:r>
            <a:r>
              <a:rPr lang="en-US" b="1" dirty="0" smtClean="0"/>
              <a:t> de </a:t>
            </a:r>
            <a:r>
              <a:rPr lang="en-US" b="1" dirty="0" err="1" smtClean="0"/>
              <a:t>decizie</a:t>
            </a:r>
            <a:r>
              <a:rPr lang="en-US" b="1" dirty="0" smtClean="0"/>
              <a:t> </a:t>
            </a:r>
            <a:r>
              <a:rPr lang="en-US" b="1" dirty="0" err="1" smtClean="0"/>
              <a:t>asupra</a:t>
            </a:r>
            <a:r>
              <a:rPr lang="ro-RO" b="1" dirty="0" smtClean="0"/>
              <a:t> </a:t>
            </a:r>
            <a:r>
              <a:rPr lang="en-US" b="1" dirty="0" err="1" smtClean="0"/>
              <a:t>investiţiilor</a:t>
            </a:r>
            <a:endParaRPr lang="ro-RO" b="1" dirty="0" smtClean="0"/>
          </a:p>
          <a:p>
            <a:endParaRPr lang="en-US" dirty="0" smtClean="0"/>
          </a:p>
          <a:p>
            <a:r>
              <a:rPr lang="ro-RO" dirty="0" smtClean="0"/>
              <a:t>(1) </a:t>
            </a:r>
            <a:r>
              <a:rPr lang="vi-VN" dirty="0" smtClean="0"/>
              <a:t>În fiecare an, operatorii de transport și de sistem prezintă</a:t>
            </a:r>
            <a:r>
              <a:rPr lang="ro-RO" dirty="0" smtClean="0"/>
              <a:t> </a:t>
            </a:r>
            <a:r>
              <a:rPr lang="vi-VN" dirty="0" smtClean="0"/>
              <a:t>autorităţii de reglementare un plan de dezvoltare a reţelei prevăzut pentru zece ani</a:t>
            </a:r>
            <a:r>
              <a:rPr lang="ro-RO" dirty="0" smtClean="0"/>
              <a:t>,</a:t>
            </a:r>
            <a:r>
              <a:rPr lang="vi-VN" dirty="0" smtClean="0"/>
              <a:t> bazat pe oferta și cererea actuală și pe previziunile de ofertă și de cerere, după consultarea prealabilă cu toţi</a:t>
            </a:r>
            <a:r>
              <a:rPr lang="ro-RO" dirty="0" smtClean="0"/>
              <a:t> </a:t>
            </a:r>
            <a:r>
              <a:rPr lang="vi-VN" dirty="0" smtClean="0"/>
              <a:t>factorii interesaţi. </a:t>
            </a:r>
            <a:endParaRPr lang="en-US" dirty="0" smtClean="0"/>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ro-RO" dirty="0" smtClean="0"/>
              <a:t>(</a:t>
            </a:r>
            <a:r>
              <a:rPr lang="en-US" dirty="0" smtClean="0"/>
              <a:t>2) </a:t>
            </a:r>
            <a:r>
              <a:rPr lang="ro-RO" dirty="0" smtClean="0"/>
              <a:t> </a:t>
            </a:r>
            <a:r>
              <a:rPr lang="vi-VN" dirty="0" smtClean="0"/>
              <a:t>În special, planul de dezvoltare a reţelei prevăzut pentru</a:t>
            </a:r>
            <a:r>
              <a:rPr lang="ro-RO" dirty="0" smtClean="0"/>
              <a:t> </a:t>
            </a:r>
            <a:r>
              <a:rPr lang="vi-VN" dirty="0" smtClean="0"/>
              <a:t>zece ani trebuie: </a:t>
            </a:r>
          </a:p>
          <a:p>
            <a:pPr>
              <a:buNone/>
            </a:pPr>
            <a:r>
              <a:rPr lang="vi-VN" dirty="0" smtClean="0"/>
              <a:t>(a) să indice operatorilor pieţei principalele infrastructuri de</a:t>
            </a:r>
            <a:r>
              <a:rPr lang="ro-RO" dirty="0" smtClean="0"/>
              <a:t> </a:t>
            </a:r>
            <a:r>
              <a:rPr lang="vi-VN" dirty="0" smtClean="0"/>
              <a:t>transport care trebuie să fie construite sau modernizate în</a:t>
            </a:r>
            <a:r>
              <a:rPr lang="ro-RO" dirty="0" smtClean="0"/>
              <a:t> </a:t>
            </a:r>
            <a:r>
              <a:rPr lang="vi-VN" dirty="0" smtClean="0"/>
              <a:t>următorii zece ani;</a:t>
            </a:r>
          </a:p>
          <a:p>
            <a:pPr>
              <a:buNone/>
            </a:pPr>
            <a:r>
              <a:rPr lang="vi-VN" dirty="0" smtClean="0"/>
              <a:t>(b) să conţină toate investiţiile deja stabilite și să identifice noi</a:t>
            </a:r>
            <a:r>
              <a:rPr lang="ro-RO" dirty="0" smtClean="0"/>
              <a:t> </a:t>
            </a:r>
            <a:r>
              <a:rPr lang="vi-VN" dirty="0" smtClean="0"/>
              <a:t>investiţii care trebuie să fie efectuate în următorii zece ani;</a:t>
            </a:r>
          </a:p>
          <a:p>
            <a:pPr>
              <a:buNone/>
            </a:pPr>
            <a:r>
              <a:rPr lang="vi-VN" dirty="0" smtClean="0"/>
              <a:t>(c) să prevadă un interval de timp pentru toate proiectele de</a:t>
            </a:r>
            <a:r>
              <a:rPr lang="ro-RO" dirty="0" smtClean="0"/>
              <a:t> </a:t>
            </a:r>
            <a:r>
              <a:rPr lang="vi-VN" dirty="0" smtClean="0"/>
              <a:t>investiţii.</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en-US" i="1" dirty="0" smtClean="0"/>
              <a:t>Articolul 23</a:t>
            </a:r>
          </a:p>
          <a:p>
            <a:r>
              <a:rPr lang="en-US" b="1" dirty="0" err="1" smtClean="0"/>
              <a:t>Competenţele</a:t>
            </a:r>
            <a:r>
              <a:rPr lang="en-US" b="1" dirty="0" smtClean="0"/>
              <a:t> </a:t>
            </a:r>
            <a:r>
              <a:rPr lang="en-US" b="1" dirty="0" err="1" smtClean="0"/>
              <a:t>decizionale</a:t>
            </a:r>
            <a:r>
              <a:rPr lang="en-US" b="1" dirty="0" smtClean="0"/>
              <a:t> </a:t>
            </a:r>
            <a:r>
              <a:rPr lang="en-US" b="1" dirty="0" err="1" smtClean="0"/>
              <a:t>privind</a:t>
            </a:r>
            <a:r>
              <a:rPr lang="en-US" b="1" dirty="0" smtClean="0"/>
              <a:t> </a:t>
            </a:r>
            <a:r>
              <a:rPr lang="en-US" b="1" dirty="0" err="1" smtClean="0"/>
              <a:t>conectarea</a:t>
            </a:r>
            <a:r>
              <a:rPr lang="en-US" b="1" dirty="0" smtClean="0"/>
              <a:t> a </a:t>
            </a:r>
            <a:r>
              <a:rPr lang="en-US" b="1" dirty="0" err="1" smtClean="0"/>
              <a:t>noi</a:t>
            </a:r>
            <a:r>
              <a:rPr lang="ro-RO" b="1" dirty="0" smtClean="0"/>
              <a:t> </a:t>
            </a:r>
            <a:r>
              <a:rPr lang="en-US" b="1" dirty="0" err="1" smtClean="0"/>
              <a:t>centrale</a:t>
            </a:r>
            <a:r>
              <a:rPr lang="en-US" b="1" dirty="0" smtClean="0"/>
              <a:t> </a:t>
            </a:r>
            <a:r>
              <a:rPr lang="en-US" b="1" dirty="0" err="1" smtClean="0"/>
              <a:t>electrice</a:t>
            </a:r>
            <a:r>
              <a:rPr lang="en-US" b="1" dirty="0" smtClean="0"/>
              <a:t> la </a:t>
            </a:r>
            <a:r>
              <a:rPr lang="en-US" b="1" dirty="0" err="1" smtClean="0"/>
              <a:t>sistemul</a:t>
            </a:r>
            <a:r>
              <a:rPr lang="en-US" b="1" dirty="0" smtClean="0"/>
              <a:t> de transport</a:t>
            </a:r>
            <a:endParaRPr lang="ro-RO" dirty="0" smtClean="0"/>
          </a:p>
          <a:p>
            <a:r>
              <a:rPr lang="en-US" dirty="0" smtClean="0"/>
              <a:t>(1) </a:t>
            </a:r>
            <a:r>
              <a:rPr lang="ro-RO" dirty="0" smtClean="0"/>
              <a:t> </a:t>
            </a:r>
            <a:r>
              <a:rPr lang="vi-VN" dirty="0" smtClean="0"/>
              <a:t>Operatorul de transport și de sistem stabilește și publică</a:t>
            </a:r>
            <a:r>
              <a:rPr lang="ro-RO" dirty="0" smtClean="0"/>
              <a:t> </a:t>
            </a:r>
            <a:r>
              <a:rPr lang="vi-VN" dirty="0" smtClean="0"/>
              <a:t>proceduri transparente și eficiente privind conectarea nediscriminatorie a noi centrale electrice la sistemul de transport. Procedurile respective sunt supuse aprobării autorităţilor de reglementare</a:t>
            </a:r>
            <a:r>
              <a:rPr lang="ro-RO" dirty="0" smtClean="0"/>
              <a:t> </a:t>
            </a:r>
            <a:r>
              <a:rPr lang="vi-VN" dirty="0" smtClean="0"/>
              <a:t>naţionale.</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en-US" dirty="0" smtClean="0"/>
              <a:t>(</a:t>
            </a:r>
            <a:r>
              <a:rPr lang="ro-RO" dirty="0" smtClean="0"/>
              <a:t>23.2</a:t>
            </a:r>
            <a:r>
              <a:rPr lang="en-US" dirty="0" smtClean="0"/>
              <a:t>) </a:t>
            </a:r>
            <a:r>
              <a:rPr lang="ro-RO" dirty="0" smtClean="0"/>
              <a:t> </a:t>
            </a:r>
            <a:r>
              <a:rPr lang="vi-VN" dirty="0" smtClean="0"/>
              <a:t>Operatorului de transport și de sistem nu i se permite să</a:t>
            </a:r>
            <a:r>
              <a:rPr lang="ro-RO" dirty="0" smtClean="0"/>
              <a:t> </a:t>
            </a:r>
            <a:r>
              <a:rPr lang="vi-VN" dirty="0" smtClean="0"/>
              <a:t>refuze conectarea unei noi centrale prin invocarea unor viitoare</a:t>
            </a:r>
            <a:r>
              <a:rPr lang="ro-RO" dirty="0" smtClean="0"/>
              <a:t> </a:t>
            </a:r>
            <a:r>
              <a:rPr lang="vi-VN" dirty="0" smtClean="0"/>
              <a:t>limitări posibile ale capacităţilor de reţea disponibile, de exemplu</a:t>
            </a:r>
            <a:r>
              <a:rPr lang="ro-RO" dirty="0" smtClean="0"/>
              <a:t> </a:t>
            </a:r>
            <a:r>
              <a:rPr lang="vi-VN" dirty="0" smtClean="0"/>
              <a:t>congestia în părţile îndepărtate ale sistemului de transport. </a:t>
            </a:r>
            <a:endParaRPr lang="ro-RO" dirty="0" smtClean="0"/>
          </a:p>
          <a:p>
            <a:r>
              <a:rPr lang="en-US" dirty="0" smtClean="0"/>
              <a:t>(</a:t>
            </a:r>
            <a:r>
              <a:rPr lang="ro-RO" dirty="0" smtClean="0"/>
              <a:t>23.3</a:t>
            </a:r>
            <a:r>
              <a:rPr lang="en-US" dirty="0" smtClean="0"/>
              <a:t>) </a:t>
            </a:r>
            <a:r>
              <a:rPr lang="ro-RO" dirty="0" smtClean="0"/>
              <a:t> </a:t>
            </a:r>
            <a:r>
              <a:rPr lang="vi-VN" dirty="0" smtClean="0"/>
              <a:t>Operatorului de transport și de sistem nu i se permite să</a:t>
            </a:r>
            <a:r>
              <a:rPr lang="ro-RO" dirty="0" smtClean="0"/>
              <a:t> </a:t>
            </a:r>
            <a:r>
              <a:rPr lang="vi-VN" dirty="0" smtClean="0"/>
              <a:t>refuze un nou punct de conectare prin invocarea unor costuri</a:t>
            </a:r>
            <a:r>
              <a:rPr lang="ro-RO" dirty="0" smtClean="0"/>
              <a:t> </a:t>
            </a:r>
            <a:r>
              <a:rPr lang="vi-VN" dirty="0" smtClean="0"/>
              <a:t>suplimentare ocazionate și legate de creșterea necesară a capacităţii elementelor de sistem în perimetrul imediat al punctului de</a:t>
            </a:r>
            <a:r>
              <a:rPr lang="ro-RO" dirty="0" smtClean="0"/>
              <a:t> </a:t>
            </a:r>
            <a:r>
              <a:rPr lang="vi-VN" dirty="0" smtClean="0"/>
              <a:t>conectare.</a:t>
            </a:r>
          </a:p>
        </p:txBody>
      </p:sp>
      <p:sp>
        <p:nvSpPr>
          <p:cNvPr id="4" name="Rectangle 3"/>
          <p:cNvSpPr/>
          <p:nvPr/>
        </p:nvSpPr>
        <p:spPr>
          <a:xfrm>
            <a:off x="366234" y="260648"/>
            <a:ext cx="8019631"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 – Operatorul de transport independent</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Motivaţie</a:t>
            </a:r>
          </a:p>
          <a:p>
            <a:r>
              <a:rPr lang="ro-RO" dirty="0" smtClean="0"/>
              <a:t>Capitolul I – Obiect, domeniu de aplicare şi definiţii</a:t>
            </a:r>
          </a:p>
          <a:p>
            <a:r>
              <a:rPr lang="ro-RO" dirty="0" smtClean="0"/>
              <a:t>Capitolul II – Norme de organizare a sectorului</a:t>
            </a:r>
          </a:p>
          <a:p>
            <a:r>
              <a:rPr lang="ro-RO" dirty="0" smtClean="0"/>
              <a:t>Capitolul III – Producerea</a:t>
            </a:r>
          </a:p>
          <a:p>
            <a:r>
              <a:rPr lang="ro-RO" dirty="0" smtClean="0"/>
              <a:t>Capitolul IV – Exploatarea sistemelor de transport</a:t>
            </a:r>
          </a:p>
          <a:p>
            <a:r>
              <a:rPr lang="ro-RO" dirty="0" smtClean="0"/>
              <a:t>Capitolul V – Operatorul de transport independent</a:t>
            </a:r>
          </a:p>
          <a:p>
            <a:r>
              <a:rPr lang="ro-RO" dirty="0" smtClean="0">
                <a:solidFill>
                  <a:schemeClr val="accent2">
                    <a:lumMod val="60000"/>
                    <a:lumOff val="40000"/>
                  </a:schemeClr>
                </a:solidFill>
              </a:rPr>
              <a:t>Capitolul VI – Exploatarea sistemelor de distribuţie</a:t>
            </a:r>
          </a:p>
          <a:p>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dirty="0" smtClean="0"/>
              <a:t> </a:t>
            </a:r>
            <a:r>
              <a:rPr lang="ro-RO" dirty="0" smtClean="0"/>
              <a:t>(3) </a:t>
            </a:r>
            <a:r>
              <a:rPr lang="vi-VN" dirty="0" smtClean="0"/>
              <a:t>Libertăţile pe care tratatul </a:t>
            </a:r>
            <a:r>
              <a:rPr lang="ro-RO" dirty="0" smtClean="0"/>
              <a:t>(de instituire a CE) </a:t>
            </a:r>
            <a:r>
              <a:rPr lang="vi-VN" dirty="0" smtClean="0"/>
              <a:t>le garantează cetăţenilor Uniunii – printre altele, libera circulaţie a mărfurilor, libertatea de stabilire și libertatea de a presta servicii – pot fi efective numai în cadrul unei pieţe deschise în totalitate, care permite tuturor consumatorilor să își aleagă liber furnizorii și tuturor furnizorilor să își livreze liber produsele clienţilo</a:t>
            </a:r>
            <a:r>
              <a:rPr lang="ro-RO" dirty="0" smtClean="0"/>
              <a:t>r</a:t>
            </a:r>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en-US" i="1" dirty="0" smtClean="0"/>
              <a:t>Articolul 24</a:t>
            </a:r>
          </a:p>
          <a:p>
            <a:r>
              <a:rPr lang="en-US" b="1" dirty="0" err="1" smtClean="0"/>
              <a:t>Desemnarea</a:t>
            </a:r>
            <a:r>
              <a:rPr lang="en-US" b="1" dirty="0" smtClean="0"/>
              <a:t> </a:t>
            </a:r>
            <a:r>
              <a:rPr lang="en-US" b="1" dirty="0" err="1" smtClean="0"/>
              <a:t>operatorilor</a:t>
            </a:r>
            <a:r>
              <a:rPr lang="en-US" b="1" dirty="0" smtClean="0"/>
              <a:t> de </a:t>
            </a:r>
            <a:r>
              <a:rPr lang="en-US" b="1" dirty="0" err="1" smtClean="0"/>
              <a:t>distribuţie</a:t>
            </a:r>
            <a:endParaRPr lang="en-US" b="1" dirty="0" smtClean="0"/>
          </a:p>
          <a:p>
            <a:r>
              <a:rPr lang="vi-VN" dirty="0" smtClean="0"/>
              <a:t>Statele membre desemnează sau solicită întreprinderilor care au în</a:t>
            </a:r>
            <a:r>
              <a:rPr lang="ro-RO" dirty="0" smtClean="0"/>
              <a:t> </a:t>
            </a:r>
            <a:r>
              <a:rPr lang="vi-VN" dirty="0" smtClean="0"/>
              <a:t>proprietate sau răspund distribuţie să desemneze, pentru o perioadă de timp stabilită de către statele membre ţinând seama de</a:t>
            </a:r>
            <a:r>
              <a:rPr lang="ro-RO" dirty="0" smtClean="0"/>
              <a:t> </a:t>
            </a:r>
            <a:r>
              <a:rPr lang="vi-VN" dirty="0" smtClean="0"/>
              <a:t>considerente de eficienţă și echilibru economic, unul sau mai</a:t>
            </a:r>
            <a:r>
              <a:rPr lang="ro-RO" dirty="0" smtClean="0"/>
              <a:t> </a:t>
            </a:r>
            <a:r>
              <a:rPr lang="vi-VN" dirty="0" smtClean="0"/>
              <a:t>mulţi operatori de distribuţie.</a:t>
            </a:r>
          </a:p>
        </p:txBody>
      </p:sp>
      <p:sp>
        <p:nvSpPr>
          <p:cNvPr id="4" name="Rectangle 3"/>
          <p:cNvSpPr/>
          <p:nvPr/>
        </p:nvSpPr>
        <p:spPr>
          <a:xfrm>
            <a:off x="298683" y="260648"/>
            <a:ext cx="815473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 – Exploatarea sistemelor de distribuţie</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ro-RO" i="1" dirty="0" smtClean="0"/>
              <a:t>A</a:t>
            </a:r>
            <a:r>
              <a:rPr lang="en-US" i="1" dirty="0" err="1" smtClean="0"/>
              <a:t>rticolul</a:t>
            </a:r>
            <a:r>
              <a:rPr lang="en-US" i="1" dirty="0" smtClean="0"/>
              <a:t> 25</a:t>
            </a:r>
          </a:p>
          <a:p>
            <a:r>
              <a:rPr lang="en-US" b="1" dirty="0" err="1" smtClean="0"/>
              <a:t>Atribuţiile</a:t>
            </a:r>
            <a:r>
              <a:rPr lang="en-US" b="1" dirty="0" smtClean="0"/>
              <a:t> </a:t>
            </a:r>
            <a:r>
              <a:rPr lang="en-US" b="1" dirty="0" err="1" smtClean="0"/>
              <a:t>operatorilor</a:t>
            </a:r>
            <a:r>
              <a:rPr lang="en-US" b="1" dirty="0" smtClean="0"/>
              <a:t> de </a:t>
            </a:r>
            <a:r>
              <a:rPr lang="en-US" b="1" dirty="0" err="1" smtClean="0"/>
              <a:t>distribuţie</a:t>
            </a:r>
            <a:endParaRPr lang="ro-RO" b="1" dirty="0" smtClean="0"/>
          </a:p>
          <a:p>
            <a:r>
              <a:rPr lang="en-US" dirty="0" smtClean="0"/>
              <a:t>(1) </a:t>
            </a:r>
            <a:r>
              <a:rPr lang="ro-RO" dirty="0" smtClean="0"/>
              <a:t> </a:t>
            </a:r>
            <a:r>
              <a:rPr lang="vi-VN" dirty="0" smtClean="0"/>
              <a:t>Operatorul de distribuţie este responsabil de asigurarea</a:t>
            </a:r>
            <a:r>
              <a:rPr lang="ro-RO" dirty="0" smtClean="0"/>
              <a:t> </a:t>
            </a:r>
            <a:r>
              <a:rPr lang="vi-VN" dirty="0" smtClean="0"/>
              <a:t>capacităţii pe termen lung a sistemului de a satisface cereri rezonabile de distribuire a energiei electrice, de exploatarea, întreţinerea și dezvoltarea, în condiţii economice, a unui sistem de</a:t>
            </a:r>
            <a:r>
              <a:rPr lang="ro-RO" dirty="0" smtClean="0"/>
              <a:t> </a:t>
            </a:r>
            <a:r>
              <a:rPr lang="vi-VN" dirty="0" smtClean="0"/>
              <a:t>distribuţie a energiei electrice sigur, fiabil și eficient în zona sa,</a:t>
            </a:r>
            <a:r>
              <a:rPr lang="ro-RO" dirty="0" smtClean="0"/>
              <a:t> </a:t>
            </a:r>
            <a:r>
              <a:rPr lang="vi-VN" dirty="0" smtClean="0"/>
              <a:t>acordând atenţia cuvenită protecţiei mediului și promovării eficienţei energetice. </a:t>
            </a:r>
          </a:p>
        </p:txBody>
      </p:sp>
      <p:sp>
        <p:nvSpPr>
          <p:cNvPr id="4" name="Rectangle 3"/>
          <p:cNvSpPr/>
          <p:nvPr/>
        </p:nvSpPr>
        <p:spPr>
          <a:xfrm>
            <a:off x="298683" y="260648"/>
            <a:ext cx="815473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 – Exploatarea sistemelor de distribuţie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en-US" i="1" dirty="0" smtClean="0"/>
              <a:t>Articolul 26</a:t>
            </a:r>
          </a:p>
          <a:p>
            <a:r>
              <a:rPr lang="en-US" b="1" dirty="0" err="1" smtClean="0"/>
              <a:t>Separarea</a:t>
            </a:r>
            <a:r>
              <a:rPr lang="en-US" b="1" dirty="0" smtClean="0"/>
              <a:t> </a:t>
            </a:r>
            <a:r>
              <a:rPr lang="en-US" b="1" dirty="0" err="1" smtClean="0"/>
              <a:t>operatorilor</a:t>
            </a:r>
            <a:r>
              <a:rPr lang="en-US" b="1" dirty="0" smtClean="0"/>
              <a:t> de </a:t>
            </a:r>
            <a:r>
              <a:rPr lang="en-US" b="1" dirty="0" err="1" smtClean="0"/>
              <a:t>distribuţie</a:t>
            </a:r>
            <a:endParaRPr lang="ro-RO" dirty="0" smtClean="0"/>
          </a:p>
          <a:p>
            <a:r>
              <a:rPr lang="en-US" dirty="0" smtClean="0"/>
              <a:t>(1) </a:t>
            </a:r>
            <a:r>
              <a:rPr lang="ro-RO" dirty="0" smtClean="0"/>
              <a:t> </a:t>
            </a:r>
            <a:r>
              <a:rPr lang="vi-VN" dirty="0" smtClean="0"/>
              <a:t>În cazul în care face parte dintr-o întreprindere integrată</a:t>
            </a:r>
            <a:r>
              <a:rPr lang="ro-RO" dirty="0" smtClean="0"/>
              <a:t> </a:t>
            </a:r>
            <a:r>
              <a:rPr lang="vi-VN" dirty="0" smtClean="0"/>
              <a:t>vertical, operatorul de distribuţie este independent, cel puţin în</a:t>
            </a:r>
            <a:r>
              <a:rPr lang="en-US" dirty="0" smtClean="0"/>
              <a:t> </a:t>
            </a:r>
            <a:r>
              <a:rPr lang="vi-VN" dirty="0" smtClean="0"/>
              <a:t>ceea ce privește forma sa juridică, organizarea și procesul decizional, faţă de alte activităţi care nu au legătură cu distribuţia. </a:t>
            </a:r>
            <a:endParaRPr lang="ro-RO" dirty="0" smtClean="0"/>
          </a:p>
        </p:txBody>
      </p:sp>
      <p:sp>
        <p:nvSpPr>
          <p:cNvPr id="4" name="Rectangle 3"/>
          <p:cNvSpPr/>
          <p:nvPr/>
        </p:nvSpPr>
        <p:spPr>
          <a:xfrm>
            <a:off x="298683" y="260648"/>
            <a:ext cx="8154733"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pt-BR"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 – Exploatarea sistemelor de distribuţie</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solidFill>
                  <a:schemeClr val="accent2">
                    <a:lumMod val="60000"/>
                    <a:lumOff val="40000"/>
                  </a:schemeClr>
                </a:solidFill>
              </a:rPr>
              <a:t>Capitolul VII – Separarea contabilă şi transparenţa evidenţelor contabile</a:t>
            </a:r>
          </a:p>
          <a:p>
            <a:r>
              <a:rPr lang="ro-RO" dirty="0" smtClean="0"/>
              <a:t>Capitolul VIII – Organizarea accesului la sistem</a:t>
            </a:r>
          </a:p>
          <a:p>
            <a:r>
              <a:rPr lang="ro-RO" dirty="0" smtClean="0"/>
              <a:t>Capitolul IX – Autorităţile de reglementare naţionale</a:t>
            </a:r>
          </a:p>
          <a:p>
            <a:r>
              <a:rPr lang="ro-RO" dirty="0" smtClean="0"/>
              <a:t>Capitolul X – Pieţe cu amănuntul</a:t>
            </a:r>
          </a:p>
          <a:p>
            <a:r>
              <a:rPr lang="ro-RO" dirty="0" smtClean="0"/>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endParaRPr lang="en-US" dirty="0" smtClean="0"/>
          </a:p>
          <a:p>
            <a:r>
              <a:rPr lang="en-US" dirty="0" smtClean="0"/>
              <a:t>(3</a:t>
            </a:r>
            <a:r>
              <a:rPr lang="ro-RO" dirty="0" smtClean="0"/>
              <a:t>0.3</a:t>
            </a:r>
            <a:r>
              <a:rPr lang="en-US" dirty="0" smtClean="0"/>
              <a:t>) </a:t>
            </a:r>
            <a:r>
              <a:rPr lang="vi-VN" dirty="0" smtClean="0"/>
              <a:t>În evidenţele lor contabile, întreprinderile de energie electrică au conturi separate pentru fiecare dintre activităţile de transport și de distribuţie, astfel cum li s-ar cere să facă dacă activităţile</a:t>
            </a:r>
            <a:r>
              <a:rPr lang="ro-RO" dirty="0" smtClean="0"/>
              <a:t> </a:t>
            </a:r>
            <a:r>
              <a:rPr lang="vi-VN" dirty="0" smtClean="0"/>
              <a:t>respective ar fi desfășurate de întreprinderi separate, în vederea</a:t>
            </a:r>
            <a:r>
              <a:rPr lang="ro-RO" dirty="0" smtClean="0"/>
              <a:t> </a:t>
            </a:r>
            <a:r>
              <a:rPr lang="vi-VN" dirty="0" smtClean="0"/>
              <a:t>evitării discriminărilor, a subvenţiilor încrucișate și a denaturării</a:t>
            </a:r>
            <a:r>
              <a:rPr lang="ro-RO" dirty="0" smtClean="0"/>
              <a:t> </a:t>
            </a:r>
            <a:r>
              <a:rPr lang="vi-VN" dirty="0" smtClean="0"/>
              <a:t>concurenţei</a:t>
            </a:r>
            <a:r>
              <a:rPr lang="ro-RO" dirty="0" smtClean="0"/>
              <a:t>.</a:t>
            </a:r>
          </a:p>
        </p:txBody>
      </p:sp>
      <p:sp>
        <p:nvSpPr>
          <p:cNvPr id="4" name="Rectangle 3"/>
          <p:cNvSpPr/>
          <p:nvPr/>
        </p:nvSpPr>
        <p:spPr>
          <a:xfrm>
            <a:off x="673304" y="260648"/>
            <a:ext cx="7405489"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VII – Separarea contabilă</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transparenţa evidenţelor contabile</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endParaRPr lang="en-US" dirty="0" smtClean="0"/>
          </a:p>
          <a:p>
            <a:r>
              <a:rPr lang="vi-VN" dirty="0" smtClean="0"/>
              <a:t>De asemenea, întreprinderile ţin evidenţe contabile,</a:t>
            </a:r>
            <a:r>
              <a:rPr lang="ro-RO" dirty="0" smtClean="0"/>
              <a:t> </a:t>
            </a:r>
            <a:r>
              <a:rPr lang="vi-VN" dirty="0" smtClean="0"/>
              <a:t>care pot fi consolidate, pentru alte activităţi din sectorul energiei</a:t>
            </a:r>
            <a:r>
              <a:rPr lang="ro-RO" dirty="0" smtClean="0"/>
              <a:t> </a:t>
            </a:r>
            <a:r>
              <a:rPr lang="vi-VN" dirty="0" smtClean="0"/>
              <a:t>electrice care nu au legătură cu transportul sau cu distribuţia. </a:t>
            </a:r>
            <a:endParaRPr lang="ro-RO" dirty="0" smtClean="0"/>
          </a:p>
          <a:p>
            <a:r>
              <a:rPr lang="vi-VN" dirty="0" smtClean="0"/>
              <a:t>După caz, întreprinderile au conturi consolidate</a:t>
            </a:r>
            <a:r>
              <a:rPr lang="en-US" dirty="0" smtClean="0"/>
              <a:t> </a:t>
            </a:r>
            <a:r>
              <a:rPr lang="vi-VN" dirty="0" smtClean="0"/>
              <a:t>pentru alte activităţi din afara domeniului energiei electrice.</a:t>
            </a:r>
            <a:endParaRPr lang="ro-RO" dirty="0" smtClean="0"/>
          </a:p>
        </p:txBody>
      </p:sp>
      <p:sp>
        <p:nvSpPr>
          <p:cNvPr id="4" name="Rectangle 3"/>
          <p:cNvSpPr/>
          <p:nvPr/>
        </p:nvSpPr>
        <p:spPr>
          <a:xfrm>
            <a:off x="673304" y="260648"/>
            <a:ext cx="7405489" cy="1323439"/>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VII – Separarea contabilă</a:t>
            </a:r>
            <a:endParaRPr lang="ro-RO"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şi transparenţa evidenţelor contabile</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solidFill>
                  <a:schemeClr val="accent2">
                    <a:lumMod val="60000"/>
                    <a:lumOff val="40000"/>
                  </a:schemeClr>
                </a:solidFill>
              </a:rPr>
              <a:t>Capitolul VIII – Organizarea accesului la sistem</a:t>
            </a:r>
          </a:p>
          <a:p>
            <a:r>
              <a:rPr lang="ro-RO" dirty="0" smtClean="0"/>
              <a:t>Capitolul IX – Autorităţile de reglementare naţionale</a:t>
            </a:r>
          </a:p>
          <a:p>
            <a:r>
              <a:rPr lang="ro-RO" dirty="0" smtClean="0"/>
              <a:t>Capitolul X – Pieţe cu amănuntul</a:t>
            </a:r>
          </a:p>
          <a:p>
            <a:r>
              <a:rPr lang="ro-RO" dirty="0" smtClean="0"/>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340768"/>
            <a:ext cx="8496944" cy="1828800"/>
          </a:xfrm>
        </p:spPr>
        <p:txBody>
          <a:bodyPr/>
          <a:lstStyle/>
          <a:p>
            <a:r>
              <a:rPr lang="en-US" i="1" dirty="0" smtClean="0"/>
              <a:t>Articolul 32</a:t>
            </a:r>
          </a:p>
          <a:p>
            <a:r>
              <a:rPr lang="en-US" b="1" dirty="0" err="1" smtClean="0"/>
              <a:t>Accesul</a:t>
            </a:r>
            <a:r>
              <a:rPr lang="en-US" b="1" dirty="0" smtClean="0"/>
              <a:t> </a:t>
            </a:r>
            <a:r>
              <a:rPr lang="en-US" b="1" dirty="0" err="1" smtClean="0"/>
              <a:t>terţilor</a:t>
            </a:r>
            <a:endParaRPr lang="ro-RO" b="1" dirty="0" smtClean="0"/>
          </a:p>
          <a:p>
            <a:r>
              <a:rPr lang="en-US" dirty="0" smtClean="0"/>
              <a:t>(1) </a:t>
            </a:r>
            <a:r>
              <a:rPr lang="ro-RO" dirty="0" smtClean="0"/>
              <a:t> </a:t>
            </a:r>
            <a:r>
              <a:rPr lang="vi-VN" dirty="0" smtClean="0"/>
              <a:t>Statele membre asigură punerea în aplicare, pentru toţi clienţii eligibili, a unui sistem de acces al terţelor părţi la sistemele</a:t>
            </a:r>
            <a:r>
              <a:rPr lang="ro-RO" dirty="0" smtClean="0"/>
              <a:t> </a:t>
            </a:r>
            <a:r>
              <a:rPr lang="vi-VN" dirty="0" smtClean="0"/>
              <a:t>de transport și de distribuţie. Acest sistem de acces, bazat pe tarife</a:t>
            </a:r>
            <a:r>
              <a:rPr lang="ro-RO" dirty="0" smtClean="0"/>
              <a:t> </a:t>
            </a:r>
            <a:r>
              <a:rPr lang="vi-VN" dirty="0" smtClean="0"/>
              <a:t>publicate, este pus în aplicare în mod obiectiv și fără discriminare</a:t>
            </a:r>
            <a:r>
              <a:rPr lang="ro-RO" dirty="0" smtClean="0"/>
              <a:t> </a:t>
            </a:r>
            <a:r>
              <a:rPr lang="vi-VN" dirty="0" smtClean="0"/>
              <a:t>între utilizatorii sistemului.</a:t>
            </a:r>
            <a:endParaRPr lang="ro-RO" dirty="0" smtClean="0"/>
          </a:p>
          <a:p>
            <a:r>
              <a:rPr lang="en-US" dirty="0" smtClean="0"/>
              <a:t>(2) </a:t>
            </a:r>
            <a:r>
              <a:rPr lang="ro-RO" dirty="0" smtClean="0"/>
              <a:t> </a:t>
            </a:r>
            <a:r>
              <a:rPr lang="vi-VN" dirty="0" smtClean="0"/>
              <a:t>Operatorul de transport sau de distribuţie poate refuza</a:t>
            </a:r>
            <a:r>
              <a:rPr lang="ro-RO" dirty="0" smtClean="0"/>
              <a:t> </a:t>
            </a:r>
            <a:r>
              <a:rPr lang="vi-VN" dirty="0" smtClean="0"/>
              <a:t>accesul în cazul în care nu dispune de capacităţile necesare. Refuzul trebuie motivat și justificat în mod corespunzător</a:t>
            </a:r>
            <a:r>
              <a:rPr lang="en-US" dirty="0" smtClean="0"/>
              <a:t>.</a:t>
            </a:r>
            <a:endParaRPr lang="ro-RO" dirty="0" smtClean="0"/>
          </a:p>
        </p:txBody>
      </p:sp>
      <p:sp>
        <p:nvSpPr>
          <p:cNvPr id="4" name="Rectangle 3"/>
          <p:cNvSpPr/>
          <p:nvPr/>
        </p:nvSpPr>
        <p:spPr>
          <a:xfrm>
            <a:off x="673304" y="260648"/>
            <a:ext cx="742203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VIII – Organizarea accesului la sistem</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r>
              <a:rPr lang="en-US" i="1" dirty="0" smtClean="0"/>
              <a:t>Articolul 33</a:t>
            </a:r>
          </a:p>
          <a:p>
            <a:r>
              <a:rPr lang="en-US" b="1" dirty="0" err="1" smtClean="0"/>
              <a:t>Deschiderea</a:t>
            </a:r>
            <a:r>
              <a:rPr lang="en-US" b="1" dirty="0" smtClean="0"/>
              <a:t> </a:t>
            </a:r>
            <a:r>
              <a:rPr lang="en-US" b="1" dirty="0" err="1" smtClean="0"/>
              <a:t>pieţelor</a:t>
            </a:r>
            <a:r>
              <a:rPr lang="en-US" b="1" dirty="0" smtClean="0"/>
              <a:t> și </a:t>
            </a:r>
            <a:r>
              <a:rPr lang="en-US" b="1" dirty="0" err="1" smtClean="0"/>
              <a:t>reciprocitatea</a:t>
            </a:r>
            <a:endParaRPr lang="ro-RO" b="1" dirty="0" smtClean="0"/>
          </a:p>
          <a:p>
            <a:r>
              <a:rPr lang="ro-RO" dirty="0" smtClean="0"/>
              <a:t>(</a:t>
            </a:r>
            <a:r>
              <a:rPr lang="en-US" dirty="0" smtClean="0"/>
              <a:t>1) </a:t>
            </a:r>
            <a:r>
              <a:rPr lang="ro-RO" dirty="0" smtClean="0"/>
              <a:t> </a:t>
            </a:r>
            <a:r>
              <a:rPr lang="vi-VN" dirty="0" smtClean="0"/>
              <a:t>Statele membre se asigură că în categoria clienţilor eligibili</a:t>
            </a:r>
            <a:r>
              <a:rPr lang="ro-RO" dirty="0" smtClean="0"/>
              <a:t> </a:t>
            </a:r>
            <a:r>
              <a:rPr lang="vi-VN" dirty="0" smtClean="0"/>
              <a:t>sunt incluși: </a:t>
            </a:r>
          </a:p>
          <a:p>
            <a:r>
              <a:rPr lang="vi-VN" dirty="0" smtClean="0"/>
              <a:t>(a) până la 1 iulie 2004, clienţii eligibili astfel cum se prevede la</a:t>
            </a:r>
            <a:r>
              <a:rPr lang="ro-RO" dirty="0" smtClean="0"/>
              <a:t> </a:t>
            </a:r>
            <a:r>
              <a:rPr lang="vi-VN" dirty="0" smtClean="0"/>
              <a:t>articolul 19 alineatele (1)-(3) din Directiva 96/92/CE. </a:t>
            </a:r>
            <a:r>
              <a:rPr lang="ro-RO" dirty="0" smtClean="0"/>
              <a:t> </a:t>
            </a:r>
            <a:r>
              <a:rPr lang="vi-VN" dirty="0" smtClean="0"/>
              <a:t>Statele</a:t>
            </a:r>
            <a:r>
              <a:rPr lang="ro-RO" dirty="0" smtClean="0"/>
              <a:t> </a:t>
            </a:r>
            <a:r>
              <a:rPr lang="vi-VN" dirty="0" smtClean="0"/>
              <a:t>membre publică în fiecare an, până la data de 31 ianuarie, criteriile de definire a acestor clienţi eligibili;</a:t>
            </a:r>
          </a:p>
          <a:p>
            <a:r>
              <a:rPr lang="en-US" dirty="0" smtClean="0"/>
              <a:t>(b) </a:t>
            </a:r>
            <a:r>
              <a:rPr lang="en-US" dirty="0" err="1" smtClean="0"/>
              <a:t>începând</a:t>
            </a:r>
            <a:r>
              <a:rPr lang="en-US" dirty="0" smtClean="0"/>
              <a:t> cu 1 </a:t>
            </a:r>
            <a:r>
              <a:rPr lang="en-US" dirty="0" err="1" smtClean="0"/>
              <a:t>iulie</a:t>
            </a:r>
            <a:r>
              <a:rPr lang="en-US" dirty="0" smtClean="0"/>
              <a:t> 2004, </a:t>
            </a:r>
            <a:r>
              <a:rPr lang="en-US" dirty="0" err="1" smtClean="0"/>
              <a:t>toţi</a:t>
            </a:r>
            <a:r>
              <a:rPr lang="en-US" dirty="0" smtClean="0"/>
              <a:t> </a:t>
            </a:r>
            <a:r>
              <a:rPr lang="en-US" dirty="0" err="1" smtClean="0"/>
              <a:t>clienţii</a:t>
            </a:r>
            <a:r>
              <a:rPr lang="en-US" dirty="0" smtClean="0"/>
              <a:t>, </a:t>
            </a:r>
            <a:r>
              <a:rPr lang="en-US" dirty="0" err="1" smtClean="0"/>
              <a:t>alţii</a:t>
            </a:r>
            <a:r>
              <a:rPr lang="en-US" dirty="0" smtClean="0"/>
              <a:t> </a:t>
            </a:r>
            <a:r>
              <a:rPr lang="en-US" dirty="0" err="1" smtClean="0"/>
              <a:t>decât</a:t>
            </a:r>
            <a:r>
              <a:rPr lang="en-US" dirty="0" smtClean="0"/>
              <a:t> </a:t>
            </a:r>
            <a:r>
              <a:rPr lang="en-US" dirty="0" err="1" smtClean="0"/>
              <a:t>cei</a:t>
            </a:r>
            <a:r>
              <a:rPr lang="en-US" dirty="0" smtClean="0"/>
              <a:t> </a:t>
            </a:r>
            <a:r>
              <a:rPr lang="en-US" dirty="0" err="1" smtClean="0"/>
              <a:t>casnici</a:t>
            </a:r>
            <a:r>
              <a:rPr lang="en-US" dirty="0" smtClean="0"/>
              <a:t>;</a:t>
            </a:r>
          </a:p>
          <a:p>
            <a:r>
              <a:rPr lang="en-US" dirty="0" smtClean="0">
                <a:solidFill>
                  <a:schemeClr val="bg1"/>
                </a:solidFill>
              </a:rPr>
              <a:t>(c) de la 1 </a:t>
            </a:r>
            <a:r>
              <a:rPr lang="en-US" dirty="0" err="1" smtClean="0">
                <a:solidFill>
                  <a:schemeClr val="bg1"/>
                </a:solidFill>
              </a:rPr>
              <a:t>iulie</a:t>
            </a:r>
            <a:r>
              <a:rPr lang="en-US" dirty="0" smtClean="0">
                <a:solidFill>
                  <a:schemeClr val="bg1"/>
                </a:solidFill>
              </a:rPr>
              <a:t> </a:t>
            </a:r>
            <a:r>
              <a:rPr lang="en-US" dirty="0" smtClean="0"/>
              <a:t>2007, </a:t>
            </a:r>
            <a:r>
              <a:rPr lang="en-US" dirty="0" err="1" smtClean="0"/>
              <a:t>toţi</a:t>
            </a:r>
            <a:r>
              <a:rPr lang="en-US" dirty="0" smtClean="0"/>
              <a:t> </a:t>
            </a:r>
            <a:r>
              <a:rPr lang="en-US" dirty="0" err="1" smtClean="0"/>
              <a:t>clienţii</a:t>
            </a:r>
            <a:r>
              <a:rPr lang="en-US" dirty="0" smtClean="0"/>
              <a:t>.</a:t>
            </a:r>
          </a:p>
        </p:txBody>
      </p:sp>
      <p:sp>
        <p:nvSpPr>
          <p:cNvPr id="4" name="Rectangle 3"/>
          <p:cNvSpPr/>
          <p:nvPr/>
        </p:nvSpPr>
        <p:spPr>
          <a:xfrm>
            <a:off x="673304" y="260648"/>
            <a:ext cx="742203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VIII – Organizarea accesului la sistem</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t>Capitolul VIII – Organizarea accesului la sistem</a:t>
            </a:r>
          </a:p>
          <a:p>
            <a:r>
              <a:rPr lang="ro-RO" dirty="0" smtClean="0">
                <a:solidFill>
                  <a:schemeClr val="accent2">
                    <a:lumMod val="60000"/>
                    <a:lumOff val="40000"/>
                  </a:schemeClr>
                </a:solidFill>
              </a:rPr>
              <a:t>Capitolul IX – Autorităţile de reglementare naţionale</a:t>
            </a:r>
          </a:p>
          <a:p>
            <a:r>
              <a:rPr lang="ro-RO" dirty="0" smtClean="0"/>
              <a:t>Capitolul X – Pieţe cu amănuntul</a:t>
            </a:r>
          </a:p>
          <a:p>
            <a:r>
              <a:rPr lang="ro-RO" dirty="0" smtClean="0"/>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en-US" dirty="0" smtClean="0"/>
              <a:t>  </a:t>
            </a:r>
            <a:r>
              <a:rPr lang="vi-VN" dirty="0" smtClean="0"/>
              <a:t>(4) </a:t>
            </a:r>
            <a:r>
              <a:rPr lang="ro-RO" dirty="0" smtClean="0"/>
              <a:t>… </a:t>
            </a:r>
            <a:r>
              <a:rPr lang="vi-VN" dirty="0" smtClean="0"/>
              <a:t>există obstacole în calea vânzării de energie electrică în condiţii de egalitate, fără discriminare sau vreun dezavantaj în cadrul Comunităţii. </a:t>
            </a:r>
            <a:endParaRPr lang="ro-RO" dirty="0" smtClean="0"/>
          </a:p>
          <a:p>
            <a:r>
              <a:rPr lang="ro-RO" dirty="0" smtClean="0"/>
              <a:t>Î</a:t>
            </a:r>
            <a:r>
              <a:rPr lang="vi-VN" dirty="0" smtClean="0"/>
              <a:t>n special, nu există încă în fiecare stat membru un acces nediscriminatoriu la reţea și nici niveluri de supraveghere exercitată de autorităţile de reglementare similare din punct de vedere al eficacităţii.</a:t>
            </a:r>
          </a:p>
          <a:p>
            <a:endParaRPr lang="vi-VN" dirty="0" smtClean="0"/>
          </a:p>
          <a:p>
            <a:endParaRPr lang="en-US" dirty="0"/>
          </a:p>
        </p:txBody>
      </p:sp>
      <p:sp>
        <p:nvSpPr>
          <p:cNvPr id="4" name="Rectangle 3"/>
          <p:cNvSpPr/>
          <p:nvPr/>
        </p:nvSpPr>
        <p:spPr>
          <a:xfrm>
            <a:off x="683568" y="548680"/>
            <a:ext cx="2173928"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Motivaţie</a:t>
            </a:r>
            <a:endPar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r>
              <a:rPr lang="en-US" i="1" dirty="0" smtClean="0"/>
              <a:t>Articolul 35</a:t>
            </a:r>
          </a:p>
          <a:p>
            <a:r>
              <a:rPr lang="vi-VN" b="1" dirty="0" smtClean="0"/>
              <a:t>Desemnarea și independenţa autorităţilor de reglementare</a:t>
            </a:r>
            <a:endParaRPr lang="ro-RO" b="1" dirty="0" smtClean="0"/>
          </a:p>
          <a:p>
            <a:r>
              <a:rPr lang="vi-VN" dirty="0" smtClean="0"/>
              <a:t>(1) </a:t>
            </a:r>
            <a:r>
              <a:rPr lang="ro-RO" dirty="0" smtClean="0"/>
              <a:t> </a:t>
            </a:r>
            <a:r>
              <a:rPr lang="vi-VN" dirty="0" smtClean="0"/>
              <a:t>Fiecare stat membru desemnează o singură autoritate de</a:t>
            </a:r>
            <a:r>
              <a:rPr lang="ro-RO" dirty="0" smtClean="0"/>
              <a:t> </a:t>
            </a:r>
            <a:r>
              <a:rPr lang="vi-VN" dirty="0" smtClean="0"/>
              <a:t>reglementare naţională la nivel naţional.</a:t>
            </a:r>
            <a:endParaRPr lang="ro-RO" dirty="0" smtClean="0"/>
          </a:p>
          <a:p>
            <a:r>
              <a:rPr lang="ro-RO" dirty="0" smtClean="0"/>
              <a:t>(</a:t>
            </a:r>
            <a:r>
              <a:rPr lang="en-US" dirty="0" smtClean="0"/>
              <a:t>2) </a:t>
            </a:r>
            <a:r>
              <a:rPr lang="ro-RO" dirty="0" smtClean="0"/>
              <a:t> </a:t>
            </a:r>
            <a:r>
              <a:rPr lang="vi-VN" dirty="0" smtClean="0"/>
              <a:t>Alineatul (1) din prezentul articol nu aduce atingere desemnării altor autorităţi de reglementare la nivel regional în statele</a:t>
            </a:r>
            <a:r>
              <a:rPr lang="ro-RO" dirty="0" smtClean="0"/>
              <a:t> </a:t>
            </a:r>
            <a:r>
              <a:rPr lang="vi-VN" dirty="0" smtClean="0"/>
              <a:t>membre</a:t>
            </a:r>
            <a:r>
              <a:rPr lang="en-US" dirty="0" smtClean="0"/>
              <a:t>.</a:t>
            </a:r>
          </a:p>
        </p:txBody>
      </p:sp>
      <p:sp>
        <p:nvSpPr>
          <p:cNvPr id="4" name="Rectangle 3"/>
          <p:cNvSpPr/>
          <p:nvPr/>
        </p:nvSpPr>
        <p:spPr>
          <a:xfrm>
            <a:off x="673304" y="260648"/>
            <a:ext cx="84011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IX – Autorităţile de reglementare naţionale</a:t>
            </a:r>
            <a:endPar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r>
              <a:rPr lang="en-US" dirty="0" smtClean="0"/>
              <a:t>(4) </a:t>
            </a:r>
            <a:r>
              <a:rPr lang="ro-RO" dirty="0" smtClean="0"/>
              <a:t> </a:t>
            </a:r>
            <a:r>
              <a:rPr lang="vi-VN" dirty="0" smtClean="0"/>
              <a:t>Statele membre garantează independenţa autorităţilor de</a:t>
            </a:r>
            <a:r>
              <a:rPr lang="ro-RO" dirty="0" smtClean="0"/>
              <a:t> </a:t>
            </a:r>
            <a:r>
              <a:rPr lang="vi-VN" dirty="0" smtClean="0"/>
              <a:t>reglementare și se asigură că acestea își exercită competenţele în</a:t>
            </a:r>
            <a:r>
              <a:rPr lang="ro-RO" dirty="0" smtClean="0"/>
              <a:t> </a:t>
            </a:r>
            <a:r>
              <a:rPr lang="vi-VN" dirty="0" smtClean="0"/>
              <a:t>mod imparţial și transparent. </a:t>
            </a:r>
            <a:endParaRPr lang="ro-RO" dirty="0" smtClean="0"/>
          </a:p>
          <a:p>
            <a:endParaRPr lang="ro-RO" dirty="0" smtClean="0"/>
          </a:p>
          <a:p>
            <a:r>
              <a:rPr lang="vi-VN" dirty="0" smtClean="0"/>
              <a:t>În acest scop, statul membru se asigură că, atunci când își îndeplinesc atribuţiile de reglementare carele revin în temeiul prezentei directive și al legislaţiei în domeniu,</a:t>
            </a:r>
            <a:r>
              <a:rPr lang="en-US" dirty="0" smtClean="0"/>
              <a:t> </a:t>
            </a:r>
            <a:r>
              <a:rPr lang="vi-VN" dirty="0" smtClean="0"/>
              <a:t>autorităţile de reglementare: </a:t>
            </a:r>
          </a:p>
          <a:p>
            <a:pPr>
              <a:buNone/>
            </a:pPr>
            <a:r>
              <a:rPr lang="vi-VN" dirty="0" smtClean="0"/>
              <a:t>(a) sunt distincte din punct de vedere juridic și independente din</a:t>
            </a:r>
            <a:r>
              <a:rPr lang="ro-RO" dirty="0" smtClean="0"/>
              <a:t> </a:t>
            </a:r>
            <a:r>
              <a:rPr lang="vi-VN" dirty="0" smtClean="0"/>
              <a:t>punct de vedere funcţional de orice altă entitate publică sau</a:t>
            </a:r>
            <a:r>
              <a:rPr lang="ro-RO" dirty="0" smtClean="0"/>
              <a:t> </a:t>
            </a:r>
            <a:r>
              <a:rPr lang="vi-VN" dirty="0" smtClean="0"/>
              <a:t>privată;</a:t>
            </a:r>
          </a:p>
          <a:p>
            <a:endParaRPr lang="en-US" dirty="0" smtClean="0"/>
          </a:p>
        </p:txBody>
      </p:sp>
      <p:sp>
        <p:nvSpPr>
          <p:cNvPr id="4" name="Rectangle 3"/>
          <p:cNvSpPr/>
          <p:nvPr/>
        </p:nvSpPr>
        <p:spPr>
          <a:xfrm>
            <a:off x="673304" y="260648"/>
            <a:ext cx="84011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IX – Autorităţile de reglementare naţionale</a:t>
            </a:r>
            <a:endPar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pPr>
              <a:buNone/>
            </a:pPr>
            <a:r>
              <a:rPr lang="vi-VN" dirty="0" smtClean="0"/>
              <a:t>(b) se asigură că personalul lor și persoanele cu funcţie de conducere din cadrul lor:</a:t>
            </a:r>
          </a:p>
          <a:p>
            <a:pPr lvl="1">
              <a:buNone/>
            </a:pPr>
            <a:r>
              <a:rPr lang="vi-VN" dirty="0" smtClean="0"/>
              <a:t>(i) acţionează în mod independent de orice interes de piaţă;</a:t>
            </a:r>
            <a:r>
              <a:rPr lang="ro-RO" dirty="0" smtClean="0"/>
              <a:t> </a:t>
            </a:r>
            <a:endParaRPr lang="vi-VN" dirty="0" smtClean="0"/>
          </a:p>
          <a:p>
            <a:pPr lvl="1">
              <a:buNone/>
            </a:pPr>
            <a:r>
              <a:rPr lang="vi-VN" dirty="0" smtClean="0"/>
              <a:t>(ii) nu solicită și nu acceptă instrucţiuni directe din partea</a:t>
            </a:r>
            <a:r>
              <a:rPr lang="ro-RO" dirty="0" smtClean="0"/>
              <a:t> </a:t>
            </a:r>
            <a:r>
              <a:rPr lang="vi-VN" dirty="0" smtClean="0"/>
              <a:t>niciunui guvern sau a niciunei entităţi publice sau private în îndeplinirea atribuţiilor de reglementare care le</a:t>
            </a:r>
            <a:r>
              <a:rPr lang="ro-RO" dirty="0" smtClean="0"/>
              <a:t> </a:t>
            </a:r>
            <a:r>
              <a:rPr lang="vi-VN" dirty="0" smtClean="0"/>
              <a:t>revin. </a:t>
            </a:r>
            <a:endParaRPr lang="ro-RO" dirty="0" smtClean="0"/>
          </a:p>
          <a:p>
            <a:pPr lvl="1">
              <a:buNone/>
            </a:pPr>
            <a:endParaRPr lang="ro-RO" dirty="0" smtClean="0"/>
          </a:p>
          <a:p>
            <a:r>
              <a:rPr lang="en-US" i="1" dirty="0" smtClean="0"/>
              <a:t>Articolul 37</a:t>
            </a:r>
          </a:p>
          <a:p>
            <a:r>
              <a:rPr lang="vi-VN" b="1" dirty="0" smtClean="0"/>
              <a:t>Atribuţiile și competenţele autorităţilor de reglementare</a:t>
            </a:r>
            <a:endParaRPr lang="ro-RO" b="1" dirty="0" smtClean="0"/>
          </a:p>
          <a:p>
            <a:pPr>
              <a:buNone/>
            </a:pPr>
            <a:r>
              <a:rPr lang="ro-RO" b="1" dirty="0" smtClean="0">
                <a:solidFill>
                  <a:srgbClr val="FF0000"/>
                </a:solidFill>
              </a:rPr>
              <a:t>prea multe…</a:t>
            </a:r>
            <a:endParaRPr lang="vi-VN" dirty="0" smtClean="0">
              <a:solidFill>
                <a:srgbClr val="FF0000"/>
              </a:solidFill>
            </a:endParaRPr>
          </a:p>
          <a:p>
            <a:endParaRPr lang="en-US" dirty="0" smtClean="0"/>
          </a:p>
        </p:txBody>
      </p:sp>
      <p:sp>
        <p:nvSpPr>
          <p:cNvPr id="4" name="Rectangle 3"/>
          <p:cNvSpPr/>
          <p:nvPr/>
        </p:nvSpPr>
        <p:spPr>
          <a:xfrm>
            <a:off x="673304" y="260648"/>
            <a:ext cx="8401146"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vi-VN"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IX – Autorităţile de reglementare naţionale</a:t>
            </a:r>
            <a:endPar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t>Capitolul VIII – Organizarea accesului la sistem</a:t>
            </a:r>
          </a:p>
          <a:p>
            <a:r>
              <a:rPr lang="ro-RO" dirty="0" smtClean="0"/>
              <a:t>Capitolul IX – Autorităţile de reglementare naţionale</a:t>
            </a:r>
          </a:p>
          <a:p>
            <a:r>
              <a:rPr lang="ro-RO" dirty="0" smtClean="0">
                <a:solidFill>
                  <a:schemeClr val="accent2">
                    <a:lumMod val="60000"/>
                    <a:lumOff val="40000"/>
                  </a:schemeClr>
                </a:solidFill>
              </a:rPr>
              <a:t>Capitolul X – Pieţe cu amănuntul</a:t>
            </a:r>
          </a:p>
          <a:p>
            <a:r>
              <a:rPr lang="ro-RO" dirty="0" smtClean="0"/>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endParaRPr lang="en-US" dirty="0" smtClean="0"/>
          </a:p>
          <a:p>
            <a:r>
              <a:rPr lang="ro-RO" dirty="0" smtClean="0"/>
              <a:t>(40.1) </a:t>
            </a:r>
            <a:r>
              <a:rPr lang="vi-VN" dirty="0" smtClean="0"/>
              <a:t>Pentru a facilita realizarea unor pieţe cu amănuntul funcţionale</a:t>
            </a:r>
            <a:r>
              <a:rPr lang="ro-RO" dirty="0" smtClean="0"/>
              <a:t> </a:t>
            </a:r>
            <a:r>
              <a:rPr lang="vi-VN" dirty="0" smtClean="0"/>
              <a:t>și transparente în Comunitate, statele membre se asigură că</a:t>
            </a:r>
            <a:r>
              <a:rPr lang="ro-RO" dirty="0" smtClean="0"/>
              <a:t> </a:t>
            </a:r>
            <a:r>
              <a:rPr lang="vi-VN" dirty="0" smtClean="0"/>
              <a:t>rolurile și responsabilităţile operatorilor de transport și de sistem,</a:t>
            </a:r>
            <a:r>
              <a:rPr lang="ro-RO" dirty="0" smtClean="0"/>
              <a:t> </a:t>
            </a:r>
            <a:r>
              <a:rPr lang="vi-VN" dirty="0" smtClean="0"/>
              <a:t>ale operatorilor de distribuţie, ale întreprinderilor furnizoare și ale</a:t>
            </a:r>
            <a:r>
              <a:rPr lang="ro-RO" dirty="0" smtClean="0"/>
              <a:t> </a:t>
            </a:r>
            <a:r>
              <a:rPr lang="vi-VN" dirty="0" smtClean="0"/>
              <a:t>clienţilor și, dacă este cazul, ale altor participanţi pe piaţă sunt</a:t>
            </a:r>
            <a:r>
              <a:rPr lang="ro-RO" dirty="0" smtClean="0"/>
              <a:t> </a:t>
            </a:r>
            <a:r>
              <a:rPr lang="vi-VN" dirty="0" smtClean="0"/>
              <a:t>definite în ceea ce privește contractele, angajamentele faţă de clienţi, schimbul de date și regulile privind decontarea, precum și</a:t>
            </a:r>
            <a:r>
              <a:rPr lang="ro-RO" dirty="0" smtClean="0"/>
              <a:t> </a:t>
            </a:r>
            <a:r>
              <a:rPr lang="vi-VN" dirty="0" smtClean="0"/>
              <a:t>proprietatea asupra datelor și responsabilitatea privind măsurarea.</a:t>
            </a:r>
            <a:endParaRPr lang="en-US" dirty="0" smtClean="0"/>
          </a:p>
        </p:txBody>
      </p:sp>
      <p:sp>
        <p:nvSpPr>
          <p:cNvPr id="4" name="Rectangle 3"/>
          <p:cNvSpPr/>
          <p:nvPr/>
        </p:nvSpPr>
        <p:spPr>
          <a:xfrm>
            <a:off x="673304" y="260648"/>
            <a:ext cx="463941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X – Pieţe cu amănuntul</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endParaRPr lang="en-US" dirty="0" smtClean="0"/>
          </a:p>
          <a:p>
            <a:r>
              <a:rPr lang="ro-RO" dirty="0" smtClean="0"/>
              <a:t>(40.1) </a:t>
            </a:r>
            <a:r>
              <a:rPr lang="vi-VN" dirty="0" smtClean="0"/>
              <a:t>Pentru a facilita realizarea unor pieţe cu amănuntul funcţionale</a:t>
            </a:r>
            <a:r>
              <a:rPr lang="ro-RO" dirty="0" smtClean="0"/>
              <a:t> </a:t>
            </a:r>
            <a:r>
              <a:rPr lang="vi-VN" dirty="0" smtClean="0"/>
              <a:t>și transparente în Comunitate, statele membre se asigură că</a:t>
            </a:r>
            <a:r>
              <a:rPr lang="ro-RO" dirty="0" smtClean="0"/>
              <a:t> </a:t>
            </a:r>
            <a:r>
              <a:rPr lang="vi-VN" dirty="0" smtClean="0"/>
              <a:t>rolurile și responsabilităţile operatorilor de transport și de sistem,</a:t>
            </a:r>
            <a:r>
              <a:rPr lang="ro-RO" dirty="0" smtClean="0"/>
              <a:t> </a:t>
            </a:r>
            <a:r>
              <a:rPr lang="vi-VN" dirty="0" smtClean="0"/>
              <a:t>ale operatorilor de distribuţie, ale întreprinderilor furnizoare și ale</a:t>
            </a:r>
            <a:r>
              <a:rPr lang="ro-RO" dirty="0" smtClean="0"/>
              <a:t> </a:t>
            </a:r>
            <a:r>
              <a:rPr lang="vi-VN" dirty="0" smtClean="0"/>
              <a:t>clienţilor și, dacă este cazul, ale altor participanţi pe piaţă sunt</a:t>
            </a:r>
            <a:r>
              <a:rPr lang="ro-RO" dirty="0" smtClean="0"/>
              <a:t> </a:t>
            </a:r>
            <a:r>
              <a:rPr lang="vi-VN" dirty="0" smtClean="0"/>
              <a:t>definite în ceea ce privește contractele, angajamentele faţă de clienţi, schimbul de date și regulile privind decontarea, precum și</a:t>
            </a:r>
            <a:r>
              <a:rPr lang="ro-RO" dirty="0" smtClean="0"/>
              <a:t> </a:t>
            </a:r>
            <a:r>
              <a:rPr lang="vi-VN" dirty="0" smtClean="0"/>
              <a:t>proprietatea asupra datelor și responsabilitatea privind măsurarea.</a:t>
            </a:r>
            <a:endParaRPr lang="en-US" dirty="0" smtClean="0"/>
          </a:p>
        </p:txBody>
      </p:sp>
      <p:sp>
        <p:nvSpPr>
          <p:cNvPr id="4" name="Rectangle 3"/>
          <p:cNvSpPr/>
          <p:nvPr/>
        </p:nvSpPr>
        <p:spPr>
          <a:xfrm>
            <a:off x="673304" y="260648"/>
            <a:ext cx="463941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X – Pieţe cu amănuntul</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endParaRPr lang="en-US" dirty="0" smtClean="0"/>
          </a:p>
          <a:p>
            <a:r>
              <a:rPr lang="ro-RO" dirty="0" smtClean="0"/>
              <a:t>(40.1) </a:t>
            </a:r>
            <a:r>
              <a:rPr lang="en-US" dirty="0" err="1" smtClean="0"/>
              <a:t>Clienţii</a:t>
            </a:r>
            <a:r>
              <a:rPr lang="en-US" dirty="0" smtClean="0"/>
              <a:t> </a:t>
            </a:r>
            <a:r>
              <a:rPr lang="en-US" dirty="0" err="1" smtClean="0"/>
              <a:t>necasnici</a:t>
            </a:r>
            <a:r>
              <a:rPr lang="en-US" dirty="0" smtClean="0"/>
              <a:t> de </a:t>
            </a:r>
            <a:r>
              <a:rPr lang="en-US" dirty="0" err="1" smtClean="0"/>
              <a:t>mari</a:t>
            </a:r>
            <a:r>
              <a:rPr lang="en-US" dirty="0" smtClean="0"/>
              <a:t> </a:t>
            </a:r>
            <a:r>
              <a:rPr lang="en-US" dirty="0" err="1" smtClean="0"/>
              <a:t>dimensiuni</a:t>
            </a:r>
            <a:r>
              <a:rPr lang="en-US" dirty="0" smtClean="0"/>
              <a:t> au </a:t>
            </a:r>
            <a:r>
              <a:rPr lang="en-US" dirty="0" err="1" smtClean="0"/>
              <a:t>dreptul</a:t>
            </a:r>
            <a:r>
              <a:rPr lang="en-US" dirty="0" smtClean="0"/>
              <a:t> de a </a:t>
            </a:r>
            <a:r>
              <a:rPr lang="en-US" dirty="0" err="1" smtClean="0"/>
              <a:t>încheia</a:t>
            </a:r>
            <a:r>
              <a:rPr lang="en-US" dirty="0" smtClean="0"/>
              <a:t> </a:t>
            </a:r>
            <a:r>
              <a:rPr lang="en-US" dirty="0" err="1" smtClean="0"/>
              <a:t>contracte</a:t>
            </a:r>
            <a:r>
              <a:rPr lang="en-US" dirty="0" smtClean="0"/>
              <a:t> </a:t>
            </a:r>
            <a:r>
              <a:rPr lang="en-US" dirty="0" err="1" smtClean="0"/>
              <a:t>în</a:t>
            </a:r>
            <a:r>
              <a:rPr lang="en-US" dirty="0" smtClean="0"/>
              <a:t> </a:t>
            </a:r>
            <a:r>
              <a:rPr lang="en-US" dirty="0" err="1" smtClean="0"/>
              <a:t>același</a:t>
            </a:r>
            <a:r>
              <a:rPr lang="en-US" dirty="0" smtClean="0"/>
              <a:t> </a:t>
            </a:r>
            <a:r>
              <a:rPr lang="en-US" dirty="0" err="1" smtClean="0"/>
              <a:t>timp</a:t>
            </a:r>
            <a:r>
              <a:rPr lang="en-US" dirty="0" smtClean="0"/>
              <a:t> cu </a:t>
            </a:r>
            <a:r>
              <a:rPr lang="en-US" dirty="0" err="1" smtClean="0"/>
              <a:t>mai</a:t>
            </a:r>
            <a:r>
              <a:rPr lang="en-US" dirty="0" smtClean="0"/>
              <a:t> </a:t>
            </a:r>
            <a:r>
              <a:rPr lang="en-US" dirty="0" err="1" smtClean="0"/>
              <a:t>mulţi</a:t>
            </a:r>
            <a:r>
              <a:rPr lang="en-US" dirty="0" smtClean="0"/>
              <a:t> </a:t>
            </a:r>
            <a:r>
              <a:rPr lang="en-US" dirty="0" err="1" smtClean="0"/>
              <a:t>furnizori</a:t>
            </a:r>
            <a:r>
              <a:rPr lang="en-US" dirty="0" smtClean="0"/>
              <a:t>.</a:t>
            </a:r>
          </a:p>
        </p:txBody>
      </p:sp>
      <p:sp>
        <p:nvSpPr>
          <p:cNvPr id="4" name="Rectangle 3"/>
          <p:cNvSpPr/>
          <p:nvPr/>
        </p:nvSpPr>
        <p:spPr>
          <a:xfrm>
            <a:off x="673304" y="260648"/>
            <a:ext cx="4639412"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X – Pieţe cu amănuntul</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7544" y="1484784"/>
            <a:ext cx="7643192" cy="1828800"/>
          </a:xfrm>
        </p:spPr>
        <p:txBody>
          <a:bodyPr/>
          <a:lstStyle/>
          <a:p>
            <a:r>
              <a:rPr lang="ro-RO" dirty="0" smtClean="0"/>
              <a:t>Capitolul VII – Separarea contabilă şi transparenţa evidenţelor contabile</a:t>
            </a:r>
          </a:p>
          <a:p>
            <a:r>
              <a:rPr lang="ro-RO" dirty="0" smtClean="0"/>
              <a:t>Capitolul VIII – Organizarea accesului la sistem</a:t>
            </a:r>
          </a:p>
          <a:p>
            <a:r>
              <a:rPr lang="ro-RO" dirty="0" smtClean="0"/>
              <a:t>Capitolul IX – Autorităţile de reglementare naţionale</a:t>
            </a:r>
          </a:p>
          <a:p>
            <a:r>
              <a:rPr lang="ro-RO" dirty="0" smtClean="0"/>
              <a:t>Capitolul X – Pieţe cu amănuntul</a:t>
            </a:r>
          </a:p>
          <a:p>
            <a:r>
              <a:rPr lang="ro-RO" dirty="0" smtClean="0">
                <a:solidFill>
                  <a:schemeClr val="accent2">
                    <a:lumMod val="60000"/>
                    <a:lumOff val="40000"/>
                  </a:schemeClr>
                </a:solidFill>
              </a:rPr>
              <a:t>Capitolul XI – Dispoziţii finale</a:t>
            </a:r>
          </a:p>
          <a:p>
            <a:r>
              <a:rPr lang="ro-RO" dirty="0" smtClean="0"/>
              <a:t>Anexa I – Măsuri de protecţie a consumatorilor</a:t>
            </a:r>
            <a:endParaRPr lang="en-US" dirty="0"/>
          </a:p>
        </p:txBody>
      </p:sp>
      <p:sp>
        <p:nvSpPr>
          <p:cNvPr id="4" name="Rectangle 3"/>
          <p:cNvSpPr/>
          <p:nvPr/>
        </p:nvSpPr>
        <p:spPr>
          <a:xfrm>
            <a:off x="875547" y="404664"/>
            <a:ext cx="5174750" cy="769441"/>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pPr algn="ctr"/>
            <a:r>
              <a:rPr lang="ro-RO"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D</a:t>
            </a:r>
            <a:r>
              <a:rPr lang="en-US" sz="4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irectiva</a:t>
            </a:r>
            <a:r>
              <a:rPr lang="en-US" sz="4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 2009/72/CE </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r>
              <a:rPr lang="en-US" i="1" dirty="0" smtClean="0"/>
              <a:t>Articolul 44</a:t>
            </a:r>
          </a:p>
          <a:p>
            <a:r>
              <a:rPr lang="vi-VN" b="1" dirty="0" smtClean="0"/>
              <a:t>Derogări</a:t>
            </a:r>
            <a:endParaRPr lang="ro-RO" b="1" dirty="0" smtClean="0"/>
          </a:p>
          <a:p>
            <a:r>
              <a:rPr lang="ro-RO" dirty="0" smtClean="0"/>
              <a:t>(</a:t>
            </a:r>
            <a:r>
              <a:rPr lang="en-US" dirty="0" smtClean="0"/>
              <a:t>2) </a:t>
            </a:r>
            <a:r>
              <a:rPr lang="ro-RO" dirty="0" smtClean="0"/>
              <a:t> </a:t>
            </a:r>
            <a:r>
              <a:rPr lang="vi-VN" dirty="0" smtClean="0"/>
              <a:t>Articolul 9 </a:t>
            </a:r>
            <a:r>
              <a:rPr lang="ro-RO" dirty="0" smtClean="0"/>
              <a:t>(separarea OTS) </a:t>
            </a:r>
            <a:r>
              <a:rPr lang="vi-VN" dirty="0" smtClean="0"/>
              <a:t>nu se aplică Ciprului, Luxemburgului și/sau</a:t>
            </a:r>
            <a:r>
              <a:rPr lang="ro-RO" dirty="0" smtClean="0"/>
              <a:t> </a:t>
            </a:r>
            <a:r>
              <a:rPr lang="vi-VN" dirty="0" smtClean="0"/>
              <a:t>Maltei. De asemenea, articolele 26</a:t>
            </a:r>
            <a:r>
              <a:rPr lang="ro-RO" dirty="0" smtClean="0"/>
              <a:t> (separarea OD)</a:t>
            </a:r>
            <a:r>
              <a:rPr lang="vi-VN" dirty="0" smtClean="0"/>
              <a:t>, 32</a:t>
            </a:r>
            <a:r>
              <a:rPr lang="ro-RO" dirty="0" smtClean="0"/>
              <a:t> (accesul terţilor)</a:t>
            </a:r>
            <a:r>
              <a:rPr lang="vi-VN" dirty="0" smtClean="0"/>
              <a:t> și 33 </a:t>
            </a:r>
            <a:r>
              <a:rPr lang="ro-RO" dirty="0" smtClean="0"/>
              <a:t>(deschiderea pieţelor) </a:t>
            </a:r>
            <a:r>
              <a:rPr lang="vi-VN" dirty="0" smtClean="0"/>
              <a:t>nu se aplică Maltei. </a:t>
            </a:r>
            <a:endParaRPr lang="ro-RO" b="1" dirty="0" smtClean="0"/>
          </a:p>
        </p:txBody>
      </p:sp>
      <p:sp>
        <p:nvSpPr>
          <p:cNvPr id="4" name="Rectangle 3"/>
          <p:cNvSpPr/>
          <p:nvPr/>
        </p:nvSpPr>
        <p:spPr>
          <a:xfrm>
            <a:off x="673304" y="260648"/>
            <a:ext cx="4034759"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XI – Dispoziţii finale</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528" y="1052736"/>
            <a:ext cx="8496944" cy="1828800"/>
          </a:xfrm>
        </p:spPr>
        <p:txBody>
          <a:bodyPr/>
          <a:lstStyle/>
          <a:p>
            <a:endParaRPr lang="en-US" dirty="0" smtClean="0"/>
          </a:p>
          <a:p>
            <a:r>
              <a:rPr lang="en-US" i="1" dirty="0" smtClean="0"/>
              <a:t>Articolul 49</a:t>
            </a:r>
          </a:p>
          <a:p>
            <a:r>
              <a:rPr lang="en-US" b="1" dirty="0" err="1" smtClean="0"/>
              <a:t>Transpunerea</a:t>
            </a:r>
            <a:endParaRPr lang="ro-RO" b="1" dirty="0" smtClean="0"/>
          </a:p>
          <a:p>
            <a:r>
              <a:rPr lang="ro-RO" dirty="0" smtClean="0"/>
              <a:t>(</a:t>
            </a:r>
            <a:r>
              <a:rPr lang="en-US" dirty="0" smtClean="0"/>
              <a:t>1) </a:t>
            </a:r>
            <a:r>
              <a:rPr lang="ro-RO" dirty="0" smtClean="0"/>
              <a:t> </a:t>
            </a:r>
            <a:r>
              <a:rPr lang="vi-VN" dirty="0" smtClean="0"/>
              <a:t>Statele membre pun în aplicare actele cu putere de lege și</a:t>
            </a:r>
            <a:r>
              <a:rPr lang="ro-RO" dirty="0" smtClean="0"/>
              <a:t> </a:t>
            </a:r>
            <a:r>
              <a:rPr lang="vi-VN" dirty="0" smtClean="0"/>
              <a:t>actele administrative necesare pentru a se conforma prezentei</a:t>
            </a:r>
            <a:r>
              <a:rPr lang="ro-RO" dirty="0" smtClean="0"/>
              <a:t> </a:t>
            </a:r>
            <a:r>
              <a:rPr lang="vi-VN" dirty="0" smtClean="0"/>
              <a:t>directive până la 3 martie 2011. Statele membre informează deîndată Comisia în această privinţă.</a:t>
            </a:r>
          </a:p>
          <a:p>
            <a:r>
              <a:rPr lang="vi-VN" dirty="0" smtClean="0"/>
              <a:t>Statele membre aplică măsurile respective de la 3 martie 2011, cu</a:t>
            </a:r>
            <a:r>
              <a:rPr lang="ro-RO" dirty="0" smtClean="0"/>
              <a:t> </a:t>
            </a:r>
            <a:r>
              <a:rPr lang="vi-VN" dirty="0" smtClean="0"/>
              <a:t>excepţia articolului 11</a:t>
            </a:r>
            <a:r>
              <a:rPr lang="ro-RO" dirty="0" smtClean="0"/>
              <a:t> (certificarea în raport cu ţările terţe)</a:t>
            </a:r>
            <a:r>
              <a:rPr lang="vi-VN" dirty="0" smtClean="0"/>
              <a:t>, pe care îl pun în aplicare de la 3 martie</a:t>
            </a:r>
            <a:r>
              <a:rPr lang="ro-RO" dirty="0" smtClean="0"/>
              <a:t> </a:t>
            </a:r>
            <a:r>
              <a:rPr lang="vi-VN" dirty="0" smtClean="0"/>
              <a:t>2013.</a:t>
            </a:r>
            <a:endParaRPr lang="ro-RO" b="1" dirty="0" smtClean="0"/>
          </a:p>
        </p:txBody>
      </p:sp>
      <p:sp>
        <p:nvSpPr>
          <p:cNvPr id="4" name="Rectangle 3"/>
          <p:cNvSpPr/>
          <p:nvPr/>
        </p:nvSpPr>
        <p:spPr>
          <a:xfrm>
            <a:off x="673304" y="260648"/>
            <a:ext cx="4034759" cy="707886"/>
          </a:xfrm>
          <a:prstGeom prst="rect">
            <a:avLst/>
          </a:prstGeom>
          <a:noFill/>
          <a:ln>
            <a:noFill/>
          </a:ln>
          <a:effectLst>
            <a:outerShdw blurRad="50800" dist="38100" dir="2700000" algn="tl" rotWithShape="0">
              <a:prstClr val="black">
                <a:alpha val="40000"/>
              </a:prstClr>
            </a:outerShdw>
          </a:effectLst>
        </p:spPr>
        <p:txBody>
          <a:bodyPr wrap="none" lIns="91440" tIns="45720" rIns="91440" bIns="45720">
            <a:spAutoFit/>
          </a:bodyPr>
          <a:lstStyle/>
          <a:p>
            <a:r>
              <a:rPr lang="it-IT"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292100" dist="88900" dir="6000000" algn="ctr" rotWithShape="0">
                    <a:srgbClr val="1A4D8A">
                      <a:alpha val="27000"/>
                    </a:srgbClr>
                  </a:outerShdw>
                </a:effectLst>
                <a:latin typeface="Franklin Gothic Medium Cond" pitchFamily="34" charset="0"/>
              </a:rPr>
              <a:t>XI – Dispoziţii finale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5768</TotalTime>
  <Words>6940</Words>
  <Application>Microsoft Office PowerPoint</Application>
  <PresentationFormat>On-screen Show (4:3)</PresentationFormat>
  <Paragraphs>562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Franklin Gothic Medium</vt:lpstr>
      <vt:lpstr>DejaVu Sans</vt:lpstr>
      <vt:lpstr>Franklin Gothic Medium Cond</vt:lpstr>
      <vt:lpstr>Estrangelo Edessa</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miniAthlon</cp:lastModifiedBy>
  <cp:revision>794</cp:revision>
  <dcterms:created xsi:type="dcterms:W3CDTF">2010-05-23T14:28:12Z</dcterms:created>
  <dcterms:modified xsi:type="dcterms:W3CDTF">2014-01-08T09:02:00Z</dcterms:modified>
</cp:coreProperties>
</file>