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60"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9" r:id="rId21"/>
    <p:sldId id="303" r:id="rId22"/>
    <p:sldId id="304" r:id="rId23"/>
    <p:sldId id="305" r:id="rId24"/>
    <p:sldId id="306" r:id="rId25"/>
    <p:sldId id="307" r:id="rId26"/>
    <p:sldId id="308"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284" r:id="rId49"/>
    <p:sldId id="331" r:id="rId50"/>
    <p:sldId id="332" r:id="rId51"/>
  </p:sldIdLst>
  <p:sldSz cx="9144000" cy="6858000" type="screen4x3"/>
  <p:notesSz cx="6858000" cy="9144000"/>
  <p:embeddedFontLst>
    <p:embeddedFont>
      <p:font typeface="Franklin Gothic Medium" pitchFamily="34" charset="0"/>
      <p:regular r:id="rId52"/>
      <p:italic r:id="rId53"/>
    </p:embeddedFont>
    <p:embeddedFont>
      <p:font typeface="DejaVu Sans" pitchFamily="34" charset="0"/>
      <p:regular r:id="rId54"/>
      <p:bold r:id="rId55"/>
      <p:italic r:id="rId56"/>
      <p:boldItalic r:id="rId57"/>
    </p:embeddedFont>
    <p:embeddedFont>
      <p:font typeface="Franklin Gothic Medium Cond" pitchFamily="34" charset="0"/>
      <p:regular r:id="rId58"/>
    </p:embeddedFont>
    <p:embeddedFont>
      <p:font typeface="Estrangelo Edessa" pitchFamily="66" charset="0"/>
      <p:regular r:id="rId59"/>
    </p:embeddedFont>
  </p:embeddedFont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D8A"/>
    <a:srgbClr val="0099CC"/>
    <a:srgbClr val="422C16"/>
    <a:srgbClr val="0C788E"/>
    <a:srgbClr val="006666"/>
    <a:srgbClr val="660066"/>
    <a:srgbClr val="333300"/>
    <a:srgbClr val="33CCCC"/>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p:scale>
          <a:sx n="100" d="100"/>
          <a:sy n="100" d="100"/>
        </p:scale>
        <p:origin x="-1860"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4.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521D09E-9AA3-408D-AF1D-637773D7DFE9}"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C6B5C7-5774-4120-AD91-45E6CE7CB3D0}"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449C8BF-C79B-4857-A815-34746134FC3D}"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atin typeface="Franklin Gothic Medium Cond" pitchFamily="34" charset="0"/>
                <a:ea typeface="DejaVu Sans" pitchFamily="34" charset="0"/>
                <a:cs typeface="DejaVu Sans"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Franklin Gothic Medium Cond" pitchFamily="34" charset="0"/>
                <a:ea typeface="DejaVu Sans" pitchFamily="34" charset="0"/>
                <a:cs typeface="DejaVu Sans" pitchFamily="34" charset="0"/>
              </a:defRPr>
            </a:lvl1pPr>
            <a:lvl2pPr>
              <a:defRPr sz="2400">
                <a:latin typeface="Franklin Gothic Medium Cond" pitchFamily="34" charset="0"/>
                <a:ea typeface="DejaVu Sans" pitchFamily="34" charset="0"/>
                <a:cs typeface="DejaVu Sans" pitchFamily="34" charset="0"/>
              </a:defRPr>
            </a:lvl2pPr>
            <a:lvl3pPr>
              <a:defRPr sz="2000">
                <a:latin typeface="Franklin Gothic Medium Cond" pitchFamily="34" charset="0"/>
                <a:ea typeface="DejaVu Sans" pitchFamily="34" charset="0"/>
                <a:cs typeface="DejaVu Sans" pitchFamily="34" charset="0"/>
              </a:defRPr>
            </a:lvl3pPr>
            <a:lvl4pPr>
              <a:defRPr sz="1800">
                <a:latin typeface="Franklin Gothic Medium Cond" pitchFamily="34" charset="0"/>
                <a:ea typeface="DejaVu Sans" pitchFamily="34" charset="0"/>
                <a:cs typeface="DejaVu Sans" pitchFamily="34" charset="0"/>
              </a:defRPr>
            </a:lvl4pPr>
            <a:lvl5pPr>
              <a:defRPr sz="1800">
                <a:latin typeface="Franklin Gothic Medium Cond" pitchFamily="34" charset="0"/>
                <a:ea typeface="DejaVu Sans" pitchFamily="34" charset="0"/>
                <a:cs typeface="DejaVu San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AFCB128-28F9-4A34-9568-832BBFA3819D}"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120F002-72F5-4130-9AEE-B74BA9D9252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D382D9-EA1B-4E26-9FD4-2084FA144504}"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B401278-CBF2-49F2-B94E-1336658FFCAE}"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8CB37E-1D9E-4A8E-BD17-427E73C64111}"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E238DAF-4119-4018-A7C9-12B3FD221B2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88F1FAE-EB1A-48FF-906A-716C7BE1C7F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6620DE-CC5E-40FA-88CB-E7AA93376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5508104" y="6525344"/>
            <a:ext cx="3538736" cy="208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Estrangelo Edessa" pitchFamily="66" charset="0"/>
                <a:cs typeface="Estrangelo Edessa" pitchFamily="66" charset="0"/>
              </a:defRPr>
            </a:lvl1pPr>
          </a:lstStyle>
          <a:p>
            <a:pPr>
              <a:defRPr/>
            </a:pPr>
            <a:r>
              <a:rPr lang="es-ES" dirty="0" smtClean="0"/>
              <a:t>Pie</a:t>
            </a:r>
            <a:r>
              <a:rPr lang="ro-RO" dirty="0" err="1" smtClean="0"/>
              <a:t>ţe</a:t>
            </a:r>
            <a:r>
              <a:rPr lang="ro-RO" dirty="0" smtClean="0"/>
              <a:t> de energie - Management şi reglementare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chemeClr val="tx2"/>
          </a:solidFill>
          <a:latin typeface="Estrangelo Edessa" pitchFamily="66" charset="0"/>
          <a:ea typeface="+mj-ea"/>
          <a:cs typeface="Estrangelo Edessa" pitchFamily="66"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Estrangelo Edessa" pitchFamily="66" charset="0"/>
          <a:ea typeface="+mn-ea"/>
          <a:cs typeface="Estrangelo Edessa" pitchFamily="66" charset="0"/>
        </a:defRPr>
      </a:lvl1pPr>
      <a:lvl2pPr marL="742950" indent="-285750" algn="l" rtl="0" eaLnBrk="0" fontAlgn="base" hangingPunct="0">
        <a:spcBef>
          <a:spcPct val="20000"/>
        </a:spcBef>
        <a:spcAft>
          <a:spcPct val="0"/>
        </a:spcAft>
        <a:buChar char="–"/>
        <a:defRPr sz="2800">
          <a:solidFill>
            <a:schemeClr val="tx1"/>
          </a:solidFill>
          <a:latin typeface="Estrangelo Edessa" pitchFamily="66" charset="0"/>
          <a:cs typeface="Estrangelo Edessa" pitchFamily="66" charset="0"/>
        </a:defRPr>
      </a:lvl2pPr>
      <a:lvl3pPr marL="1143000" indent="-228600" algn="l" rtl="0" eaLnBrk="0" fontAlgn="base" hangingPunct="0">
        <a:spcBef>
          <a:spcPct val="20000"/>
        </a:spcBef>
        <a:spcAft>
          <a:spcPct val="0"/>
        </a:spcAft>
        <a:buChar char="•"/>
        <a:defRPr sz="2400">
          <a:solidFill>
            <a:schemeClr val="tx1"/>
          </a:solidFill>
          <a:latin typeface="Estrangelo Edessa" pitchFamily="66" charset="0"/>
          <a:cs typeface="Estrangelo Edessa" pitchFamily="66" charset="0"/>
        </a:defRPr>
      </a:lvl3pPr>
      <a:lvl4pPr marL="16002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4pPr>
      <a:lvl5pPr marL="20574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1" name="Rectangle 165"/>
          <p:cNvSpPr>
            <a:spLocks noChangeArrowheads="1"/>
          </p:cNvSpPr>
          <p:nvPr/>
        </p:nvSpPr>
        <p:spPr bwMode="auto">
          <a:xfrm>
            <a:off x="3995936" y="3284984"/>
            <a:ext cx="4645024" cy="1080120"/>
          </a:xfrm>
          <a:prstGeom prst="rect">
            <a:avLst/>
          </a:prstGeom>
          <a:noFill/>
          <a:ln w="9525">
            <a:noFill/>
            <a:miter lim="800000"/>
            <a:headEnd/>
            <a:tailEnd/>
          </a:ln>
        </p:spPr>
        <p:txBody>
          <a:bodyPr lIns="0" tIns="0" rIns="0" bIns="0" anchor="ctr"/>
          <a:lstStyle/>
          <a:p>
            <a:r>
              <a:rPr lang="ro-RO" sz="2400" b="1" dirty="0">
                <a:latin typeface="Franklin Gothic Medium" pitchFamily="34" charset="0"/>
              </a:rPr>
              <a:t>CAPITOLUL </a:t>
            </a:r>
            <a:r>
              <a:rPr lang="en-US" sz="2400" b="1" dirty="0" smtClean="0">
                <a:latin typeface="Franklin Gothic Medium" pitchFamily="34" charset="0"/>
              </a:rPr>
              <a:t>4</a:t>
            </a:r>
            <a:endParaRPr lang="en-US" sz="2400" b="1" dirty="0">
              <a:latin typeface="Franklin Gothic Medium" pitchFamily="34" charset="0"/>
            </a:endParaRPr>
          </a:p>
          <a:p>
            <a:r>
              <a:rPr lang="ro-RO" sz="2400" b="1" dirty="0" smtClean="0">
                <a:solidFill>
                  <a:srgbClr val="0099CC"/>
                </a:solidFill>
              </a:rPr>
              <a:t>Pieţe de energie în lume</a:t>
            </a:r>
            <a:endParaRPr lang="en-US" sz="2400" b="1" dirty="0" smtClean="0">
              <a:solidFill>
                <a:srgbClr val="0099CC"/>
              </a:solidFill>
            </a:endParaRPr>
          </a:p>
          <a:p>
            <a:r>
              <a:rPr lang="en-US" sz="2400" b="1" dirty="0" smtClean="0">
                <a:solidFill>
                  <a:srgbClr val="0099CC"/>
                </a:solidFill>
              </a:rPr>
              <a:t>SUA</a:t>
            </a:r>
            <a:endParaRPr lang="en-US" sz="2400" b="1" dirty="0">
              <a:solidFill>
                <a:srgbClr val="0099CC"/>
              </a:solidFill>
            </a:endParaRPr>
          </a:p>
        </p:txBody>
      </p:sp>
      <p:sp>
        <p:nvSpPr>
          <p:cNvPr id="4" name="Rectangle 3"/>
          <p:cNvSpPr/>
          <p:nvPr/>
        </p:nvSpPr>
        <p:spPr>
          <a:xfrm>
            <a:off x="1907704" y="1196752"/>
            <a:ext cx="7031220" cy="2554545"/>
          </a:xfrm>
          <a:prstGeom prst="rect">
            <a:avLst/>
          </a:prstGeom>
          <a:noFill/>
        </p:spPr>
        <p:txBody>
          <a:bodyPr wrap="none" lIns="91440" tIns="45720" rIns="91440" bIns="45720">
            <a:spAutoFit/>
          </a:bodyPr>
          <a:lstStyle/>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Pieţe de Energie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Management şi Reglementare</a:t>
            </a:r>
            <a:endParaRPr lang="en-US"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endParaRPr lang="en-US" sz="4000" b="1" spc="50" dirty="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p:txBody>
      </p:sp>
      <p:cxnSp>
        <p:nvCxnSpPr>
          <p:cNvPr id="6" name="Straight Connector 5"/>
          <p:cNvCxnSpPr/>
          <p:nvPr/>
        </p:nvCxnSpPr>
        <p:spPr>
          <a:xfrm>
            <a:off x="2195736" y="2780928"/>
            <a:ext cx="6624736" cy="0"/>
          </a:xfrm>
          <a:prstGeom prst="line">
            <a:avLst/>
          </a:prstGeom>
          <a:ln w="25400">
            <a:solidFill>
              <a:srgbClr val="1A4D8A"/>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ro-RO" dirty="0" smtClean="0"/>
              <a:t>2000</a:t>
            </a:r>
            <a:endParaRPr lang="en-US" dirty="0" smtClean="0"/>
          </a:p>
          <a:p>
            <a:r>
              <a:rPr lang="ro-RO" dirty="0" smtClean="0"/>
              <a:t>ordinul FERC 2000</a:t>
            </a:r>
            <a:r>
              <a:rPr lang="en-US" dirty="0" smtClean="0"/>
              <a:t>- </a:t>
            </a:r>
            <a:r>
              <a:rPr lang="ro-RO" dirty="0" smtClean="0"/>
              <a:t>propune crearea voluntară de operatori de transport regionali independenţi şi non-profit </a:t>
            </a:r>
            <a:endParaRPr lang="en-US" dirty="0" smtClean="0"/>
          </a:p>
          <a:p>
            <a:pPr marL="800100"/>
            <a:r>
              <a:rPr lang="ro-RO" dirty="0" smtClean="0"/>
              <a:t>Regional </a:t>
            </a:r>
            <a:r>
              <a:rPr lang="ro-RO" dirty="0" err="1" smtClean="0"/>
              <a:t>Transmission</a:t>
            </a:r>
            <a:r>
              <a:rPr lang="ro-RO" dirty="0" smtClean="0"/>
              <a:t> Operator – RTO</a:t>
            </a:r>
            <a:endParaRPr lang="en-US" dirty="0" smtClean="0"/>
          </a:p>
          <a:p>
            <a:pPr marL="800100"/>
            <a:r>
              <a:rPr lang="ro-RO" dirty="0" smtClean="0"/>
              <a:t> Independent </a:t>
            </a:r>
            <a:r>
              <a:rPr lang="ro-RO" dirty="0" err="1" smtClean="0"/>
              <a:t>System</a:t>
            </a:r>
            <a:r>
              <a:rPr lang="ro-RO" dirty="0" smtClean="0"/>
              <a:t> Operator - ISO.</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ro-RO" dirty="0" smtClean="0"/>
              <a:t>2005, 2007, 2008</a:t>
            </a:r>
            <a:r>
              <a:rPr lang="en-US" dirty="0" smtClean="0"/>
              <a:t>, </a:t>
            </a:r>
            <a:r>
              <a:rPr lang="ro-RO" dirty="0" smtClean="0"/>
              <a:t>2009 </a:t>
            </a:r>
            <a:endParaRPr lang="en-US" dirty="0" smtClean="0"/>
          </a:p>
          <a:p>
            <a:pPr marL="693738"/>
            <a:r>
              <a:rPr lang="ro-RO" dirty="0" smtClean="0"/>
              <a:t>stimulente pentru folosirea combustibililor alternativi şi a energiei regenerabile, </a:t>
            </a:r>
            <a:endParaRPr lang="en-US" dirty="0" smtClean="0"/>
          </a:p>
          <a:p>
            <a:pPr marL="693738"/>
            <a:r>
              <a:rPr lang="ro-RO" dirty="0" smtClean="0"/>
              <a:t>reguli mai dure de eficienţă energetică, </a:t>
            </a:r>
            <a:endParaRPr lang="en-US" dirty="0" smtClean="0"/>
          </a:p>
          <a:p>
            <a:pPr marL="693738"/>
            <a:r>
              <a:rPr lang="ro-RO" dirty="0" smtClean="0"/>
              <a:t>eliminarea treptată a becurilor cu incandescenţă </a:t>
            </a:r>
            <a:endParaRPr lang="en-US" dirty="0" smtClean="0"/>
          </a:p>
          <a:p>
            <a:pPr marL="693738"/>
            <a:r>
              <a:rPr lang="ro-RO" dirty="0" smtClean="0"/>
              <a:t>finanţarea reţelelor </a:t>
            </a:r>
            <a:r>
              <a:rPr lang="ro-RO" dirty="0" err="1" smtClean="0"/>
              <a:t>Smart</a:t>
            </a:r>
            <a:r>
              <a:rPr lang="ro-RO" dirty="0" smtClean="0"/>
              <a:t> Grid </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ro-RO" dirty="0" smtClean="0"/>
              <a:t>Producţia totală  2012: 4.05 </a:t>
            </a:r>
            <a:r>
              <a:rPr lang="ro-RO" dirty="0" err="1" smtClean="0"/>
              <a:t>PWh</a:t>
            </a:r>
            <a:r>
              <a:rPr lang="ro-RO" dirty="0" smtClean="0"/>
              <a:t> de energie electrică</a:t>
            </a:r>
          </a:p>
          <a:p>
            <a:pPr marL="693738"/>
            <a:r>
              <a:rPr lang="ro-RO" dirty="0" smtClean="0"/>
              <a:t> 1.5 </a:t>
            </a:r>
            <a:r>
              <a:rPr lang="ro-RO" dirty="0" err="1" smtClean="0"/>
              <a:t>PWh</a:t>
            </a:r>
            <a:r>
              <a:rPr lang="ro-RO" dirty="0" smtClean="0"/>
              <a:t> (37%) din </a:t>
            </a:r>
            <a:r>
              <a:rPr lang="ro-RO" dirty="0" err="1" smtClean="0"/>
              <a:t>căbune</a:t>
            </a:r>
            <a:r>
              <a:rPr lang="ro-RO" dirty="0" smtClean="0"/>
              <a:t>,</a:t>
            </a:r>
          </a:p>
          <a:p>
            <a:pPr marL="693738"/>
            <a:r>
              <a:rPr lang="ro-RO" dirty="0" smtClean="0"/>
              <a:t>1.23 </a:t>
            </a:r>
            <a:r>
              <a:rPr lang="ro-RO" dirty="0" err="1" smtClean="0"/>
              <a:t>PWh</a:t>
            </a:r>
            <a:r>
              <a:rPr lang="ro-RO" dirty="0" smtClean="0"/>
              <a:t> (31%) din gaze naturale,</a:t>
            </a:r>
          </a:p>
          <a:p>
            <a:pPr marL="693738"/>
            <a:r>
              <a:rPr lang="ro-RO" dirty="0" smtClean="0"/>
              <a:t>770 </a:t>
            </a:r>
            <a:r>
              <a:rPr lang="ro-RO" dirty="0" err="1" smtClean="0"/>
              <a:t>TWh</a:t>
            </a:r>
            <a:r>
              <a:rPr lang="ro-RO" dirty="0" smtClean="0"/>
              <a:t> (19%) nuclear</a:t>
            </a:r>
          </a:p>
          <a:p>
            <a:pPr marL="693738"/>
            <a:r>
              <a:rPr lang="ro-RO" dirty="0" smtClean="0"/>
              <a:t> 495 </a:t>
            </a:r>
            <a:r>
              <a:rPr lang="ro-RO" dirty="0" err="1" smtClean="0"/>
              <a:t>TWh</a:t>
            </a:r>
            <a:r>
              <a:rPr lang="ro-RO" dirty="0" smtClean="0"/>
              <a:t> (12%) din surse regenerabile </a:t>
            </a:r>
          </a:p>
          <a:p>
            <a:pPr marL="693738"/>
            <a:r>
              <a:rPr lang="ro-RO" dirty="0" smtClean="0"/>
              <a:t>34 </a:t>
            </a:r>
            <a:r>
              <a:rPr lang="ro-RO" dirty="0" err="1" smtClean="0"/>
              <a:t>TWh</a:t>
            </a:r>
            <a:r>
              <a:rPr lang="ro-RO" dirty="0" smtClean="0"/>
              <a:t> (sub 1%) din petrol </a:t>
            </a:r>
            <a:endParaRPr lang="en-US" dirty="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628800"/>
            <a:ext cx="8568952" cy="1828800"/>
          </a:xfrm>
        </p:spPr>
        <p:txBody>
          <a:bodyPr/>
          <a:lstStyle/>
          <a:p>
            <a:r>
              <a:rPr lang="ro-RO" dirty="0" smtClean="0"/>
              <a:t>Capacităţile de producţie deţinute de companii sau consorţii. </a:t>
            </a:r>
          </a:p>
          <a:p>
            <a:r>
              <a:rPr lang="ro-RO" dirty="0" smtClean="0"/>
              <a:t>patru agenţii federale ( în 34 de state)  însărcinate cu vânzarea energiei produse de hidrocentralele aflate în proprietate federală</a:t>
            </a:r>
            <a:endParaRPr lang="en-US" dirty="0" smtClean="0"/>
          </a:p>
          <a:p>
            <a:pPr lvl="1"/>
            <a:r>
              <a:rPr lang="ro-RO" dirty="0" err="1" smtClean="0"/>
              <a:t>Bonneville</a:t>
            </a:r>
            <a:r>
              <a:rPr lang="ro-RO" dirty="0" smtClean="0"/>
              <a:t> Power </a:t>
            </a:r>
            <a:r>
              <a:rPr lang="ro-RO" dirty="0" err="1" smtClean="0"/>
              <a:t>Administration</a:t>
            </a:r>
            <a:endParaRPr lang="en-US" dirty="0" smtClean="0"/>
          </a:p>
          <a:p>
            <a:pPr lvl="1"/>
            <a:r>
              <a:rPr lang="ro-RO" dirty="0" err="1" smtClean="0"/>
              <a:t>Southeastern</a:t>
            </a:r>
            <a:r>
              <a:rPr lang="ro-RO" dirty="0" smtClean="0"/>
              <a:t> Power </a:t>
            </a:r>
            <a:r>
              <a:rPr lang="ro-RO" dirty="0" err="1" smtClean="0"/>
              <a:t>Administration</a:t>
            </a:r>
            <a:endParaRPr lang="en-US" dirty="0" smtClean="0"/>
          </a:p>
          <a:p>
            <a:pPr lvl="1"/>
            <a:r>
              <a:rPr lang="ro-RO" dirty="0" err="1" smtClean="0"/>
              <a:t>Southwestern</a:t>
            </a:r>
            <a:r>
              <a:rPr lang="ro-RO" dirty="0" smtClean="0"/>
              <a:t> Power </a:t>
            </a:r>
            <a:r>
              <a:rPr lang="ro-RO" dirty="0" err="1" smtClean="0"/>
              <a:t>Administration</a:t>
            </a:r>
            <a:endParaRPr lang="en-US" dirty="0" smtClean="0"/>
          </a:p>
          <a:p>
            <a:pPr lvl="1"/>
            <a:r>
              <a:rPr lang="ro-RO" dirty="0" smtClean="0"/>
              <a:t>Western </a:t>
            </a:r>
            <a:r>
              <a:rPr lang="ro-RO" dirty="0" err="1" smtClean="0"/>
              <a:t>Area</a:t>
            </a:r>
            <a:r>
              <a:rPr lang="ro-RO" dirty="0" smtClean="0"/>
              <a:t> Power </a:t>
            </a:r>
            <a:r>
              <a:rPr lang="ro-RO" dirty="0" err="1" smtClean="0"/>
              <a:t>Administration</a:t>
            </a:r>
            <a:endParaRPr lang="en-US" dirty="0" smtClean="0"/>
          </a:p>
          <a:p>
            <a:pPr marL="1831975"/>
            <a:r>
              <a:rPr lang="ro-RO" dirty="0" smtClean="0"/>
              <a:t>peste 1.000 de producători independenţi </a:t>
            </a:r>
          </a:p>
          <a:p>
            <a:pPr marL="2794000" lvl="1"/>
            <a:r>
              <a:rPr lang="ro-RO" dirty="0" err="1" smtClean="0"/>
              <a:t>Non-Utility</a:t>
            </a:r>
            <a:r>
              <a:rPr lang="ro-RO" dirty="0" smtClean="0"/>
              <a:t> </a:t>
            </a:r>
            <a:r>
              <a:rPr lang="ro-RO" dirty="0" err="1" smtClean="0"/>
              <a:t>Generators</a:t>
            </a:r>
            <a:r>
              <a:rPr lang="ro-RO" dirty="0" smtClean="0"/>
              <a:t> – NUG </a:t>
            </a:r>
          </a:p>
          <a:p>
            <a:pPr marL="2794000" lvl="1"/>
            <a:r>
              <a:rPr lang="ro-RO" dirty="0" smtClean="0"/>
              <a:t>Independent Power </a:t>
            </a:r>
            <a:r>
              <a:rPr lang="ro-RO" dirty="0" err="1" smtClean="0"/>
              <a:t>Producers</a:t>
            </a:r>
            <a:r>
              <a:rPr lang="ro-RO" dirty="0" smtClean="0"/>
              <a:t> - IPP</a:t>
            </a:r>
            <a:endParaRPr lang="en-US" dirty="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16832"/>
            <a:ext cx="8568952" cy="1828800"/>
          </a:xfrm>
        </p:spPr>
        <p:txBody>
          <a:bodyPr/>
          <a:lstStyle/>
          <a:p>
            <a:r>
              <a:rPr lang="ro-RO" dirty="0" smtClean="0"/>
              <a:t>peste 3.000 de companii de electricitate (producţie, transport, distribuţie, furnizare), </a:t>
            </a:r>
          </a:p>
          <a:p>
            <a:pPr lvl="1"/>
            <a:r>
              <a:rPr lang="ro-RO" dirty="0" smtClean="0"/>
              <a:t>75 % sunt în proprietate privată (</a:t>
            </a:r>
            <a:r>
              <a:rPr lang="ro-RO" dirty="0" err="1" smtClean="0"/>
              <a:t>Investor</a:t>
            </a:r>
            <a:r>
              <a:rPr lang="ro-RO" dirty="0" smtClean="0"/>
              <a:t> </a:t>
            </a:r>
            <a:r>
              <a:rPr lang="ro-RO" dirty="0" err="1" smtClean="0"/>
              <a:t>Owned</a:t>
            </a:r>
            <a:r>
              <a:rPr lang="ro-RO" dirty="0" smtClean="0"/>
              <a:t> </a:t>
            </a:r>
            <a:r>
              <a:rPr lang="ro-RO" dirty="0" err="1" smtClean="0"/>
              <a:t>Utilities</a:t>
            </a:r>
            <a:r>
              <a:rPr lang="ro-RO" dirty="0" smtClean="0"/>
              <a:t> - IOU)</a:t>
            </a:r>
          </a:p>
          <a:p>
            <a:pPr lvl="1"/>
            <a:r>
              <a:rPr lang="ro-RO" dirty="0" smtClean="0"/>
              <a:t>25% în proprietate publică (</a:t>
            </a:r>
            <a:r>
              <a:rPr lang="ro-RO" dirty="0" err="1" smtClean="0"/>
              <a:t>Consumer</a:t>
            </a:r>
            <a:r>
              <a:rPr lang="ro-RO" dirty="0" smtClean="0"/>
              <a:t> </a:t>
            </a:r>
            <a:r>
              <a:rPr lang="ro-RO" dirty="0" err="1" smtClean="0"/>
              <a:t>Owned</a:t>
            </a:r>
            <a:r>
              <a:rPr lang="ro-RO" dirty="0" smtClean="0"/>
              <a:t> </a:t>
            </a:r>
            <a:r>
              <a:rPr lang="ro-RO" dirty="0" err="1" smtClean="0"/>
              <a:t>Utilities</a:t>
            </a:r>
            <a:r>
              <a:rPr lang="ro-RO" dirty="0" smtClean="0"/>
              <a:t> – COU) </a:t>
            </a:r>
          </a:p>
          <a:p>
            <a:endParaRPr lang="ro-RO" dirty="0" smtClean="0"/>
          </a:p>
          <a:p>
            <a:r>
              <a:rPr lang="ro-RO" dirty="0" smtClean="0"/>
              <a:t>COU sunt în majoritate companii care realizează doar activitate de distribuţie.</a:t>
            </a:r>
            <a:endParaRPr lang="en-US" dirty="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16832"/>
            <a:ext cx="8568952" cy="1828800"/>
          </a:xfrm>
        </p:spPr>
        <p:txBody>
          <a:bodyPr/>
          <a:lstStyle/>
          <a:p>
            <a:r>
              <a:rPr lang="ro-RO" dirty="0" smtClean="0"/>
              <a:t>Reţeaua de transport </a:t>
            </a:r>
          </a:p>
          <a:p>
            <a:pPr lvl="1"/>
            <a:r>
              <a:rPr lang="ro-RO" dirty="0" smtClean="0"/>
              <a:t>trei zone interconectate în SUA </a:t>
            </a:r>
          </a:p>
          <a:p>
            <a:pPr lvl="1"/>
            <a:r>
              <a:rPr lang="ro-RO" dirty="0" smtClean="0"/>
              <a:t>două în Canada, </a:t>
            </a:r>
          </a:p>
          <a:p>
            <a:r>
              <a:rPr lang="ro-RO" dirty="0" smtClean="0"/>
              <a:t>operate şi dezvoltate sub reglementarea federală a FERC de către NERC (din 2007, Federal Energy </a:t>
            </a:r>
            <a:r>
              <a:rPr lang="ro-RO" dirty="0" err="1" smtClean="0"/>
              <a:t>Regulatory</a:t>
            </a:r>
            <a:r>
              <a:rPr lang="ro-RO" dirty="0" smtClean="0"/>
              <a:t> Corporation),</a:t>
            </a:r>
          </a:p>
          <a:p>
            <a:r>
              <a:rPr lang="ro-RO" dirty="0" smtClean="0"/>
              <a:t>divizate suplimentar în zece Consilii regionale de Siguranţă (Electric </a:t>
            </a:r>
            <a:r>
              <a:rPr lang="ro-RO" dirty="0" err="1" smtClean="0"/>
              <a:t>Reliability</a:t>
            </a:r>
            <a:r>
              <a:rPr lang="ro-RO" dirty="0" smtClean="0"/>
              <a:t> </a:t>
            </a:r>
            <a:r>
              <a:rPr lang="ro-RO" dirty="0" err="1" smtClean="0"/>
              <a:t>Councils</a:t>
            </a:r>
            <a:r>
              <a:rPr lang="ro-RO" dirty="0" smtClean="0"/>
              <a:t>) </a:t>
            </a:r>
            <a:endParaRPr lang="en-US" dirty="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568952" cy="1828800"/>
          </a:xfrm>
        </p:spPr>
        <p:txBody>
          <a:bodyPr/>
          <a:lstStyle/>
          <a:p>
            <a:pPr lvl="0">
              <a:buNone/>
            </a:pPr>
            <a:r>
              <a:rPr lang="ro-RO" dirty="0" smtClean="0"/>
              <a:t>SUA:</a:t>
            </a:r>
          </a:p>
          <a:p>
            <a:pPr lvl="0"/>
            <a:r>
              <a:rPr lang="ro-RO" sz="2400" dirty="0" err="1" smtClean="0"/>
              <a:t>Eastern</a:t>
            </a:r>
            <a:r>
              <a:rPr lang="ro-RO" sz="2400" dirty="0" smtClean="0"/>
              <a:t> </a:t>
            </a:r>
            <a:r>
              <a:rPr lang="ro-RO" sz="2400" dirty="0" err="1" smtClean="0"/>
              <a:t>Interconnection</a:t>
            </a:r>
            <a:endParaRPr lang="en-US" sz="2400" dirty="0" smtClean="0"/>
          </a:p>
          <a:p>
            <a:pPr lvl="1"/>
            <a:r>
              <a:rPr lang="ro-RO" sz="2000" dirty="0" smtClean="0"/>
              <a:t>Florida </a:t>
            </a:r>
            <a:r>
              <a:rPr lang="ro-RO" sz="2000" dirty="0" err="1" smtClean="0"/>
              <a:t>Reliability</a:t>
            </a:r>
            <a:r>
              <a:rPr lang="ro-RO" sz="2000" dirty="0" smtClean="0"/>
              <a:t> </a:t>
            </a:r>
            <a:r>
              <a:rPr lang="ro-RO" sz="2000" dirty="0" err="1" smtClean="0"/>
              <a:t>Coordinating</a:t>
            </a:r>
            <a:r>
              <a:rPr lang="ro-RO" sz="2000" dirty="0" smtClean="0"/>
              <a:t> Council (FRCC)</a:t>
            </a:r>
            <a:endParaRPr lang="en-US" sz="2000" dirty="0" smtClean="0"/>
          </a:p>
          <a:p>
            <a:pPr lvl="1"/>
            <a:r>
              <a:rPr lang="ro-RO" sz="2000" dirty="0" err="1" smtClean="0"/>
              <a:t>Midwest</a:t>
            </a:r>
            <a:r>
              <a:rPr lang="ro-RO" sz="2000" dirty="0" smtClean="0"/>
              <a:t> </a:t>
            </a:r>
            <a:r>
              <a:rPr lang="ro-RO" sz="2000" dirty="0" err="1" smtClean="0"/>
              <a:t>Reliability</a:t>
            </a:r>
            <a:r>
              <a:rPr lang="ro-RO" sz="2000" dirty="0" smtClean="0"/>
              <a:t> </a:t>
            </a:r>
            <a:r>
              <a:rPr lang="ro-RO" sz="2000" dirty="0" err="1" smtClean="0"/>
              <a:t>Organization</a:t>
            </a:r>
            <a:r>
              <a:rPr lang="ro-RO" sz="2000" dirty="0" smtClean="0"/>
              <a:t> (MRO)</a:t>
            </a:r>
            <a:endParaRPr lang="en-US" sz="2000" dirty="0" smtClean="0"/>
          </a:p>
          <a:p>
            <a:pPr lvl="1"/>
            <a:r>
              <a:rPr lang="ro-RO" sz="2000" dirty="0" err="1" smtClean="0"/>
              <a:t>Northeast</a:t>
            </a:r>
            <a:r>
              <a:rPr lang="ro-RO" sz="2000" dirty="0" smtClean="0"/>
              <a:t> Power </a:t>
            </a:r>
            <a:r>
              <a:rPr lang="ro-RO" sz="2000" dirty="0" err="1" smtClean="0"/>
              <a:t>Coordinating</a:t>
            </a:r>
            <a:r>
              <a:rPr lang="ro-RO" sz="2000" dirty="0" smtClean="0"/>
              <a:t> Council (NPCC)</a:t>
            </a:r>
            <a:endParaRPr lang="en-US" sz="2000" dirty="0" smtClean="0"/>
          </a:p>
          <a:p>
            <a:pPr lvl="1"/>
            <a:r>
              <a:rPr lang="ro-RO" sz="2000" dirty="0" err="1" smtClean="0"/>
              <a:t>ReliabilityFirst</a:t>
            </a:r>
            <a:r>
              <a:rPr lang="ro-RO" sz="2000" dirty="0" smtClean="0"/>
              <a:t> Corporation (RFC)</a:t>
            </a:r>
            <a:endParaRPr lang="en-US" sz="2000" dirty="0" smtClean="0"/>
          </a:p>
          <a:p>
            <a:pPr lvl="1"/>
            <a:r>
              <a:rPr lang="ro-RO" sz="2000" dirty="0" smtClean="0"/>
              <a:t>SERC </a:t>
            </a:r>
            <a:r>
              <a:rPr lang="ro-RO" sz="2000" dirty="0" err="1" smtClean="0"/>
              <a:t>Reliability</a:t>
            </a:r>
            <a:r>
              <a:rPr lang="ro-RO" sz="2000" dirty="0" smtClean="0"/>
              <a:t> Corporation (SERC)</a:t>
            </a:r>
            <a:endParaRPr lang="en-US" sz="2000" dirty="0" smtClean="0"/>
          </a:p>
          <a:p>
            <a:pPr lvl="1"/>
            <a:r>
              <a:rPr lang="ro-RO" sz="2000" dirty="0" err="1" smtClean="0"/>
              <a:t>Southwest</a:t>
            </a:r>
            <a:r>
              <a:rPr lang="ro-RO" sz="2000" dirty="0" smtClean="0"/>
              <a:t> Power Pool, Inc. (SPP)</a:t>
            </a:r>
            <a:endParaRPr lang="en-US" sz="2000" dirty="0" smtClean="0"/>
          </a:p>
          <a:p>
            <a:pPr lvl="0"/>
            <a:r>
              <a:rPr lang="ro-RO" sz="2400" dirty="0" smtClean="0"/>
              <a:t>Western </a:t>
            </a:r>
            <a:r>
              <a:rPr lang="ro-RO" sz="2400" dirty="0" err="1" smtClean="0"/>
              <a:t>Interconnection</a:t>
            </a:r>
            <a:endParaRPr lang="en-US" sz="2400" dirty="0" smtClean="0"/>
          </a:p>
          <a:p>
            <a:pPr lvl="1"/>
            <a:r>
              <a:rPr lang="ro-RO" sz="2000" dirty="0" smtClean="0"/>
              <a:t>Western </a:t>
            </a:r>
            <a:r>
              <a:rPr lang="ro-RO" sz="2000" dirty="0" err="1" smtClean="0"/>
              <a:t>Electricity</a:t>
            </a:r>
            <a:r>
              <a:rPr lang="ro-RO" sz="2000" dirty="0" smtClean="0"/>
              <a:t> </a:t>
            </a:r>
            <a:r>
              <a:rPr lang="ro-RO" sz="2000" dirty="0" err="1" smtClean="0"/>
              <a:t>Coordinating</a:t>
            </a:r>
            <a:r>
              <a:rPr lang="ro-RO" sz="2000" dirty="0" smtClean="0"/>
              <a:t> Council (WECC)</a:t>
            </a:r>
            <a:endParaRPr lang="en-US" sz="2000" dirty="0" smtClean="0"/>
          </a:p>
          <a:p>
            <a:pPr lvl="0"/>
            <a:r>
              <a:rPr lang="ro-RO" sz="2400" dirty="0" smtClean="0"/>
              <a:t>Texas </a:t>
            </a:r>
            <a:r>
              <a:rPr lang="ro-RO" sz="2400" dirty="0" err="1" smtClean="0"/>
              <a:t>Interconnection</a:t>
            </a:r>
            <a:endParaRPr lang="en-US" sz="2400" dirty="0" smtClean="0"/>
          </a:p>
          <a:p>
            <a:pPr lvl="1"/>
            <a:r>
              <a:rPr lang="ro-RO" sz="2000" dirty="0" smtClean="0"/>
              <a:t>Electric </a:t>
            </a:r>
            <a:r>
              <a:rPr lang="ro-RO" sz="2000" dirty="0" err="1" smtClean="0"/>
              <a:t>Reliability</a:t>
            </a:r>
            <a:r>
              <a:rPr lang="ro-RO" sz="2000" dirty="0" smtClean="0"/>
              <a:t> Council of Texas (ERCOT)</a:t>
            </a:r>
            <a:endParaRPr lang="en-US" sz="2000" dirty="0" smtClean="0"/>
          </a:p>
          <a:p>
            <a:endParaRPr lang="en-US" dirty="0" smtClean="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6" descr="600px-NERC-map-en_svg.png"/>
          <p:cNvPicPr/>
          <p:nvPr/>
        </p:nvPicPr>
        <p:blipFill>
          <a:blip r:embed="rId2" cstate="print"/>
          <a:stretch>
            <a:fillRect/>
          </a:stretch>
        </p:blipFill>
        <p:spPr>
          <a:xfrm>
            <a:off x="4932040" y="1916832"/>
            <a:ext cx="4211960" cy="4536504"/>
          </a:xfrm>
          <a:prstGeom prst="rect">
            <a:avLst/>
          </a:prstGeom>
        </p:spPr>
      </p:pic>
      <p:sp>
        <p:nvSpPr>
          <p:cNvPr id="4099" name="Rectangle 3"/>
          <p:cNvSpPr>
            <a:spLocks noGrp="1" noChangeArrowheads="1"/>
          </p:cNvSpPr>
          <p:nvPr>
            <p:ph type="body" idx="1"/>
          </p:nvPr>
        </p:nvSpPr>
        <p:spPr>
          <a:xfrm>
            <a:off x="323528" y="1484784"/>
            <a:ext cx="8568952" cy="1828800"/>
          </a:xfrm>
        </p:spPr>
        <p:txBody>
          <a:bodyPr/>
          <a:lstStyle/>
          <a:p>
            <a:pPr>
              <a:buNone/>
            </a:pPr>
            <a:r>
              <a:rPr lang="ro-RO" sz="2400" dirty="0" smtClean="0"/>
              <a:t>În Canada:</a:t>
            </a:r>
            <a:endParaRPr lang="en-US" sz="2400" dirty="0" smtClean="0"/>
          </a:p>
          <a:p>
            <a:pPr lvl="0"/>
            <a:r>
              <a:rPr lang="ro-RO" sz="2400" dirty="0" smtClean="0"/>
              <a:t>Québec </a:t>
            </a:r>
            <a:r>
              <a:rPr lang="ro-RO" sz="2400" dirty="0" err="1" smtClean="0"/>
              <a:t>Interconnection</a:t>
            </a:r>
            <a:r>
              <a:rPr lang="ro-RO" sz="2400" dirty="0" smtClean="0"/>
              <a:t> </a:t>
            </a:r>
            <a:endParaRPr lang="en-US" sz="2400" dirty="0" smtClean="0"/>
          </a:p>
          <a:p>
            <a:pPr lvl="1"/>
            <a:r>
              <a:rPr lang="ro-RO" sz="2000" dirty="0" err="1" smtClean="0"/>
              <a:t>Northeast</a:t>
            </a:r>
            <a:r>
              <a:rPr lang="ro-RO" sz="2000" dirty="0" smtClean="0"/>
              <a:t> Power </a:t>
            </a:r>
            <a:r>
              <a:rPr lang="ro-RO" sz="2000" dirty="0" err="1" smtClean="0"/>
              <a:t>Coordinating</a:t>
            </a:r>
            <a:r>
              <a:rPr lang="ro-RO" sz="2000" dirty="0" smtClean="0"/>
              <a:t> Council (NPCC)</a:t>
            </a:r>
            <a:endParaRPr lang="en-US" sz="2000" dirty="0" smtClean="0"/>
          </a:p>
          <a:p>
            <a:pPr lvl="0"/>
            <a:r>
              <a:rPr lang="ro-RO" sz="2400" dirty="0" smtClean="0"/>
              <a:t>Alaska </a:t>
            </a:r>
            <a:r>
              <a:rPr lang="ro-RO" sz="2400" dirty="0" err="1" smtClean="0"/>
              <a:t>Interconnection</a:t>
            </a:r>
            <a:r>
              <a:rPr lang="ro-RO" sz="2400" dirty="0" smtClean="0"/>
              <a:t> </a:t>
            </a:r>
            <a:endParaRPr lang="en-US" sz="2400" dirty="0" smtClean="0"/>
          </a:p>
          <a:p>
            <a:pPr lvl="1"/>
            <a:r>
              <a:rPr lang="ro-RO" sz="2000" dirty="0" smtClean="0"/>
              <a:t>Alaska </a:t>
            </a:r>
            <a:r>
              <a:rPr lang="ro-RO" sz="2000" dirty="0" err="1" smtClean="0"/>
              <a:t>Systems</a:t>
            </a:r>
            <a:r>
              <a:rPr lang="ro-RO" sz="2000" dirty="0" smtClean="0"/>
              <a:t> </a:t>
            </a:r>
            <a:r>
              <a:rPr lang="ro-RO" sz="2000" dirty="0" err="1" smtClean="0"/>
              <a:t>Coordinating</a:t>
            </a:r>
            <a:r>
              <a:rPr lang="ro-RO" sz="2000" dirty="0" smtClean="0"/>
              <a:t> Council (ASCC)</a:t>
            </a:r>
            <a:endParaRPr lang="en-US" sz="2000" dirty="0" smtClean="0"/>
          </a:p>
          <a:p>
            <a:endParaRPr lang="ro-RO" sz="2400" dirty="0" smtClean="0"/>
          </a:p>
          <a:p>
            <a:r>
              <a:rPr lang="ro-RO" sz="2400" dirty="0" smtClean="0"/>
              <a:t>Reţelele de transport </a:t>
            </a:r>
            <a:r>
              <a:rPr lang="ro-RO" sz="2400" dirty="0" err="1" smtClean="0"/>
              <a:t>dispecerizate</a:t>
            </a:r>
            <a:r>
              <a:rPr lang="ro-RO" sz="2400" dirty="0" smtClean="0"/>
              <a:t> după două modele</a:t>
            </a:r>
            <a:endParaRPr lang="en-US" sz="2400" dirty="0" smtClean="0"/>
          </a:p>
          <a:p>
            <a:pPr lvl="1"/>
            <a:r>
              <a:rPr lang="ro-RO" sz="2000" dirty="0" smtClean="0"/>
              <a:t>Control </a:t>
            </a:r>
            <a:r>
              <a:rPr lang="ro-RO" sz="2000" dirty="0" err="1" smtClean="0"/>
              <a:t>areas</a:t>
            </a:r>
            <a:r>
              <a:rPr lang="ro-RO" sz="2000" dirty="0" smtClean="0"/>
              <a:t> (ordinul 888)</a:t>
            </a:r>
            <a:endParaRPr lang="en-US" sz="2000" dirty="0" smtClean="0"/>
          </a:p>
          <a:p>
            <a:pPr lvl="1"/>
            <a:r>
              <a:rPr lang="ro-RO" sz="2000" dirty="0" smtClean="0"/>
              <a:t>ISO/RTO </a:t>
            </a:r>
            <a:endParaRPr lang="en-US" sz="2000" dirty="0" smtClean="0"/>
          </a:p>
          <a:p>
            <a:endParaRPr lang="en-US" dirty="0" smtClean="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3"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pic>
        <p:nvPicPr>
          <p:cNvPr id="6" name="Imagine 5"/>
          <p:cNvPicPr/>
          <p:nvPr/>
        </p:nvPicPr>
        <p:blipFill>
          <a:blip r:embed="rId3" cstate="print"/>
          <a:srcRect b="6871"/>
          <a:stretch>
            <a:fillRect/>
          </a:stretch>
        </p:blipFill>
        <p:spPr bwMode="auto">
          <a:xfrm>
            <a:off x="1187624" y="1916832"/>
            <a:ext cx="7669407" cy="4365895"/>
          </a:xfrm>
          <a:prstGeom prst="rect">
            <a:avLst/>
          </a:prstGeom>
          <a:noFill/>
          <a:ln w="9525">
            <a:noFill/>
            <a:miter lim="800000"/>
            <a:headEnd/>
            <a:tailEnd/>
          </a:ln>
        </p:spPr>
      </p:pic>
      <p:sp>
        <p:nvSpPr>
          <p:cNvPr id="7" name="TextBox 6"/>
          <p:cNvSpPr txBox="1"/>
          <p:nvPr/>
        </p:nvSpPr>
        <p:spPr>
          <a:xfrm>
            <a:off x="7740352" y="5661248"/>
            <a:ext cx="1403648" cy="369332"/>
          </a:xfrm>
          <a:prstGeom prst="rect">
            <a:avLst/>
          </a:prstGeom>
          <a:noFill/>
        </p:spPr>
        <p:txBody>
          <a:bodyPr wrap="square" rtlCol="0">
            <a:spAutoFit/>
          </a:bodyPr>
          <a:lstStyle/>
          <a:p>
            <a:r>
              <a:rPr lang="ro-RO" dirty="0" smtClean="0"/>
              <a:t>ISO</a:t>
            </a:r>
            <a:r>
              <a:rPr lang="en-US" dirty="0" smtClean="0"/>
              <a:t>/RTO</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84784"/>
            <a:ext cx="3600400" cy="1828800"/>
          </a:xfrm>
        </p:spPr>
        <p:txBody>
          <a:bodyPr/>
          <a:lstStyle/>
          <a:p>
            <a:r>
              <a:rPr lang="ro-RO" sz="2400" dirty="0" smtClean="0"/>
              <a:t>Tensiunile nominale utilizate în reţelele electrice din SUA diferă de cele din România şi Europa.</a:t>
            </a:r>
            <a:endParaRPr lang="en-US" sz="2400" dirty="0" smtClean="0"/>
          </a:p>
          <a:p>
            <a:endParaRPr lang="en-US" sz="2400" dirty="0" smtClean="0"/>
          </a:p>
          <a:p>
            <a:r>
              <a:rPr lang="ro-RO" sz="2400" dirty="0" smtClean="0"/>
              <a:t>Distribuţia şi tarifarea sunt reglementate la nivelul statelor, în vreme ce cadrul de reglementare pentru furnizori este stabilit de NERC.</a:t>
            </a:r>
            <a:endParaRPr lang="en-US" sz="2400" dirty="0" smtClean="0"/>
          </a:p>
          <a:p>
            <a:endParaRPr lang="en-US" dirty="0" smtClean="0"/>
          </a:p>
        </p:txBody>
      </p:sp>
      <p:sp>
        <p:nvSpPr>
          <p:cNvPr id="3" name="Rectangle 3"/>
          <p:cNvSpPr/>
          <p:nvPr/>
        </p:nvSpPr>
        <p:spPr>
          <a:xfrm>
            <a:off x="539552" y="476672"/>
            <a:ext cx="386997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Situa</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ia</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actuală</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pic>
        <p:nvPicPr>
          <p:cNvPr id="8" name="Picture 7"/>
          <p:cNvPicPr/>
          <p:nvPr/>
        </p:nvPicPr>
        <p:blipFill>
          <a:blip r:embed="rId3" cstate="print"/>
          <a:srcRect/>
          <a:stretch>
            <a:fillRect/>
          </a:stretch>
        </p:blipFill>
        <p:spPr bwMode="auto">
          <a:xfrm>
            <a:off x="4139952" y="1772816"/>
            <a:ext cx="4788024"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pPr lvl="0"/>
            <a:r>
              <a:rPr lang="ro-RO" dirty="0" smtClean="0"/>
              <a:t>infrastructura şi industria electroenergetică s-a dezvoltat în primii ani nereglementat, la nivelul statelor, pe principii concurenţiale</a:t>
            </a:r>
            <a:endParaRPr lang="en-US" dirty="0"/>
          </a:p>
        </p:txBody>
      </p:sp>
      <p:sp>
        <p:nvSpPr>
          <p:cNvPr id="3" name="Rectangle 3"/>
          <p:cNvSpPr/>
          <p:nvPr/>
        </p:nvSpPr>
        <p:spPr>
          <a:xfrm>
            <a:off x="323528" y="404664"/>
            <a:ext cx="605351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Statele</a:t>
            </a:r>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Unite ale </a:t>
            </a: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Americii</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84784"/>
            <a:ext cx="6768752" cy="2376264"/>
          </a:xfrm>
        </p:spPr>
        <p:txBody>
          <a:bodyPr/>
          <a:lstStyle/>
          <a:p>
            <a:r>
              <a:rPr lang="ro-RO" dirty="0" smtClean="0"/>
              <a:t>Tranziţia către piaţa liberalizată a luat startul în anul 1998, în statele </a:t>
            </a:r>
            <a:r>
              <a:rPr lang="ro-RO" dirty="0" err="1" smtClean="0"/>
              <a:t>Massachussetts</a:t>
            </a:r>
            <a:r>
              <a:rPr lang="ro-RO" dirty="0" smtClean="0"/>
              <a:t>, Rhode </a:t>
            </a:r>
            <a:r>
              <a:rPr lang="ro-RO" dirty="0" err="1" smtClean="0"/>
              <a:t>Island</a:t>
            </a:r>
            <a:r>
              <a:rPr lang="ro-RO" dirty="0" smtClean="0"/>
              <a:t> şi California, urmate, în anul 2000, de alte zece state cu preţuri mari la electricitate </a:t>
            </a:r>
            <a:endParaRPr lang="en-US" sz="3200" dirty="0" smtClean="0"/>
          </a:p>
        </p:txBody>
      </p:sp>
      <p:sp>
        <p:nvSpPr>
          <p:cNvPr id="3" name="Rectangle 3"/>
          <p:cNvSpPr/>
          <p:nvPr/>
        </p:nvSpPr>
        <p:spPr>
          <a:xfrm>
            <a:off x="683568" y="476672"/>
            <a:ext cx="613924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Reforma pieţei de energie</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În 1998, piaţa era dominată de trei companii integrate vertical private (IOU):</a:t>
            </a:r>
          </a:p>
          <a:p>
            <a:pPr marL="747713"/>
            <a:r>
              <a:rPr lang="ro-RO" dirty="0" smtClean="0"/>
              <a:t> Pacific Gas &amp; Electric (PG&amp;E) </a:t>
            </a:r>
          </a:p>
          <a:p>
            <a:pPr marL="747713"/>
            <a:r>
              <a:rPr lang="ro-RO" dirty="0" err="1" smtClean="0"/>
              <a:t>Southern</a:t>
            </a:r>
            <a:r>
              <a:rPr lang="ro-RO" dirty="0" smtClean="0"/>
              <a:t> California Edison (SCE</a:t>
            </a:r>
            <a:r>
              <a:rPr lang="en-US" dirty="0" smtClean="0"/>
              <a:t>)</a:t>
            </a:r>
            <a:endParaRPr lang="ro-RO" dirty="0" smtClean="0"/>
          </a:p>
          <a:p>
            <a:pPr marL="747713"/>
            <a:r>
              <a:rPr lang="ro-RO" dirty="0" smtClean="0"/>
              <a:t>San Diego Gas &amp; Electric (mai mică)</a:t>
            </a:r>
          </a:p>
          <a:p>
            <a:r>
              <a:rPr lang="ro-RO" dirty="0" smtClean="0"/>
              <a:t>una publică: </a:t>
            </a:r>
          </a:p>
          <a:p>
            <a:pPr marL="747713"/>
            <a:r>
              <a:rPr lang="ro-RO" dirty="0" smtClean="0"/>
              <a:t>Los Angeles </a:t>
            </a:r>
            <a:r>
              <a:rPr lang="ro-RO" dirty="0" err="1" smtClean="0"/>
              <a:t>Department</a:t>
            </a:r>
            <a:r>
              <a:rPr lang="ro-RO" dirty="0" smtClean="0"/>
              <a:t> of </a:t>
            </a:r>
            <a:r>
              <a:rPr lang="ro-RO" dirty="0" err="1" smtClean="0"/>
              <a:t>Water</a:t>
            </a:r>
            <a:r>
              <a:rPr lang="ro-RO" dirty="0" smtClean="0"/>
              <a:t> </a:t>
            </a:r>
            <a:r>
              <a:rPr lang="ro-RO" dirty="0" err="1" smtClean="0"/>
              <a:t>and</a:t>
            </a:r>
            <a:r>
              <a:rPr lang="ro-RO" dirty="0" smtClean="0"/>
              <a:t> Power.</a:t>
            </a:r>
            <a:endParaRPr lang="en-US" dirty="0" smtClean="0"/>
          </a:p>
          <a:p>
            <a:endParaRPr lang="en-US" dirty="0" smtClean="0"/>
          </a:p>
        </p:txBody>
      </p:sp>
      <p:sp>
        <p:nvSpPr>
          <p:cNvPr id="3" name="Rectangle 3"/>
          <p:cNvSpPr/>
          <p:nvPr/>
        </p:nvSpPr>
        <p:spPr>
          <a:xfrm>
            <a:off x="539552" y="476672"/>
            <a:ext cx="457830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6012160" y="1"/>
            <a:ext cx="3131840" cy="20381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1996 -  CPUC (California Public </a:t>
            </a:r>
            <a:r>
              <a:rPr lang="ro-RO" dirty="0" err="1" smtClean="0"/>
              <a:t>Utilities</a:t>
            </a:r>
            <a:r>
              <a:rPr lang="ro-RO" dirty="0" smtClean="0"/>
              <a:t> </a:t>
            </a:r>
            <a:r>
              <a:rPr lang="ro-RO" dirty="0" err="1" smtClean="0"/>
              <a:t>Commission</a:t>
            </a:r>
            <a:r>
              <a:rPr lang="ro-RO" dirty="0" smtClean="0"/>
              <a:t>) -  legea California </a:t>
            </a:r>
            <a:r>
              <a:rPr lang="ro-RO" dirty="0" err="1" smtClean="0"/>
              <a:t>Assembly</a:t>
            </a:r>
            <a:r>
              <a:rPr lang="ro-RO" dirty="0" smtClean="0"/>
              <a:t> Bill 1890 decretează reforma pieţei prin separarea activităţilor comerciale de piaţă de cele tehnice de transport.</a:t>
            </a:r>
            <a:endParaRPr lang="en-US" dirty="0" smtClean="0"/>
          </a:p>
        </p:txBody>
      </p:sp>
      <p:sp>
        <p:nvSpPr>
          <p:cNvPr id="3" name="Rectangle 3"/>
          <p:cNvSpPr/>
          <p:nvPr/>
        </p:nvSpPr>
        <p:spPr>
          <a:xfrm>
            <a:off x="539552" y="476672"/>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Se înfiinţează două organizaţii non-profit:</a:t>
            </a:r>
          </a:p>
          <a:p>
            <a:pPr lvl="1"/>
            <a:r>
              <a:rPr lang="ro-RO" dirty="0" smtClean="0"/>
              <a:t>bursa California Power Exchange - PX/CALPX, piaţă pe ziua următoare,</a:t>
            </a:r>
          </a:p>
          <a:p>
            <a:pPr lvl="1"/>
            <a:r>
              <a:rPr lang="ro-RO" dirty="0" smtClean="0"/>
              <a:t>operatorul reţelei de transport California Independent </a:t>
            </a:r>
            <a:r>
              <a:rPr lang="ro-RO" dirty="0" err="1" smtClean="0"/>
              <a:t>System</a:t>
            </a:r>
            <a:r>
              <a:rPr lang="ro-RO" dirty="0" smtClean="0"/>
              <a:t> Operator - CAISO. </a:t>
            </a:r>
          </a:p>
          <a:p>
            <a:r>
              <a:rPr lang="ro-RO" dirty="0" smtClean="0"/>
              <a:t>Teoretic, bursa ar fi servit ca un canal de tranzacţionare suplimentar opţional, alături de deja existentele contracte bilaterale (OTC - over </a:t>
            </a:r>
            <a:r>
              <a:rPr lang="ro-RO" dirty="0" err="1" smtClean="0"/>
              <a:t>the</a:t>
            </a:r>
            <a:r>
              <a:rPr lang="ro-RO" dirty="0" smtClean="0"/>
              <a:t> </a:t>
            </a:r>
            <a:r>
              <a:rPr lang="ro-RO" dirty="0" err="1" smtClean="0"/>
              <a:t>counter</a:t>
            </a:r>
            <a:r>
              <a:rPr lang="ro-RO" dirty="0" smtClean="0"/>
              <a:t>) şi de potenţiale alte burse.</a:t>
            </a:r>
            <a:endParaRPr lang="en-US" dirty="0"/>
          </a:p>
        </p:txBody>
      </p:sp>
      <p:sp>
        <p:nvSpPr>
          <p:cNvPr id="3" name="Rectangle 3"/>
          <p:cNvSpPr/>
          <p:nvPr/>
        </p:nvSpPr>
        <p:spPr>
          <a:xfrm>
            <a:off x="467544" y="404664"/>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cei trei mari furnizori sunt obligaţi să deschidă accesul la reţelele de transport şi distribuţie şi să vândă capacităţile de producţie pe combustibili fosili producătorilor independenţi, pentru a încuraja concurenţa pe piaţă.</a:t>
            </a:r>
          </a:p>
          <a:p>
            <a:endParaRPr lang="en-US" dirty="0" smtClean="0"/>
          </a:p>
          <a:p>
            <a:r>
              <a:rPr lang="ro-RO" dirty="0" smtClean="0"/>
              <a:t>Se liberalizează accesul pe piaţă pentru toţi consumatorii, indiferent de mărime, menţinându-se pentru cei care nu doresc schimbarea furnizori impliciţi (</a:t>
            </a:r>
            <a:r>
              <a:rPr lang="ro-RO" dirty="0" err="1" smtClean="0"/>
              <a:t>default</a:t>
            </a:r>
            <a:r>
              <a:rPr lang="ro-RO" dirty="0" smtClean="0"/>
              <a:t> </a:t>
            </a:r>
            <a:r>
              <a:rPr lang="ro-RO" dirty="0" err="1" smtClean="0"/>
              <a:t>suppliers</a:t>
            </a:r>
            <a:r>
              <a:rPr lang="ro-RO" dirty="0" smtClean="0"/>
              <a:t> sau base service)</a:t>
            </a:r>
            <a:endParaRPr lang="en-US" dirty="0"/>
          </a:p>
        </p:txBody>
      </p:sp>
      <p:sp>
        <p:nvSpPr>
          <p:cNvPr id="3" name="Rectangle 3"/>
          <p:cNvSpPr/>
          <p:nvPr/>
        </p:nvSpPr>
        <p:spPr>
          <a:xfrm>
            <a:off x="395536" y="404664"/>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Cei trei mari furnizori sunt obligaţi să folosească bursa PX, care funcţionează ca piaţă pe ziua următoare, pentru toate tranzacţiile, în condiţiile în care trebuie să vândă pe piaţa cu amănuntul</a:t>
            </a:r>
            <a:r>
              <a:rPr lang="en-US" dirty="0" smtClean="0"/>
              <a:t>,</a:t>
            </a:r>
            <a:r>
              <a:rPr lang="ro-RO" dirty="0" smtClean="0"/>
              <a:t>  la un preţ reglementat stabilit la 90% din tariful aplicat în 1996.</a:t>
            </a:r>
            <a:endParaRPr lang="en-US" dirty="0"/>
          </a:p>
        </p:txBody>
      </p:sp>
      <p:sp>
        <p:nvSpPr>
          <p:cNvPr id="3" name="Rectangle 3"/>
          <p:cNvSpPr/>
          <p:nvPr/>
        </p:nvSpPr>
        <p:spPr>
          <a:xfrm>
            <a:off x="539552"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Impunerea acestor reguli a dus la îngheţarea preţurilor pe piaţa cu amănuntul vreme de patru ani la o valoare cu 10% mai mică decât în 1996, dar mai mare decât costurile de producţie, asigurând funcţionarea pieţei.</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988840"/>
            <a:ext cx="8568952" cy="1828800"/>
          </a:xfrm>
        </p:spPr>
        <p:txBody>
          <a:bodyPr/>
          <a:lstStyle/>
          <a:p>
            <a:r>
              <a:rPr lang="ro-RO" dirty="0" smtClean="0"/>
              <a:t>În anii care au urmat, puţini consumatori schimbă furnizorul pe piaţa cu amănuntul - 3%, reprezentând 12% din consum</a:t>
            </a:r>
          </a:p>
          <a:p>
            <a:r>
              <a:rPr lang="ro-RO" dirty="0" smtClean="0"/>
              <a:t>cei trei furnizori impliciţi sunt obligaţi să cumpere masiv de pe piaţa spot.</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Piaţa spot PX funcţionează pe intervale orare, cu preţuri marginale de sistem (market clearing </a:t>
            </a:r>
            <a:r>
              <a:rPr lang="ro-RO" dirty="0" err="1" smtClean="0"/>
              <a:t>prices</a:t>
            </a:r>
            <a:r>
              <a:rPr lang="ro-RO" dirty="0" smtClean="0"/>
              <a:t>) calculate la intersecţia dintre cerere şi ofertă.</a:t>
            </a:r>
          </a:p>
          <a:p>
            <a:r>
              <a:rPr lang="ro-RO" dirty="0" smtClean="0"/>
              <a:t> Ea este complementată de o piaţă de echilibrare operată de CAISO în timp real, bazată pe ofertele voluntare ale producătorilor de a-şi creşte sau reduce producţia.</a:t>
            </a:r>
          </a:p>
          <a:p>
            <a:r>
              <a:rPr lang="ro-RO" dirty="0" smtClean="0"/>
              <a:t>Când apar congestii pe interconexiunea de numai 3.900 MW "</a:t>
            </a:r>
            <a:r>
              <a:rPr lang="ro-RO" dirty="0" err="1" smtClean="0"/>
              <a:t>Path</a:t>
            </a:r>
            <a:r>
              <a:rPr lang="ro-RO" dirty="0" smtClean="0"/>
              <a:t> 15" dintre nord şi sud, CAISO stabileşte preţuri zonale pentru cele două regiuni ale statului.</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În anul 2000, costurile de producţie cresc semnificativ, în urma secetei care afectează producţia din hidrocentrale importată din statele vecine, şi măririi preţurilor combustibililor fosili, materia primă de bază folosită de centralele locale.</a:t>
            </a:r>
          </a:p>
          <a:p>
            <a:endParaRPr lang="ro-RO" dirty="0" smtClean="0"/>
          </a:p>
          <a:p>
            <a:r>
              <a:rPr lang="ro-RO" dirty="0" smtClean="0"/>
              <a:t>Preţurile pe piaţa spot cresc şi ele, de la 20-30, la 100-170 $/MWh.</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484784"/>
            <a:ext cx="8208912" cy="1828800"/>
          </a:xfrm>
        </p:spPr>
        <p:txBody>
          <a:bodyPr/>
          <a:lstStyle/>
          <a:p>
            <a:pPr lvl="0"/>
            <a:r>
              <a:rPr lang="en-US" dirty="0" smtClean="0"/>
              <a:t>1935 – prima </a:t>
            </a:r>
            <a:r>
              <a:rPr lang="en-US" dirty="0" err="1" smtClean="0"/>
              <a:t>lege</a:t>
            </a:r>
            <a:r>
              <a:rPr lang="en-US" dirty="0" smtClean="0"/>
              <a:t> a </a:t>
            </a:r>
            <a:r>
              <a:rPr lang="en-US" dirty="0" err="1" smtClean="0"/>
              <a:t>energiei</a:t>
            </a:r>
            <a:endParaRPr lang="en-US" dirty="0" smtClean="0"/>
          </a:p>
          <a:p>
            <a:pPr lvl="0"/>
            <a:r>
              <a:rPr lang="en-US" dirty="0" smtClean="0"/>
              <a:t>Public </a:t>
            </a:r>
            <a:r>
              <a:rPr lang="ro-RO" dirty="0" err="1" smtClean="0"/>
              <a:t>Utility</a:t>
            </a:r>
            <a:r>
              <a:rPr lang="ro-RO" dirty="0" smtClean="0"/>
              <a:t> Holding Company Act of din 1935</a:t>
            </a:r>
            <a:r>
              <a:rPr lang="en-US" dirty="0" smtClean="0"/>
              <a:t>  (PUHCA)</a:t>
            </a:r>
          </a:p>
          <a:p>
            <a:pPr marL="917575" lvl="0"/>
            <a:r>
              <a:rPr lang="ro-RO" dirty="0" smtClean="0"/>
              <a:t>reglementarea companiilor de electricitate în vederea creării monopolurilor integrate la nivel de stat sau regional (publice şi private)</a:t>
            </a:r>
            <a:endParaRPr lang="en-US" dirty="0" smtClean="0"/>
          </a:p>
          <a:p>
            <a:pPr marL="917575" lvl="0"/>
            <a:r>
              <a:rPr lang="ro-RO" dirty="0" smtClean="0"/>
              <a:t>Se înfiinţează autoritatea de reglementare FERC (Federal Energy </a:t>
            </a:r>
            <a:r>
              <a:rPr lang="ro-RO" dirty="0" err="1" smtClean="0"/>
              <a:t>Regulatory</a:t>
            </a:r>
            <a:r>
              <a:rPr lang="ro-RO" dirty="0" smtClean="0"/>
              <a:t> </a:t>
            </a:r>
            <a:r>
              <a:rPr lang="ro-RO" dirty="0" err="1" smtClean="0"/>
              <a:t>Commission</a:t>
            </a:r>
            <a:r>
              <a:rPr lang="ro-RO" dirty="0" smtClean="0"/>
              <a:t>) - </a:t>
            </a:r>
            <a:r>
              <a:rPr lang="en-US" dirty="0" smtClean="0"/>
              <a:t>stabile</a:t>
            </a:r>
            <a:r>
              <a:rPr lang="ro-RO" dirty="0" smtClean="0"/>
              <a:t>ş</a:t>
            </a:r>
            <a:r>
              <a:rPr lang="en-US" dirty="0" err="1" smtClean="0"/>
              <a:t>te</a:t>
            </a:r>
            <a:r>
              <a:rPr lang="ro-RO" dirty="0" smtClean="0"/>
              <a:t> tarifele de transport </a:t>
            </a:r>
          </a:p>
          <a:p>
            <a:pPr marL="917575" lvl="0"/>
            <a:r>
              <a:rPr lang="ro-RO" dirty="0" smtClean="0"/>
              <a:t>reglementarea la nivel de stat a tarifelor pentru distribuţie.</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Producătorii independenţi profită şi reduc producţia, crescând artificial preţurile pe piaţa spot. </a:t>
            </a:r>
          </a:p>
          <a:p>
            <a:r>
              <a:rPr lang="ro-RO" dirty="0" smtClean="0"/>
              <a:t>În iarna lui 2001, sunt indisponibilizate astfel peste 15.000 MW de capacitate de producţie, în condiţiile unei cereri de 30.000 GW.</a:t>
            </a:r>
          </a:p>
          <a:p>
            <a:r>
              <a:rPr lang="ro-RO" dirty="0" smtClean="0"/>
              <a:t>Preţul pe piaţa spot atinge maxime de 400 $/MWh.</a:t>
            </a:r>
          </a:p>
          <a:p>
            <a:r>
              <a:rPr lang="ro-RO" dirty="0" smtClean="0"/>
              <a:t>Furnizorii, intrând în incapacitate de plată, sunt forţaţi să sisteze plăţile către producători.</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Profitând de capacitatea de capacitatea de interconexiune redusă dintre nord şi sud, producătorii independenţi manipulează piaţa, programând capacităţi de producţie fictive mari pe interconexiune şi forţând fragmentarea pieţei,</a:t>
            </a:r>
          </a:p>
          <a:p>
            <a:r>
              <a:rPr lang="ro-RO" dirty="0" smtClean="0"/>
              <a:t>Preţurile de pe piaţa spot cresc de până la 20 de ori.</a:t>
            </a:r>
          </a:p>
          <a:p>
            <a:r>
              <a:rPr lang="ro-RO" dirty="0" smtClean="0"/>
              <a:t>Urmează </a:t>
            </a:r>
            <a:r>
              <a:rPr lang="ro-RO" dirty="0" err="1" smtClean="0"/>
              <a:t>blackouturi</a:t>
            </a:r>
            <a:r>
              <a:rPr lang="ro-RO" dirty="0" smtClean="0"/>
              <a:t> masive pe tot teritoriul statului.</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Furnizorul Pacific Gas &amp; Electric </a:t>
            </a:r>
            <a:r>
              <a:rPr lang="ro-RO" dirty="0" err="1" smtClean="0"/>
              <a:t>intr</a:t>
            </a:r>
            <a:r>
              <a:rPr lang="ro-RO" dirty="0" smtClean="0"/>
              <a:t> în faliment şi furnizorul </a:t>
            </a:r>
            <a:r>
              <a:rPr lang="ro-RO" dirty="0" err="1" smtClean="0"/>
              <a:t>Southern</a:t>
            </a:r>
            <a:r>
              <a:rPr lang="ro-RO" dirty="0" smtClean="0"/>
              <a:t> California Edison ajunge în prag de faliment, blocând piaţa. </a:t>
            </a:r>
          </a:p>
          <a:p>
            <a:endParaRPr lang="ro-RO" dirty="0" smtClean="0"/>
          </a:p>
          <a:p>
            <a:r>
              <a:rPr lang="ro-RO" dirty="0" smtClean="0"/>
              <a:t>Statul este obligat să intervină şi să cumpere prin contracte pe termen lung energie electrică la preţuri mult exagerate, pentru a acoperi cererea. </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Piaţa este suspendată</a:t>
            </a:r>
          </a:p>
          <a:p>
            <a:r>
              <a:rPr lang="ro-RO" dirty="0" smtClean="0"/>
              <a:t>La 17 ianuarie 2001 este declarată starea de urgenţă, care va fi ridicată abia în noiembrie 2003. </a:t>
            </a:r>
          </a:p>
          <a:p>
            <a:endParaRPr lang="ro-RO" dirty="0" smtClean="0"/>
          </a:p>
          <a:p>
            <a:r>
              <a:rPr lang="ro-RO" dirty="0" smtClean="0"/>
              <a:t>În 2001, FERC intervine, impunând limite superioare rezonabile pentru ofertele producătorilor pe piaţa spot.</a:t>
            </a:r>
          </a:p>
          <a:p>
            <a:r>
              <a:rPr lang="ro-RO" dirty="0" smtClean="0"/>
              <a:t>Pagubele produse de criză aveau să fie calculate ulterior la 40-45 miliarde de dolari </a:t>
            </a:r>
            <a:endParaRPr lang="en-US" dirty="0"/>
          </a:p>
        </p:txBody>
      </p:sp>
      <p:sp>
        <p:nvSpPr>
          <p:cNvPr id="3" name="Rectangle 3"/>
          <p:cNvSpPr/>
          <p:nvPr/>
        </p:nvSpPr>
        <p:spPr>
          <a:xfrm>
            <a:off x="395536" y="260648"/>
            <a:ext cx="4578306"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Criza din 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În august 2003, a avut loc un colaps extins de sistem în nord-estul ţării, ce a rezultat în  întreruperea alimentării cu energie electrică pentru 50 de milioane de persoane de pe teritoriul SUA şi al Canadei, inclusiv metropolele New York şi Toronto, pentru un interval cuprins între 11 ore şi 2 până la 7 zile.</a:t>
            </a:r>
          </a:p>
          <a:p>
            <a:endParaRPr lang="ro-RO" dirty="0" smtClean="0"/>
          </a:p>
          <a:p>
            <a:r>
              <a:rPr lang="ro-RO" dirty="0" smtClean="0"/>
              <a:t>Costul economic al a fost estimat între 4.5 – 8.2 miliarde de dolari.</a:t>
            </a:r>
            <a:endParaRPr lang="en-US" dirty="0"/>
          </a:p>
        </p:txBody>
      </p:sp>
      <p:sp>
        <p:nvSpPr>
          <p:cNvPr id="3" name="Rectangle 3"/>
          <p:cNvSpPr/>
          <p:nvPr/>
        </p:nvSpPr>
        <p:spPr>
          <a:xfrm>
            <a:off x="710882" y="260648"/>
            <a:ext cx="394762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Aceste evenimente au determinat autoritatea federală de reglementare FERC să impună standarde  severe şi obligatorii de fiabilitate pentru reţelele electrice de transport, împreună cu un model de piaţă – SMD (Standard Market Design), respinse însă de industrie </a:t>
            </a:r>
            <a:endParaRPr lang="en-US" dirty="0"/>
          </a:p>
        </p:txBody>
      </p:sp>
      <p:sp>
        <p:nvSpPr>
          <p:cNvPr id="3" name="Rectangle 3"/>
          <p:cNvSpPr/>
          <p:nvPr/>
        </p:nvSpPr>
        <p:spPr>
          <a:xfrm>
            <a:off x="710882" y="260648"/>
            <a:ext cx="394762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700808"/>
            <a:ext cx="8568952" cy="1828800"/>
          </a:xfrm>
        </p:spPr>
        <p:txBody>
          <a:bodyPr/>
          <a:lstStyle/>
          <a:p>
            <a:r>
              <a:rPr lang="ro-RO" dirty="0" smtClean="0"/>
              <a:t>Rezultatul a fost menţinerea modelului reglementat pentru aproximativ jumătate din teritoriul ţării, în vreme ce în restul regiunilor reforma a continuat mai lent, aflându-se în prezent în diverse stadii</a:t>
            </a:r>
            <a:endParaRPr lang="en-US" dirty="0"/>
          </a:p>
        </p:txBody>
      </p:sp>
      <p:sp>
        <p:nvSpPr>
          <p:cNvPr id="3" name="Rectangle 3"/>
          <p:cNvSpPr/>
          <p:nvPr/>
        </p:nvSpPr>
        <p:spPr>
          <a:xfrm>
            <a:off x="710882" y="260648"/>
            <a:ext cx="394762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Piaţa de energie</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700808"/>
            <a:ext cx="8568952" cy="1828800"/>
          </a:xfrm>
        </p:spPr>
        <p:txBody>
          <a:bodyPr/>
          <a:lstStyle/>
          <a:p>
            <a:r>
              <a:rPr lang="ro-RO" dirty="0" smtClean="0"/>
              <a:t>Capacitate de producţie: 56347 MW (2006)</a:t>
            </a:r>
            <a:endParaRPr lang="en-US" dirty="0" smtClean="0"/>
          </a:p>
          <a:p>
            <a:r>
              <a:rPr lang="ro-RO" dirty="0" smtClean="0"/>
              <a:t>Vârf de sarcină istoric: vara 2006, 50270 MW.</a:t>
            </a:r>
            <a:endParaRPr lang="en-US" dirty="0" smtClean="0"/>
          </a:p>
          <a:p>
            <a:r>
              <a:rPr lang="ro-RO" dirty="0" smtClean="0"/>
              <a:t>Operator de sistem şi al pieţei: CAISO, din 1996</a:t>
            </a:r>
            <a:endParaRPr lang="en-US" dirty="0" smtClean="0"/>
          </a:p>
          <a:p>
            <a:r>
              <a:rPr lang="ro-RO" dirty="0" smtClean="0"/>
              <a:t>Pieţe de energie:</a:t>
            </a:r>
            <a:endParaRPr lang="en-US" dirty="0" smtClean="0"/>
          </a:p>
          <a:p>
            <a:pPr lvl="1"/>
            <a:r>
              <a:rPr lang="ro-RO" dirty="0" smtClean="0"/>
              <a:t>piaţă spot orară pe ziua următoare, pe ora următoare şi în timp real, cu 3 preţuri zonale  (LPM - </a:t>
            </a:r>
            <a:r>
              <a:rPr lang="ro-RO" dirty="0" err="1" smtClean="0"/>
              <a:t>Locational</a:t>
            </a:r>
            <a:r>
              <a:rPr lang="ro-RO" dirty="0" smtClean="0"/>
              <a:t> </a:t>
            </a:r>
            <a:r>
              <a:rPr lang="ro-RO" dirty="0" err="1" smtClean="0"/>
              <a:t>Margin</a:t>
            </a:r>
            <a:r>
              <a:rPr lang="ro-RO" dirty="0" smtClean="0"/>
              <a:t> </a:t>
            </a:r>
            <a:r>
              <a:rPr lang="ro-RO" dirty="0" err="1" smtClean="0"/>
              <a:t>Prices</a:t>
            </a:r>
            <a:r>
              <a:rPr lang="ro-RO" dirty="0" smtClean="0"/>
              <a:t>) (3 zone)</a:t>
            </a:r>
            <a:endParaRPr lang="en-US" dirty="0" smtClean="0"/>
          </a:p>
          <a:p>
            <a:pPr lvl="1"/>
            <a:r>
              <a:rPr lang="ro-RO" dirty="0" smtClean="0"/>
              <a:t>piaţă pentru servicii de sistem</a:t>
            </a:r>
            <a:endParaRPr lang="en-US" dirty="0" smtClean="0"/>
          </a:p>
          <a:p>
            <a:pPr lvl="1"/>
            <a:r>
              <a:rPr lang="ro-RO" dirty="0" smtClean="0"/>
              <a:t>piaţă pentru drepturi financiare de transport (FTR- Financial </a:t>
            </a:r>
            <a:r>
              <a:rPr lang="ro-RO" dirty="0" err="1" smtClean="0"/>
              <a:t>Transmission</a:t>
            </a:r>
            <a:r>
              <a:rPr lang="ro-RO" dirty="0" smtClean="0"/>
              <a:t> </a:t>
            </a:r>
            <a:r>
              <a:rPr lang="ro-RO" dirty="0" err="1" smtClean="0"/>
              <a:t>Rights</a:t>
            </a:r>
            <a:r>
              <a:rPr lang="ro-RO" dirty="0" smtClean="0"/>
              <a:t>)</a:t>
            </a:r>
            <a:endParaRPr lang="en-US" dirty="0"/>
          </a:p>
        </p:txBody>
      </p:sp>
      <p:sp>
        <p:nvSpPr>
          <p:cNvPr id="3" name="Rectangle 3"/>
          <p:cNvSpPr/>
          <p:nvPr/>
        </p:nvSpPr>
        <p:spPr>
          <a:xfrm>
            <a:off x="539552" y="404664"/>
            <a:ext cx="2446311"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California</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2050" name="Picture 2" descr="California (CAISO) Electric Regions"/>
          <p:cNvPicPr>
            <a:picLocks noChangeAspect="1" noChangeArrowheads="1"/>
          </p:cNvPicPr>
          <p:nvPr/>
        </p:nvPicPr>
        <p:blipFill>
          <a:blip r:embed="rId2" cstate="print"/>
          <a:srcRect l="11163"/>
          <a:stretch>
            <a:fillRect/>
          </a:stretch>
        </p:blipFill>
        <p:spPr bwMode="auto">
          <a:xfrm>
            <a:off x="6876256" y="0"/>
            <a:ext cx="2267744" cy="2743201"/>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700808"/>
            <a:ext cx="8568952" cy="1828800"/>
          </a:xfrm>
        </p:spPr>
        <p:txBody>
          <a:bodyPr/>
          <a:lstStyle/>
          <a:p>
            <a:r>
              <a:rPr lang="ro-RO" dirty="0" smtClean="0"/>
              <a:t>Capacitate de producţie: 137232 MW (2006)</a:t>
            </a:r>
            <a:endParaRPr lang="en-US" dirty="0" smtClean="0"/>
          </a:p>
          <a:p>
            <a:r>
              <a:rPr lang="ro-RO" dirty="0" smtClean="0"/>
              <a:t>Vârf de sarcină istoric: vara 2006, 116 GW.</a:t>
            </a:r>
            <a:endParaRPr lang="en-US" dirty="0" smtClean="0"/>
          </a:p>
          <a:p>
            <a:r>
              <a:rPr lang="ro-RO" dirty="0" smtClean="0"/>
              <a:t>Operator de sistem şi al pieţei: </a:t>
            </a:r>
            <a:r>
              <a:rPr lang="ro-RO" dirty="0" err="1" smtClean="0"/>
              <a:t>Midwest</a:t>
            </a:r>
            <a:r>
              <a:rPr lang="ro-RO" dirty="0" smtClean="0"/>
              <a:t> ISO (MISO), din 2002</a:t>
            </a:r>
            <a:endParaRPr lang="en-US" dirty="0" smtClean="0"/>
          </a:p>
          <a:p>
            <a:r>
              <a:rPr lang="ro-RO" dirty="0" smtClean="0"/>
              <a:t>Pieţe de energie:</a:t>
            </a:r>
            <a:endParaRPr lang="en-US" dirty="0" smtClean="0"/>
          </a:p>
          <a:p>
            <a:pPr lvl="1"/>
            <a:r>
              <a:rPr lang="ro-RO" dirty="0" smtClean="0"/>
              <a:t>piaţă spot orară pe ziua următoare, şi în timp real (Day-2 Market), cu 5 preţuri zonale, în </a:t>
            </a:r>
            <a:r>
              <a:rPr lang="ro-RO" dirty="0" err="1" smtClean="0"/>
              <a:t>energy</a:t>
            </a:r>
            <a:r>
              <a:rPr lang="ro-RO" dirty="0" smtClean="0"/>
              <a:t> </a:t>
            </a:r>
            <a:r>
              <a:rPr lang="ro-RO" dirty="0" err="1" smtClean="0"/>
              <a:t>hubs</a:t>
            </a:r>
            <a:r>
              <a:rPr lang="ro-RO" dirty="0" smtClean="0"/>
              <a:t> (</a:t>
            </a:r>
            <a:r>
              <a:rPr lang="ro-RO" dirty="0" err="1" smtClean="0"/>
              <a:t>Cinergy</a:t>
            </a:r>
            <a:r>
              <a:rPr lang="ro-RO" dirty="0" smtClean="0"/>
              <a:t>, </a:t>
            </a:r>
            <a:r>
              <a:rPr lang="ro-RO" dirty="0" err="1" smtClean="0"/>
              <a:t>First</a:t>
            </a:r>
            <a:r>
              <a:rPr lang="ro-RO" dirty="0" smtClean="0"/>
              <a:t> Energy, Illinois, Michigan, Minnesota)</a:t>
            </a:r>
            <a:endParaRPr lang="en-US" dirty="0" smtClean="0"/>
          </a:p>
          <a:p>
            <a:pPr lvl="1"/>
            <a:r>
              <a:rPr lang="ro-RO" dirty="0" smtClean="0"/>
              <a:t>piaţă FTR cu licitaţie lunară</a:t>
            </a:r>
            <a:endParaRPr lang="en-US" dirty="0"/>
          </a:p>
        </p:txBody>
      </p:sp>
      <p:sp>
        <p:nvSpPr>
          <p:cNvPr id="3" name="Rectangle 3"/>
          <p:cNvSpPr/>
          <p:nvPr/>
        </p:nvSpPr>
        <p:spPr>
          <a:xfrm>
            <a:off x="551446" y="404664"/>
            <a:ext cx="213449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Midwest</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4274" name="Picture 2" descr="2007 Midwest (MISO) Electric Regions"/>
          <p:cNvPicPr>
            <a:picLocks noChangeAspect="1" noChangeArrowheads="1"/>
          </p:cNvPicPr>
          <p:nvPr/>
        </p:nvPicPr>
        <p:blipFill>
          <a:blip r:embed="rId2" cstate="print"/>
          <a:srcRect/>
          <a:stretch>
            <a:fillRect/>
          </a:stretch>
        </p:blipFill>
        <p:spPr bwMode="auto">
          <a:xfrm>
            <a:off x="6757214" y="1"/>
            <a:ext cx="2386785" cy="2564904"/>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700808"/>
            <a:ext cx="8568952" cy="1828800"/>
          </a:xfrm>
        </p:spPr>
        <p:txBody>
          <a:bodyPr/>
          <a:lstStyle/>
          <a:p>
            <a:r>
              <a:rPr lang="ro-RO" dirty="0" smtClean="0"/>
              <a:t>Capacitate de producţie: 36820 MW (2006)</a:t>
            </a:r>
            <a:endParaRPr lang="en-US" dirty="0" smtClean="0"/>
          </a:p>
          <a:p>
            <a:r>
              <a:rPr lang="ro-RO" dirty="0" smtClean="0"/>
              <a:t>Vârf de sarcină istoric: vara 2006, 28130 MW</a:t>
            </a:r>
            <a:endParaRPr lang="en-US" dirty="0" smtClean="0"/>
          </a:p>
          <a:p>
            <a:r>
              <a:rPr lang="ro-RO" dirty="0" smtClean="0"/>
              <a:t>Operator de sistem şi al pieţei: ISO New England (ISO-NE) (din 1997)</a:t>
            </a:r>
            <a:endParaRPr lang="en-US" dirty="0" smtClean="0"/>
          </a:p>
          <a:p>
            <a:r>
              <a:rPr lang="ro-RO" dirty="0" smtClean="0"/>
              <a:t>Pieţe de energie:</a:t>
            </a:r>
            <a:endParaRPr lang="en-US" dirty="0" smtClean="0"/>
          </a:p>
          <a:p>
            <a:pPr marL="1317625" lvl="1"/>
            <a:r>
              <a:rPr lang="ro-RO" dirty="0" smtClean="0"/>
              <a:t>piaţă spot orară pe ziua următoare, şi în timp real, cu 8 preţuri zonale, 1 </a:t>
            </a:r>
            <a:r>
              <a:rPr lang="ro-RO" dirty="0" err="1" smtClean="0"/>
              <a:t>energy</a:t>
            </a:r>
            <a:r>
              <a:rPr lang="ro-RO" dirty="0" smtClean="0"/>
              <a:t> </a:t>
            </a:r>
            <a:r>
              <a:rPr lang="ro-RO" dirty="0" err="1" smtClean="0"/>
              <a:t>hub</a:t>
            </a:r>
            <a:endParaRPr lang="en-US" dirty="0" smtClean="0"/>
          </a:p>
          <a:p>
            <a:pPr marL="1317625" lvl="1"/>
            <a:r>
              <a:rPr lang="ro-RO" dirty="0" smtClean="0"/>
              <a:t>piaţă anuală de capacitate de producţie (</a:t>
            </a:r>
            <a:r>
              <a:rPr lang="ro-RO" dirty="0" err="1" smtClean="0"/>
              <a:t>Capacity</a:t>
            </a:r>
            <a:r>
              <a:rPr lang="ro-RO" dirty="0" smtClean="0"/>
              <a:t> Market)</a:t>
            </a:r>
            <a:endParaRPr lang="en-US" dirty="0" smtClean="0"/>
          </a:p>
          <a:p>
            <a:pPr marL="1317625" lvl="1"/>
            <a:r>
              <a:rPr lang="ro-RO" dirty="0" smtClean="0"/>
              <a:t>piaţă de echilibrare (</a:t>
            </a:r>
            <a:r>
              <a:rPr lang="ro-RO" dirty="0" err="1" smtClean="0"/>
              <a:t>Forward</a:t>
            </a:r>
            <a:r>
              <a:rPr lang="ro-RO" dirty="0" smtClean="0"/>
              <a:t> </a:t>
            </a:r>
            <a:r>
              <a:rPr lang="ro-RO" dirty="0" err="1" smtClean="0"/>
              <a:t>Reserve</a:t>
            </a:r>
            <a:r>
              <a:rPr lang="ro-RO" dirty="0" smtClean="0"/>
              <a:t> Market)</a:t>
            </a:r>
            <a:endParaRPr lang="en-US" dirty="0" smtClean="0"/>
          </a:p>
          <a:p>
            <a:pPr marL="1317625" lvl="1"/>
            <a:r>
              <a:rPr lang="ro-RO" dirty="0" smtClean="0"/>
              <a:t>piaţă de servicii de sistem (</a:t>
            </a:r>
            <a:r>
              <a:rPr lang="ro-RO" dirty="0" err="1" smtClean="0"/>
              <a:t>Regulation</a:t>
            </a:r>
            <a:r>
              <a:rPr lang="ro-RO" dirty="0" smtClean="0"/>
              <a:t> Market)</a:t>
            </a:r>
            <a:endParaRPr lang="en-US" dirty="0" smtClean="0"/>
          </a:p>
          <a:p>
            <a:pPr marL="1317625" lvl="1"/>
            <a:r>
              <a:rPr lang="ro-RO" dirty="0" smtClean="0">
                <a:solidFill>
                  <a:schemeClr val="bg1">
                    <a:lumMod val="95000"/>
                  </a:schemeClr>
                </a:solidFill>
              </a:rPr>
              <a:t>piaţă FTR</a:t>
            </a:r>
            <a:endParaRPr lang="en-US" dirty="0">
              <a:solidFill>
                <a:schemeClr val="bg1">
                  <a:lumMod val="95000"/>
                </a:schemeClr>
              </a:solidFill>
            </a:endParaRPr>
          </a:p>
        </p:txBody>
      </p:sp>
      <p:sp>
        <p:nvSpPr>
          <p:cNvPr id="3" name="Rectangle 3"/>
          <p:cNvSpPr/>
          <p:nvPr/>
        </p:nvSpPr>
        <p:spPr>
          <a:xfrm>
            <a:off x="251520" y="404664"/>
            <a:ext cx="317445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New England</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5298" name="Picture 2" descr="New England (ISO-NE) Electric Regions"/>
          <p:cNvPicPr>
            <a:picLocks noChangeAspect="1" noChangeArrowheads="1"/>
          </p:cNvPicPr>
          <p:nvPr/>
        </p:nvPicPr>
        <p:blipFill>
          <a:blip r:embed="rId2" cstate="print"/>
          <a:srcRect/>
          <a:stretch>
            <a:fillRect/>
          </a:stretch>
        </p:blipFill>
        <p:spPr bwMode="auto">
          <a:xfrm>
            <a:off x="6591300" y="0"/>
            <a:ext cx="2552700" cy="27241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pPr lvl="0"/>
            <a:r>
              <a:rPr lang="ro-RO" dirty="0" smtClean="0"/>
              <a:t>1965 - </a:t>
            </a:r>
            <a:r>
              <a:rPr lang="ro-RO" dirty="0" err="1" smtClean="0"/>
              <a:t>blackout</a:t>
            </a:r>
            <a:r>
              <a:rPr lang="ro-RO" dirty="0" smtClean="0"/>
              <a:t> în nord-estul SUA şi sud-estul Canadei – 30 de milioane de consumatori afectaţi</a:t>
            </a:r>
          </a:p>
          <a:p>
            <a:pPr marL="917575" lvl="0"/>
            <a:r>
              <a:rPr lang="ro-RO" dirty="0" smtClean="0"/>
              <a:t>se înfiinţează la nivel federal NERC (</a:t>
            </a:r>
            <a:r>
              <a:rPr lang="ro-RO" dirty="0" err="1" smtClean="0"/>
              <a:t>North</a:t>
            </a:r>
            <a:r>
              <a:rPr lang="ro-RO" dirty="0" smtClean="0"/>
              <a:t> American Electric </a:t>
            </a:r>
            <a:r>
              <a:rPr lang="ro-RO" dirty="0" err="1" smtClean="0"/>
              <a:t>Reliability</a:t>
            </a:r>
            <a:r>
              <a:rPr lang="ro-RO" dirty="0" smtClean="0"/>
              <a:t> Council), la iniţiativa companiilor</a:t>
            </a:r>
          </a:p>
          <a:p>
            <a:pPr marL="917575" lvl="0"/>
            <a:r>
              <a:rPr lang="ro-RO" dirty="0" smtClean="0"/>
              <a:t>NERC recomandă un set de reguli tehnice de securitate a reţelelor, care însă nu devin obligatorii</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700808"/>
            <a:ext cx="8568952" cy="1828800"/>
          </a:xfrm>
        </p:spPr>
        <p:txBody>
          <a:bodyPr/>
          <a:lstStyle/>
          <a:p>
            <a:r>
              <a:rPr lang="ro-RO" dirty="0" smtClean="0"/>
              <a:t>Capacitate de producţie: 39604 MW (2006)</a:t>
            </a:r>
            <a:endParaRPr lang="en-US" dirty="0" smtClean="0"/>
          </a:p>
          <a:p>
            <a:r>
              <a:rPr lang="ro-RO" dirty="0" smtClean="0"/>
              <a:t>Vârf de sarcină istoric: vara 2006, 33035 MW</a:t>
            </a:r>
            <a:endParaRPr lang="en-US" dirty="0" smtClean="0"/>
          </a:p>
          <a:p>
            <a:r>
              <a:rPr lang="ro-RO" dirty="0" smtClean="0"/>
              <a:t>Operator de sistem şi al pieţei: New York ISO (NYISO) (din 1999)</a:t>
            </a:r>
            <a:endParaRPr lang="en-US" dirty="0" smtClean="0"/>
          </a:p>
          <a:p>
            <a:r>
              <a:rPr lang="ro-RO" dirty="0" smtClean="0"/>
              <a:t>Pieţe de energie:</a:t>
            </a:r>
            <a:endParaRPr lang="en-US" dirty="0" smtClean="0"/>
          </a:p>
          <a:p>
            <a:pPr lvl="1"/>
            <a:r>
              <a:rPr lang="ro-RO" dirty="0" smtClean="0"/>
              <a:t>piaţă spot orară pe ziua următoare, şi în timp real, cu 11 preţuri zonale, </a:t>
            </a:r>
            <a:endParaRPr lang="en-US" dirty="0" smtClean="0"/>
          </a:p>
          <a:p>
            <a:pPr lvl="1"/>
            <a:r>
              <a:rPr lang="ro-RO" dirty="0" smtClean="0"/>
              <a:t>piaţă de capacitate de producţie regională şi locală</a:t>
            </a:r>
            <a:endParaRPr lang="en-US" dirty="0" smtClean="0"/>
          </a:p>
          <a:p>
            <a:pPr lvl="1"/>
            <a:r>
              <a:rPr lang="ro-RO" dirty="0" smtClean="0"/>
              <a:t>piaţă FTR</a:t>
            </a:r>
            <a:endParaRPr lang="en-US" dirty="0" smtClean="0"/>
          </a:p>
          <a:p>
            <a:pPr lvl="1"/>
            <a:r>
              <a:rPr lang="ro-RO" dirty="0" smtClean="0">
                <a:solidFill>
                  <a:schemeClr val="bg1">
                    <a:lumMod val="95000"/>
                  </a:schemeClr>
                </a:solidFill>
              </a:rPr>
              <a:t>tran</a:t>
            </a:r>
            <a:r>
              <a:rPr lang="ro-RO" dirty="0" smtClean="0"/>
              <a:t>zacţii bilaterale la bursele </a:t>
            </a:r>
            <a:r>
              <a:rPr lang="ro-RO" dirty="0" err="1" smtClean="0"/>
              <a:t>IntercontinentalExchange</a:t>
            </a:r>
            <a:r>
              <a:rPr lang="ro-RO" dirty="0" smtClean="0"/>
              <a:t> (ICE) şi New </a:t>
            </a:r>
            <a:r>
              <a:rPr lang="ro-RO" dirty="0" smtClean="0">
                <a:solidFill>
                  <a:schemeClr val="bg1">
                    <a:lumMod val="95000"/>
                  </a:schemeClr>
                </a:solidFill>
              </a:rPr>
              <a:t>York Mercantile </a:t>
            </a:r>
            <a:r>
              <a:rPr lang="ro-RO" dirty="0" smtClean="0"/>
              <a:t>Exchange (</a:t>
            </a:r>
            <a:r>
              <a:rPr lang="ro-RO" dirty="0" err="1" smtClean="0"/>
              <a:t>Nymex</a:t>
            </a:r>
            <a:r>
              <a:rPr lang="ro-RO" dirty="0" smtClean="0"/>
              <a:t>)</a:t>
            </a:r>
            <a:endParaRPr lang="en-US" dirty="0"/>
          </a:p>
        </p:txBody>
      </p:sp>
      <p:sp>
        <p:nvSpPr>
          <p:cNvPr id="3" name="Rectangle 3"/>
          <p:cNvSpPr/>
          <p:nvPr/>
        </p:nvSpPr>
        <p:spPr>
          <a:xfrm>
            <a:off x="702830" y="404664"/>
            <a:ext cx="2271840"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New York</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6322" name="Picture 2" descr="New York  (NYISO) Electric Regions"/>
          <p:cNvPicPr>
            <a:picLocks noChangeAspect="1" noChangeArrowheads="1"/>
          </p:cNvPicPr>
          <p:nvPr/>
        </p:nvPicPr>
        <p:blipFill>
          <a:blip r:embed="rId2" cstate="print"/>
          <a:srcRect/>
          <a:stretch>
            <a:fillRect/>
          </a:stretch>
        </p:blipFill>
        <p:spPr bwMode="auto">
          <a:xfrm>
            <a:off x="6591300" y="0"/>
            <a:ext cx="2552700" cy="2743201"/>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2007 PJM Electric Regions"/>
          <p:cNvPicPr>
            <a:picLocks noChangeAspect="1" noChangeArrowheads="1"/>
          </p:cNvPicPr>
          <p:nvPr/>
        </p:nvPicPr>
        <p:blipFill>
          <a:blip r:embed="rId2" cstate="print"/>
          <a:srcRect/>
          <a:stretch>
            <a:fillRect/>
          </a:stretch>
        </p:blipFill>
        <p:spPr bwMode="auto">
          <a:xfrm>
            <a:off x="6591300" y="0"/>
            <a:ext cx="2552700" cy="2724151"/>
          </a:xfrm>
          <a:prstGeom prst="rect">
            <a:avLst/>
          </a:prstGeom>
          <a:noFill/>
        </p:spPr>
      </p:pic>
      <p:sp>
        <p:nvSpPr>
          <p:cNvPr id="4099" name="Rectangle 3"/>
          <p:cNvSpPr>
            <a:spLocks noGrp="1" noChangeArrowheads="1"/>
          </p:cNvSpPr>
          <p:nvPr>
            <p:ph type="body" idx="1"/>
          </p:nvPr>
        </p:nvSpPr>
        <p:spPr>
          <a:xfrm>
            <a:off x="179512" y="1556792"/>
            <a:ext cx="8568952" cy="1828800"/>
          </a:xfrm>
        </p:spPr>
        <p:txBody>
          <a:bodyPr/>
          <a:lstStyle/>
          <a:p>
            <a:r>
              <a:rPr lang="ro-RO" dirty="0" smtClean="0"/>
              <a:t>Capacitate de producţie: 167326 MW (2009)</a:t>
            </a:r>
            <a:endParaRPr lang="en-US" dirty="0" smtClean="0"/>
          </a:p>
          <a:p>
            <a:r>
              <a:rPr lang="ro-RO" dirty="0" smtClean="0"/>
              <a:t>Vârf de sarcină istoric: vara 2006, 144644 MW</a:t>
            </a:r>
            <a:endParaRPr lang="en-US" dirty="0" smtClean="0"/>
          </a:p>
          <a:p>
            <a:r>
              <a:rPr lang="ro-RO" dirty="0" smtClean="0"/>
              <a:t>Operator de sistem şi al pieţei: PJM </a:t>
            </a:r>
            <a:r>
              <a:rPr lang="ro-RO" dirty="0" err="1" smtClean="0"/>
              <a:t>Interconnection</a:t>
            </a:r>
            <a:r>
              <a:rPr lang="ro-RO" dirty="0" smtClean="0"/>
              <a:t> (</a:t>
            </a:r>
            <a:r>
              <a:rPr lang="ro-RO" dirty="0" err="1" smtClean="0"/>
              <a:t>PJM</a:t>
            </a:r>
            <a:r>
              <a:rPr lang="ro-RO" dirty="0" smtClean="0"/>
              <a:t>) (din 2001)</a:t>
            </a:r>
            <a:endParaRPr lang="en-US" dirty="0" smtClean="0"/>
          </a:p>
          <a:p>
            <a:r>
              <a:rPr lang="ro-RO" dirty="0" smtClean="0"/>
              <a:t>Pieţe de energie:</a:t>
            </a:r>
            <a:endParaRPr lang="en-US" dirty="0" smtClean="0"/>
          </a:p>
          <a:p>
            <a:pPr lvl="1"/>
            <a:r>
              <a:rPr lang="ro-RO" dirty="0" smtClean="0"/>
              <a:t>piaţă spot  pe ziua următoare, şi în timp real, la 5 minute, cu preţuri zonale, </a:t>
            </a:r>
            <a:endParaRPr lang="en-US" dirty="0" smtClean="0"/>
          </a:p>
          <a:p>
            <a:pPr lvl="1"/>
            <a:r>
              <a:rPr lang="ro-RO" dirty="0" smtClean="0"/>
              <a:t>piaţă de capacitate de producţie </a:t>
            </a:r>
            <a:endParaRPr lang="en-US" dirty="0" smtClean="0"/>
          </a:p>
          <a:p>
            <a:pPr lvl="1"/>
            <a:r>
              <a:rPr lang="ro-RO" dirty="0" smtClean="0"/>
              <a:t>piaţă de servicii de sistem</a:t>
            </a:r>
            <a:endParaRPr lang="en-US" dirty="0" smtClean="0"/>
          </a:p>
          <a:p>
            <a:pPr lvl="1"/>
            <a:r>
              <a:rPr lang="ro-RO" dirty="0" smtClean="0"/>
              <a:t>piaţă FTR</a:t>
            </a:r>
            <a:endParaRPr lang="en-US" dirty="0" smtClean="0"/>
          </a:p>
          <a:p>
            <a:pPr lvl="1"/>
            <a:r>
              <a:rPr lang="ro-RO" dirty="0" smtClean="0">
                <a:solidFill>
                  <a:schemeClr val="bg1">
                    <a:lumMod val="95000"/>
                  </a:schemeClr>
                </a:solidFill>
              </a:rPr>
              <a:t>tranzacţii bilaterale </a:t>
            </a:r>
            <a:r>
              <a:rPr lang="ro-RO" dirty="0" smtClean="0"/>
              <a:t>la bursa Intercontinental Exchange (ICE)</a:t>
            </a:r>
            <a:endParaRPr lang="en-US" dirty="0"/>
          </a:p>
        </p:txBody>
      </p:sp>
      <p:sp>
        <p:nvSpPr>
          <p:cNvPr id="3" name="Rectangle 3"/>
          <p:cNvSpPr/>
          <p:nvPr/>
        </p:nvSpPr>
        <p:spPr>
          <a:xfrm>
            <a:off x="539552" y="404664"/>
            <a:ext cx="1116204"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PJM</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79512" y="1556792"/>
            <a:ext cx="8568952" cy="1828800"/>
          </a:xfrm>
        </p:spPr>
        <p:txBody>
          <a:bodyPr/>
          <a:lstStyle/>
          <a:p>
            <a:r>
              <a:rPr lang="ro-RO" dirty="0" smtClean="0"/>
              <a:t>Capacitate de producţie: 50600 MW (2008)</a:t>
            </a:r>
            <a:endParaRPr lang="en-US" dirty="0" smtClean="0"/>
          </a:p>
          <a:p>
            <a:r>
              <a:rPr lang="ro-RO" dirty="0" smtClean="0"/>
              <a:t>Vârf de sarcină istoric: vara 2007, 43300 MW</a:t>
            </a:r>
            <a:endParaRPr lang="en-US" dirty="0" smtClean="0"/>
          </a:p>
          <a:p>
            <a:r>
              <a:rPr lang="ro-RO" dirty="0" smtClean="0"/>
              <a:t>Operator de sistem şi al pieţei: </a:t>
            </a:r>
            <a:r>
              <a:rPr lang="ro-RO" dirty="0" err="1" smtClean="0"/>
              <a:t>Southwest</a:t>
            </a:r>
            <a:r>
              <a:rPr lang="ro-RO" dirty="0" smtClean="0"/>
              <a:t> Power Pool (SPP) (din 2004)</a:t>
            </a:r>
            <a:endParaRPr lang="en-US" dirty="0" smtClean="0"/>
          </a:p>
          <a:p>
            <a:r>
              <a:rPr lang="ro-RO" dirty="0" smtClean="0"/>
              <a:t>Pieţe de energie:</a:t>
            </a:r>
            <a:endParaRPr lang="en-US" dirty="0" smtClean="0"/>
          </a:p>
          <a:p>
            <a:pPr lvl="1"/>
            <a:r>
              <a:rPr lang="ro-RO" dirty="0" smtClean="0"/>
              <a:t>tranzacţii bilaterale</a:t>
            </a:r>
            <a:endParaRPr lang="en-US" dirty="0" smtClean="0"/>
          </a:p>
          <a:p>
            <a:pPr lvl="1"/>
            <a:r>
              <a:rPr lang="ro-RO" dirty="0" smtClean="0"/>
              <a:t>piaţă de echilibrare în timp real (</a:t>
            </a:r>
            <a:r>
              <a:rPr lang="ro-RO" dirty="0" err="1" smtClean="0"/>
              <a:t>real-time</a:t>
            </a:r>
            <a:r>
              <a:rPr lang="ro-RO" dirty="0" smtClean="0"/>
              <a:t> </a:t>
            </a:r>
            <a:r>
              <a:rPr lang="ro-RO" dirty="0" err="1" smtClean="0"/>
              <a:t>energy</a:t>
            </a:r>
            <a:r>
              <a:rPr lang="ro-RO" dirty="0" smtClean="0"/>
              <a:t> </a:t>
            </a:r>
            <a:r>
              <a:rPr lang="ro-RO" dirty="0" err="1" smtClean="0"/>
              <a:t>imbalance</a:t>
            </a:r>
            <a:r>
              <a:rPr lang="ro-RO" dirty="0" smtClean="0"/>
              <a:t> service - EIS)</a:t>
            </a:r>
            <a:endParaRPr lang="en-US" dirty="0"/>
          </a:p>
        </p:txBody>
      </p:sp>
      <p:sp>
        <p:nvSpPr>
          <p:cNvPr id="3" name="Rectangle 3"/>
          <p:cNvSpPr/>
          <p:nvPr/>
        </p:nvSpPr>
        <p:spPr>
          <a:xfrm>
            <a:off x="179512" y="404664"/>
            <a:ext cx="541417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Southwest</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Power Pool </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9394" name="Picture 2" descr="2007 Southwest Power Pool (SPP) Regions"/>
          <p:cNvPicPr>
            <a:picLocks noChangeAspect="1" noChangeArrowheads="1"/>
          </p:cNvPicPr>
          <p:nvPr/>
        </p:nvPicPr>
        <p:blipFill>
          <a:blip r:embed="rId2" cstate="print"/>
          <a:srcRect/>
          <a:stretch>
            <a:fillRect/>
          </a:stretch>
        </p:blipFill>
        <p:spPr bwMode="auto">
          <a:xfrm>
            <a:off x="6591300" y="-99392"/>
            <a:ext cx="2552700" cy="2743201"/>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611560" y="476672"/>
            <a:ext cx="1446679"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Texas</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58370" name="Picture 2" descr="2007 Texas (ERCOT) Electric Regions"/>
          <p:cNvPicPr>
            <a:picLocks noChangeAspect="1" noChangeArrowheads="1"/>
          </p:cNvPicPr>
          <p:nvPr/>
        </p:nvPicPr>
        <p:blipFill>
          <a:blip r:embed="rId2" cstate="print"/>
          <a:srcRect t="12127"/>
          <a:stretch>
            <a:fillRect/>
          </a:stretch>
        </p:blipFill>
        <p:spPr bwMode="auto">
          <a:xfrm>
            <a:off x="6591300" y="0"/>
            <a:ext cx="2552700" cy="2410545"/>
          </a:xfrm>
          <a:prstGeom prst="rect">
            <a:avLst/>
          </a:prstGeom>
          <a:noFill/>
        </p:spPr>
      </p:pic>
      <p:sp>
        <p:nvSpPr>
          <p:cNvPr id="4099" name="Rectangle 3"/>
          <p:cNvSpPr>
            <a:spLocks noGrp="1" noChangeArrowheads="1"/>
          </p:cNvSpPr>
          <p:nvPr>
            <p:ph type="body" idx="1"/>
          </p:nvPr>
        </p:nvSpPr>
        <p:spPr>
          <a:xfrm>
            <a:off x="179512" y="1556792"/>
            <a:ext cx="8568952" cy="1828800"/>
          </a:xfrm>
        </p:spPr>
        <p:txBody>
          <a:bodyPr/>
          <a:lstStyle/>
          <a:p>
            <a:r>
              <a:rPr lang="ro-RO" dirty="0" smtClean="0"/>
              <a:t>Capacitate de producţie: 50600 MW (2008)</a:t>
            </a:r>
            <a:endParaRPr lang="en-US" dirty="0" smtClean="0"/>
          </a:p>
          <a:p>
            <a:r>
              <a:rPr lang="ro-RO" dirty="0" smtClean="0"/>
              <a:t>Vârf de sarcină istoric: vara 2011, 68867 MW</a:t>
            </a:r>
            <a:endParaRPr lang="en-US" dirty="0" smtClean="0"/>
          </a:p>
          <a:p>
            <a:r>
              <a:rPr lang="ro-RO" dirty="0" smtClean="0"/>
              <a:t>Operator de sistem şi al pieţei: ERCOT  (din 1996)</a:t>
            </a:r>
            <a:endParaRPr lang="en-US" dirty="0" smtClean="0"/>
          </a:p>
          <a:p>
            <a:r>
              <a:rPr lang="ro-RO" dirty="0" smtClean="0"/>
              <a:t>Pieţe de energie (din 2010):</a:t>
            </a:r>
            <a:endParaRPr lang="en-US" dirty="0" smtClean="0"/>
          </a:p>
          <a:p>
            <a:pPr lvl="1"/>
            <a:r>
              <a:rPr lang="ro-RO" dirty="0" smtClean="0"/>
              <a:t>piaţă pe ziua următoare şi de servicii de sistem</a:t>
            </a:r>
            <a:endParaRPr lang="en-US" dirty="0" smtClean="0"/>
          </a:p>
          <a:p>
            <a:pPr lvl="1"/>
            <a:r>
              <a:rPr lang="ro-RO" dirty="0" smtClean="0"/>
              <a:t>piaţă nodală în timp real cu preţuri zonale pentru 8000 de noduri de consum</a:t>
            </a:r>
            <a:endParaRPr lang="en-US" dirty="0" smtClean="0"/>
          </a:p>
          <a:p>
            <a:pPr lvl="1"/>
            <a:r>
              <a:rPr lang="ro-RO" dirty="0" err="1" smtClean="0"/>
              <a:t>congestion</a:t>
            </a:r>
            <a:r>
              <a:rPr lang="ro-RO" dirty="0" smtClean="0"/>
              <a:t> </a:t>
            </a:r>
            <a:r>
              <a:rPr lang="ro-RO" dirty="0" err="1" smtClean="0"/>
              <a:t>revenue</a:t>
            </a:r>
            <a:r>
              <a:rPr lang="ro-RO" dirty="0" smtClean="0"/>
              <a:t> </a:t>
            </a:r>
            <a:r>
              <a:rPr lang="ro-RO" dirty="0" err="1" smtClean="0"/>
              <a:t>rights</a:t>
            </a:r>
            <a:endParaRPr lang="en-US" dirty="0" smtClean="0"/>
          </a:p>
          <a:p>
            <a:pPr lvl="1"/>
            <a:r>
              <a:rPr lang="ro-RO" dirty="0" smtClean="0"/>
              <a:t>46% dintre consumatorii casnici au schimbat furnizorul implicit (în 2007)</a:t>
            </a:r>
            <a:endParaRPr lang="en-US" dirty="0" smtClean="0"/>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323528" y="404664"/>
            <a:ext cx="699710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Financial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Transmission</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Rights</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4099" name="Rectangle 3"/>
          <p:cNvSpPr>
            <a:spLocks noGrp="1" noChangeArrowheads="1"/>
          </p:cNvSpPr>
          <p:nvPr>
            <p:ph type="body" idx="1"/>
          </p:nvPr>
        </p:nvSpPr>
        <p:spPr>
          <a:xfrm>
            <a:off x="179512" y="1556792"/>
            <a:ext cx="8568952" cy="1828800"/>
          </a:xfrm>
        </p:spPr>
        <p:txBody>
          <a:bodyPr/>
          <a:lstStyle/>
          <a:p>
            <a:r>
              <a:rPr lang="ro-RO" dirty="0" smtClean="0"/>
              <a:t>Activitatea operatorilor de transport şi sistem de tip ISO/RTO este, conform reglementărilor FERC, non-profit.</a:t>
            </a:r>
          </a:p>
          <a:p>
            <a:endParaRPr lang="ro-RO" dirty="0" smtClean="0"/>
          </a:p>
          <a:p>
            <a:r>
              <a:rPr lang="ro-RO" dirty="0" smtClean="0"/>
              <a:t>Taxele de transport colectate de ISO se întorc către participanții la piaţă sub formă de drepturi financiare de transport (Financial </a:t>
            </a:r>
            <a:r>
              <a:rPr lang="ro-RO" dirty="0" err="1" smtClean="0"/>
              <a:t>Transmission</a:t>
            </a:r>
            <a:r>
              <a:rPr lang="ro-RO" dirty="0" smtClean="0"/>
              <a:t> </a:t>
            </a:r>
            <a:r>
              <a:rPr lang="ro-RO" dirty="0" err="1" smtClean="0"/>
              <a:t>Rights</a:t>
            </a:r>
            <a:r>
              <a:rPr lang="ro-RO" dirty="0" smtClean="0"/>
              <a:t>).</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323528" y="404664"/>
            <a:ext cx="699710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Financial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Transmission</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Rights</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4099" name="Rectangle 3"/>
          <p:cNvSpPr>
            <a:spLocks noGrp="1" noChangeArrowheads="1"/>
          </p:cNvSpPr>
          <p:nvPr>
            <p:ph type="body" idx="1"/>
          </p:nvPr>
        </p:nvSpPr>
        <p:spPr>
          <a:xfrm>
            <a:off x="179512" y="1556792"/>
            <a:ext cx="8568952" cy="1828800"/>
          </a:xfrm>
        </p:spPr>
        <p:txBody>
          <a:bodyPr/>
          <a:lstStyle/>
          <a:p>
            <a:r>
              <a:rPr lang="ro-RO" dirty="0" smtClean="0"/>
              <a:t>Aplicarea preţurilor zonale înseamnă că un producător va injecta energia în reţeaua de transport la preţul zonal din zona sa, iar furnizorul va plăti în zona sa preţul său zonal.</a:t>
            </a:r>
          </a:p>
          <a:p>
            <a:endParaRPr lang="ro-RO" dirty="0" smtClean="0"/>
          </a:p>
          <a:p>
            <a:r>
              <a:rPr lang="ro-RO" dirty="0" smtClean="0"/>
              <a:t>Este posibil ca între cele două zone să existe o diferenţă de preţ, atunci când preţurile zonale diferă din cauza congestiilor.</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323528" y="404664"/>
            <a:ext cx="699710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Financial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Transmission</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Rights</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4099" name="Rectangle 3"/>
          <p:cNvSpPr>
            <a:spLocks noGrp="1" noChangeArrowheads="1"/>
          </p:cNvSpPr>
          <p:nvPr>
            <p:ph type="body" idx="1"/>
          </p:nvPr>
        </p:nvSpPr>
        <p:spPr>
          <a:xfrm>
            <a:off x="179512" y="1556792"/>
            <a:ext cx="8568952" cy="1828800"/>
          </a:xfrm>
        </p:spPr>
        <p:txBody>
          <a:bodyPr/>
          <a:lstStyle/>
          <a:p>
            <a:r>
              <a:rPr lang="ro-RO" dirty="0" smtClean="0"/>
              <a:t>Participanţii la piaţă de pot proteja împotriva diferenţelor de preţ achiziţionând de la operatorul de sistem drepturi financiare de transport (FTR).</a:t>
            </a:r>
          </a:p>
          <a:p>
            <a:endParaRPr lang="ro-RO" dirty="0" smtClean="0"/>
          </a:p>
          <a:p>
            <a:r>
              <a:rPr lang="ro-RO" dirty="0" smtClean="0"/>
              <a:t> Acestea definesc drepturi de compensări financiare sau obligaţii de plată, în funcţie de scenariul de congestie (de exemplu, plată de către furnizor către producător dacă preţul nodal la furnizor este mai mic decât cel nodal de la producător.</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323528" y="404664"/>
            <a:ext cx="6997108"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Financial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Transmission</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Rights</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4099" name="Rectangle 3"/>
          <p:cNvSpPr>
            <a:spLocks noGrp="1" noChangeArrowheads="1"/>
          </p:cNvSpPr>
          <p:nvPr>
            <p:ph type="body" idx="1"/>
          </p:nvPr>
        </p:nvSpPr>
        <p:spPr>
          <a:xfrm>
            <a:off x="179512" y="1556792"/>
            <a:ext cx="8568952" cy="1828800"/>
          </a:xfrm>
        </p:spPr>
        <p:txBody>
          <a:bodyPr/>
          <a:lstStyle/>
          <a:p>
            <a:r>
              <a:rPr lang="ro-RO" dirty="0" smtClean="0"/>
              <a:t> FTR se pot aloca de către operatorul de sistem prin diverse mecanisme (atribuire directă sau licitaţie pe diverse perioade – ani, luni, în timp real), în funcţie de modelul de piaţă.</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755576" y="3573016"/>
            <a:ext cx="4104456" cy="896963"/>
          </a:xfrm>
        </p:spPr>
        <p:txBody>
          <a:bodyPr/>
          <a:lstStyle/>
          <a:p>
            <a:r>
              <a:rPr lang="ro-RO" dirty="0" smtClean="0"/>
              <a:t>gata pe azi !</a:t>
            </a:r>
            <a:endParaRPr lang="en-US" dirty="0"/>
          </a:p>
        </p:txBody>
      </p:sp>
      <p:sp>
        <p:nvSpPr>
          <p:cNvPr id="7" name="Rectangle 3"/>
          <p:cNvSpPr/>
          <p:nvPr/>
        </p:nvSpPr>
        <p:spPr>
          <a:xfrm>
            <a:off x="786834" y="1700808"/>
            <a:ext cx="710303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vă mulţumesc pentru atenţie !</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755576" y="404664"/>
            <a:ext cx="2699393"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Smart</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Grid</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4099" name="Rectangle 3"/>
          <p:cNvSpPr>
            <a:spLocks noGrp="1" noChangeArrowheads="1"/>
          </p:cNvSpPr>
          <p:nvPr>
            <p:ph type="body" idx="1"/>
          </p:nvPr>
        </p:nvSpPr>
        <p:spPr>
          <a:xfrm>
            <a:off x="179512" y="1556792"/>
            <a:ext cx="8568952" cy="1828800"/>
          </a:xfrm>
        </p:spPr>
        <p:txBody>
          <a:bodyPr/>
          <a:lstStyle/>
          <a:p>
            <a:r>
              <a:rPr lang="ro-RO" dirty="0" smtClean="0"/>
              <a:t> Conceptul </a:t>
            </a:r>
            <a:r>
              <a:rPr lang="ro-RO" dirty="0" err="1" smtClean="0"/>
              <a:t>Smart</a:t>
            </a:r>
            <a:r>
              <a:rPr lang="ro-RO" dirty="0" smtClean="0"/>
              <a:t> Grid (reţea inteligentă) reprezintă "generaţia următoare" a reţelelor electrice, care prevede modernizarea sistemelor electroenergetice existente şi realizarea altora noi având la bază următoarele principii:</a:t>
            </a:r>
            <a:endParaRPr lang="en-US" dirty="0" smtClean="0"/>
          </a:p>
          <a:p>
            <a:pPr lvl="1"/>
            <a:r>
              <a:rPr lang="ro-RO" dirty="0" smtClean="0"/>
              <a:t>comunicarea bidirecţională companie de electricitate - client</a:t>
            </a:r>
            <a:endParaRPr lang="en-US" dirty="0" smtClean="0"/>
          </a:p>
          <a:p>
            <a:pPr lvl="1"/>
            <a:r>
              <a:rPr lang="ro-RO" dirty="0" smtClean="0"/>
              <a:t>contorizarea inteligentă</a:t>
            </a:r>
            <a:endParaRPr lang="en-US" dirty="0" smtClean="0"/>
          </a:p>
          <a:p>
            <a:pPr lvl="1"/>
            <a:r>
              <a:rPr lang="ro-RO" dirty="0" smtClean="0"/>
              <a:t>informatizarea şi automatizarea exploatării reţelelor electrice</a:t>
            </a:r>
            <a:endParaRPr lang="en-US" dirty="0" smtClean="0"/>
          </a:p>
          <a:p>
            <a:pPr lvl="1"/>
            <a:r>
              <a:rPr lang="ro-RO" dirty="0" smtClean="0"/>
              <a:t>monitorizarea şi controlul în timp real al sistemelor de transport şi distribuţie</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pPr lvl="0"/>
            <a:r>
              <a:rPr lang="ro-RO" dirty="0" smtClean="0"/>
              <a:t>1977 - </a:t>
            </a:r>
            <a:r>
              <a:rPr lang="ro-RO" dirty="0" err="1" smtClean="0"/>
              <a:t>blackout</a:t>
            </a:r>
            <a:r>
              <a:rPr lang="ro-RO" dirty="0" smtClean="0"/>
              <a:t> la New York</a:t>
            </a:r>
          </a:p>
          <a:p>
            <a:pPr marL="917575" lvl="0"/>
            <a:r>
              <a:rPr lang="vi-VN" dirty="0" smtClean="0"/>
              <a:t>Prima tentativă legislativă de a </a:t>
            </a:r>
            <a:r>
              <a:rPr lang="ro-RO" dirty="0" smtClean="0"/>
              <a:t>trasa </a:t>
            </a:r>
            <a:r>
              <a:rPr lang="vi-VN" dirty="0" smtClean="0"/>
              <a:t>reguli de securitate tehnică </a:t>
            </a:r>
            <a:r>
              <a:rPr lang="vi-VN" dirty="0" smtClean="0">
                <a:solidFill>
                  <a:srgbClr val="FF0000"/>
                </a:solidFill>
              </a:rPr>
              <a:t>facultative</a:t>
            </a:r>
            <a:r>
              <a:rPr lang="vi-VN" dirty="0" smtClean="0"/>
              <a:t> la nivel federal,</a:t>
            </a:r>
            <a:endParaRPr lang="ro-RO" dirty="0" smtClean="0"/>
          </a:p>
          <a:p>
            <a:pPr marL="917575" lvl="0"/>
            <a:r>
              <a:rPr lang="vi-VN" dirty="0" smtClean="0"/>
              <a:t> fără </a:t>
            </a:r>
            <a:r>
              <a:rPr lang="ro-RO" dirty="0" smtClean="0"/>
              <a:t>rezultate concrete</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251520" y="404664"/>
            <a:ext cx="482965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Beneficii </a:t>
            </a:r>
            <a:r>
              <a:rPr lang="ro-RO" sz="4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Smart</a:t>
            </a:r>
            <a:r>
              <a:rPr lang="ro-RO" sz="4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Grid</a:t>
            </a:r>
            <a:endParaRPr lang="en-US" sz="4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60418"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6257" y="1196752"/>
            <a:ext cx="8967743" cy="504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7643192" cy="1828800"/>
          </a:xfrm>
        </p:spPr>
        <p:txBody>
          <a:bodyPr/>
          <a:lstStyle/>
          <a:p>
            <a:r>
              <a:rPr lang="ro-RO" dirty="0" smtClean="0"/>
              <a:t>1992 – NERC emite prima recomandare de impunere a unui cod de reguli la nivel federal </a:t>
            </a:r>
          </a:p>
          <a:p>
            <a:r>
              <a:rPr lang="ro-RO" dirty="0" smtClean="0"/>
              <a:t>1996 – </a:t>
            </a:r>
            <a:r>
              <a:rPr lang="ro-RO" dirty="0" err="1" smtClean="0"/>
              <a:t>blackout</a:t>
            </a:r>
            <a:r>
              <a:rPr lang="ro-RO" dirty="0" smtClean="0"/>
              <a:t> în vestul ţării -  prima aderare voluntară a unor companii la un asemenea set de reguli, care prevedea penalizări cu amenzi, </a:t>
            </a:r>
            <a:endParaRPr lang="en-US" dirty="0" smtClean="0"/>
          </a:p>
          <a:p>
            <a:r>
              <a:rPr lang="ro-RO" dirty="0" smtClean="0"/>
              <a:t>Regulile NERC devin obligatorii în Ontario (Canada) în 2002, iar în SUA, abia din iunie 2007</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ro-RO" dirty="0" smtClean="0"/>
              <a:t>1970 – criza petrolului - creşterea preţurilor energiei electrice la consumatori</a:t>
            </a:r>
          </a:p>
          <a:p>
            <a:r>
              <a:rPr lang="ro-RO" dirty="0" smtClean="0"/>
              <a:t>1978, Public </a:t>
            </a:r>
            <a:r>
              <a:rPr lang="ro-RO" dirty="0" err="1" smtClean="0"/>
              <a:t>Utility</a:t>
            </a:r>
            <a:r>
              <a:rPr lang="ro-RO" dirty="0" smtClean="0"/>
              <a:t> </a:t>
            </a:r>
            <a:r>
              <a:rPr lang="ro-RO" dirty="0" err="1" smtClean="0"/>
              <a:t>Regulatory</a:t>
            </a:r>
            <a:r>
              <a:rPr lang="ro-RO" dirty="0" smtClean="0"/>
              <a:t> </a:t>
            </a:r>
            <a:r>
              <a:rPr lang="ro-RO" dirty="0" err="1" smtClean="0"/>
              <a:t>Policy</a:t>
            </a:r>
            <a:r>
              <a:rPr lang="ro-RO" dirty="0" smtClean="0"/>
              <a:t> Act (PURPA), obligă companiile integrate vertical să cumpere energie electrică de la producători independenţi numiţi </a:t>
            </a:r>
            <a:r>
              <a:rPr lang="ro-RO" dirty="0" err="1" smtClean="0"/>
              <a:t>Qualifying</a:t>
            </a:r>
            <a:r>
              <a:rPr lang="ro-RO" dirty="0" smtClean="0"/>
              <a:t> </a:t>
            </a:r>
            <a:r>
              <a:rPr lang="ro-RO" dirty="0" err="1" smtClean="0"/>
              <a:t>Facilities</a:t>
            </a:r>
            <a:r>
              <a:rPr lang="ro-RO" dirty="0" smtClean="0"/>
              <a:t>, dacă astfel preţul este mai redus ("</a:t>
            </a:r>
            <a:r>
              <a:rPr lang="ro-RO" dirty="0" err="1" smtClean="0"/>
              <a:t>purchase</a:t>
            </a:r>
            <a:r>
              <a:rPr lang="ro-RO" dirty="0" smtClean="0"/>
              <a:t> at </a:t>
            </a:r>
            <a:r>
              <a:rPr lang="ro-RO" dirty="0" err="1" smtClean="0"/>
              <a:t>avoided</a:t>
            </a:r>
            <a:r>
              <a:rPr lang="ro-RO" dirty="0" smtClean="0"/>
              <a:t> cost").</a:t>
            </a:r>
          </a:p>
          <a:p>
            <a:r>
              <a:rPr lang="ro-RO" dirty="0" err="1" smtClean="0"/>
              <a:t>Qualifying</a:t>
            </a:r>
            <a:r>
              <a:rPr lang="ro-RO" dirty="0" smtClean="0"/>
              <a:t> </a:t>
            </a:r>
            <a:r>
              <a:rPr lang="ro-RO" dirty="0" err="1" smtClean="0"/>
              <a:t>Facilities</a:t>
            </a:r>
            <a:r>
              <a:rPr lang="ro-RO" dirty="0" smtClean="0"/>
              <a:t> </a:t>
            </a:r>
          </a:p>
          <a:p>
            <a:pPr marL="1200150" lvl="1"/>
            <a:r>
              <a:rPr lang="ro-RO" dirty="0" err="1" smtClean="0"/>
              <a:t>small</a:t>
            </a:r>
            <a:r>
              <a:rPr lang="ro-RO" dirty="0" smtClean="0"/>
              <a:t> </a:t>
            </a:r>
            <a:r>
              <a:rPr lang="ro-RO" dirty="0" err="1" smtClean="0"/>
              <a:t>power</a:t>
            </a:r>
            <a:r>
              <a:rPr lang="ro-RO" dirty="0" smtClean="0"/>
              <a:t> </a:t>
            </a:r>
            <a:r>
              <a:rPr lang="ro-RO" dirty="0" err="1" smtClean="0"/>
              <a:t>production</a:t>
            </a:r>
            <a:r>
              <a:rPr lang="ro-RO" dirty="0" smtClean="0"/>
              <a:t> </a:t>
            </a:r>
            <a:r>
              <a:rPr lang="ro-RO" dirty="0" err="1" smtClean="0"/>
              <a:t>facility</a:t>
            </a:r>
            <a:r>
              <a:rPr lang="ro-RO" dirty="0" smtClean="0"/>
              <a:t> – regenerabile </a:t>
            </a:r>
            <a:r>
              <a:rPr lang="en-US" dirty="0" smtClean="0"/>
              <a:t>&lt;=</a:t>
            </a:r>
            <a:r>
              <a:rPr lang="ro-RO" dirty="0" smtClean="0"/>
              <a:t> 80 MW </a:t>
            </a:r>
            <a:endParaRPr lang="en-US" dirty="0" smtClean="0"/>
          </a:p>
          <a:p>
            <a:pPr marL="1200150" lvl="1"/>
            <a:r>
              <a:rPr lang="ro-RO" dirty="0" smtClean="0"/>
              <a:t>centrale cu cogenerare</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en-US" dirty="0" smtClean="0"/>
              <a:t>1992 - </a:t>
            </a:r>
            <a:r>
              <a:rPr lang="ro-RO" dirty="0" smtClean="0"/>
              <a:t>Energy </a:t>
            </a:r>
            <a:r>
              <a:rPr lang="ro-RO" dirty="0" err="1" smtClean="0"/>
              <a:t>Policy</a:t>
            </a:r>
            <a:r>
              <a:rPr lang="ro-RO" dirty="0" smtClean="0"/>
              <a:t> Act 1992 </a:t>
            </a:r>
            <a:endParaRPr lang="en-US" dirty="0" smtClean="0"/>
          </a:p>
          <a:p>
            <a:pPr marL="693738"/>
            <a:r>
              <a:rPr lang="ro-RO" dirty="0" smtClean="0"/>
              <a:t>permite apariţia producătorilor independenţi pe piaţa angro</a:t>
            </a:r>
            <a:r>
              <a:rPr lang="en-US" dirty="0" smtClean="0"/>
              <a:t>,</a:t>
            </a:r>
            <a:r>
              <a:rPr lang="ro-RO" dirty="0" smtClean="0"/>
              <a:t> la preţuri concurenţiale (exempt </a:t>
            </a:r>
            <a:r>
              <a:rPr lang="ro-RO" dirty="0" err="1" smtClean="0"/>
              <a:t>wholesale</a:t>
            </a:r>
            <a:r>
              <a:rPr lang="ro-RO" dirty="0" smtClean="0"/>
              <a:t> generator - EWG)</a:t>
            </a:r>
            <a:endParaRPr lang="en-US" dirty="0" smtClean="0"/>
          </a:p>
          <a:p>
            <a:pPr marL="693738"/>
            <a:r>
              <a:rPr lang="ro-RO" dirty="0" smtClean="0"/>
              <a:t> prevede necesitatea accesului nediscriminatoriu şi deschis la reţelele de transport.</a:t>
            </a:r>
            <a:endParaRPr lang="en-US" dirty="0" smtClean="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844824"/>
            <a:ext cx="8568952" cy="1828800"/>
          </a:xfrm>
        </p:spPr>
        <p:txBody>
          <a:bodyPr/>
          <a:lstStyle/>
          <a:p>
            <a:r>
              <a:rPr lang="ro-RO" dirty="0" smtClean="0"/>
              <a:t>1996 </a:t>
            </a:r>
            <a:r>
              <a:rPr lang="en-US" dirty="0" smtClean="0"/>
              <a:t>-</a:t>
            </a:r>
            <a:r>
              <a:rPr lang="ro-RO" dirty="0" smtClean="0"/>
              <a:t> ordinele FERC 888 şi 889, </a:t>
            </a:r>
            <a:endParaRPr lang="en-US" dirty="0" smtClean="0"/>
          </a:p>
          <a:p>
            <a:pPr marL="693738"/>
            <a:r>
              <a:rPr lang="ro-RO" dirty="0" smtClean="0"/>
              <a:t>impun deschiderea accesului de către companiile de transport locale şi aplicarea de către acestea a unor tarife nediscriminatorii pentru toţi participanţii de pe piaţă</a:t>
            </a:r>
            <a:endParaRPr lang="en-US" dirty="0" smtClean="0"/>
          </a:p>
          <a:p>
            <a:pPr marL="693738"/>
            <a:r>
              <a:rPr lang="ro-RO" dirty="0" smtClean="0"/>
              <a:t>separarea tarifelor de transport de cele de distribuţie </a:t>
            </a:r>
            <a:endParaRPr lang="en-US" dirty="0"/>
          </a:p>
        </p:txBody>
      </p:sp>
      <p:sp>
        <p:nvSpPr>
          <p:cNvPr id="3" name="Rectangle 3"/>
          <p:cNvSpPr/>
          <p:nvPr/>
        </p:nvSpPr>
        <p:spPr>
          <a:xfrm>
            <a:off x="827584" y="476672"/>
            <a:ext cx="1636345"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8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Istoric</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pic>
        <p:nvPicPr>
          <p:cNvPr id="4" name="Picture 3" descr="us flag.jpg"/>
          <p:cNvPicPr>
            <a:picLocks noChangeAspect="1"/>
          </p:cNvPicPr>
          <p:nvPr/>
        </p:nvPicPr>
        <p:blipFill>
          <a:blip r:embed="rId2" cstate="print"/>
          <a:stretch>
            <a:fillRect/>
          </a:stretch>
        </p:blipFill>
        <p:spPr>
          <a:xfrm>
            <a:off x="6588224" y="404664"/>
            <a:ext cx="2191162" cy="115212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5956</TotalTime>
  <Words>2576</Words>
  <Application>Microsoft Office PowerPoint</Application>
  <PresentationFormat>On-screen Show (4:3)</PresentationFormat>
  <Paragraphs>253</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Franklin Gothic Medium</vt:lpstr>
      <vt:lpstr>DejaVu Sans</vt:lpstr>
      <vt:lpstr>Franklin Gothic Medium Cond</vt:lpstr>
      <vt:lpstr>Estrangelo Edessa</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miniAthlon</cp:lastModifiedBy>
  <cp:revision>826</cp:revision>
  <dcterms:created xsi:type="dcterms:W3CDTF">2010-05-23T14:28:12Z</dcterms:created>
  <dcterms:modified xsi:type="dcterms:W3CDTF">2014-01-08T09:04:06Z</dcterms:modified>
</cp:coreProperties>
</file>