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Default Extension="fntdata" ContentType="application/x-fontdata"/>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 id="258" r:id="rId3"/>
    <p:sldId id="259" r:id="rId4"/>
    <p:sldId id="260" r:id="rId5"/>
    <p:sldId id="261"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6" r:id="rId19"/>
    <p:sldId id="277" r:id="rId20"/>
    <p:sldId id="279" r:id="rId21"/>
    <p:sldId id="282" r:id="rId22"/>
    <p:sldId id="283" r:id="rId23"/>
    <p:sldId id="284" r:id="rId24"/>
    <p:sldId id="287" r:id="rId25"/>
    <p:sldId id="288" r:id="rId26"/>
    <p:sldId id="290" r:id="rId27"/>
    <p:sldId id="291" r:id="rId28"/>
    <p:sldId id="292" r:id="rId29"/>
    <p:sldId id="293" r:id="rId30"/>
    <p:sldId id="295" r:id="rId31"/>
    <p:sldId id="294" r:id="rId32"/>
    <p:sldId id="296" r:id="rId33"/>
    <p:sldId id="297" r:id="rId34"/>
    <p:sldId id="299" r:id="rId35"/>
    <p:sldId id="300" r:id="rId36"/>
    <p:sldId id="301" r:id="rId37"/>
    <p:sldId id="303" r:id="rId38"/>
    <p:sldId id="305" r:id="rId39"/>
    <p:sldId id="306" r:id="rId40"/>
    <p:sldId id="308" r:id="rId41"/>
    <p:sldId id="310" r:id="rId42"/>
    <p:sldId id="311" r:id="rId43"/>
    <p:sldId id="312" r:id="rId44"/>
    <p:sldId id="313" r:id="rId45"/>
    <p:sldId id="314" r:id="rId46"/>
    <p:sldId id="315" r:id="rId47"/>
    <p:sldId id="317" r:id="rId48"/>
    <p:sldId id="318" r:id="rId49"/>
    <p:sldId id="320" r:id="rId50"/>
    <p:sldId id="321" r:id="rId51"/>
    <p:sldId id="322" r:id="rId52"/>
    <p:sldId id="323" r:id="rId53"/>
    <p:sldId id="324" r:id="rId54"/>
    <p:sldId id="325" r:id="rId55"/>
    <p:sldId id="326" r:id="rId56"/>
    <p:sldId id="327" r:id="rId57"/>
    <p:sldId id="328" r:id="rId58"/>
    <p:sldId id="329" r:id="rId59"/>
    <p:sldId id="330" r:id="rId60"/>
    <p:sldId id="331" r:id="rId61"/>
    <p:sldId id="332" r:id="rId62"/>
    <p:sldId id="333" r:id="rId63"/>
    <p:sldId id="334" r:id="rId64"/>
    <p:sldId id="335" r:id="rId65"/>
    <p:sldId id="336" r:id="rId66"/>
  </p:sldIdLst>
  <p:sldSz cx="9144000" cy="6858000" type="screen4x3"/>
  <p:notesSz cx="6858000" cy="9144000"/>
  <p:embeddedFontLst>
    <p:embeddedFont>
      <p:font typeface="Franklin Gothic Medium" pitchFamily="34" charset="0"/>
      <p:regular r:id="rId67"/>
      <p:italic r:id="rId68"/>
    </p:embeddedFont>
    <p:embeddedFont>
      <p:font typeface="DejaVu Sans" pitchFamily="34" charset="0"/>
      <p:regular r:id="rId69"/>
      <p:bold r:id="rId70"/>
      <p:italic r:id="rId71"/>
      <p:boldItalic r:id="rId72"/>
    </p:embeddedFont>
    <p:embeddedFont>
      <p:font typeface="Franklin Gothic Medium Cond" pitchFamily="34" charset="0"/>
      <p:regular r:id="rId73"/>
    </p:embeddedFont>
    <p:embeddedFont>
      <p:font typeface="Calibri" pitchFamily="34" charset="0"/>
      <p:regular r:id="rId74"/>
      <p:bold r:id="rId75"/>
      <p:italic r:id="rId76"/>
      <p:boldItalic r:id="rId77"/>
    </p:embeddedFont>
    <p:embeddedFont>
      <p:font typeface="Estrangelo Edessa" pitchFamily="66" charset="0"/>
      <p:regular r:id="rId78"/>
    </p:embeddedFont>
  </p:embeddedFontLst>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4D8A"/>
    <a:srgbClr val="0099CC"/>
    <a:srgbClr val="422C16"/>
    <a:srgbClr val="0C788E"/>
    <a:srgbClr val="006666"/>
    <a:srgbClr val="660066"/>
    <a:srgbClr val="333300"/>
    <a:srgbClr val="33CCCC"/>
    <a:srgbClr val="3366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23" autoAdjust="0"/>
    <p:restoredTop sz="94652" autoAdjust="0"/>
  </p:normalViewPr>
  <p:slideViewPr>
    <p:cSldViewPr>
      <p:cViewPr varScale="1">
        <p:scale>
          <a:sx n="107" d="100"/>
          <a:sy n="107" d="100"/>
        </p:scale>
        <p:origin x="-165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font" Target="fonts/font2.fntdata"/><Relationship Id="rId76" Type="http://schemas.openxmlformats.org/officeDocument/2006/relationships/font" Target="fonts/font10.fntdata"/><Relationship Id="rId7" Type="http://schemas.openxmlformats.org/officeDocument/2006/relationships/slide" Target="slides/slide6.xml"/><Relationship Id="rId71"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font" Target="fonts/font8.fntdata"/><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7.fntdata"/><Relationship Id="rId78" Type="http://schemas.openxmlformats.org/officeDocument/2006/relationships/font" Target="fonts/font12.fntdata"/><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font" Target="fonts/font3.fntdata"/><Relationship Id="rId77" Type="http://schemas.openxmlformats.org/officeDocument/2006/relationships/font" Target="fonts/font11.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6.fntdata"/><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4.fntdata"/><Relationship Id="rId75"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40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5521D09E-9AA3-408D-AF1D-637773D7DFE9}" type="slidenum">
              <a:rPr lang="es-ES"/>
              <a:pPr>
                <a:defRPr/>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15C6B5C7-5774-4120-AD91-45E6CE7CB3D0}" type="slidenum">
              <a:rPr lang="es-ES"/>
              <a:pPr>
                <a:defRPr/>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5449C8BF-C79B-4857-A815-34746134FC3D}" type="slidenum">
              <a:rPr lang="es-ES"/>
              <a:pPr>
                <a:defRPr/>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3600">
                <a:latin typeface="Franklin Gothic Medium Cond" pitchFamily="34" charset="0"/>
                <a:ea typeface="DejaVu Sans" pitchFamily="34" charset="0"/>
                <a:cs typeface="DejaVu Sans"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800">
                <a:latin typeface="Franklin Gothic Medium Cond" pitchFamily="34" charset="0"/>
                <a:ea typeface="DejaVu Sans" pitchFamily="34" charset="0"/>
                <a:cs typeface="DejaVu Sans" pitchFamily="34" charset="0"/>
              </a:defRPr>
            </a:lvl1pPr>
            <a:lvl2pPr>
              <a:defRPr sz="2400">
                <a:latin typeface="Franklin Gothic Medium Cond" pitchFamily="34" charset="0"/>
                <a:ea typeface="DejaVu Sans" pitchFamily="34" charset="0"/>
                <a:cs typeface="DejaVu Sans" pitchFamily="34" charset="0"/>
              </a:defRPr>
            </a:lvl2pPr>
            <a:lvl3pPr>
              <a:defRPr sz="2000">
                <a:latin typeface="Franklin Gothic Medium Cond" pitchFamily="34" charset="0"/>
                <a:ea typeface="DejaVu Sans" pitchFamily="34" charset="0"/>
                <a:cs typeface="DejaVu Sans" pitchFamily="34" charset="0"/>
              </a:defRPr>
            </a:lvl3pPr>
            <a:lvl4pPr>
              <a:defRPr sz="1800">
                <a:latin typeface="Franklin Gothic Medium Cond" pitchFamily="34" charset="0"/>
                <a:ea typeface="DejaVu Sans" pitchFamily="34" charset="0"/>
                <a:cs typeface="DejaVu Sans" pitchFamily="34" charset="0"/>
              </a:defRPr>
            </a:lvl4pPr>
            <a:lvl5pPr>
              <a:defRPr sz="1800">
                <a:latin typeface="Franklin Gothic Medium Cond" pitchFamily="34" charset="0"/>
                <a:ea typeface="DejaVu Sans" pitchFamily="34" charset="0"/>
                <a:cs typeface="DejaVu San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9AFCB128-28F9-4A34-9568-832BBFA3819D}" type="slidenum">
              <a:rPr lang="es-ES"/>
              <a:pPr>
                <a:defRPr/>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B120F002-72F5-4130-9AEE-B74BA9D9252D}" type="slidenum">
              <a:rPr lang="es-ES"/>
              <a:pPr>
                <a:defRPr/>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41D382D9-EA1B-4E26-9FD4-2084FA144504}" type="slidenum">
              <a:rPr lang="es-ES"/>
              <a:pPr>
                <a:defRPr/>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5B401278-CBF2-49F2-B94E-1336658FFCAE}" type="slidenum">
              <a:rPr lang="es-ES"/>
              <a:pPr>
                <a:defRPr/>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D18CB37E-1D9E-4A8E-BD17-427E73C64111}" type="slidenum">
              <a:rPr lang="es-ES"/>
              <a:pPr>
                <a:defRPr/>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EE238DAF-4119-4018-A7C9-12B3FD221B26}" type="slidenum">
              <a:rPr lang="es-ES"/>
              <a:pPr>
                <a:defRPr/>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288F1FAE-EB1A-48FF-906A-716C7BE1C7FC}" type="slidenum">
              <a:rPr lang="es-ES"/>
              <a:pPr>
                <a:defRPr/>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5E6620DE-CC5E-40FA-88CB-E7AA93376CAB}" type="slidenum">
              <a:rPr lang="es-ES"/>
              <a:pPr>
                <a:defRPr/>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dirty="0"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s-ES"/>
          </a:p>
        </p:txBody>
      </p:sp>
      <p:sp>
        <p:nvSpPr>
          <p:cNvPr id="1030" name="Rectangle 6"/>
          <p:cNvSpPr>
            <a:spLocks noGrp="1" noChangeArrowheads="1"/>
          </p:cNvSpPr>
          <p:nvPr>
            <p:ph type="sldNum" sz="quarter" idx="4"/>
          </p:nvPr>
        </p:nvSpPr>
        <p:spPr bwMode="auto">
          <a:xfrm>
            <a:off x="5508104" y="6525344"/>
            <a:ext cx="3538736" cy="2081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Estrangelo Edessa" pitchFamily="66" charset="0"/>
                <a:cs typeface="Estrangelo Edessa" pitchFamily="66" charset="0"/>
              </a:defRPr>
            </a:lvl1pPr>
          </a:lstStyle>
          <a:p>
            <a:pPr>
              <a:defRPr/>
            </a:pPr>
            <a:r>
              <a:rPr lang="es-ES" dirty="0" smtClean="0"/>
              <a:t>Pie</a:t>
            </a:r>
            <a:r>
              <a:rPr lang="ro-RO" dirty="0" err="1" smtClean="0"/>
              <a:t>ţe</a:t>
            </a:r>
            <a:r>
              <a:rPr lang="ro-RO" dirty="0" smtClean="0"/>
              <a:t> de energie - Management şi reglementare</a:t>
            </a:r>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3600" b="1">
          <a:solidFill>
            <a:schemeClr val="tx2"/>
          </a:solidFill>
          <a:latin typeface="Estrangelo Edessa" pitchFamily="66" charset="0"/>
          <a:ea typeface="+mj-ea"/>
          <a:cs typeface="Estrangelo Edessa" pitchFamily="66"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Estrangelo Edessa" pitchFamily="66" charset="0"/>
          <a:ea typeface="+mn-ea"/>
          <a:cs typeface="Estrangelo Edessa" pitchFamily="66" charset="0"/>
        </a:defRPr>
      </a:lvl1pPr>
      <a:lvl2pPr marL="742950" indent="-285750" algn="l" rtl="0" eaLnBrk="0" fontAlgn="base" hangingPunct="0">
        <a:spcBef>
          <a:spcPct val="20000"/>
        </a:spcBef>
        <a:spcAft>
          <a:spcPct val="0"/>
        </a:spcAft>
        <a:buChar char="–"/>
        <a:defRPr sz="2800">
          <a:solidFill>
            <a:schemeClr val="tx1"/>
          </a:solidFill>
          <a:latin typeface="Estrangelo Edessa" pitchFamily="66" charset="0"/>
          <a:cs typeface="Estrangelo Edessa" pitchFamily="66" charset="0"/>
        </a:defRPr>
      </a:lvl2pPr>
      <a:lvl3pPr marL="1143000" indent="-228600" algn="l" rtl="0" eaLnBrk="0" fontAlgn="base" hangingPunct="0">
        <a:spcBef>
          <a:spcPct val="20000"/>
        </a:spcBef>
        <a:spcAft>
          <a:spcPct val="0"/>
        </a:spcAft>
        <a:buChar char="•"/>
        <a:defRPr sz="2400">
          <a:solidFill>
            <a:schemeClr val="tx1"/>
          </a:solidFill>
          <a:latin typeface="Estrangelo Edessa" pitchFamily="66" charset="0"/>
          <a:cs typeface="Estrangelo Edessa" pitchFamily="66" charset="0"/>
        </a:defRPr>
      </a:lvl3pPr>
      <a:lvl4pPr marL="1600200" indent="-228600" algn="l" rtl="0" eaLnBrk="0" fontAlgn="base" hangingPunct="0">
        <a:spcBef>
          <a:spcPct val="20000"/>
        </a:spcBef>
        <a:spcAft>
          <a:spcPct val="0"/>
        </a:spcAft>
        <a:buChar char="–"/>
        <a:defRPr sz="2000">
          <a:solidFill>
            <a:schemeClr val="tx1"/>
          </a:solidFill>
          <a:latin typeface="Estrangelo Edessa" pitchFamily="66" charset="0"/>
          <a:cs typeface="Estrangelo Edessa" pitchFamily="66" charset="0"/>
        </a:defRPr>
      </a:lvl4pPr>
      <a:lvl5pPr marL="2057400" indent="-228600" algn="l" rtl="0" eaLnBrk="0" fontAlgn="base" hangingPunct="0">
        <a:spcBef>
          <a:spcPct val="20000"/>
        </a:spcBef>
        <a:spcAft>
          <a:spcPct val="0"/>
        </a:spcAft>
        <a:buChar char="»"/>
        <a:defRPr sz="2000">
          <a:solidFill>
            <a:schemeClr val="tx1"/>
          </a:solidFill>
          <a:latin typeface="Estrangelo Edessa" pitchFamily="66" charset="0"/>
          <a:cs typeface="Estrangelo Edessa" pitchFamily="66" charset="0"/>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1" name="Rectangle 165"/>
          <p:cNvSpPr>
            <a:spLocks noChangeArrowheads="1"/>
          </p:cNvSpPr>
          <p:nvPr/>
        </p:nvSpPr>
        <p:spPr bwMode="auto">
          <a:xfrm>
            <a:off x="3995936" y="3284984"/>
            <a:ext cx="4645024" cy="1080120"/>
          </a:xfrm>
          <a:prstGeom prst="rect">
            <a:avLst/>
          </a:prstGeom>
          <a:noFill/>
          <a:ln w="9525">
            <a:noFill/>
            <a:miter lim="800000"/>
            <a:headEnd/>
            <a:tailEnd/>
          </a:ln>
        </p:spPr>
        <p:txBody>
          <a:bodyPr lIns="0" tIns="0" rIns="0" bIns="0" anchor="ctr"/>
          <a:lstStyle/>
          <a:p>
            <a:r>
              <a:rPr lang="ro-RO" sz="2400" b="1" dirty="0">
                <a:latin typeface="Franklin Gothic Medium" pitchFamily="34" charset="0"/>
              </a:rPr>
              <a:t>CAPITOLUL </a:t>
            </a:r>
            <a:r>
              <a:rPr lang="en-US" sz="2400" b="1" smtClean="0">
                <a:latin typeface="Franklin Gothic Medium" pitchFamily="34" charset="0"/>
              </a:rPr>
              <a:t>3</a:t>
            </a:r>
            <a:endParaRPr lang="en-US" sz="2400" b="1" dirty="0">
              <a:latin typeface="Franklin Gothic Medium" pitchFamily="34" charset="0"/>
            </a:endParaRPr>
          </a:p>
          <a:p>
            <a:r>
              <a:rPr lang="en-US" sz="2400" b="1" dirty="0" err="1" smtClean="0">
                <a:solidFill>
                  <a:srgbClr val="0099CC"/>
                </a:solidFill>
              </a:rPr>
              <a:t>Pia</a:t>
            </a:r>
            <a:r>
              <a:rPr lang="ro-RO" sz="2400" b="1" dirty="0" smtClean="0">
                <a:solidFill>
                  <a:srgbClr val="0099CC"/>
                </a:solidFill>
              </a:rPr>
              <a:t>ţa de energie electrică</a:t>
            </a:r>
          </a:p>
          <a:p>
            <a:r>
              <a:rPr lang="ro-RO" sz="2400" b="1" dirty="0" smtClean="0">
                <a:solidFill>
                  <a:srgbClr val="0099CC"/>
                </a:solidFill>
              </a:rPr>
              <a:t>din România</a:t>
            </a:r>
            <a:endParaRPr lang="en-US" sz="2400" b="1" dirty="0">
              <a:solidFill>
                <a:srgbClr val="0099CC"/>
              </a:solidFill>
            </a:endParaRPr>
          </a:p>
        </p:txBody>
      </p:sp>
      <p:sp>
        <p:nvSpPr>
          <p:cNvPr id="4" name="Rectangle 3"/>
          <p:cNvSpPr/>
          <p:nvPr/>
        </p:nvSpPr>
        <p:spPr>
          <a:xfrm>
            <a:off x="1907704" y="1196752"/>
            <a:ext cx="7031220" cy="2554545"/>
          </a:xfrm>
          <a:prstGeom prst="rect">
            <a:avLst/>
          </a:prstGeom>
          <a:noFill/>
        </p:spPr>
        <p:txBody>
          <a:bodyPr wrap="none" lIns="91440" tIns="45720" rIns="91440" bIns="45720">
            <a:spAutoFit/>
          </a:bodyPr>
          <a:lstStyle/>
          <a:p>
            <a: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t>Pieţe de Energie –</a:t>
            </a:r>
            <a:b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br>
            <a: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t>Management şi Reglementare</a:t>
            </a:r>
            <a:endParaRPr lang="en-US"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ndParaRPr>
          </a:p>
          <a:p>
            <a: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t/>
            </a:r>
            <a:b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br>
            <a:endParaRPr lang="en-US" sz="4000" b="1" spc="50" dirty="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ndParaRPr>
          </a:p>
        </p:txBody>
      </p:sp>
      <p:cxnSp>
        <p:nvCxnSpPr>
          <p:cNvPr id="6" name="Straight Connector 5"/>
          <p:cNvCxnSpPr/>
          <p:nvPr/>
        </p:nvCxnSpPr>
        <p:spPr>
          <a:xfrm>
            <a:off x="2195736" y="2780928"/>
            <a:ext cx="6624736" cy="0"/>
          </a:xfrm>
          <a:prstGeom prst="line">
            <a:avLst/>
          </a:prstGeom>
          <a:ln w="25400">
            <a:solidFill>
              <a:srgbClr val="1A4D8A"/>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0"/>
            <a:r>
              <a:rPr lang="ro-RO" sz="2400" dirty="0" smtClean="0"/>
              <a:t>1999 – apare primul Cod Comercial al pieţei de energie electrică</a:t>
            </a:r>
            <a:endParaRPr lang="en-US" sz="2400" dirty="0" smtClean="0"/>
          </a:p>
          <a:p>
            <a:pPr lvl="0"/>
            <a:r>
              <a:rPr lang="ro-RO" sz="2400" dirty="0" smtClean="0"/>
              <a:t>2000 – deschiderea pieţei la 10%; </a:t>
            </a:r>
            <a:endParaRPr lang="en-US" sz="2400" dirty="0" smtClean="0"/>
          </a:p>
          <a:p>
            <a:pPr lvl="0"/>
            <a:r>
              <a:rPr lang="ro-RO" sz="2400" dirty="0" smtClean="0"/>
              <a:t>2000 – CONEL S.A. se restructurează în </a:t>
            </a:r>
            <a:r>
              <a:rPr lang="ro-RO" sz="2400" dirty="0" err="1" smtClean="0"/>
              <a:t>S.C.Hidroelectrica</a:t>
            </a:r>
            <a:r>
              <a:rPr lang="ro-RO" sz="2400" dirty="0" smtClean="0"/>
              <a:t> S.A., </a:t>
            </a:r>
            <a:r>
              <a:rPr lang="ro-RO" sz="2400" dirty="0" err="1" smtClean="0"/>
              <a:t>S.C.Termoelectrica</a:t>
            </a:r>
            <a:r>
              <a:rPr lang="ro-RO" sz="2400" dirty="0" smtClean="0"/>
              <a:t> </a:t>
            </a:r>
            <a:r>
              <a:rPr lang="ro-RO" sz="2400" dirty="0" err="1" smtClean="0"/>
              <a:t>S.A</a:t>
            </a:r>
            <a:r>
              <a:rPr lang="ro-RO" sz="2400" dirty="0" smtClean="0"/>
              <a:t>., S.C. Electrica S.A., Transelectrica S.A, ca operator de sistem, în cadrul căruia ia naştere operatorul pieţei de energie, OPCOM</a:t>
            </a:r>
            <a:endParaRPr lang="en-US" sz="2400" dirty="0" smtClean="0"/>
          </a:p>
          <a:p>
            <a:endParaRPr lang="en-US" b="1" dirty="0" smtClean="0"/>
          </a:p>
        </p:txBody>
      </p:sp>
      <p:sp>
        <p:nvSpPr>
          <p:cNvPr id="4" name="Rectangle 3"/>
          <p:cNvSpPr/>
          <p:nvPr/>
        </p:nvSpPr>
        <p:spPr>
          <a:xfrm>
            <a:off x="0" y="188640"/>
            <a:ext cx="9110187"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 electrică -1999-2005</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0"/>
            <a:r>
              <a:rPr lang="ro-RO" dirty="0" smtClean="0"/>
              <a:t>Între august 2000 şi iunie 2005, piaţa funcţionează după o structură alcătuită din </a:t>
            </a:r>
            <a:endParaRPr lang="en-US" dirty="0" smtClean="0"/>
          </a:p>
          <a:p>
            <a:pPr lvl="1"/>
            <a:r>
              <a:rPr lang="ro-RO" dirty="0" smtClean="0"/>
              <a:t>Piaţa reglementată – pe care se tranzacţionează contracte cu cantităţi şi preţuri stabilite de ANRE</a:t>
            </a:r>
            <a:endParaRPr lang="en-US" dirty="0" smtClean="0"/>
          </a:p>
          <a:p>
            <a:pPr lvl="1"/>
            <a:r>
              <a:rPr lang="ro-RO" dirty="0" smtClean="0"/>
              <a:t>Piaţa concurenţială pe care se tranzacţionează</a:t>
            </a:r>
            <a:endParaRPr lang="en-US" dirty="0" smtClean="0"/>
          </a:p>
          <a:p>
            <a:pPr lvl="2"/>
            <a:r>
              <a:rPr lang="ro-RO" dirty="0" smtClean="0"/>
              <a:t>contracte bilaterale cu producătorii interni ale furnizorilor, încheiate în vederea asigurării consumului aferent consumatorilor eligibili;</a:t>
            </a:r>
            <a:endParaRPr lang="en-US" dirty="0" smtClean="0"/>
          </a:p>
          <a:p>
            <a:pPr lvl="2"/>
            <a:r>
              <a:rPr lang="ro-RO" dirty="0" smtClean="0"/>
              <a:t>contracte de import-export;</a:t>
            </a:r>
            <a:endParaRPr lang="en-US" dirty="0" smtClean="0"/>
          </a:p>
          <a:p>
            <a:pPr lvl="2"/>
            <a:r>
              <a:rPr lang="ro-RO" dirty="0" smtClean="0"/>
              <a:t>contracte ale furnizorilor, alţii decât cei care vând la tarife reglementate consumatorilor captivi;</a:t>
            </a:r>
            <a:endParaRPr lang="en-US" dirty="0" smtClean="0"/>
          </a:p>
          <a:p>
            <a:pPr lvl="2"/>
            <a:r>
              <a:rPr lang="ro-RO" dirty="0" smtClean="0"/>
              <a:t>contracte negociate ale producătorilor independenţi şi </a:t>
            </a:r>
            <a:r>
              <a:rPr lang="ro-RO" dirty="0" err="1" smtClean="0"/>
              <a:t>autoproducătorilor</a:t>
            </a:r>
            <a:r>
              <a:rPr lang="ro-RO" dirty="0" smtClean="0"/>
              <a:t>, alţii decât cei deţinători de contracte de portofoliu;</a:t>
            </a:r>
            <a:endParaRPr lang="en-US" dirty="0" smtClean="0"/>
          </a:p>
          <a:p>
            <a:pPr lvl="2"/>
            <a:r>
              <a:rPr lang="ro-RO" dirty="0" smtClean="0"/>
              <a:t>tranzacţii pe piaţa spot, operată de OPCOM</a:t>
            </a:r>
            <a:endParaRPr lang="en-US" dirty="0" smtClean="0"/>
          </a:p>
          <a:p>
            <a:endParaRPr lang="en-US" b="1" dirty="0" smtClean="0"/>
          </a:p>
        </p:txBody>
      </p:sp>
      <p:sp>
        <p:nvSpPr>
          <p:cNvPr id="4" name="Rectangle 3"/>
          <p:cNvSpPr/>
          <p:nvPr/>
        </p:nvSpPr>
        <p:spPr>
          <a:xfrm>
            <a:off x="0" y="188640"/>
            <a:ext cx="9110187"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 electrică -1999-2005</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0"/>
            <a:r>
              <a:rPr lang="ro-RO" dirty="0" smtClean="0"/>
              <a:t>2003 – este introdusă piaţa de redistribuire, prin intermediul căreia, furnizorii consumatorilor captivi pot vinde cantităţile excedentare de energie electrică, la preţ  reglementat, furnizorilor consumatorilor captivi aflaţi în deficit.</a:t>
            </a:r>
          </a:p>
          <a:p>
            <a:pPr lvl="0"/>
            <a:endParaRPr lang="ro-RO" b="1" dirty="0" smtClean="0"/>
          </a:p>
          <a:p>
            <a:r>
              <a:rPr lang="ro-RO" dirty="0" smtClean="0"/>
              <a:t>Piaţa de energie electrică este concurenţială la nivelul producătorilor şi furnizorilor de energie electrică, iar activităţile de transport şi distribuţie, considerate ca monopol natural, sunt în totalitate reglementate.</a:t>
            </a:r>
            <a:endParaRPr lang="en-US" dirty="0" smtClean="0"/>
          </a:p>
          <a:p>
            <a:pPr lvl="0"/>
            <a:endParaRPr lang="en-US" b="1" dirty="0" smtClean="0"/>
          </a:p>
        </p:txBody>
      </p:sp>
      <p:sp>
        <p:nvSpPr>
          <p:cNvPr id="4" name="Rectangle 3"/>
          <p:cNvSpPr/>
          <p:nvPr/>
        </p:nvSpPr>
        <p:spPr>
          <a:xfrm>
            <a:off x="0" y="188640"/>
            <a:ext cx="9110187"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 electrică -1999-2005</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0"/>
            <a:r>
              <a:rPr lang="ro-RO" dirty="0" smtClean="0"/>
              <a:t>În iulie 2005, piaţa angro suferă o a doua restructurare, împărţindu-se în:</a:t>
            </a:r>
            <a:endParaRPr lang="en-US" dirty="0" smtClean="0"/>
          </a:p>
          <a:p>
            <a:pPr lvl="1"/>
            <a:r>
              <a:rPr lang="ro-RO" dirty="0" smtClean="0"/>
              <a:t>Piaţa contractelor bilaterale</a:t>
            </a:r>
            <a:endParaRPr lang="en-US" dirty="0" smtClean="0"/>
          </a:p>
          <a:p>
            <a:pPr lvl="1"/>
            <a:r>
              <a:rPr lang="ro-RO" dirty="0" smtClean="0"/>
              <a:t>Piaţa pe ziua următoare</a:t>
            </a:r>
            <a:endParaRPr lang="en-US" dirty="0" smtClean="0"/>
          </a:p>
          <a:p>
            <a:pPr lvl="1"/>
            <a:r>
              <a:rPr lang="ro-RO" dirty="0" smtClean="0"/>
              <a:t>Piaţa de echilibrare</a:t>
            </a:r>
            <a:endParaRPr lang="en-US" dirty="0" smtClean="0"/>
          </a:p>
          <a:p>
            <a:pPr lvl="1"/>
            <a:r>
              <a:rPr lang="ro-RO" dirty="0" smtClean="0"/>
              <a:t>Piaţa centralizată a serviciilor de sistem tehnologice</a:t>
            </a:r>
            <a:endParaRPr lang="en-US" dirty="0" smtClean="0"/>
          </a:p>
          <a:p>
            <a:pPr lvl="1"/>
            <a:r>
              <a:rPr lang="ro-RO" dirty="0" smtClean="0"/>
              <a:t>Piaţa certificatelor verzi</a:t>
            </a:r>
            <a:endParaRPr lang="en-US" dirty="0" smtClean="0"/>
          </a:p>
          <a:p>
            <a:pPr lvl="0"/>
            <a:r>
              <a:rPr lang="ro-RO" dirty="0" smtClean="0"/>
              <a:t>deschiderea pieţei la 83,5%; </a:t>
            </a:r>
            <a:endParaRPr lang="en-US" dirty="0" smtClean="0"/>
          </a:p>
          <a:p>
            <a:pPr lvl="0"/>
            <a:endParaRPr lang="en-US" b="1" dirty="0" smtClean="0"/>
          </a:p>
        </p:txBody>
      </p:sp>
      <p:sp>
        <p:nvSpPr>
          <p:cNvPr id="4" name="Rectangle 3"/>
          <p:cNvSpPr/>
          <p:nvPr/>
        </p:nvSpPr>
        <p:spPr>
          <a:xfrm>
            <a:off x="58961" y="188640"/>
            <a:ext cx="899227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 electrică – 2005 - azi</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0"/>
            <a:r>
              <a:rPr lang="ro-RO" dirty="0" smtClean="0"/>
              <a:t>1 iulie 2007 – deschiderea completă a pieţei, din punct de vedere legislativ: toţi consumatorii de energie electrică au dreptul să-şi aleagă furnizorul</a:t>
            </a:r>
            <a:endParaRPr lang="en-US" dirty="0" smtClean="0"/>
          </a:p>
          <a:p>
            <a:pPr lvl="0"/>
            <a:r>
              <a:rPr lang="ro-RO" dirty="0" smtClean="0"/>
              <a:t>august 2008</a:t>
            </a:r>
            <a:r>
              <a:rPr lang="ro-RO" b="1" dirty="0" smtClean="0"/>
              <a:t> </a:t>
            </a:r>
            <a:r>
              <a:rPr lang="ro-RO" dirty="0" smtClean="0"/>
              <a:t>– finalizarea procesului de separare a activităţilor de distribuţie de cele de furnizare a energiei electrice </a:t>
            </a:r>
            <a:endParaRPr lang="en-US" dirty="0" smtClean="0"/>
          </a:p>
          <a:p>
            <a:pPr lvl="0"/>
            <a:r>
              <a:rPr lang="ro-RO" dirty="0" smtClean="0"/>
              <a:t>iulie 2011 - introducerea pieţei </a:t>
            </a:r>
            <a:r>
              <a:rPr lang="ro-RO" dirty="0" err="1" smtClean="0"/>
              <a:t>intrazilnice</a:t>
            </a:r>
            <a:r>
              <a:rPr lang="ro-RO" dirty="0" smtClean="0"/>
              <a:t> de energie electrică</a:t>
            </a:r>
            <a:endParaRPr lang="en-US" dirty="0" smtClean="0"/>
          </a:p>
          <a:p>
            <a:pPr lvl="0">
              <a:buNone/>
            </a:pPr>
            <a:endParaRPr lang="en-US" dirty="0" smtClean="0"/>
          </a:p>
          <a:p>
            <a:pPr lvl="0"/>
            <a:endParaRPr lang="en-US" b="1" dirty="0" smtClean="0"/>
          </a:p>
        </p:txBody>
      </p:sp>
      <p:sp>
        <p:nvSpPr>
          <p:cNvPr id="4" name="Rectangle 3"/>
          <p:cNvSpPr/>
          <p:nvPr/>
        </p:nvSpPr>
        <p:spPr>
          <a:xfrm>
            <a:off x="58961" y="188640"/>
            <a:ext cx="899227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 electrică – 2005 - azi</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0"/>
            <a:r>
              <a:rPr lang="ro-RO" dirty="0" smtClean="0"/>
              <a:t>iulie 2012 – intrarea în vigoare a Legii energiei electrice şi a gazelor naturale nr. 123/2012;</a:t>
            </a:r>
            <a:endParaRPr lang="en-US" dirty="0" smtClean="0"/>
          </a:p>
          <a:p>
            <a:pPr lvl="0"/>
            <a:r>
              <a:rPr lang="ro-RO" dirty="0" smtClean="0"/>
              <a:t>septembrie 2012 – aplicarea primei etape din calendarul de eliminare treptată a tarifelor reglementate de energie electrică la consumatorii finali care nu uzează de dreptul de eligibilitate;</a:t>
            </a:r>
            <a:endParaRPr lang="en-US" dirty="0" smtClean="0"/>
          </a:p>
          <a:p>
            <a:pPr lvl="0"/>
            <a:endParaRPr lang="en-US" b="1" dirty="0" smtClean="0"/>
          </a:p>
        </p:txBody>
      </p:sp>
      <p:sp>
        <p:nvSpPr>
          <p:cNvPr id="4" name="Rectangle 3"/>
          <p:cNvSpPr/>
          <p:nvPr/>
        </p:nvSpPr>
        <p:spPr>
          <a:xfrm>
            <a:off x="58961" y="188640"/>
            <a:ext cx="899227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 electrică – 2005 - azi</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r>
              <a:rPr lang="ro-RO" dirty="0" smtClean="0"/>
              <a:t>În prezent, cadrul legislativ de funcţionare al sectorului electroenergetic cuprinde trei paliere:</a:t>
            </a:r>
            <a:endParaRPr lang="en-US" dirty="0" smtClean="0"/>
          </a:p>
          <a:p>
            <a:pPr lvl="1"/>
            <a:r>
              <a:rPr lang="ro-RO" dirty="0" smtClean="0"/>
              <a:t>legislaţia naţională primară: legi adoptate de Parlament, ordonanţe şi hotărâri de guvern.</a:t>
            </a:r>
            <a:endParaRPr lang="en-US" dirty="0" smtClean="0"/>
          </a:p>
          <a:p>
            <a:pPr lvl="1"/>
            <a:r>
              <a:rPr lang="ro-RO" dirty="0" smtClean="0"/>
              <a:t>legislaţia naţională secundară (la nivel instituţional): ordine şi reglementări ale ANRE</a:t>
            </a:r>
            <a:endParaRPr lang="en-US" dirty="0" smtClean="0"/>
          </a:p>
          <a:p>
            <a:pPr lvl="1"/>
            <a:r>
              <a:rPr lang="ro-RO" dirty="0" smtClean="0"/>
              <a:t>legislaţia Uniunii Europene direct aplicabilă.</a:t>
            </a:r>
            <a:endParaRPr lang="en-US" dirty="0" smtClean="0"/>
          </a:p>
          <a:p>
            <a:pPr lvl="0"/>
            <a:endParaRPr lang="en-US" b="1" dirty="0" smtClean="0"/>
          </a:p>
        </p:txBody>
      </p:sp>
      <p:sp>
        <p:nvSpPr>
          <p:cNvPr id="4" name="Rectangle 3"/>
          <p:cNvSpPr/>
          <p:nvPr/>
        </p:nvSpPr>
        <p:spPr>
          <a:xfrm>
            <a:off x="58961" y="188640"/>
            <a:ext cx="899227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 electrică – 2005 - azi</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r>
              <a:rPr lang="ro-RO" dirty="0" smtClean="0"/>
              <a:t>Cadrul de reglementare a pieţei de energie electrică din România cuprinde:</a:t>
            </a:r>
            <a:endParaRPr lang="en-US" dirty="0" smtClean="0"/>
          </a:p>
          <a:p>
            <a:pPr lvl="1"/>
            <a:r>
              <a:rPr lang="ro-RO" dirty="0" smtClean="0"/>
              <a:t>Codul comercial al pieţei angro de energie electrică (2005)</a:t>
            </a:r>
            <a:endParaRPr lang="en-US" dirty="0" smtClean="0"/>
          </a:p>
          <a:p>
            <a:pPr lvl="1"/>
            <a:r>
              <a:rPr lang="ro-RO" dirty="0" smtClean="0"/>
              <a:t>Coduri de reţea (Codul reţelei de transport, Codul reţelei de distribuţie)</a:t>
            </a:r>
            <a:endParaRPr lang="en-US" dirty="0" smtClean="0"/>
          </a:p>
          <a:p>
            <a:pPr lvl="1"/>
            <a:r>
              <a:rPr lang="ro-RO" dirty="0" smtClean="0"/>
              <a:t>Codul de măsurare</a:t>
            </a:r>
            <a:endParaRPr lang="en-US" dirty="0" smtClean="0"/>
          </a:p>
          <a:p>
            <a:pPr lvl="1"/>
            <a:r>
              <a:rPr lang="ro-RO" dirty="0" smtClean="0"/>
              <a:t>Reglementări tehnice şi comerciale</a:t>
            </a:r>
            <a:endParaRPr lang="en-US" dirty="0" smtClean="0"/>
          </a:p>
          <a:p>
            <a:pPr lvl="1"/>
            <a:r>
              <a:rPr lang="ro-RO" dirty="0" smtClean="0"/>
              <a:t>Metodologii de stabilire a tarifelor</a:t>
            </a:r>
            <a:endParaRPr lang="en-US" dirty="0" smtClean="0"/>
          </a:p>
          <a:p>
            <a:pPr lvl="1"/>
            <a:r>
              <a:rPr lang="ro-RO" dirty="0" smtClean="0"/>
              <a:t>Autorizaţii şi licenţe</a:t>
            </a:r>
            <a:endParaRPr lang="en-US" dirty="0" smtClean="0"/>
          </a:p>
          <a:p>
            <a:pPr lvl="1"/>
            <a:r>
              <a:rPr lang="ro-RO" dirty="0" smtClean="0"/>
              <a:t>Reguli privind conectarea la reţea</a:t>
            </a:r>
            <a:endParaRPr lang="en-US" dirty="0" smtClean="0"/>
          </a:p>
          <a:p>
            <a:pPr lvl="0"/>
            <a:endParaRPr lang="en-US" b="1" dirty="0" smtClean="0"/>
          </a:p>
        </p:txBody>
      </p:sp>
      <p:sp>
        <p:nvSpPr>
          <p:cNvPr id="4" name="Rectangle 3"/>
          <p:cNvSpPr/>
          <p:nvPr/>
        </p:nvSpPr>
        <p:spPr>
          <a:xfrm>
            <a:off x="58961" y="188640"/>
            <a:ext cx="899227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 electrică – 2005 - azi</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4536504" cy="1828800"/>
          </a:xfrm>
        </p:spPr>
        <p:txBody>
          <a:bodyPr/>
          <a:lstStyle/>
          <a:p>
            <a:pPr lvl="0"/>
            <a:r>
              <a:rPr lang="ro-RO" dirty="0" smtClean="0"/>
              <a:t>România dispunea la începutul anului 2010 de 17693 MW capacitate instalată de producţie, la care s-au adăugat de atunci 1900 MW capacitate instalată în centrale eoliene şi centrala pe gaze naturale de la Brazi, 860 MW.</a:t>
            </a:r>
            <a:endParaRPr lang="en-US" b="1" dirty="0" smtClean="0"/>
          </a:p>
        </p:txBody>
      </p:sp>
      <p:sp>
        <p:nvSpPr>
          <p:cNvPr id="4" name="Rectangle 3"/>
          <p:cNvSpPr/>
          <p:nvPr/>
        </p:nvSpPr>
        <p:spPr>
          <a:xfrm>
            <a:off x="467544" y="332656"/>
            <a:ext cx="4578177"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producţia</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graphicFrame>
        <p:nvGraphicFramePr>
          <p:cNvPr id="5" name="Table 4"/>
          <p:cNvGraphicFramePr>
            <a:graphicFrameLocks noGrp="1"/>
          </p:cNvGraphicFramePr>
          <p:nvPr/>
        </p:nvGraphicFramePr>
        <p:xfrm>
          <a:off x="5292080" y="3284984"/>
          <a:ext cx="2629147" cy="1498754"/>
        </p:xfrm>
        <a:graphic>
          <a:graphicData uri="http://schemas.openxmlformats.org/drawingml/2006/table">
            <a:tbl>
              <a:tblPr/>
              <a:tblGrid>
                <a:gridCol w="1598765"/>
                <a:gridCol w="515191"/>
                <a:gridCol w="515191"/>
              </a:tblGrid>
              <a:tr h="171019">
                <a:tc>
                  <a:txBody>
                    <a:bodyPr/>
                    <a:lstStyle/>
                    <a:p>
                      <a:pPr>
                        <a:lnSpc>
                          <a:spcPct val="115000"/>
                        </a:lnSpc>
                        <a:spcAft>
                          <a:spcPts val="0"/>
                        </a:spcAft>
                      </a:pPr>
                      <a:r>
                        <a:rPr lang="ro-RO" sz="1100" dirty="0">
                          <a:solidFill>
                            <a:srgbClr val="000000"/>
                          </a:solidFill>
                          <a:latin typeface="Calibri"/>
                          <a:ea typeface="Times New Roman"/>
                          <a:cs typeface="Times New Roman"/>
                        </a:rPr>
                        <a:t> </a:t>
                      </a:r>
                      <a:endParaRPr lang="en-US"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o-RO" sz="1100">
                          <a:solidFill>
                            <a:srgbClr val="000000"/>
                          </a:solidFill>
                          <a:latin typeface="Calibri"/>
                          <a:ea typeface="Times New Roman"/>
                          <a:cs typeface="Times New Roman"/>
                        </a:rPr>
                        <a:t>MW</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o-RO" sz="1100">
                          <a:solidFill>
                            <a:srgbClr val="000000"/>
                          </a:solidFill>
                          <a:latin typeface="Calibri"/>
                          <a:ea typeface="Times New Roman"/>
                          <a:cs typeface="Times New Roman"/>
                        </a:rPr>
                        <a:t>%</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019">
                <a:tc>
                  <a:txBody>
                    <a:bodyPr/>
                    <a:lstStyle/>
                    <a:p>
                      <a:pPr>
                        <a:lnSpc>
                          <a:spcPct val="115000"/>
                        </a:lnSpc>
                        <a:spcAft>
                          <a:spcPts val="0"/>
                        </a:spcAft>
                      </a:pPr>
                      <a:r>
                        <a:rPr lang="ro-RO" sz="1100">
                          <a:solidFill>
                            <a:srgbClr val="000000"/>
                          </a:solidFill>
                          <a:latin typeface="Calibri"/>
                          <a:ea typeface="Times New Roman"/>
                          <a:cs typeface="Times New Roman"/>
                        </a:rPr>
                        <a:t>Cărbune</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o-RO" sz="1100">
                          <a:solidFill>
                            <a:srgbClr val="000000"/>
                          </a:solidFill>
                          <a:latin typeface="Calibri"/>
                          <a:ea typeface="Times New Roman"/>
                          <a:cs typeface="Times New Roman"/>
                        </a:rPr>
                        <a:t>6065</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o-RO" sz="1100">
                          <a:solidFill>
                            <a:srgbClr val="000000"/>
                          </a:solidFill>
                          <a:latin typeface="Calibri"/>
                          <a:ea typeface="Times New Roman"/>
                          <a:cs typeface="Times New Roman"/>
                        </a:rPr>
                        <a:t>29.8</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019">
                <a:tc>
                  <a:txBody>
                    <a:bodyPr/>
                    <a:lstStyle/>
                    <a:p>
                      <a:pPr>
                        <a:lnSpc>
                          <a:spcPct val="115000"/>
                        </a:lnSpc>
                        <a:spcAft>
                          <a:spcPts val="0"/>
                        </a:spcAft>
                      </a:pPr>
                      <a:r>
                        <a:rPr lang="ro-RO" sz="1100" dirty="0">
                          <a:solidFill>
                            <a:srgbClr val="000000"/>
                          </a:solidFill>
                          <a:latin typeface="Calibri"/>
                          <a:ea typeface="Times New Roman"/>
                          <a:cs typeface="Times New Roman"/>
                        </a:rPr>
                        <a:t>Hidrocarburi</a:t>
                      </a:r>
                      <a:endParaRPr lang="en-US"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o-RO" sz="1100">
                          <a:solidFill>
                            <a:srgbClr val="000000"/>
                          </a:solidFill>
                          <a:latin typeface="Calibri"/>
                          <a:ea typeface="Times New Roman"/>
                          <a:cs typeface="Times New Roman"/>
                        </a:rPr>
                        <a:t>4866</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o-RO" sz="1100">
                          <a:solidFill>
                            <a:srgbClr val="000000"/>
                          </a:solidFill>
                          <a:latin typeface="Calibri"/>
                          <a:ea typeface="Times New Roman"/>
                          <a:cs typeface="Times New Roman"/>
                        </a:rPr>
                        <a:t>23.9</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019">
                <a:tc>
                  <a:txBody>
                    <a:bodyPr/>
                    <a:lstStyle/>
                    <a:p>
                      <a:pPr>
                        <a:lnSpc>
                          <a:spcPct val="115000"/>
                        </a:lnSpc>
                        <a:spcAft>
                          <a:spcPts val="0"/>
                        </a:spcAft>
                      </a:pPr>
                      <a:r>
                        <a:rPr lang="ro-RO" sz="1100">
                          <a:solidFill>
                            <a:srgbClr val="000000"/>
                          </a:solidFill>
                          <a:latin typeface="Calibri"/>
                          <a:ea typeface="Times New Roman"/>
                          <a:cs typeface="Times New Roman"/>
                        </a:rPr>
                        <a:t>Apă (hidrocentrale)</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o-RO" sz="1100">
                          <a:solidFill>
                            <a:srgbClr val="000000"/>
                          </a:solidFill>
                          <a:latin typeface="Calibri"/>
                          <a:ea typeface="Times New Roman"/>
                          <a:cs typeface="Times New Roman"/>
                        </a:rPr>
                        <a:t>6096</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o-RO" sz="1100">
                          <a:solidFill>
                            <a:srgbClr val="000000"/>
                          </a:solidFill>
                          <a:latin typeface="Calibri"/>
                          <a:ea typeface="Times New Roman"/>
                          <a:cs typeface="Times New Roman"/>
                        </a:rPr>
                        <a:t>29.9</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019">
                <a:tc>
                  <a:txBody>
                    <a:bodyPr/>
                    <a:lstStyle/>
                    <a:p>
                      <a:pPr>
                        <a:lnSpc>
                          <a:spcPct val="115000"/>
                        </a:lnSpc>
                        <a:spcAft>
                          <a:spcPts val="0"/>
                        </a:spcAft>
                      </a:pPr>
                      <a:r>
                        <a:rPr lang="ro-RO" sz="1100">
                          <a:solidFill>
                            <a:srgbClr val="000000"/>
                          </a:solidFill>
                          <a:latin typeface="Calibri"/>
                          <a:ea typeface="Times New Roman"/>
                          <a:cs typeface="Times New Roman"/>
                        </a:rPr>
                        <a:t>Nuclear</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o-RO" sz="1100">
                          <a:solidFill>
                            <a:srgbClr val="000000"/>
                          </a:solidFill>
                          <a:latin typeface="Calibri"/>
                          <a:ea typeface="Times New Roman"/>
                          <a:cs typeface="Times New Roman"/>
                        </a:rPr>
                        <a:t>1413</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o-RO" sz="1100">
                          <a:solidFill>
                            <a:srgbClr val="000000"/>
                          </a:solidFill>
                          <a:latin typeface="Calibri"/>
                          <a:ea typeface="Times New Roman"/>
                          <a:cs typeface="Times New Roman"/>
                        </a:rPr>
                        <a:t>6.9</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019">
                <a:tc>
                  <a:txBody>
                    <a:bodyPr/>
                    <a:lstStyle/>
                    <a:p>
                      <a:pPr>
                        <a:lnSpc>
                          <a:spcPct val="115000"/>
                        </a:lnSpc>
                        <a:spcAft>
                          <a:spcPts val="0"/>
                        </a:spcAft>
                      </a:pPr>
                      <a:r>
                        <a:rPr lang="ro-RO" sz="1100">
                          <a:solidFill>
                            <a:srgbClr val="000000"/>
                          </a:solidFill>
                          <a:latin typeface="Calibri"/>
                          <a:ea typeface="Times New Roman"/>
                          <a:cs typeface="Times New Roman"/>
                        </a:rPr>
                        <a:t>Eolian</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o-RO" sz="1100">
                          <a:solidFill>
                            <a:srgbClr val="000000"/>
                          </a:solidFill>
                          <a:latin typeface="Calibri"/>
                          <a:ea typeface="Times New Roman"/>
                          <a:cs typeface="Times New Roman"/>
                        </a:rPr>
                        <a:t>1920</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o-RO" sz="1100">
                          <a:solidFill>
                            <a:srgbClr val="000000"/>
                          </a:solidFill>
                          <a:latin typeface="Calibri"/>
                          <a:ea typeface="Times New Roman"/>
                          <a:cs typeface="Times New Roman"/>
                        </a:rPr>
                        <a:t>9.4</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038">
                <a:tc>
                  <a:txBody>
                    <a:bodyPr/>
                    <a:lstStyle/>
                    <a:p>
                      <a:pPr>
                        <a:lnSpc>
                          <a:spcPct val="115000"/>
                        </a:lnSpc>
                        <a:spcAft>
                          <a:spcPts val="0"/>
                        </a:spcAft>
                      </a:pPr>
                      <a:r>
                        <a:rPr lang="ro-RO" sz="1100">
                          <a:solidFill>
                            <a:srgbClr val="000000"/>
                          </a:solidFill>
                          <a:latin typeface="Calibri"/>
                          <a:ea typeface="Times New Roman"/>
                          <a:cs typeface="Times New Roman"/>
                        </a:rPr>
                        <a:t> Total</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o-RO" sz="1100">
                          <a:solidFill>
                            <a:srgbClr val="000000"/>
                          </a:solidFill>
                          <a:latin typeface="Calibri"/>
                          <a:ea typeface="Times New Roman"/>
                          <a:cs typeface="Times New Roman"/>
                        </a:rPr>
                        <a:t>20360</a:t>
                      </a:r>
                      <a:endParaRPr lang="en-US" sz="11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ro-RO" sz="1100" dirty="0">
                          <a:solidFill>
                            <a:srgbClr val="000000"/>
                          </a:solidFill>
                          <a:latin typeface="Calibri"/>
                          <a:ea typeface="Times New Roman"/>
                          <a:cs typeface="Times New Roman"/>
                        </a:rPr>
                        <a:t>100.0</a:t>
                      </a:r>
                      <a:endParaRPr lang="en-US"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025" name="Picture 1"/>
          <p:cNvPicPr>
            <a:picLocks noChangeAspect="1" noChangeArrowheads="1"/>
          </p:cNvPicPr>
          <p:nvPr/>
        </p:nvPicPr>
        <p:blipFill>
          <a:blip r:embed="rId2" cstate="print"/>
          <a:srcRect/>
          <a:stretch>
            <a:fillRect/>
          </a:stretch>
        </p:blipFill>
        <p:spPr bwMode="auto">
          <a:xfrm>
            <a:off x="4860032" y="1484784"/>
            <a:ext cx="3724275" cy="1495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268760"/>
            <a:ext cx="8208912" cy="1828800"/>
          </a:xfrm>
        </p:spPr>
        <p:txBody>
          <a:bodyPr/>
          <a:lstStyle/>
          <a:p>
            <a:r>
              <a:rPr lang="ro-RO" dirty="0" smtClean="0"/>
              <a:t>Cu excepţia termocentralei de la Brazi, (Petrom S.A), a unor microhidrocentrale şi a parcurilor eoliene, capacităţile de producţie sunt în proprietatea statului român. </a:t>
            </a:r>
            <a:endParaRPr lang="en-US" dirty="0" smtClean="0"/>
          </a:p>
          <a:p>
            <a:r>
              <a:rPr lang="ro-RO" dirty="0" smtClean="0"/>
              <a:t>Marea majoritate a termocentralelor şi-au depăşit deja durata de viaţă, fiind realizate în perioada anilor 1970-1980 şi având randamente de 30-33%.</a:t>
            </a:r>
          </a:p>
          <a:p>
            <a:r>
              <a:rPr lang="ro-RO" dirty="0" smtClean="0"/>
              <a:t> Doar 10% dintre termocentrale au fost modernizate în ultimii 10 ani, resimţindu-se o nevoie acută de investiţii. </a:t>
            </a:r>
          </a:p>
          <a:p>
            <a:r>
              <a:rPr lang="ro-RO" dirty="0" smtClean="0"/>
              <a:t>Hidrocentralele - până în 2011 fuseseră modernizate capacităţi de producţie însumând 1000 MW, până în 2020 urmând să se mai adauge încă 2400 MW</a:t>
            </a:r>
            <a:endParaRPr lang="en-US" dirty="0"/>
          </a:p>
        </p:txBody>
      </p:sp>
      <p:sp>
        <p:nvSpPr>
          <p:cNvPr id="4" name="Rectangle 3"/>
          <p:cNvSpPr/>
          <p:nvPr/>
        </p:nvSpPr>
        <p:spPr>
          <a:xfrm>
            <a:off x="467544" y="332656"/>
            <a:ext cx="4578177"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producţia</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pPr eaLnBrk="1" hangingPunct="1"/>
            <a:r>
              <a:rPr lang="ro-RO" b="1" dirty="0" smtClean="0"/>
              <a:t>Istoricul SEN</a:t>
            </a:r>
            <a:endParaRPr lang="en-US" b="1" dirty="0" smtClean="0"/>
          </a:p>
          <a:p>
            <a:pPr eaLnBrk="1" hangingPunct="1"/>
            <a:r>
              <a:rPr lang="ro-RO" b="1" dirty="0" smtClean="0"/>
              <a:t>Istoricul pieţei de energie</a:t>
            </a:r>
            <a:endParaRPr lang="en-US" b="1" dirty="0" smtClean="0"/>
          </a:p>
          <a:p>
            <a:pPr eaLnBrk="1" hangingPunct="1"/>
            <a:r>
              <a:rPr lang="ro-RO" b="1" dirty="0" smtClean="0"/>
              <a:t>Privire de ansamblu asupra situaţiei actuale a SEN</a:t>
            </a:r>
          </a:p>
          <a:p>
            <a:pPr eaLnBrk="1" hangingPunct="1"/>
            <a:r>
              <a:rPr lang="ro-RO" b="1" dirty="0" smtClean="0"/>
              <a:t>Piaţa </a:t>
            </a:r>
            <a:r>
              <a:rPr lang="ro-RO" b="1" dirty="0" err="1" smtClean="0"/>
              <a:t>angr</a:t>
            </a:r>
            <a:r>
              <a:rPr lang="ro-RO" b="1" dirty="0" smtClean="0"/>
              <a:t> o de energie electrică</a:t>
            </a:r>
            <a:endParaRPr lang="en-US" b="1" dirty="0" smtClean="0"/>
          </a:p>
        </p:txBody>
      </p:sp>
      <p:sp>
        <p:nvSpPr>
          <p:cNvPr id="4" name="Rectangle 3"/>
          <p:cNvSpPr/>
          <p:nvPr/>
        </p:nvSpPr>
        <p:spPr>
          <a:xfrm>
            <a:off x="534616" y="404664"/>
            <a:ext cx="211628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Cuprins</a:t>
            </a:r>
            <a:r>
              <a:rPr lang="en-US"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332656"/>
            <a:ext cx="7237174"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reţeaua de transport</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graphicFrame>
        <p:nvGraphicFramePr>
          <p:cNvPr id="6" name="Table 5"/>
          <p:cNvGraphicFramePr>
            <a:graphicFrameLocks noGrp="1"/>
          </p:cNvGraphicFramePr>
          <p:nvPr/>
        </p:nvGraphicFramePr>
        <p:xfrm>
          <a:off x="827584" y="1916832"/>
          <a:ext cx="7416824" cy="2630024"/>
        </p:xfrm>
        <a:graphic>
          <a:graphicData uri="http://schemas.openxmlformats.org/drawingml/2006/table">
            <a:tbl>
              <a:tblPr/>
              <a:tblGrid>
                <a:gridCol w="2472275"/>
                <a:gridCol w="2594451"/>
                <a:gridCol w="2350098"/>
              </a:tblGrid>
              <a:tr h="1368152">
                <a:tc>
                  <a:txBody>
                    <a:bodyPr/>
                    <a:lstStyle/>
                    <a:p>
                      <a:pPr indent="450215" algn="l">
                        <a:spcAft>
                          <a:spcPts val="0"/>
                        </a:spcAft>
                      </a:pPr>
                      <a:r>
                        <a:rPr lang="ro-RO" sz="1800" dirty="0">
                          <a:latin typeface="Franklin Gothic Medium" pitchFamily="34" charset="0"/>
                          <a:ea typeface="Calibri"/>
                        </a:rPr>
                        <a:t>Linii electrice</a:t>
                      </a:r>
                      <a:endParaRPr lang="en-US" sz="2000" dirty="0">
                        <a:latin typeface="Franklin Gothic Medium" pitchFamily="34" charset="0"/>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o-RO" sz="1800" dirty="0">
                          <a:latin typeface="Franklin Gothic Medium" pitchFamily="34" charset="0"/>
                          <a:ea typeface="SIVECOOffice-Regular"/>
                          <a:cs typeface="Times New Roman"/>
                        </a:rPr>
                        <a:t>750 kV - 155 km</a:t>
                      </a:r>
                      <a:endParaRPr lang="en-US" sz="1800" dirty="0">
                        <a:latin typeface="Franklin Gothic Medium" pitchFamily="34" charset="0"/>
                        <a:ea typeface="Calibri"/>
                        <a:cs typeface="Times New Roman"/>
                      </a:endParaRPr>
                    </a:p>
                    <a:p>
                      <a:pPr>
                        <a:lnSpc>
                          <a:spcPct val="115000"/>
                        </a:lnSpc>
                        <a:spcAft>
                          <a:spcPts val="0"/>
                        </a:spcAft>
                      </a:pPr>
                      <a:r>
                        <a:rPr lang="ro-RO" sz="1800" dirty="0">
                          <a:latin typeface="Franklin Gothic Medium" pitchFamily="34" charset="0"/>
                          <a:ea typeface="SIVECOOffice-Regular"/>
                          <a:cs typeface="Times New Roman"/>
                        </a:rPr>
                        <a:t>400 kV – 4701 km</a:t>
                      </a:r>
                      <a:endParaRPr lang="en-US" sz="1800" dirty="0">
                        <a:latin typeface="Franklin Gothic Medium" pitchFamily="34" charset="0"/>
                        <a:ea typeface="Calibri"/>
                        <a:cs typeface="Times New Roman"/>
                      </a:endParaRPr>
                    </a:p>
                    <a:p>
                      <a:pPr>
                        <a:lnSpc>
                          <a:spcPct val="115000"/>
                        </a:lnSpc>
                        <a:spcAft>
                          <a:spcPts val="0"/>
                        </a:spcAft>
                      </a:pPr>
                      <a:r>
                        <a:rPr lang="ro-RO" sz="1800" dirty="0">
                          <a:latin typeface="Franklin Gothic Medium" pitchFamily="34" charset="0"/>
                          <a:ea typeface="SIVECOOffice-Regular"/>
                          <a:cs typeface="Times New Roman"/>
                        </a:rPr>
                        <a:t>220 kV - 4035 km</a:t>
                      </a:r>
                      <a:endParaRPr lang="en-US" sz="1800" dirty="0">
                        <a:latin typeface="Franklin Gothic Medium" pitchFamily="34" charset="0"/>
                        <a:ea typeface="Calibri"/>
                        <a:cs typeface="Times New Roman"/>
                      </a:endParaRPr>
                    </a:p>
                    <a:p>
                      <a:pPr>
                        <a:lnSpc>
                          <a:spcPct val="115000"/>
                        </a:lnSpc>
                        <a:spcAft>
                          <a:spcPts val="0"/>
                        </a:spcAft>
                      </a:pPr>
                      <a:r>
                        <a:rPr lang="ro-RO" sz="1800" dirty="0">
                          <a:latin typeface="Franklin Gothic Medium" pitchFamily="34" charset="0"/>
                          <a:ea typeface="SIVECOOffice-Regular"/>
                          <a:cs typeface="Times New Roman"/>
                        </a:rPr>
                        <a:t>110 </a:t>
                      </a:r>
                      <a:r>
                        <a:rPr lang="ro-RO" sz="1800" dirty="0" smtClean="0">
                          <a:latin typeface="Franklin Gothic Medium" pitchFamily="34" charset="0"/>
                          <a:ea typeface="SIVECOOffice-Regular"/>
                          <a:cs typeface="Times New Roman"/>
                        </a:rPr>
                        <a:t>km </a:t>
                      </a:r>
                      <a:r>
                        <a:rPr lang="ro-RO" sz="1800" dirty="0">
                          <a:latin typeface="Franklin Gothic Medium" pitchFamily="34" charset="0"/>
                          <a:ea typeface="SIVECOOffice-Regular"/>
                          <a:cs typeface="Times New Roman"/>
                        </a:rPr>
                        <a:t>- 38 km</a:t>
                      </a:r>
                      <a:endParaRPr lang="en-US" sz="1800" dirty="0">
                        <a:latin typeface="Franklin Gothic Medium"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spcAft>
                          <a:spcPts val="0"/>
                        </a:spcAft>
                      </a:pPr>
                      <a:endParaRPr lang="ro-RO" sz="1800">
                        <a:latin typeface="Franklin Gothic Medium" pitchFamily="34" charset="0"/>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03562">
                <a:tc>
                  <a:txBody>
                    <a:bodyPr/>
                    <a:lstStyle/>
                    <a:p>
                      <a:pPr indent="450215" algn="l">
                        <a:spcAft>
                          <a:spcPts val="0"/>
                        </a:spcAft>
                      </a:pPr>
                      <a:r>
                        <a:rPr lang="ro-RO" sz="1800">
                          <a:latin typeface="Franklin Gothic Medium" pitchFamily="34" charset="0"/>
                          <a:ea typeface="Calibri"/>
                        </a:rPr>
                        <a:t>Staţii electrice</a:t>
                      </a:r>
                      <a:endParaRPr lang="en-US" sz="2000">
                        <a:latin typeface="Franklin Gothic Medium" pitchFamily="34" charset="0"/>
                        <a:ea typeface="Calibri"/>
                      </a:endParaRPr>
                    </a:p>
                    <a:p>
                      <a:pPr indent="450215" algn="l">
                        <a:spcAft>
                          <a:spcPts val="0"/>
                        </a:spcAft>
                      </a:pPr>
                      <a:r>
                        <a:rPr lang="ro-RO" sz="1800">
                          <a:latin typeface="Franklin Gothic Medium" pitchFamily="34" charset="0"/>
                          <a:ea typeface="Calibri"/>
                        </a:rPr>
                        <a:t>(78)</a:t>
                      </a:r>
                      <a:endParaRPr lang="en-US" sz="2000">
                        <a:latin typeface="Franklin Gothic Medium" pitchFamily="34" charset="0"/>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o-RO" sz="1800" dirty="0">
                          <a:latin typeface="Franklin Gothic Medium" pitchFamily="34" charset="0"/>
                          <a:ea typeface="SIVECOOffice-Regular"/>
                          <a:cs typeface="Times New Roman"/>
                        </a:rPr>
                        <a:t>750 kV – 1 staţie (</a:t>
                      </a:r>
                      <a:r>
                        <a:rPr lang="ro-RO" sz="1800" dirty="0" err="1">
                          <a:latin typeface="Franklin Gothic Medium" pitchFamily="34" charset="0"/>
                          <a:ea typeface="SIVECOOffice-Regular"/>
                          <a:cs typeface="Times New Roman"/>
                        </a:rPr>
                        <a:t>fcţ</a:t>
                      </a:r>
                      <a:r>
                        <a:rPr lang="ro-RO" sz="1800" dirty="0">
                          <a:latin typeface="Franklin Gothic Medium" pitchFamily="34" charset="0"/>
                          <a:ea typeface="SIVECOOffice-Regular"/>
                          <a:cs typeface="Times New Roman"/>
                        </a:rPr>
                        <a:t>. la 400 kV)</a:t>
                      </a:r>
                      <a:endParaRPr lang="en-US" sz="1800" dirty="0">
                        <a:latin typeface="Franklin Gothic Medium" pitchFamily="34" charset="0"/>
                        <a:ea typeface="Calibri"/>
                        <a:cs typeface="Times New Roman"/>
                      </a:endParaRPr>
                    </a:p>
                    <a:p>
                      <a:pPr>
                        <a:lnSpc>
                          <a:spcPct val="115000"/>
                        </a:lnSpc>
                        <a:spcAft>
                          <a:spcPts val="0"/>
                        </a:spcAft>
                      </a:pPr>
                      <a:r>
                        <a:rPr lang="ro-RO" sz="1800" dirty="0">
                          <a:latin typeface="Franklin Gothic Medium" pitchFamily="34" charset="0"/>
                          <a:ea typeface="SIVECOOffice-Regular"/>
                          <a:cs typeface="Times New Roman"/>
                        </a:rPr>
                        <a:t>400 kV - 35 de staţii </a:t>
                      </a:r>
                      <a:endParaRPr lang="en-US" sz="1800" dirty="0">
                        <a:latin typeface="Franklin Gothic Medium" pitchFamily="34" charset="0"/>
                        <a:ea typeface="Calibri"/>
                        <a:cs typeface="Times New Roman"/>
                      </a:endParaRPr>
                    </a:p>
                    <a:p>
                      <a:pPr>
                        <a:lnSpc>
                          <a:spcPct val="115000"/>
                        </a:lnSpc>
                        <a:spcAft>
                          <a:spcPts val="0"/>
                        </a:spcAft>
                      </a:pPr>
                      <a:r>
                        <a:rPr lang="ro-RO" sz="1800" dirty="0">
                          <a:latin typeface="Franklin Gothic Medium" pitchFamily="34" charset="0"/>
                          <a:ea typeface="SIVECOOffice-Regular"/>
                          <a:cs typeface="Times New Roman"/>
                        </a:rPr>
                        <a:t>220 kV - 42 de staţii </a:t>
                      </a:r>
                      <a:endParaRPr lang="en-US" sz="1800" dirty="0">
                        <a:latin typeface="Franklin Gothic Medium"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o-RO" sz="1800" dirty="0">
                          <a:latin typeface="Franklin Gothic Medium" pitchFamily="34" charset="0"/>
                          <a:ea typeface="SIVECOOffice-Regular"/>
                          <a:cs typeface="Times New Roman"/>
                        </a:rPr>
                        <a:t>215 transformatoare,</a:t>
                      </a:r>
                      <a:endParaRPr lang="en-US" sz="1800" dirty="0">
                        <a:latin typeface="Franklin Gothic Medium" pitchFamily="34" charset="0"/>
                        <a:ea typeface="Calibri"/>
                        <a:cs typeface="Times New Roman"/>
                      </a:endParaRPr>
                    </a:p>
                    <a:p>
                      <a:pPr>
                        <a:lnSpc>
                          <a:spcPct val="115000"/>
                        </a:lnSpc>
                        <a:spcAft>
                          <a:spcPts val="0"/>
                        </a:spcAft>
                      </a:pPr>
                      <a:r>
                        <a:rPr lang="ro-RO" sz="1800" dirty="0">
                          <a:latin typeface="Franklin Gothic Medium" pitchFamily="34" charset="0"/>
                          <a:ea typeface="SIVECOOffice-Regular"/>
                          <a:cs typeface="Times New Roman"/>
                        </a:rPr>
                        <a:t>însumând o putere de</a:t>
                      </a:r>
                      <a:endParaRPr lang="en-US" sz="1800" dirty="0">
                        <a:latin typeface="Franklin Gothic Medium" pitchFamily="34" charset="0"/>
                        <a:ea typeface="Calibri"/>
                        <a:cs typeface="Times New Roman"/>
                      </a:endParaRPr>
                    </a:p>
                    <a:p>
                      <a:pPr indent="450215" algn="just">
                        <a:spcAft>
                          <a:spcPts val="0"/>
                        </a:spcAft>
                      </a:pPr>
                      <a:r>
                        <a:rPr lang="ro-RO" sz="1800" dirty="0">
                          <a:latin typeface="Franklin Gothic Medium" pitchFamily="34" charset="0"/>
                          <a:ea typeface="SIVECOOffice-Regular"/>
                        </a:rPr>
                        <a:t>36.815 MVA.</a:t>
                      </a:r>
                      <a:endParaRPr lang="en-US" sz="2000" dirty="0">
                        <a:latin typeface="Franklin Gothic Medium" pitchFamily="34" charset="0"/>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3"/>
          <p:cNvSpPr txBox="1">
            <a:spLocks noChangeArrowheads="1"/>
          </p:cNvSpPr>
          <p:nvPr/>
        </p:nvSpPr>
        <p:spPr bwMode="auto">
          <a:xfrm>
            <a:off x="683568" y="4869160"/>
            <a:ext cx="8208912" cy="6480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ro-RO" sz="2800" b="0" i="0" u="none" strike="noStrike" kern="0" cap="none" spc="0" normalizeH="0" baseline="0" noProof="0" dirty="0" smtClean="0">
                <a:ln>
                  <a:noFill/>
                </a:ln>
                <a:solidFill>
                  <a:schemeClr val="tx1"/>
                </a:solidFill>
                <a:effectLst/>
                <a:uLnTx/>
                <a:uFillTx/>
                <a:latin typeface="Franklin Gothic Medium Cond" pitchFamily="34" charset="0"/>
                <a:ea typeface="DejaVu Sans" pitchFamily="34" charset="0"/>
                <a:cs typeface="DejaVu Sans" pitchFamily="34" charset="0"/>
              </a:rPr>
              <a:t>Staţiile electrice au fost modernizate în ultimii ani</a:t>
            </a:r>
            <a:endParaRPr kumimoji="0" lang="en-US" sz="2800" b="0" i="0" u="none" strike="noStrike" kern="0" cap="none" spc="0" normalizeH="0" baseline="0" noProof="0" dirty="0">
              <a:ln>
                <a:noFill/>
              </a:ln>
              <a:solidFill>
                <a:schemeClr val="tx1"/>
              </a:solidFill>
              <a:effectLst/>
              <a:uLnTx/>
              <a:uFillTx/>
              <a:latin typeface="Franklin Gothic Medium Cond" pitchFamily="34" charset="0"/>
              <a:ea typeface="DejaVu Sans" pitchFamily="34" charset="0"/>
              <a:cs typeface="DejaVu Sans"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332656"/>
            <a:ext cx="7237174"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reţeaua de transport</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7" name="Rectangle 3"/>
          <p:cNvSpPr txBox="1">
            <a:spLocks noChangeArrowheads="1"/>
          </p:cNvSpPr>
          <p:nvPr/>
        </p:nvSpPr>
        <p:spPr bwMode="auto">
          <a:xfrm>
            <a:off x="755576" y="1556792"/>
            <a:ext cx="8208912" cy="6480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Tx/>
              <a:buChar char="•"/>
            </a:pPr>
            <a:r>
              <a:rPr lang="vi-VN" sz="2800" kern="0" dirty="0" smtClean="0">
                <a:latin typeface="Franklin Gothic Medium Cond" pitchFamily="34" charset="0"/>
                <a:ea typeface="DejaVu Sans" pitchFamily="34" charset="0"/>
                <a:cs typeface="DejaVu Sans" pitchFamily="34" charset="0"/>
              </a:rPr>
              <a:t>Reţeaua de transport aparţine statului român, prin C.N. Translelectrica S.A. şi este operată monopolist pe piaţa de energie de către Operatorul de Transport şi sistem independent, care funcţionează în cadrul aceleiaşi companii</a:t>
            </a:r>
            <a:endParaRPr kumimoji="0" lang="ro-RO" sz="2800" b="0" i="0" u="none" strike="noStrike" kern="0" cap="none" spc="0" normalizeH="0" baseline="0" noProof="0" dirty="0" smtClean="0">
              <a:ln>
                <a:noFill/>
              </a:ln>
              <a:solidFill>
                <a:schemeClr val="tx1"/>
              </a:solidFill>
              <a:effectLst/>
              <a:uLnTx/>
              <a:uFillTx/>
              <a:latin typeface="Franklin Gothic Medium Cond" pitchFamily="34" charset="0"/>
              <a:ea typeface="DejaVu Sans" pitchFamily="34" charset="0"/>
              <a:cs typeface="DejaVu Sans" pitchFamily="34" charset="0"/>
            </a:endParaRPr>
          </a:p>
        </p:txBody>
      </p:sp>
      <p:pic>
        <p:nvPicPr>
          <p:cNvPr id="5" name="Picture 4" descr="http://www.transelectrica.ro/StareSistem/protocoale/starea_sistemului.php"/>
          <p:cNvPicPr/>
          <p:nvPr/>
        </p:nvPicPr>
        <p:blipFill>
          <a:blip r:embed="rId2" cstate="print">
            <a:clrChange>
              <a:clrFrom>
                <a:srgbClr val="FFFFFF"/>
              </a:clrFrom>
              <a:clrTo>
                <a:srgbClr val="FFFFFF">
                  <a:alpha val="0"/>
                </a:srgbClr>
              </a:clrTo>
            </a:clrChange>
          </a:blip>
          <a:srcRect r="24658"/>
          <a:stretch>
            <a:fillRect/>
          </a:stretch>
        </p:blipFill>
        <p:spPr bwMode="auto">
          <a:xfrm>
            <a:off x="4788024" y="3861048"/>
            <a:ext cx="3960440" cy="2808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332656"/>
            <a:ext cx="7432419"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reţelele de distribuţie</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7" name="Rectangle 3"/>
          <p:cNvSpPr txBox="1">
            <a:spLocks noChangeArrowheads="1"/>
          </p:cNvSpPr>
          <p:nvPr/>
        </p:nvSpPr>
        <p:spPr bwMode="auto">
          <a:xfrm>
            <a:off x="467544" y="1556792"/>
            <a:ext cx="4176464" cy="6480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Tx/>
              <a:buChar char="•"/>
            </a:pPr>
            <a:r>
              <a:rPr lang="vi-VN" sz="2800" kern="0" dirty="0" smtClean="0">
                <a:latin typeface="Franklin Gothic Medium Cond" pitchFamily="34" charset="0"/>
                <a:ea typeface="DejaVu Sans" pitchFamily="34" charset="0"/>
                <a:cs typeface="DejaVu Sans" pitchFamily="34" charset="0"/>
              </a:rPr>
              <a:t>Operatorii de distribuţie din cadrul fostelor opt filiale Electrica deţin monopolul natural al reţelelor de distribuţie regionale de pe teritoriul României. </a:t>
            </a:r>
            <a:endParaRPr lang="ro-RO" sz="2800" kern="0" dirty="0" smtClean="0">
              <a:latin typeface="Franklin Gothic Medium Cond" pitchFamily="34" charset="0"/>
              <a:ea typeface="DejaVu Sans" pitchFamily="34" charset="0"/>
              <a:cs typeface="DejaVu Sans" pitchFamily="34" charset="0"/>
            </a:endParaRPr>
          </a:p>
          <a:p>
            <a:pPr marL="342900" lvl="0" indent="-342900" eaLnBrk="0" hangingPunct="0">
              <a:spcBef>
                <a:spcPct val="20000"/>
              </a:spcBef>
              <a:buFontTx/>
              <a:buChar char="•"/>
            </a:pPr>
            <a:r>
              <a:rPr lang="vi-VN" sz="2800" kern="0" dirty="0" smtClean="0">
                <a:latin typeface="Franklin Gothic Medium Cond" pitchFamily="34" charset="0"/>
                <a:ea typeface="DejaVu Sans" pitchFamily="34" charset="0"/>
                <a:cs typeface="DejaVu Sans" pitchFamily="34" charset="0"/>
              </a:rPr>
              <a:t>În anul 2013, 5 din cele 8 filiale sunt privatizate, iar trei se află în continuare în proprietatea statului</a:t>
            </a:r>
            <a:r>
              <a:rPr lang="ro-RO" sz="2800" kern="0" dirty="0" smtClean="0">
                <a:latin typeface="Franklin Gothic Medium Cond" pitchFamily="34" charset="0"/>
                <a:ea typeface="DejaVu Sans" pitchFamily="34" charset="0"/>
                <a:cs typeface="DejaVu Sans" pitchFamily="34" charset="0"/>
              </a:rPr>
              <a:t> român</a:t>
            </a:r>
            <a:endParaRPr kumimoji="0" lang="ro-RO" sz="2800" b="0" i="0" u="none" strike="noStrike" kern="0" cap="none" spc="0" normalizeH="0" baseline="0" noProof="0" dirty="0" smtClean="0">
              <a:ln>
                <a:noFill/>
              </a:ln>
              <a:solidFill>
                <a:schemeClr val="tx1"/>
              </a:solidFill>
              <a:effectLst/>
              <a:uLnTx/>
              <a:uFillTx/>
              <a:latin typeface="Franklin Gothic Medium Cond" pitchFamily="34" charset="0"/>
              <a:ea typeface="DejaVu Sans" pitchFamily="34" charset="0"/>
              <a:cs typeface="DejaVu Sans" pitchFamily="34" charset="0"/>
            </a:endParaRPr>
          </a:p>
        </p:txBody>
      </p:sp>
      <p:pic>
        <p:nvPicPr>
          <p:cNvPr id="6"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104827" y="2348880"/>
            <a:ext cx="5039173" cy="3534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332656"/>
            <a:ext cx="7432419"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reţelele de distribuţie</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7" name="Rectangle 3"/>
          <p:cNvSpPr txBox="1">
            <a:spLocks noChangeArrowheads="1"/>
          </p:cNvSpPr>
          <p:nvPr/>
        </p:nvSpPr>
        <p:spPr bwMode="auto">
          <a:xfrm>
            <a:off x="467544" y="1340768"/>
            <a:ext cx="4176464" cy="6480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Tx/>
              <a:buChar char="•"/>
            </a:pPr>
            <a:r>
              <a:rPr lang="ro-RO" sz="2400" kern="0" dirty="0" smtClean="0">
                <a:latin typeface="Franklin Gothic Medium" pitchFamily="34" charset="0"/>
              </a:rPr>
              <a:t>Reţelele de distribuţie de pe teritoriul ţării sunt considerate ca având un grad ridicat de uzură fizică (65%) şi morală (30% din echipamente produse în anii 1960), pierderile tehnice şi comerciale înregistrate depăşind media europeană de 7.3% </a:t>
            </a:r>
            <a:endParaRPr kumimoji="0" lang="ro-RO" sz="2400" b="0" i="0" u="none" strike="noStrike" kern="0" cap="none" spc="0" normalizeH="0" noProof="0" dirty="0" smtClean="0">
              <a:ln>
                <a:noFill/>
              </a:ln>
              <a:solidFill>
                <a:schemeClr val="tx1"/>
              </a:solidFill>
              <a:effectLst/>
              <a:uLnTx/>
              <a:uFillTx/>
              <a:latin typeface="Franklin Gothic Medium" pitchFamily="34" charset="0"/>
              <a:ea typeface="DejaVu Sans" pitchFamily="34" charset="0"/>
              <a:cs typeface="DejaVu Sans" pitchFamily="34" charset="0"/>
            </a:endParaRPr>
          </a:p>
        </p:txBody>
      </p:sp>
      <p:pic>
        <p:nvPicPr>
          <p:cNvPr id="6"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104827" y="2348880"/>
            <a:ext cx="5039173" cy="3534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r>
              <a:rPr lang="ro-RO" dirty="0" smtClean="0"/>
              <a:t>Începând din iulie 2007, piaţa de energie electrică din România este deschisă în proporţie de 100%, orice consumator având dreptul de a-şi alege furnizorul de energie electrică.</a:t>
            </a:r>
          </a:p>
          <a:p>
            <a:r>
              <a:rPr lang="ro-RO" dirty="0" smtClean="0"/>
              <a:t>În prezent, pe piaţa de energie electrică sunt înregistraţi:</a:t>
            </a:r>
            <a:endParaRPr lang="en-US" dirty="0" smtClean="0"/>
          </a:p>
          <a:p>
            <a:pPr lvl="1"/>
            <a:r>
              <a:rPr lang="ro-RO" dirty="0" smtClean="0"/>
              <a:t>33 de furnizori cu activitate pe piaţa angro</a:t>
            </a:r>
            <a:endParaRPr lang="en-US" dirty="0" smtClean="0"/>
          </a:p>
          <a:p>
            <a:pPr lvl="1"/>
            <a:r>
              <a:rPr lang="ro-RO" dirty="0" smtClean="0"/>
              <a:t>38 de furnizori cu activitate pe piaţa angro şi pe piaţa cu amănuntul</a:t>
            </a:r>
            <a:endParaRPr lang="en-US" dirty="0" smtClean="0"/>
          </a:p>
          <a:p>
            <a:pPr lvl="1"/>
            <a:r>
              <a:rPr lang="ro-RO" dirty="0" smtClean="0"/>
              <a:t>5 furnizori de ultimă opţiune, care asigură serviciul de alimentare al consumatorilor ce nu pot (captivi) sau nu doresc să-şi exercite dreptul de eligibilitate (de a-şi alege furnizorul)</a:t>
            </a:r>
            <a:endParaRPr lang="en-US" dirty="0" smtClean="0"/>
          </a:p>
          <a:p>
            <a:pPr lvl="0">
              <a:buNone/>
            </a:pPr>
            <a:endParaRPr lang="en-US" dirty="0" smtClean="0"/>
          </a:p>
          <a:p>
            <a:pPr lvl="0"/>
            <a:endParaRPr lang="en-US" b="1" dirty="0" smtClean="0"/>
          </a:p>
        </p:txBody>
      </p:sp>
      <p:sp>
        <p:nvSpPr>
          <p:cNvPr id="4" name="Rectangle 3"/>
          <p:cNvSpPr/>
          <p:nvPr/>
        </p:nvSpPr>
        <p:spPr>
          <a:xfrm>
            <a:off x="467544" y="332656"/>
            <a:ext cx="4660251"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furnizarea</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marL="0" lvl="0" indent="0">
              <a:buNone/>
            </a:pPr>
            <a:r>
              <a:rPr lang="ro-RO" dirty="0" smtClean="0"/>
              <a:t>România se află în plin proces de trecere de la sistemul tarifelor reglementate la cel al tarifelor concurenţiale, conform obligaţiilor asumate la nivelul Uniunii Europene.</a:t>
            </a:r>
            <a:endParaRPr lang="en-US" b="1" dirty="0" smtClean="0"/>
          </a:p>
        </p:txBody>
      </p:sp>
      <p:sp>
        <p:nvSpPr>
          <p:cNvPr id="4" name="Rectangle 3"/>
          <p:cNvSpPr/>
          <p:nvPr/>
        </p:nvSpPr>
        <p:spPr>
          <a:xfrm>
            <a:off x="500407" y="332656"/>
            <a:ext cx="4594528"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consumul</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5" name="Picture 4"/>
          <p:cNvPicPr/>
          <p:nvPr/>
        </p:nvPicPr>
        <p:blipFill>
          <a:blip r:embed="rId2" cstate="print">
            <a:lum bright="-10000"/>
          </a:blip>
          <a:srcRect/>
          <a:stretch>
            <a:fillRect/>
          </a:stretch>
        </p:blipFill>
        <p:spPr bwMode="auto">
          <a:xfrm>
            <a:off x="3563888" y="2852936"/>
            <a:ext cx="4730502" cy="3456384"/>
          </a:xfrm>
          <a:prstGeom prst="rect">
            <a:avLst/>
          </a:prstGeom>
          <a:noFill/>
          <a:ln w="9525">
            <a:noFill/>
            <a:miter lim="800000"/>
            <a:headEnd/>
            <a:tailEnd/>
          </a:ln>
          <a:scene3d>
            <a:camera prst="orthographicFront">
              <a:rot lat="0" lon="0" rev="60000"/>
            </a:camera>
            <a:lightRig rig="threePt" dir="t"/>
          </a:scene3d>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0">
              <a:buNone/>
            </a:pPr>
            <a:r>
              <a:rPr lang="ro-RO" dirty="0" smtClean="0"/>
              <a:t>Principalii producători care participă la piaţa reglementată,</a:t>
            </a:r>
          </a:p>
          <a:p>
            <a:pPr lvl="0">
              <a:buNone/>
            </a:pPr>
            <a:r>
              <a:rPr lang="ro-RO" dirty="0" smtClean="0"/>
              <a:t>ANRE, 2013</a:t>
            </a:r>
            <a:endParaRPr lang="en-US" dirty="0" smtClean="0"/>
          </a:p>
          <a:p>
            <a:pPr lvl="0"/>
            <a:endParaRPr lang="en-US" b="1" dirty="0" smtClean="0"/>
          </a:p>
        </p:txBody>
      </p:sp>
      <p:sp>
        <p:nvSpPr>
          <p:cNvPr id="4" name="Rectangle 3"/>
          <p:cNvSpPr/>
          <p:nvPr/>
        </p:nvSpPr>
        <p:spPr>
          <a:xfrm>
            <a:off x="500407" y="332656"/>
            <a:ext cx="4594528"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consumul</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5" name="Picture 4"/>
          <p:cNvPicPr/>
          <p:nvPr/>
        </p:nvPicPr>
        <p:blipFill>
          <a:blip r:embed="rId2" cstate="print"/>
          <a:srcRect/>
          <a:stretch>
            <a:fillRect/>
          </a:stretch>
        </p:blipFill>
        <p:spPr bwMode="auto">
          <a:xfrm>
            <a:off x="1763688" y="2636912"/>
            <a:ext cx="5760720" cy="31257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r>
              <a:rPr lang="ro-RO" dirty="0" smtClean="0"/>
              <a:t>Piaţa de energie electrică din România are două componente:</a:t>
            </a:r>
            <a:endParaRPr lang="en-US" dirty="0" smtClean="0"/>
          </a:p>
          <a:p>
            <a:pPr lvl="1"/>
            <a:r>
              <a:rPr lang="ro-RO" dirty="0" smtClean="0"/>
              <a:t>Piaţa angro, destinată producătorilor, furnizorilor şi consumatorilor mari care aleg să achiziţioneze energia electrică pe această cale</a:t>
            </a:r>
            <a:endParaRPr lang="en-US" dirty="0" smtClean="0"/>
          </a:p>
          <a:p>
            <a:pPr lvl="1"/>
            <a:r>
              <a:rPr lang="ro-RO" dirty="0" smtClean="0"/>
              <a:t>Piaţa cu amănuntul (retail), destinată consumatorilor mici, care cumpără energia electrică consumată de la furnizori</a:t>
            </a:r>
            <a:endParaRPr lang="en-US" dirty="0" smtClean="0"/>
          </a:p>
          <a:p>
            <a:pPr lvl="0"/>
            <a:endParaRPr lang="en-US" b="1" dirty="0" smtClean="0"/>
          </a:p>
        </p:txBody>
      </p:sp>
      <p:sp>
        <p:nvSpPr>
          <p:cNvPr id="4" name="Rectangle 3"/>
          <p:cNvSpPr/>
          <p:nvPr/>
        </p:nvSpPr>
        <p:spPr>
          <a:xfrm>
            <a:off x="395536" y="332656"/>
            <a:ext cx="838409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de energie electrică din România</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r>
              <a:rPr lang="ro-RO" dirty="0" smtClean="0"/>
              <a:t>Piaţa angro se împarte, în mai multe componente:</a:t>
            </a:r>
            <a:endParaRPr lang="en-US" dirty="0" smtClean="0"/>
          </a:p>
          <a:p>
            <a:pPr lvl="1"/>
            <a:r>
              <a:rPr lang="ro-RO" dirty="0" smtClean="0"/>
              <a:t>Piaţa contractelor bilaterale – principalul canal de tranzacţionare al energiei electrice între producători şi furnizori</a:t>
            </a:r>
            <a:endParaRPr lang="en-US" dirty="0" smtClean="0"/>
          </a:p>
          <a:p>
            <a:pPr lvl="1"/>
            <a:r>
              <a:rPr lang="ro-RO" dirty="0" smtClean="0"/>
              <a:t>Piaţa pe ziua următoare – destinată acoperirii diferenţelor dintre cantităţile de energie achiziţionate prin contracte şi necesarul real</a:t>
            </a:r>
            <a:endParaRPr lang="en-US" dirty="0" smtClean="0"/>
          </a:p>
          <a:p>
            <a:pPr lvl="1"/>
            <a:r>
              <a:rPr lang="ro-RO" dirty="0" smtClean="0"/>
              <a:t>Piaţa de echilibrare – pentru gestionarea în timp real a contingenţelor accidentale din sistem, care afectează derularea ofertelor programate în ziua anterioară pe PZU</a:t>
            </a:r>
            <a:endParaRPr lang="en-US" dirty="0" smtClean="0"/>
          </a:p>
          <a:p>
            <a:pPr lvl="0"/>
            <a:endParaRPr lang="en-US" b="1" dirty="0" smtClean="0"/>
          </a:p>
        </p:txBody>
      </p:sp>
      <p:sp>
        <p:nvSpPr>
          <p:cNvPr id="4" name="Rectangle 3"/>
          <p:cNvSpPr/>
          <p:nvPr/>
        </p:nvSpPr>
        <p:spPr>
          <a:xfrm>
            <a:off x="395536" y="332656"/>
            <a:ext cx="838409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de energie electrică din România</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1"/>
            <a:r>
              <a:rPr lang="ro-RO" dirty="0" smtClean="0"/>
              <a:t>Piaţa centralizată a serviciilor de sistem tehnologice – pentru asigurarea serviciilor de sistem necesare funcţionării sigure a reţelei de transport (reglaj de frecvenţă şi tensiune)</a:t>
            </a:r>
            <a:endParaRPr lang="en-US" dirty="0" smtClean="0"/>
          </a:p>
          <a:p>
            <a:pPr lvl="1"/>
            <a:r>
              <a:rPr lang="ro-RO" dirty="0" smtClean="0"/>
              <a:t>Piaţa certificatelor verzi – pentru tranzacţionarea certificatelor verzi de către producătorii de energie din surse regenerabile calificaţi pentru acest serviciu şi achiziţionarea de către furnizori a cotelor obligatorii anuale de energie electrică produsă din surse curate.</a:t>
            </a:r>
            <a:endParaRPr lang="en-US" dirty="0" smtClean="0"/>
          </a:p>
          <a:p>
            <a:pPr lvl="0"/>
            <a:endParaRPr lang="en-US" b="1" dirty="0" smtClean="0"/>
          </a:p>
        </p:txBody>
      </p:sp>
      <p:sp>
        <p:nvSpPr>
          <p:cNvPr id="4" name="Rectangle 3"/>
          <p:cNvSpPr/>
          <p:nvPr/>
        </p:nvSpPr>
        <p:spPr>
          <a:xfrm>
            <a:off x="395536" y="332656"/>
            <a:ext cx="838409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de energie electrică din România</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en-US" sz="2400" dirty="0" smtClean="0"/>
              <a:t>1882</a:t>
            </a:r>
            <a:r>
              <a:rPr lang="ro-RO" sz="2400" dirty="0" smtClean="0"/>
              <a:t> -</a:t>
            </a:r>
            <a:r>
              <a:rPr lang="en-US" sz="2400" dirty="0" smtClean="0"/>
              <a:t> </a:t>
            </a:r>
            <a:r>
              <a:rPr lang="en-US" sz="2400" dirty="0" err="1" smtClean="0"/>
              <a:t>Bucureşti</a:t>
            </a:r>
            <a:r>
              <a:rPr lang="en-US" sz="2400" dirty="0" smtClean="0"/>
              <a:t> - prima </a:t>
            </a:r>
            <a:r>
              <a:rPr lang="en-US" sz="2400" dirty="0" err="1" smtClean="0"/>
              <a:t>centrală</a:t>
            </a:r>
            <a:r>
              <a:rPr lang="en-US" sz="2400" dirty="0" smtClean="0"/>
              <a:t> </a:t>
            </a:r>
            <a:r>
              <a:rPr lang="en-US" sz="2400" dirty="0" err="1" smtClean="0"/>
              <a:t>electrică</a:t>
            </a:r>
            <a:endParaRPr lang="en-US" sz="2400" dirty="0" smtClean="0"/>
          </a:p>
          <a:p>
            <a:r>
              <a:rPr lang="en-US" sz="2400" dirty="0" smtClean="0"/>
              <a:t>1884 </a:t>
            </a:r>
            <a:r>
              <a:rPr lang="ro-RO" sz="2400" dirty="0" smtClean="0"/>
              <a:t>- </a:t>
            </a:r>
            <a:r>
              <a:rPr lang="en-US" sz="2400" dirty="0" err="1" smtClean="0"/>
              <a:t>Timişoara</a:t>
            </a:r>
            <a:r>
              <a:rPr lang="en-US" sz="2400" dirty="0" smtClean="0"/>
              <a:t> - </a:t>
            </a:r>
            <a:r>
              <a:rPr lang="en-US" sz="2400" dirty="0" err="1" smtClean="0"/>
              <a:t>primul</a:t>
            </a:r>
            <a:r>
              <a:rPr lang="en-US" sz="2400" dirty="0" smtClean="0"/>
              <a:t> </a:t>
            </a:r>
            <a:r>
              <a:rPr lang="en-US" sz="2400" dirty="0" err="1" smtClean="0"/>
              <a:t>oraş</a:t>
            </a:r>
            <a:r>
              <a:rPr lang="en-US" sz="2400" dirty="0" smtClean="0"/>
              <a:t> cu </a:t>
            </a:r>
            <a:r>
              <a:rPr lang="en-US" sz="2400" dirty="0" err="1" smtClean="0"/>
              <a:t>străzi</a:t>
            </a:r>
            <a:r>
              <a:rPr lang="en-US" sz="2400" dirty="0" smtClean="0"/>
              <a:t> </a:t>
            </a:r>
            <a:r>
              <a:rPr lang="en-US" sz="2400" dirty="0" err="1" smtClean="0"/>
              <a:t>luminate</a:t>
            </a:r>
            <a:r>
              <a:rPr lang="en-US" sz="2400" dirty="0" smtClean="0"/>
              <a:t> electric din </a:t>
            </a:r>
            <a:r>
              <a:rPr lang="en-US" sz="2400" dirty="0" err="1" smtClean="0"/>
              <a:t>Europa</a:t>
            </a:r>
            <a:endParaRPr lang="en-US" sz="2400" dirty="0" smtClean="0"/>
          </a:p>
          <a:p>
            <a:r>
              <a:rPr lang="en-US" sz="2400" dirty="0" smtClean="0"/>
              <a:t>1889 </a:t>
            </a:r>
            <a:r>
              <a:rPr lang="ro-RO" sz="2400" dirty="0" smtClean="0"/>
              <a:t>- </a:t>
            </a:r>
            <a:r>
              <a:rPr lang="en-US" sz="2400" dirty="0" err="1" smtClean="0"/>
              <a:t>Bucureşti</a:t>
            </a:r>
            <a:r>
              <a:rPr lang="en-US" sz="2400" dirty="0" smtClean="0"/>
              <a:t> - </a:t>
            </a:r>
            <a:r>
              <a:rPr lang="en-US" sz="2400" dirty="0" err="1" smtClean="0"/>
              <a:t>iluminatul</a:t>
            </a:r>
            <a:r>
              <a:rPr lang="en-US" sz="2400" dirty="0" smtClean="0"/>
              <a:t> electric al </a:t>
            </a:r>
            <a:r>
              <a:rPr lang="en-US" sz="2400" dirty="0" err="1" smtClean="0"/>
              <a:t>străzilor</a:t>
            </a:r>
            <a:endParaRPr lang="en-US" sz="2400" dirty="0" smtClean="0"/>
          </a:p>
          <a:p>
            <a:r>
              <a:rPr lang="en-US" sz="2400" dirty="0" smtClean="0"/>
              <a:t>1890 </a:t>
            </a:r>
            <a:r>
              <a:rPr lang="ro-RO" sz="2400" dirty="0" smtClean="0"/>
              <a:t>- </a:t>
            </a:r>
            <a:r>
              <a:rPr lang="en-US" sz="2400" dirty="0" err="1" smtClean="0"/>
              <a:t>Cluj</a:t>
            </a:r>
            <a:r>
              <a:rPr lang="en-US" sz="2400" dirty="0" smtClean="0"/>
              <a:t> - </a:t>
            </a:r>
            <a:r>
              <a:rPr lang="en-US" sz="2400" dirty="0" err="1" smtClean="0"/>
              <a:t>iluminatul</a:t>
            </a:r>
            <a:r>
              <a:rPr lang="en-US" sz="2400" dirty="0" smtClean="0"/>
              <a:t> </a:t>
            </a:r>
            <a:r>
              <a:rPr lang="en-US" sz="2400" dirty="0" err="1" smtClean="0"/>
              <a:t>stradal</a:t>
            </a:r>
            <a:endParaRPr lang="en-US" sz="2400" dirty="0" smtClean="0"/>
          </a:p>
          <a:p>
            <a:r>
              <a:rPr lang="en-US" sz="2400" dirty="0" smtClean="0"/>
              <a:t>1893 </a:t>
            </a:r>
            <a:r>
              <a:rPr lang="ro-RO" sz="2400" dirty="0" smtClean="0"/>
              <a:t>- </a:t>
            </a:r>
            <a:r>
              <a:rPr lang="en-US" sz="2400" dirty="0" err="1" smtClean="0"/>
              <a:t>Topleţ</a:t>
            </a:r>
            <a:r>
              <a:rPr lang="en-US" sz="2400" dirty="0" smtClean="0"/>
              <a:t> - prima </a:t>
            </a:r>
            <a:r>
              <a:rPr lang="en-US" sz="2400" dirty="0" err="1" smtClean="0"/>
              <a:t>comună</a:t>
            </a:r>
            <a:r>
              <a:rPr lang="en-US" sz="2400" dirty="0" smtClean="0"/>
              <a:t> </a:t>
            </a:r>
            <a:r>
              <a:rPr lang="en-US" sz="2400" dirty="0" err="1" smtClean="0"/>
              <a:t>electrificată</a:t>
            </a:r>
            <a:r>
              <a:rPr lang="en-US" sz="2400" dirty="0" smtClean="0"/>
              <a:t> din </a:t>
            </a:r>
            <a:r>
              <a:rPr lang="en-US" sz="2400" dirty="0" err="1" smtClean="0"/>
              <a:t>ţară</a:t>
            </a:r>
            <a:endParaRPr lang="en-US" sz="2400" dirty="0" smtClean="0"/>
          </a:p>
          <a:p>
            <a:r>
              <a:rPr lang="en-US" sz="2400" dirty="0" smtClean="0"/>
              <a:t>1894 </a:t>
            </a:r>
            <a:r>
              <a:rPr lang="ro-RO" sz="2400" dirty="0" smtClean="0"/>
              <a:t>- </a:t>
            </a:r>
            <a:r>
              <a:rPr lang="en-US" sz="2400" dirty="0" err="1" smtClean="0"/>
              <a:t>Bucure</a:t>
            </a:r>
            <a:r>
              <a:rPr lang="ro-RO" sz="2400" dirty="0" smtClean="0"/>
              <a:t>ş</a:t>
            </a:r>
            <a:r>
              <a:rPr lang="en-US" sz="2400" dirty="0" err="1" smtClean="0"/>
              <a:t>ti</a:t>
            </a:r>
            <a:r>
              <a:rPr lang="en-US" sz="2400" dirty="0" smtClean="0"/>
              <a:t> - </a:t>
            </a:r>
            <a:r>
              <a:rPr lang="en-US" sz="2400" dirty="0" err="1" smtClean="0"/>
              <a:t>primele</a:t>
            </a:r>
            <a:r>
              <a:rPr lang="en-US" sz="2400" dirty="0" smtClean="0"/>
              <a:t> </a:t>
            </a:r>
            <a:r>
              <a:rPr lang="en-US" sz="2400" dirty="0" err="1" smtClean="0"/>
              <a:t>tramvaie</a:t>
            </a:r>
            <a:r>
              <a:rPr lang="en-US" sz="2400" dirty="0" smtClean="0"/>
              <a:t> </a:t>
            </a:r>
            <a:r>
              <a:rPr lang="en-US" sz="2400" dirty="0" err="1" smtClean="0"/>
              <a:t>electrice</a:t>
            </a:r>
            <a:r>
              <a:rPr lang="en-US" sz="2400" dirty="0" smtClean="0"/>
              <a:t> din </a:t>
            </a:r>
            <a:r>
              <a:rPr lang="en-US" sz="2400" dirty="0" err="1" smtClean="0"/>
              <a:t>ţară</a:t>
            </a:r>
            <a:endParaRPr lang="en-US" sz="2400" dirty="0" smtClean="0"/>
          </a:p>
          <a:p>
            <a:r>
              <a:rPr lang="en-US" sz="2400" dirty="0" smtClean="0"/>
              <a:t>1898 </a:t>
            </a:r>
            <a:r>
              <a:rPr lang="ro-RO" sz="2400" dirty="0" smtClean="0"/>
              <a:t>- </a:t>
            </a:r>
            <a:r>
              <a:rPr lang="en-US" sz="2400" dirty="0" err="1" smtClean="0"/>
              <a:t>Iaşi</a:t>
            </a:r>
            <a:r>
              <a:rPr lang="en-US" sz="2400" dirty="0" smtClean="0"/>
              <a:t> – </a:t>
            </a:r>
            <a:r>
              <a:rPr lang="en-US" sz="2400" dirty="0" err="1" smtClean="0"/>
              <a:t>centrala</a:t>
            </a:r>
            <a:r>
              <a:rPr lang="en-US" sz="2400" dirty="0" smtClean="0"/>
              <a:t> </a:t>
            </a:r>
            <a:r>
              <a:rPr lang="en-US" sz="2400" dirty="0" err="1" smtClean="0"/>
              <a:t>electrică</a:t>
            </a:r>
            <a:endParaRPr lang="en-US" sz="2400" dirty="0" smtClean="0"/>
          </a:p>
          <a:p>
            <a:r>
              <a:rPr lang="en-US" sz="2400" dirty="0" smtClean="0"/>
              <a:t>1899 - LEA 8 kV </a:t>
            </a:r>
            <a:r>
              <a:rPr lang="en-US" sz="2400" dirty="0" err="1" smtClean="0"/>
              <a:t>trifazată</a:t>
            </a:r>
            <a:r>
              <a:rPr lang="en-US" sz="2400" dirty="0" smtClean="0"/>
              <a:t> </a:t>
            </a:r>
            <a:r>
              <a:rPr lang="en-US" sz="2400" dirty="0" err="1" smtClean="0"/>
              <a:t>între</a:t>
            </a:r>
            <a:r>
              <a:rPr lang="en-US" sz="2400" dirty="0" smtClean="0"/>
              <a:t> CHE </a:t>
            </a:r>
            <a:r>
              <a:rPr lang="en-US" sz="2400" dirty="0" err="1" smtClean="0"/>
              <a:t>Sinaia</a:t>
            </a:r>
            <a:r>
              <a:rPr lang="en-US" sz="2400" dirty="0" smtClean="0"/>
              <a:t> </a:t>
            </a:r>
            <a:r>
              <a:rPr lang="en-US" sz="2400" dirty="0" err="1" smtClean="0"/>
              <a:t>şi</a:t>
            </a:r>
            <a:r>
              <a:rPr lang="en-US" sz="2400" dirty="0" smtClean="0"/>
              <a:t> CTE </a:t>
            </a:r>
            <a:r>
              <a:rPr lang="en-US" sz="2400" dirty="0" err="1" smtClean="0"/>
              <a:t>Doftana</a:t>
            </a:r>
            <a:r>
              <a:rPr lang="en-US" sz="2400" dirty="0" smtClean="0"/>
              <a:t> - prima </a:t>
            </a:r>
            <a:r>
              <a:rPr lang="en-US" sz="2400" dirty="0" err="1" smtClean="0"/>
              <a:t>interconexiune</a:t>
            </a:r>
            <a:r>
              <a:rPr lang="en-US" sz="2400" dirty="0" smtClean="0"/>
              <a:t> </a:t>
            </a:r>
            <a:r>
              <a:rPr lang="en-US" sz="2400" dirty="0" err="1" smtClean="0"/>
              <a:t>între</a:t>
            </a:r>
            <a:r>
              <a:rPr lang="en-US" sz="2400" dirty="0" smtClean="0"/>
              <a:t> </a:t>
            </a:r>
            <a:r>
              <a:rPr lang="en-US" sz="2400" dirty="0" err="1" smtClean="0"/>
              <a:t>două</a:t>
            </a:r>
            <a:r>
              <a:rPr lang="en-US" sz="2400" dirty="0" smtClean="0"/>
              <a:t> </a:t>
            </a:r>
            <a:r>
              <a:rPr lang="en-US" sz="2400" dirty="0" err="1" smtClean="0"/>
              <a:t>centrale</a:t>
            </a:r>
            <a:r>
              <a:rPr lang="en-US" sz="2400" dirty="0" smtClean="0"/>
              <a:t> </a:t>
            </a:r>
            <a:r>
              <a:rPr lang="en-US" sz="2400" dirty="0" err="1" smtClean="0"/>
              <a:t>electrice</a:t>
            </a:r>
            <a:endParaRPr lang="en-US" sz="2400" dirty="0" smtClean="0"/>
          </a:p>
          <a:p>
            <a:pPr eaLnBrk="1" hangingPunct="1"/>
            <a:endParaRPr lang="en-US" b="1" dirty="0" smtClean="0"/>
          </a:p>
        </p:txBody>
      </p:sp>
      <p:sp>
        <p:nvSpPr>
          <p:cNvPr id="4" name="Rectangle 3"/>
          <p:cNvSpPr/>
          <p:nvPr/>
        </p:nvSpPr>
        <p:spPr>
          <a:xfrm>
            <a:off x="179512" y="260648"/>
            <a:ext cx="6332952"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Istoricul SEN (1882-1899)</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39552" y="1340768"/>
            <a:ext cx="8136904" cy="1828800"/>
          </a:xfrm>
        </p:spPr>
        <p:txBody>
          <a:bodyPr/>
          <a:lstStyle/>
          <a:p>
            <a:pPr lvl="0"/>
            <a:r>
              <a:rPr lang="ro-RO" dirty="0" smtClean="0"/>
              <a:t>Piaţa contractelor</a:t>
            </a:r>
          </a:p>
          <a:p>
            <a:pPr marL="914400" lvl="1" indent="-457200">
              <a:buFont typeface="Courier New" pitchFamily="49" charset="0"/>
              <a:buChar char="o"/>
            </a:pPr>
            <a:r>
              <a:rPr lang="ro-RO" dirty="0" smtClean="0"/>
              <a:t>Reglementate  - ANRE</a:t>
            </a:r>
          </a:p>
          <a:p>
            <a:pPr marL="914400" lvl="1" indent="-457200">
              <a:buFont typeface="Courier New" pitchFamily="49" charset="0"/>
              <a:buChar char="o"/>
            </a:pPr>
            <a:r>
              <a:rPr lang="ro-RO" dirty="0" smtClean="0"/>
              <a:t>Piaţa centralizată a contractelor bilaterale – OPCOM</a:t>
            </a:r>
          </a:p>
          <a:p>
            <a:pPr lvl="2"/>
            <a:r>
              <a:rPr lang="ro-RO" dirty="0" smtClean="0"/>
              <a:t>PCCB</a:t>
            </a:r>
          </a:p>
          <a:p>
            <a:pPr lvl="2"/>
            <a:r>
              <a:rPr lang="ro-RO" dirty="0" smtClean="0"/>
              <a:t>PCCB-NC – cu negociere continuă</a:t>
            </a:r>
          </a:p>
          <a:p>
            <a:pPr lvl="0"/>
            <a:endParaRPr lang="en-US" b="1" dirty="0" smtClean="0"/>
          </a:p>
        </p:txBody>
      </p:sp>
      <p:sp>
        <p:nvSpPr>
          <p:cNvPr id="4" name="Rectangle 3"/>
          <p:cNvSpPr/>
          <p:nvPr/>
        </p:nvSpPr>
        <p:spPr>
          <a:xfrm>
            <a:off x="395536" y="404664"/>
            <a:ext cx="8154219" cy="584775"/>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32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Contracte pentru tranzacţionarea energiei electrice</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0"/>
            <a:r>
              <a:rPr lang="ro-RO" dirty="0" smtClean="0"/>
              <a:t>PCCB – contracte bilaterale, în care ofertele nu sunt standardizate ca perioade, termene de livrare şi cantităţi ofertate</a:t>
            </a:r>
          </a:p>
          <a:p>
            <a:pPr lvl="0"/>
            <a:r>
              <a:rPr lang="ro-RO" dirty="0" smtClean="0"/>
              <a:t>identitatea ofertanţilor este cunoscută public</a:t>
            </a:r>
          </a:p>
          <a:p>
            <a:pPr lvl="0"/>
            <a:r>
              <a:rPr lang="ro-RO" dirty="0" smtClean="0"/>
              <a:t> există un model de contract standardizat de către ANRE; dar folosirea lui nu este obligatorie. </a:t>
            </a:r>
          </a:p>
          <a:p>
            <a:pPr lvl="0"/>
            <a:r>
              <a:rPr lang="ro-RO" dirty="0" smtClean="0"/>
              <a:t>perioadele de livrare trebuie să fie de cel puţin o lună. </a:t>
            </a:r>
          </a:p>
          <a:p>
            <a:pPr lvl="0"/>
            <a:r>
              <a:rPr lang="ro-RO" dirty="0" smtClean="0"/>
              <a:t>atribuirea contractelor se face prin licitaţie publică, în plic închis, iar atribuirea ofertei constituie angajament ferm din partea câştigătorului licitaţiei.</a:t>
            </a:r>
            <a:endParaRPr lang="en-US" dirty="0" smtClean="0"/>
          </a:p>
          <a:p>
            <a:pPr lvl="0"/>
            <a:endParaRPr lang="en-US" b="1" dirty="0" smtClean="0"/>
          </a:p>
        </p:txBody>
      </p:sp>
      <p:sp>
        <p:nvSpPr>
          <p:cNvPr id="4" name="Rectangle 3"/>
          <p:cNvSpPr/>
          <p:nvPr/>
        </p:nvSpPr>
        <p:spPr>
          <a:xfrm>
            <a:off x="467544" y="332656"/>
            <a:ext cx="614476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contractelor bilaterale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pPr lvl="0"/>
            <a:r>
              <a:rPr lang="ro-RO" dirty="0" smtClean="0"/>
              <a:t>PCCB-NC – contracte bilaterale cu negociere continuă, standardizate după următoarele criterii:</a:t>
            </a:r>
            <a:endParaRPr lang="en-US" dirty="0" smtClean="0"/>
          </a:p>
          <a:p>
            <a:pPr lvl="1"/>
            <a:r>
              <a:rPr lang="ro-RO" dirty="0" smtClean="0"/>
              <a:t>putere ofertate pentru fiecare oră pe parcursul perioadei de livrare - 1 MW</a:t>
            </a:r>
            <a:endParaRPr lang="en-US" dirty="0" smtClean="0"/>
          </a:p>
          <a:p>
            <a:pPr lvl="1"/>
            <a:r>
              <a:rPr lang="ro-RO" dirty="0" smtClean="0"/>
              <a:t>  profilul zilnic al livrărilor </a:t>
            </a:r>
            <a:endParaRPr lang="en-US" dirty="0" smtClean="0"/>
          </a:p>
          <a:p>
            <a:pPr lvl="2"/>
            <a:r>
              <a:rPr lang="ro-RO" dirty="0" smtClean="0"/>
              <a:t>oferte pentru bandă (00:</a:t>
            </a:r>
            <a:r>
              <a:rPr lang="ro-RO" dirty="0" err="1" smtClean="0"/>
              <a:t>00</a:t>
            </a:r>
            <a:r>
              <a:rPr lang="ro-RO" dirty="0" smtClean="0"/>
              <a:t> - 24:00),</a:t>
            </a:r>
            <a:endParaRPr lang="en-US" dirty="0" smtClean="0"/>
          </a:p>
          <a:p>
            <a:pPr lvl="2"/>
            <a:r>
              <a:rPr lang="ro-RO" dirty="0" smtClean="0"/>
              <a:t>oferte pentru vârf (06:00 - 22:00)</a:t>
            </a:r>
            <a:endParaRPr lang="en-US" dirty="0" smtClean="0"/>
          </a:p>
          <a:p>
            <a:pPr lvl="2"/>
            <a:r>
              <a:rPr lang="ro-RO" dirty="0" smtClean="0"/>
              <a:t>oferte pentru gol (00:</a:t>
            </a:r>
            <a:r>
              <a:rPr lang="ro-RO" dirty="0" err="1" smtClean="0"/>
              <a:t>00</a:t>
            </a:r>
            <a:r>
              <a:rPr lang="ro-RO" dirty="0" smtClean="0"/>
              <a:t> - 06:00, 22:00 - 24:00)</a:t>
            </a:r>
            <a:endParaRPr lang="en-US" dirty="0" smtClean="0"/>
          </a:p>
          <a:p>
            <a:pPr lvl="1"/>
            <a:r>
              <a:rPr lang="ro-RO" dirty="0" smtClean="0"/>
              <a:t>    perioadele de livrare</a:t>
            </a:r>
            <a:endParaRPr lang="en-US" dirty="0" smtClean="0"/>
          </a:p>
          <a:p>
            <a:pPr lvl="2"/>
            <a:r>
              <a:rPr lang="ro-RO" dirty="0" smtClean="0"/>
              <a:t>oferte pentru o săptămâna</a:t>
            </a:r>
            <a:endParaRPr lang="en-US" dirty="0" smtClean="0"/>
          </a:p>
          <a:p>
            <a:pPr lvl="2"/>
            <a:r>
              <a:rPr lang="ro-RO" dirty="0" smtClean="0"/>
              <a:t>oferte pentru o lună</a:t>
            </a:r>
            <a:endParaRPr lang="en-US" dirty="0" smtClean="0"/>
          </a:p>
          <a:p>
            <a:pPr lvl="2"/>
            <a:r>
              <a:rPr lang="ro-RO" dirty="0" smtClean="0"/>
              <a:t>oferte pentru un trimestru</a:t>
            </a:r>
            <a:endParaRPr lang="en-US" dirty="0" smtClean="0"/>
          </a:p>
          <a:p>
            <a:pPr lvl="2"/>
            <a:r>
              <a:rPr lang="ro-RO" dirty="0" smtClean="0"/>
              <a:t>oferte pentru un an</a:t>
            </a:r>
            <a:endParaRPr lang="en-US" dirty="0" smtClean="0"/>
          </a:p>
          <a:p>
            <a:pPr lvl="0"/>
            <a:endParaRPr lang="en-US" b="1" dirty="0" smtClean="0"/>
          </a:p>
        </p:txBody>
      </p:sp>
      <p:sp>
        <p:nvSpPr>
          <p:cNvPr id="4" name="Rectangle 3"/>
          <p:cNvSpPr/>
          <p:nvPr/>
        </p:nvSpPr>
        <p:spPr>
          <a:xfrm>
            <a:off x="467544" y="332656"/>
            <a:ext cx="614476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contractelor bilaterale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dirty="0" smtClean="0"/>
              <a:t>identităţile ofertanţilor sunt publice,</a:t>
            </a:r>
          </a:p>
          <a:p>
            <a:r>
              <a:rPr lang="ro-RO" dirty="0" smtClean="0"/>
              <a:t>licitaţia se realizează online</a:t>
            </a:r>
          </a:p>
          <a:p>
            <a:r>
              <a:rPr lang="ro-RO" dirty="0" smtClean="0"/>
              <a:t>oferta iniţiatoare publicată propune un preţ de deschidere</a:t>
            </a:r>
          </a:p>
          <a:p>
            <a:r>
              <a:rPr lang="ro-RO" smtClean="0"/>
              <a:t>participanţii </a:t>
            </a:r>
            <a:r>
              <a:rPr lang="ro-RO" dirty="0" smtClean="0"/>
              <a:t>care introduc în sistemul de tranzacţionare oferte de răspuns pot propune preţuri mai mici, egale sau mai mari decât cel propus de iniţiator, care la rândul său poate scădea sau creşte preţul pe parcurs.</a:t>
            </a:r>
            <a:endParaRPr lang="en-US" dirty="0" smtClean="0"/>
          </a:p>
          <a:p>
            <a:pPr lvl="0"/>
            <a:endParaRPr lang="en-US" b="1" dirty="0" smtClean="0"/>
          </a:p>
        </p:txBody>
      </p:sp>
      <p:sp>
        <p:nvSpPr>
          <p:cNvPr id="4" name="Rectangle 3"/>
          <p:cNvSpPr/>
          <p:nvPr/>
        </p:nvSpPr>
        <p:spPr>
          <a:xfrm>
            <a:off x="467544" y="332656"/>
            <a:ext cx="614476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contractelor bilaterale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dirty="0" smtClean="0"/>
              <a:t>Piaţa pe ziua următoare (PZU) serveşte la tranzacţionarea cantităţilor de energie care apar ca diferenţe faţă de volumele contractate de participanții la piaţă.</a:t>
            </a:r>
          </a:p>
          <a:p>
            <a:endParaRPr lang="ro-RO" dirty="0" smtClean="0"/>
          </a:p>
          <a:p>
            <a:r>
              <a:rPr lang="ro-RO" dirty="0" smtClean="0"/>
              <a:t>un producător</a:t>
            </a:r>
          </a:p>
          <a:p>
            <a:pPr lvl="1"/>
            <a:r>
              <a:rPr lang="ro-RO" dirty="0" smtClean="0"/>
              <a:t>poate cumpăra de pe piaţa spot. atunci când nu îşi poate îndeplini angajamentele asumate din cauza opririi unui grup generator</a:t>
            </a:r>
          </a:p>
          <a:p>
            <a:pPr lvl="1"/>
            <a:r>
              <a:rPr lang="ro-RO" dirty="0" smtClean="0"/>
              <a:t>poate vinde energie electrică produsă din capacități neangajate prin contract, pentru a obţine profit suplimentar.</a:t>
            </a:r>
            <a:endParaRPr lang="en-US" b="1" dirty="0" smtClean="0"/>
          </a:p>
        </p:txBody>
      </p:sp>
      <p:sp>
        <p:nvSpPr>
          <p:cNvPr id="4" name="Rectangle 3"/>
          <p:cNvSpPr/>
          <p:nvPr/>
        </p:nvSpPr>
        <p:spPr>
          <a:xfrm>
            <a:off x="924405" y="332656"/>
            <a:ext cx="523104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pe</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z</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iua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urm</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ă</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toare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dirty="0" smtClean="0"/>
              <a:t>Piaţa pe ziua următoare (PZU) serveşte la tranzacţionarea cantităţilor de energie care apar ca diferenţe faţă de volumele contractate de participanții la piaţă.</a:t>
            </a:r>
          </a:p>
          <a:p>
            <a:endParaRPr lang="ro-RO" dirty="0" smtClean="0"/>
          </a:p>
          <a:p>
            <a:r>
              <a:rPr lang="ro-RO" dirty="0" smtClean="0"/>
              <a:t>un furnizor</a:t>
            </a:r>
          </a:p>
          <a:p>
            <a:pPr lvl="1"/>
            <a:r>
              <a:rPr lang="ro-RO" dirty="0" smtClean="0"/>
              <a:t>poate cumpăra pe piaţa spot energie necesară pentru consum, dar neprevăzută în cantităţile deja achiziţionate prin contract</a:t>
            </a:r>
          </a:p>
          <a:p>
            <a:pPr lvl="1"/>
            <a:r>
              <a:rPr lang="ro-RO" dirty="0" smtClean="0"/>
              <a:t>poate vinde energie contractată, dar neconsumată. </a:t>
            </a:r>
            <a:endParaRPr lang="en-US" b="1" dirty="0" smtClean="0"/>
          </a:p>
        </p:txBody>
      </p:sp>
      <p:sp>
        <p:nvSpPr>
          <p:cNvPr id="4" name="Rectangle 3"/>
          <p:cNvSpPr/>
          <p:nvPr/>
        </p:nvSpPr>
        <p:spPr>
          <a:xfrm>
            <a:off x="924405" y="332656"/>
            <a:ext cx="523104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pe</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z</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iua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urm</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ă</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toare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endParaRPr lang="ro-RO" dirty="0" smtClean="0"/>
          </a:p>
          <a:p>
            <a:r>
              <a:rPr lang="ro-RO" dirty="0" smtClean="0"/>
              <a:t>Participarea la PZU este opţională.</a:t>
            </a:r>
          </a:p>
          <a:p>
            <a:endParaRPr lang="ro-RO" dirty="0" smtClean="0"/>
          </a:p>
          <a:p>
            <a:r>
              <a:rPr lang="ro-RO" dirty="0" smtClean="0"/>
              <a:t>Participanţii pot transmite o singură ofertă de vânzare şi una de cumpărare alcătuită din maxim 25 de perechi cantitate-preţ, pentru fiecare interval de tranzacţionare de o oră din ziua de livrare – ziua următoare. </a:t>
            </a:r>
          </a:p>
          <a:p>
            <a:endParaRPr lang="ro-RO" dirty="0" smtClean="0"/>
          </a:p>
          <a:p>
            <a:r>
              <a:rPr lang="ro-RO" dirty="0" smtClean="0"/>
              <a:t>Ofertele de preţ trebuie să se încadreze între limitele maximă şi minimă stabilite de OPCOM.</a:t>
            </a:r>
            <a:endParaRPr lang="en-US" dirty="0"/>
          </a:p>
        </p:txBody>
      </p:sp>
      <p:sp>
        <p:nvSpPr>
          <p:cNvPr id="4" name="Rectangle 3"/>
          <p:cNvSpPr/>
          <p:nvPr/>
        </p:nvSpPr>
        <p:spPr>
          <a:xfrm>
            <a:off x="924405" y="332656"/>
            <a:ext cx="523104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pe</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z</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iua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urm</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ă</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toare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dirty="0" smtClean="0"/>
              <a:t>Fiecare pereche preţ-cantitate a unei oferte de cumpărare defineşte preţul unitar maxim, la care participantul este dispus să cumpere o cantitate de energie electrică ce nu depăşeşte cantitatea menţionată în perechea preţ-cantitate.</a:t>
            </a:r>
            <a:endParaRPr lang="en-US" dirty="0" smtClean="0"/>
          </a:p>
          <a:p>
            <a:r>
              <a:rPr lang="ro-RO" dirty="0" smtClean="0"/>
              <a:t>Fiecare pereche preţ-cantitate a unei oferte de vânzare defineşte preţul unitar minim la care participantul la PZU este dispus să vândă o cantitate de energie electrică ce nu depăşeşte cantitatea menţionată în perechea preţ-cantitate.</a:t>
            </a:r>
            <a:endParaRPr lang="en-US" dirty="0"/>
          </a:p>
        </p:txBody>
      </p:sp>
      <p:sp>
        <p:nvSpPr>
          <p:cNvPr id="4" name="Rectangle 3"/>
          <p:cNvSpPr/>
          <p:nvPr/>
        </p:nvSpPr>
        <p:spPr>
          <a:xfrm>
            <a:off x="924405" y="332656"/>
            <a:ext cx="523104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pe</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z</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iua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urm</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ă</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toare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dirty="0" smtClean="0"/>
              <a:t>După primirea şi validarea ofertelor, OPCOM stabileşte pentru fiecare interval de tranzacţionare curbele cererii şi ofertei. </a:t>
            </a:r>
            <a:endParaRPr lang="en-US" dirty="0"/>
          </a:p>
        </p:txBody>
      </p:sp>
      <p:sp>
        <p:nvSpPr>
          <p:cNvPr id="4" name="Rectangle 3"/>
          <p:cNvSpPr/>
          <p:nvPr/>
        </p:nvSpPr>
        <p:spPr>
          <a:xfrm>
            <a:off x="924405" y="332656"/>
            <a:ext cx="523104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pe</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z</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iua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urm</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ă</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toare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dirty="0" smtClean="0"/>
              <a:t>Curba cererii se determină prin combinarea într-o singură ofertă a tuturor perechilor preţ-cantitate din ofertele de cumpărare validate, sortate în ordine descrescătoare a preţurilor, începând cu perechea cu preţul cel mai mare, până la cea cu preţul cel mai mic. </a:t>
            </a:r>
          </a:p>
          <a:p>
            <a:endParaRPr lang="ro-RO" dirty="0" smtClean="0"/>
          </a:p>
          <a:p>
            <a:r>
              <a:rPr lang="ro-RO" dirty="0" smtClean="0"/>
              <a:t>Curba ofertei se va determina prin combinarea într-o singură ofertă a tuturor perechilor cantitate - preţ din ofertele de vânzare validate, sortate în ordine crescătoare a preţurilor, începând cu perechea cu preţul cel mai mic, până la cea cu perechea cu preţul cel mai mare.</a:t>
            </a:r>
            <a:endParaRPr lang="en-US" dirty="0"/>
          </a:p>
        </p:txBody>
      </p:sp>
      <p:sp>
        <p:nvSpPr>
          <p:cNvPr id="4" name="Rectangle 3"/>
          <p:cNvSpPr/>
          <p:nvPr/>
        </p:nvSpPr>
        <p:spPr>
          <a:xfrm>
            <a:off x="924405" y="332656"/>
            <a:ext cx="523104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pe</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z</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iua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urm</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ă</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toare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en-US" sz="2400" dirty="0" smtClean="0"/>
              <a:t>1904 </a:t>
            </a:r>
            <a:r>
              <a:rPr lang="ro-RO" sz="2400" dirty="0" smtClean="0"/>
              <a:t>- </a:t>
            </a:r>
            <a:r>
              <a:rPr lang="en-US" sz="2400" dirty="0" smtClean="0"/>
              <a:t>Sibiu - </a:t>
            </a:r>
            <a:r>
              <a:rPr lang="en-US" sz="2400" dirty="0" err="1" smtClean="0"/>
              <a:t>primul</a:t>
            </a:r>
            <a:r>
              <a:rPr lang="en-US" sz="2400" dirty="0" smtClean="0"/>
              <a:t> </a:t>
            </a:r>
            <a:r>
              <a:rPr lang="en-US" sz="2400" dirty="0" err="1" smtClean="0"/>
              <a:t>troleibuz</a:t>
            </a:r>
            <a:r>
              <a:rPr lang="en-US" sz="2400" dirty="0" smtClean="0"/>
              <a:t> din </a:t>
            </a:r>
            <a:r>
              <a:rPr lang="en-US" sz="2400" dirty="0" err="1" smtClean="0"/>
              <a:t>ţară</a:t>
            </a:r>
            <a:endParaRPr lang="en-US" sz="2400" dirty="0" smtClean="0"/>
          </a:p>
          <a:p>
            <a:r>
              <a:rPr lang="en-US" sz="2400" dirty="0" smtClean="0"/>
              <a:t>1913 </a:t>
            </a:r>
            <a:r>
              <a:rPr lang="ro-RO" sz="2400" dirty="0" smtClean="0"/>
              <a:t>- </a:t>
            </a:r>
            <a:r>
              <a:rPr lang="en-US" sz="2400" dirty="0" smtClean="0"/>
              <a:t>Arad-</a:t>
            </a:r>
            <a:r>
              <a:rPr lang="en-US" sz="2400" dirty="0" err="1" smtClean="0"/>
              <a:t>Ghioroc</a:t>
            </a:r>
            <a:r>
              <a:rPr lang="en-US" sz="2400" dirty="0" smtClean="0"/>
              <a:t>-</a:t>
            </a:r>
            <a:r>
              <a:rPr lang="en-US" sz="2400" dirty="0" err="1" smtClean="0"/>
              <a:t>Pâncota</a:t>
            </a:r>
            <a:r>
              <a:rPr lang="en-US" sz="2400" dirty="0" smtClean="0"/>
              <a:t>-</a:t>
            </a:r>
            <a:r>
              <a:rPr lang="en-US" sz="2400" dirty="0" err="1" smtClean="0"/>
              <a:t>Radna</a:t>
            </a:r>
            <a:r>
              <a:rPr lang="en-US" sz="2400" dirty="0" smtClean="0"/>
              <a:t> – prima </a:t>
            </a:r>
            <a:r>
              <a:rPr lang="en-US" sz="2400" dirty="0" err="1" smtClean="0"/>
              <a:t>linie</a:t>
            </a:r>
            <a:r>
              <a:rPr lang="en-US" sz="2400" dirty="0" smtClean="0"/>
              <a:t> </a:t>
            </a:r>
            <a:r>
              <a:rPr lang="en-US" sz="2400" dirty="0" err="1" smtClean="0"/>
              <a:t>ferată</a:t>
            </a:r>
            <a:r>
              <a:rPr lang="en-US" sz="2400" dirty="0" smtClean="0"/>
              <a:t> </a:t>
            </a:r>
            <a:r>
              <a:rPr lang="en-US" sz="2400" dirty="0" err="1" smtClean="0"/>
              <a:t>electrificată</a:t>
            </a:r>
            <a:r>
              <a:rPr lang="en-US" sz="2400" dirty="0" smtClean="0"/>
              <a:t> cu </a:t>
            </a:r>
            <a:r>
              <a:rPr lang="en-US" sz="2400" dirty="0" err="1" smtClean="0"/>
              <a:t>linie</a:t>
            </a:r>
            <a:r>
              <a:rPr lang="en-US" sz="2400" dirty="0" smtClean="0"/>
              <a:t> de contact</a:t>
            </a:r>
          </a:p>
          <a:p>
            <a:r>
              <a:rPr lang="en-US" sz="2400" dirty="0" smtClean="0"/>
              <a:t>1916 </a:t>
            </a:r>
            <a:r>
              <a:rPr lang="ro-RO" sz="2400" dirty="0" smtClean="0"/>
              <a:t>- p</a:t>
            </a:r>
            <a:r>
              <a:rPr lang="en-US" sz="2400" dirty="0" err="1" smtClean="0"/>
              <a:t>rima</a:t>
            </a:r>
            <a:r>
              <a:rPr lang="en-US" sz="2400" dirty="0" smtClean="0"/>
              <a:t> LEA de 55 kV CET-</a:t>
            </a:r>
            <a:r>
              <a:rPr lang="ro-RO" sz="2400" dirty="0" smtClean="0"/>
              <a:t> </a:t>
            </a:r>
            <a:r>
              <a:rPr lang="en-US" sz="2400" dirty="0" err="1" smtClean="0"/>
              <a:t>Anina</a:t>
            </a:r>
            <a:r>
              <a:rPr lang="ro-RO" sz="2400" dirty="0" smtClean="0"/>
              <a:t> </a:t>
            </a:r>
            <a:r>
              <a:rPr lang="en-US" sz="2400" dirty="0" smtClean="0"/>
              <a:t>- </a:t>
            </a:r>
            <a:r>
              <a:rPr lang="en-US" sz="2400" dirty="0" err="1" smtClean="0"/>
              <a:t>Uzinele</a:t>
            </a:r>
            <a:r>
              <a:rPr lang="en-US" sz="2400" dirty="0" smtClean="0"/>
              <a:t> </a:t>
            </a:r>
            <a:r>
              <a:rPr lang="en-US" sz="2400" dirty="0" err="1" smtClean="0"/>
              <a:t>Reşiţa</a:t>
            </a:r>
            <a:endParaRPr lang="en-US" sz="2400" dirty="0" smtClean="0"/>
          </a:p>
          <a:p>
            <a:r>
              <a:rPr lang="en-US" sz="2400" dirty="0" smtClean="0"/>
              <a:t>1924 </a:t>
            </a:r>
            <a:r>
              <a:rPr lang="ro-RO" sz="2400" dirty="0" smtClean="0"/>
              <a:t>- </a:t>
            </a:r>
            <a:r>
              <a:rPr lang="en-US" sz="2400" dirty="0" err="1" smtClean="0"/>
              <a:t>Legea</a:t>
            </a:r>
            <a:r>
              <a:rPr lang="en-US" sz="2400" dirty="0" smtClean="0"/>
              <a:t> </a:t>
            </a:r>
            <a:r>
              <a:rPr lang="en-US" sz="2400" dirty="0" err="1" smtClean="0"/>
              <a:t>Energiei</a:t>
            </a:r>
            <a:r>
              <a:rPr lang="en-US" sz="2400" dirty="0" smtClean="0"/>
              <a:t> </a:t>
            </a:r>
            <a:r>
              <a:rPr lang="en-US" sz="2400" dirty="0" err="1" smtClean="0"/>
              <a:t>Electrice</a:t>
            </a:r>
            <a:endParaRPr lang="en-US" sz="2400" dirty="0" smtClean="0"/>
          </a:p>
          <a:p>
            <a:r>
              <a:rPr lang="en-US" sz="2400" dirty="0" smtClean="0"/>
              <a:t>1930 </a:t>
            </a:r>
            <a:r>
              <a:rPr lang="ro-RO" sz="2400" dirty="0" smtClean="0"/>
              <a:t>- p</a:t>
            </a:r>
            <a:r>
              <a:rPr lang="en-US" sz="2400" dirty="0" err="1" smtClean="0"/>
              <a:t>rima</a:t>
            </a:r>
            <a:r>
              <a:rPr lang="en-US" sz="2400" dirty="0" smtClean="0"/>
              <a:t> LEA 110 kV - </a:t>
            </a:r>
            <a:r>
              <a:rPr lang="en-US" sz="2400" dirty="0" err="1" smtClean="0"/>
              <a:t>Dobreşti</a:t>
            </a:r>
            <a:r>
              <a:rPr lang="en-US" sz="2400" dirty="0" smtClean="0"/>
              <a:t> – </a:t>
            </a:r>
            <a:r>
              <a:rPr lang="en-US" sz="2400" dirty="0" err="1" smtClean="0"/>
              <a:t>Bucureşti</a:t>
            </a:r>
            <a:r>
              <a:rPr lang="en-US" sz="2400" dirty="0" smtClean="0"/>
              <a:t>, </a:t>
            </a:r>
            <a:r>
              <a:rPr lang="en-US" sz="2400" dirty="0" err="1" smtClean="0"/>
              <a:t>dublu</a:t>
            </a:r>
            <a:r>
              <a:rPr lang="en-US" sz="2400" dirty="0" smtClean="0"/>
              <a:t> circuit, 122 km</a:t>
            </a:r>
          </a:p>
          <a:p>
            <a:r>
              <a:rPr lang="en-US" sz="2400" dirty="0" smtClean="0"/>
              <a:t>1930 </a:t>
            </a:r>
            <a:r>
              <a:rPr lang="ro-RO" sz="2400" dirty="0" smtClean="0"/>
              <a:t>- </a:t>
            </a:r>
            <a:r>
              <a:rPr lang="en-US" sz="2400" dirty="0" err="1" smtClean="0"/>
              <a:t>Reţeaua</a:t>
            </a:r>
            <a:r>
              <a:rPr lang="en-US" sz="2400" dirty="0" smtClean="0"/>
              <a:t> de </a:t>
            </a:r>
            <a:r>
              <a:rPr lang="en-US" sz="2400" dirty="0" err="1" smtClean="0"/>
              <a:t>distribuţie</a:t>
            </a:r>
            <a:r>
              <a:rPr lang="en-US" sz="2400" dirty="0" smtClean="0"/>
              <a:t> la </a:t>
            </a:r>
            <a:r>
              <a:rPr lang="en-US" sz="2400" dirty="0" err="1" smtClean="0"/>
              <a:t>tensiunea</a:t>
            </a:r>
            <a:r>
              <a:rPr lang="en-US" sz="2400" dirty="0" smtClean="0"/>
              <a:t> de 30 kV </a:t>
            </a:r>
            <a:r>
              <a:rPr lang="en-US" sz="2400" dirty="0" err="1" smtClean="0"/>
              <a:t>în</a:t>
            </a:r>
            <a:r>
              <a:rPr lang="en-US" sz="2400" dirty="0" smtClean="0"/>
              <a:t> </a:t>
            </a:r>
            <a:r>
              <a:rPr lang="en-US" sz="2400" dirty="0" err="1" smtClean="0"/>
              <a:t>Bucureşti</a:t>
            </a:r>
            <a:r>
              <a:rPr lang="en-US" sz="2400" dirty="0" smtClean="0"/>
              <a:t>.</a:t>
            </a:r>
          </a:p>
          <a:p>
            <a:r>
              <a:rPr lang="en-US" sz="2400" dirty="0" smtClean="0"/>
              <a:t>1931 </a:t>
            </a:r>
            <a:r>
              <a:rPr lang="ro-RO" sz="2400" dirty="0" smtClean="0"/>
              <a:t>– prima interconectare - </a:t>
            </a:r>
            <a:r>
              <a:rPr lang="en-US" sz="2400" dirty="0" err="1" smtClean="0"/>
              <a:t>sistemul</a:t>
            </a:r>
            <a:r>
              <a:rPr lang="en-US" sz="2400" dirty="0" smtClean="0"/>
              <a:t> de 60 kV Sibiu cu </a:t>
            </a:r>
            <a:r>
              <a:rPr lang="en-US" sz="2400" dirty="0" err="1" smtClean="0"/>
              <a:t>sistemul</a:t>
            </a:r>
            <a:r>
              <a:rPr lang="en-US" sz="2400" dirty="0" smtClean="0"/>
              <a:t> din </a:t>
            </a:r>
            <a:r>
              <a:rPr lang="en-US" sz="2400" dirty="0" err="1" smtClean="0"/>
              <a:t>zona</a:t>
            </a:r>
            <a:r>
              <a:rPr lang="en-US" sz="2400" dirty="0" smtClean="0"/>
              <a:t> </a:t>
            </a:r>
            <a:r>
              <a:rPr lang="en-US" sz="2400" dirty="0" err="1" smtClean="0"/>
              <a:t>oraşului</a:t>
            </a:r>
            <a:r>
              <a:rPr lang="en-US" sz="2400" dirty="0" smtClean="0"/>
              <a:t> </a:t>
            </a:r>
            <a:r>
              <a:rPr lang="en-US" sz="2400" dirty="0" err="1" smtClean="0"/>
              <a:t>Târnăveni</a:t>
            </a:r>
            <a:endParaRPr lang="en-US" sz="2400" dirty="0" smtClean="0"/>
          </a:p>
          <a:p>
            <a:pPr eaLnBrk="1" hangingPunct="1"/>
            <a:endParaRPr lang="en-US" b="1" dirty="0" smtClean="0"/>
          </a:p>
        </p:txBody>
      </p:sp>
      <p:sp>
        <p:nvSpPr>
          <p:cNvPr id="4" name="Rectangle 3"/>
          <p:cNvSpPr/>
          <p:nvPr/>
        </p:nvSpPr>
        <p:spPr>
          <a:xfrm>
            <a:off x="183743" y="260648"/>
            <a:ext cx="6324488"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Istoricul SEN (1900-1940)</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dirty="0" smtClean="0"/>
              <a:t>Preţul pentru ora respectivă se determină la intersecţia celor două curbe şi se numeşte preţ de închidere a pieţei (PIP).</a:t>
            </a:r>
            <a:endParaRPr lang="en-US" dirty="0"/>
          </a:p>
        </p:txBody>
      </p:sp>
      <p:sp>
        <p:nvSpPr>
          <p:cNvPr id="4" name="Rectangle 3"/>
          <p:cNvSpPr/>
          <p:nvPr/>
        </p:nvSpPr>
        <p:spPr>
          <a:xfrm>
            <a:off x="924405" y="332656"/>
            <a:ext cx="523104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pe</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z</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iua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urm</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ă</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toare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0" y="3284984"/>
            <a:ext cx="8883987" cy="17281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dirty="0" smtClean="0"/>
              <a:t>Se acceptă la vânzare cantităţile cu preţul mai mic sau egal decât PIP, iar la cumpărare, cantităţile cu preţul mai mare sau egal cu PIP.</a:t>
            </a:r>
          </a:p>
          <a:p>
            <a:endParaRPr lang="en-US" dirty="0" smtClean="0"/>
          </a:p>
          <a:p>
            <a:r>
              <a:rPr lang="ro-RO" dirty="0" smtClean="0"/>
              <a:t>Ofertele acceptate la tranzacţionare reprezintă angajamente ferme, iar participanţii pot obţine informaţiile referitoare la propriile tranzacţii încheiate în cadrul PZU prin accesarea unui sistem informatic specializat.</a:t>
            </a:r>
            <a:endParaRPr lang="en-US" dirty="0"/>
          </a:p>
        </p:txBody>
      </p:sp>
      <p:sp>
        <p:nvSpPr>
          <p:cNvPr id="4" name="Rectangle 3"/>
          <p:cNvSpPr/>
          <p:nvPr/>
        </p:nvSpPr>
        <p:spPr>
          <a:xfrm>
            <a:off x="924405" y="332656"/>
            <a:ext cx="523104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pe</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z</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iua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urm</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ă</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toare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556792"/>
            <a:ext cx="8136904" cy="1828800"/>
          </a:xfrm>
        </p:spPr>
        <p:txBody>
          <a:bodyPr/>
          <a:lstStyle/>
          <a:p>
            <a:pPr lvl="0"/>
            <a:r>
              <a:rPr lang="ro-RO" sz="2000" dirty="0" smtClean="0"/>
              <a:t>Ofertele se pot depune până la ora 11.15 a zilei anterioare livrării, numită Ziua de Tranzacţionare.</a:t>
            </a:r>
            <a:endParaRPr lang="en-US" sz="2000" dirty="0" smtClean="0"/>
          </a:p>
          <a:p>
            <a:pPr lvl="0"/>
            <a:r>
              <a:rPr lang="ro-RO" sz="2000" dirty="0" smtClean="0"/>
              <a:t>Până la ora 12:00, operatorul pieţei calculează PIP şi informează participanţii asupra ofertelor acceptate la tranzacţionare</a:t>
            </a:r>
            <a:endParaRPr lang="en-US" sz="2000" dirty="0" smtClean="0"/>
          </a:p>
          <a:p>
            <a:pPr lvl="0"/>
            <a:r>
              <a:rPr lang="ro-RO" sz="2000" dirty="0" smtClean="0"/>
              <a:t>Până la 12.30, participanţii au voie să depună contestaţii, după care ofertele se consideră acceptate.</a:t>
            </a:r>
            <a:endParaRPr lang="en-US" sz="2000" dirty="0" smtClean="0"/>
          </a:p>
          <a:p>
            <a:pPr lvl="0"/>
            <a:r>
              <a:rPr lang="ro-RO" sz="2000" dirty="0" smtClean="0"/>
              <a:t>Până la 13:30, operatorul pieţei stabileşte notificări fizice pe care le va înainta pentru verificare către fiecare părţi responsabile cu echilibrarea de care aparţin respectivii participanţi.</a:t>
            </a:r>
            <a:endParaRPr lang="en-US" sz="2000" dirty="0" smtClean="0"/>
          </a:p>
          <a:p>
            <a:pPr lvl="0"/>
            <a:r>
              <a:rPr lang="ro-RO" sz="2000" dirty="0" smtClean="0"/>
              <a:t>După aprobarea notificărilor fizice şi acceptarea ofertelor pe PZU, se desfăşoară piaţa de echilibrare.</a:t>
            </a:r>
            <a:endParaRPr lang="en-US" sz="2000" dirty="0"/>
          </a:p>
        </p:txBody>
      </p:sp>
      <p:sp>
        <p:nvSpPr>
          <p:cNvPr id="4" name="Rectangle 3"/>
          <p:cNvSpPr/>
          <p:nvPr/>
        </p:nvSpPr>
        <p:spPr>
          <a:xfrm>
            <a:off x="924405" y="332656"/>
            <a:ext cx="523104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pe</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z</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iua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urm</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ă</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toare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556792"/>
            <a:ext cx="8136904" cy="1828800"/>
          </a:xfrm>
        </p:spPr>
        <p:txBody>
          <a:bodyPr/>
          <a:lstStyle/>
          <a:p>
            <a:r>
              <a:rPr lang="ro-RO" sz="2400" dirty="0" smtClean="0"/>
              <a:t>Piaţa pentru serviciile de sistem are ca scop tranzacţionarea cantităţilor necesare de putere activă şi reactivă necesare pentru asigurarea funcţionării optime a SEN.</a:t>
            </a:r>
          </a:p>
          <a:p>
            <a:endParaRPr lang="ro-RO" sz="2400" dirty="0" smtClean="0"/>
          </a:p>
          <a:p>
            <a:r>
              <a:rPr lang="ro-RO" sz="2400" dirty="0" smtClean="0"/>
              <a:t>Codul tehnic al reţelei electrice de transport defineşte servicii de sistem pentru:</a:t>
            </a:r>
            <a:endParaRPr lang="en-US" sz="2400" dirty="0" smtClean="0"/>
          </a:p>
          <a:p>
            <a:pPr lvl="1"/>
            <a:r>
              <a:rPr lang="ro-RO" sz="2000" dirty="0" smtClean="0"/>
              <a:t>reglajul de frecvenţă</a:t>
            </a:r>
            <a:endParaRPr lang="en-US" sz="2000" dirty="0" smtClean="0"/>
          </a:p>
          <a:p>
            <a:pPr lvl="1"/>
            <a:r>
              <a:rPr lang="ro-RO" sz="2000" dirty="0" smtClean="0"/>
              <a:t>compensarea abaterilor dintre producţie şi consum</a:t>
            </a:r>
            <a:endParaRPr lang="en-US" sz="2000" dirty="0" smtClean="0"/>
          </a:p>
          <a:p>
            <a:pPr lvl="1"/>
            <a:r>
              <a:rPr lang="ro-RO" sz="2000" dirty="0" smtClean="0"/>
              <a:t>reglarea tensiunii</a:t>
            </a:r>
            <a:endParaRPr lang="en-US" sz="2000" dirty="0" smtClean="0"/>
          </a:p>
          <a:p>
            <a:pPr lvl="1"/>
            <a:r>
              <a:rPr lang="ro-RO" sz="2000" dirty="0" smtClean="0"/>
              <a:t>compensarea pierderilor proprii tehnologice</a:t>
            </a:r>
            <a:endParaRPr lang="en-US" sz="2000" dirty="0" smtClean="0"/>
          </a:p>
          <a:p>
            <a:pPr lvl="1"/>
            <a:r>
              <a:rPr lang="ro-RO" sz="2000" dirty="0" smtClean="0"/>
              <a:t>restaurarea după un colaps zonal sau general</a:t>
            </a:r>
            <a:endParaRPr lang="en-US" sz="2000" dirty="0" smtClean="0"/>
          </a:p>
          <a:p>
            <a:endParaRPr lang="en-US" sz="2400" dirty="0"/>
          </a:p>
        </p:txBody>
      </p:sp>
      <p:sp>
        <p:nvSpPr>
          <p:cNvPr id="4" name="Rectangle 3"/>
          <p:cNvSpPr/>
          <p:nvPr/>
        </p:nvSpPr>
        <p:spPr>
          <a:xfrm>
            <a:off x="467544" y="332656"/>
            <a:ext cx="825264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serviciilor tehnologice de sistem</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556792"/>
            <a:ext cx="8136904" cy="1828800"/>
          </a:xfrm>
        </p:spPr>
        <p:txBody>
          <a:bodyPr/>
          <a:lstStyle/>
          <a:p>
            <a:r>
              <a:rPr lang="ro-RO" sz="2400" dirty="0" smtClean="0"/>
              <a:t>Rezerva de reglaj primar trebuie să fie mobilizată automat şi integral în maxim 30 s, la o abatere cvasistaţionară a frecvenţei de  200 </a:t>
            </a:r>
            <a:r>
              <a:rPr lang="ro-RO" sz="2400" dirty="0" err="1" smtClean="0"/>
              <a:t>mHz</a:t>
            </a:r>
            <a:r>
              <a:rPr lang="ro-RO" sz="2400" dirty="0" smtClean="0"/>
              <a:t> de la valoarea de consemn şi trebuie să poată rămâne în funcţiune pe o durată de minim 15 minute. Asigurarea reglajului primar este gratuită şi obligatorie pentru toţi producătorii cu grupuri </a:t>
            </a:r>
            <a:r>
              <a:rPr lang="ro-RO" sz="2400" dirty="0" err="1" smtClean="0"/>
              <a:t>dispecerizabile</a:t>
            </a:r>
            <a:r>
              <a:rPr lang="ro-RO" sz="2400" dirty="0" smtClean="0"/>
              <a:t>.</a:t>
            </a:r>
            <a:endParaRPr lang="en-US" sz="2400" dirty="0" smtClean="0"/>
          </a:p>
          <a:p>
            <a:endParaRPr lang="ro-RO" sz="2400" dirty="0" smtClean="0"/>
          </a:p>
          <a:p>
            <a:r>
              <a:rPr lang="ro-RO" sz="2400" dirty="0" smtClean="0"/>
              <a:t>Rezerva de reglaj secundar trebuie să poată fi mobilizată integral, automat, într-un interval de maximum 15 minute şi participă la reglajul frecvenţei şi a soldului SEN (echilibrului producţie-consum) sau la completarea rezervei primare.</a:t>
            </a:r>
            <a:endParaRPr lang="en-US" sz="2400" dirty="0" smtClean="0"/>
          </a:p>
          <a:p>
            <a:endParaRPr lang="en-US" sz="2400" dirty="0"/>
          </a:p>
        </p:txBody>
      </p:sp>
      <p:sp>
        <p:nvSpPr>
          <p:cNvPr id="4" name="Rectangle 3"/>
          <p:cNvSpPr/>
          <p:nvPr/>
        </p:nvSpPr>
        <p:spPr>
          <a:xfrm>
            <a:off x="467544" y="332656"/>
            <a:ext cx="825264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serviciilor tehnologice de sistem</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556792"/>
            <a:ext cx="8136904" cy="1828800"/>
          </a:xfrm>
        </p:spPr>
        <p:txBody>
          <a:bodyPr/>
          <a:lstStyle/>
          <a:p>
            <a:r>
              <a:rPr lang="ro-RO" sz="2400" dirty="0" smtClean="0"/>
              <a:t>Rezerva terţiară rapidă este furnizată la cererea Transelectrica de către producători şi are rolul de a reface rezerva rapidă şi a participa la reglajul de frecvenţă şi de sold. Ca şi rezerva secundară, trebuie să fie disponibilă în 15 minute.</a:t>
            </a:r>
          </a:p>
          <a:p>
            <a:endParaRPr lang="en-US" sz="2400" dirty="0" smtClean="0"/>
          </a:p>
          <a:p>
            <a:r>
              <a:rPr lang="ro-RO" sz="2400" dirty="0" smtClean="0"/>
              <a:t>Rezerva terţiară lentă este furnizată de producători la cererea OTS şi completează rezerva terţiară rapidă sau asigură echilibrul între producţie şi consum pe o perioadă mai lungă.</a:t>
            </a:r>
            <a:endParaRPr lang="en-US" sz="2400" dirty="0" smtClean="0"/>
          </a:p>
          <a:p>
            <a:endParaRPr lang="en-US" sz="2400" dirty="0"/>
          </a:p>
        </p:txBody>
      </p:sp>
      <p:sp>
        <p:nvSpPr>
          <p:cNvPr id="4" name="Rectangle 3"/>
          <p:cNvSpPr/>
          <p:nvPr/>
        </p:nvSpPr>
        <p:spPr>
          <a:xfrm>
            <a:off x="467544" y="332656"/>
            <a:ext cx="825264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serviciilor tehnologice de sistem</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556792"/>
            <a:ext cx="8136904" cy="1828800"/>
          </a:xfrm>
        </p:spPr>
        <p:txBody>
          <a:bodyPr/>
          <a:lstStyle/>
          <a:p>
            <a:r>
              <a:rPr lang="ro-RO" dirty="0" smtClean="0"/>
              <a:t>Reglajul de tensiune este realizat prin trei  metode:</a:t>
            </a:r>
            <a:endParaRPr lang="en-US" dirty="0" smtClean="0"/>
          </a:p>
          <a:p>
            <a:pPr lvl="1"/>
            <a:r>
              <a:rPr lang="ro-RO" dirty="0" smtClean="0"/>
              <a:t>injectarea sau absorbţia de putere reactivă de către producători</a:t>
            </a:r>
            <a:endParaRPr lang="en-US" dirty="0" smtClean="0"/>
          </a:p>
          <a:p>
            <a:pPr lvl="1"/>
            <a:r>
              <a:rPr lang="ro-RO" dirty="0" smtClean="0"/>
              <a:t>compensarea circulaţiilor de putere reactivă din reţea de către OTS, distribuitori sau consumatori</a:t>
            </a:r>
            <a:endParaRPr lang="en-US" dirty="0" smtClean="0"/>
          </a:p>
          <a:p>
            <a:pPr lvl="1"/>
            <a:r>
              <a:rPr lang="ro-RO" dirty="0" smtClean="0"/>
              <a:t>schimburi transfrontaliere</a:t>
            </a:r>
            <a:endParaRPr lang="en-US" dirty="0" smtClean="0"/>
          </a:p>
          <a:p>
            <a:endParaRPr lang="en-US" sz="2400" dirty="0"/>
          </a:p>
        </p:txBody>
      </p:sp>
      <p:sp>
        <p:nvSpPr>
          <p:cNvPr id="4" name="Rectangle 3"/>
          <p:cNvSpPr/>
          <p:nvPr/>
        </p:nvSpPr>
        <p:spPr>
          <a:xfrm>
            <a:off x="467544" y="332656"/>
            <a:ext cx="825264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serviciilor tehnologice de sistem</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556792"/>
            <a:ext cx="8136904" cy="1828800"/>
          </a:xfrm>
        </p:spPr>
        <p:txBody>
          <a:bodyPr/>
          <a:lstStyle/>
          <a:p>
            <a:r>
              <a:rPr lang="ro-RO" dirty="0" smtClean="0"/>
              <a:t>Necesarul de servicii de sistem pentru reglarea frecvenţei (putere activă) şi a tensiunii (putere reactivă capacitivă şi inductivă) este calculat de către operatorul de transport şi sistem (OTS) din cadrul Transelectrica pe perioade de timp continue la nivel anual, sezonier, lunar, săptămânal sau zilnic sau doar pe anumite intervale de </a:t>
            </a:r>
            <a:r>
              <a:rPr lang="ro-RO" dirty="0" err="1" smtClean="0"/>
              <a:t>dispecerizare</a:t>
            </a:r>
            <a:r>
              <a:rPr lang="ro-RO" dirty="0" smtClean="0"/>
              <a:t>.</a:t>
            </a:r>
          </a:p>
          <a:p>
            <a:endParaRPr lang="ro-RO" sz="2400" dirty="0" smtClean="0"/>
          </a:p>
          <a:p>
            <a:r>
              <a:rPr lang="ro-RO" dirty="0" smtClean="0"/>
              <a:t>Toate procedurile de ofertare trebuie să fie nediscriminatorii şi transparente.</a:t>
            </a:r>
            <a:endParaRPr lang="en-US" dirty="0" smtClean="0"/>
          </a:p>
          <a:p>
            <a:endParaRPr lang="en-US" sz="2400" dirty="0"/>
          </a:p>
        </p:txBody>
      </p:sp>
      <p:sp>
        <p:nvSpPr>
          <p:cNvPr id="4" name="Rectangle 3"/>
          <p:cNvSpPr/>
          <p:nvPr/>
        </p:nvSpPr>
        <p:spPr>
          <a:xfrm>
            <a:off x="467544" y="332656"/>
            <a:ext cx="825264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serviciilor tehnologice de sistem</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556792"/>
            <a:ext cx="8136904" cy="1828800"/>
          </a:xfrm>
        </p:spPr>
        <p:txBody>
          <a:bodyPr/>
          <a:lstStyle/>
          <a:p>
            <a:r>
              <a:rPr lang="ro-RO" dirty="0" smtClean="0"/>
              <a:t>Ofertarea necesarului de putere activă pentru reglarea frecvenţei este obligatorie pentru participanţii la piaţa de echilibrare</a:t>
            </a:r>
          </a:p>
          <a:p>
            <a:r>
              <a:rPr lang="ro-RO" dirty="0" smtClean="0"/>
              <a:t> </a:t>
            </a:r>
            <a:r>
              <a:rPr lang="en-US" dirty="0" smtClean="0"/>
              <a:t>P</a:t>
            </a:r>
            <a:r>
              <a:rPr lang="ro-RO" dirty="0" err="1" smtClean="0"/>
              <a:t>roducătorii</a:t>
            </a:r>
            <a:r>
              <a:rPr lang="ro-RO" dirty="0" smtClean="0"/>
              <a:t> sunt obligaţi dă oferteze necesarul de reglaj secundar de putere reactivă pentru reglarea tensiunii.</a:t>
            </a:r>
          </a:p>
          <a:p>
            <a:r>
              <a:rPr lang="ro-RO" dirty="0" smtClean="0"/>
              <a:t>OTS poate achiziţiona putere reactivă pentru reglajul tensiunii şi de la distribuitori.</a:t>
            </a:r>
          </a:p>
          <a:p>
            <a:r>
              <a:rPr lang="ro-RO" dirty="0" smtClean="0"/>
              <a:t>Reglajul primar de tensiune este obligatoriu şi gratuit.</a:t>
            </a:r>
            <a:endParaRPr lang="en-US" dirty="0"/>
          </a:p>
        </p:txBody>
      </p:sp>
      <p:sp>
        <p:nvSpPr>
          <p:cNvPr id="4" name="Rectangle 3"/>
          <p:cNvSpPr/>
          <p:nvPr/>
        </p:nvSpPr>
        <p:spPr>
          <a:xfrm>
            <a:off x="467544" y="332656"/>
            <a:ext cx="825264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serviciilor tehnologice de sistem</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556792"/>
            <a:ext cx="8136904" cy="1828800"/>
          </a:xfrm>
        </p:spPr>
        <p:txBody>
          <a:bodyPr/>
          <a:lstStyle/>
          <a:p>
            <a:r>
              <a:rPr lang="ro-RO" dirty="0" smtClean="0"/>
              <a:t>Serviciile de sistem pentru acoperirea pierderilor tehnice se achiziţionează de către operatorii de reţea prin ofertare publică sau de pe PZU.</a:t>
            </a:r>
            <a:endParaRPr lang="en-US" dirty="0"/>
          </a:p>
        </p:txBody>
      </p:sp>
      <p:sp>
        <p:nvSpPr>
          <p:cNvPr id="4" name="Rectangle 3"/>
          <p:cNvSpPr/>
          <p:nvPr/>
        </p:nvSpPr>
        <p:spPr>
          <a:xfrm>
            <a:off x="467544" y="332656"/>
            <a:ext cx="825264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serviciilor tehnologice de sistem</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en-US" sz="2400" dirty="0" smtClean="0"/>
              <a:t>10.07.1948 - se </a:t>
            </a:r>
            <a:r>
              <a:rPr lang="en-US" sz="2400" dirty="0" err="1" smtClean="0"/>
              <a:t>înfiinţează</a:t>
            </a:r>
            <a:r>
              <a:rPr lang="en-US" sz="2400" dirty="0" smtClean="0"/>
              <a:t> </a:t>
            </a:r>
            <a:r>
              <a:rPr lang="en-US" sz="2400" dirty="0" err="1" smtClean="0"/>
              <a:t>Centrala</a:t>
            </a:r>
            <a:r>
              <a:rPr lang="en-US" sz="2400" dirty="0" smtClean="0"/>
              <a:t> </a:t>
            </a:r>
            <a:r>
              <a:rPr lang="en-US" sz="2400" dirty="0" err="1" smtClean="0"/>
              <a:t>Industriala</a:t>
            </a:r>
            <a:r>
              <a:rPr lang="en-US" sz="2400" dirty="0" smtClean="0"/>
              <a:t> a </a:t>
            </a:r>
            <a:r>
              <a:rPr lang="en-US" sz="2400" dirty="0" err="1" smtClean="0"/>
              <a:t>Energiei</a:t>
            </a:r>
            <a:r>
              <a:rPr lang="en-US" sz="2400" dirty="0" smtClean="0"/>
              <a:t> </a:t>
            </a:r>
            <a:r>
              <a:rPr lang="en-US" sz="2400" dirty="0" err="1" smtClean="0"/>
              <a:t>Electrice</a:t>
            </a:r>
            <a:r>
              <a:rPr lang="en-US" sz="2400" dirty="0" smtClean="0"/>
              <a:t> in </a:t>
            </a:r>
            <a:r>
              <a:rPr lang="en-US" sz="2400" dirty="0" err="1" smtClean="0"/>
              <a:t>Ministerul</a:t>
            </a:r>
            <a:r>
              <a:rPr lang="en-US" sz="2400" dirty="0" smtClean="0"/>
              <a:t> </a:t>
            </a:r>
            <a:r>
              <a:rPr lang="en-US" sz="2400" dirty="0" err="1" smtClean="0"/>
              <a:t>Industriei</a:t>
            </a:r>
            <a:endParaRPr lang="en-US" sz="2400" dirty="0" smtClean="0"/>
          </a:p>
          <a:p>
            <a:r>
              <a:rPr lang="en-US" sz="2400" dirty="0" smtClean="0"/>
              <a:t>1949 Prima </a:t>
            </a:r>
            <a:r>
              <a:rPr lang="en-US" sz="2400" dirty="0" err="1" smtClean="0"/>
              <a:t>interconexiune</a:t>
            </a:r>
            <a:r>
              <a:rPr lang="en-US" sz="2400" dirty="0" smtClean="0"/>
              <a:t> cu </a:t>
            </a:r>
            <a:r>
              <a:rPr lang="en-US" sz="2400" dirty="0" err="1" smtClean="0"/>
              <a:t>sistemul</a:t>
            </a:r>
            <a:r>
              <a:rPr lang="en-US" sz="2400" dirty="0" smtClean="0"/>
              <a:t> energetic al </a:t>
            </a:r>
            <a:r>
              <a:rPr lang="en-US" sz="2400" dirty="0" err="1" smtClean="0"/>
              <a:t>unei</a:t>
            </a:r>
            <a:r>
              <a:rPr lang="en-US" sz="2400" dirty="0" smtClean="0"/>
              <a:t> </a:t>
            </a:r>
            <a:r>
              <a:rPr lang="en-US" sz="2400" dirty="0" err="1" smtClean="0"/>
              <a:t>alte</a:t>
            </a:r>
            <a:r>
              <a:rPr lang="en-US" sz="2400" dirty="0" smtClean="0"/>
              <a:t> </a:t>
            </a:r>
            <a:r>
              <a:rPr lang="en-US" sz="2400" dirty="0" err="1" smtClean="0"/>
              <a:t>ţări</a:t>
            </a:r>
            <a:r>
              <a:rPr lang="en-US" sz="2400" dirty="0" smtClean="0"/>
              <a:t>, LEA de 60 kV, CTE </a:t>
            </a:r>
            <a:r>
              <a:rPr lang="en-US" sz="2400" dirty="0" err="1" smtClean="0"/>
              <a:t>Grozăveşti</a:t>
            </a:r>
            <a:r>
              <a:rPr lang="en-US" sz="2400" dirty="0" smtClean="0"/>
              <a:t> – Giurgiu –Ruse, 60 km, </a:t>
            </a:r>
            <a:r>
              <a:rPr lang="en-US" sz="2400" dirty="0" err="1" smtClean="0"/>
              <a:t>cablu</a:t>
            </a:r>
            <a:r>
              <a:rPr lang="en-US" sz="2400" dirty="0" smtClean="0"/>
              <a:t> </a:t>
            </a:r>
            <a:r>
              <a:rPr lang="en-US" sz="2400" dirty="0" err="1" smtClean="0"/>
              <a:t>subfluvial</a:t>
            </a:r>
            <a:endParaRPr lang="en-US" sz="2400" dirty="0" smtClean="0"/>
          </a:p>
          <a:p>
            <a:r>
              <a:rPr lang="en-US" sz="2400" dirty="0" smtClean="0"/>
              <a:t>1950 Se </a:t>
            </a:r>
            <a:r>
              <a:rPr lang="en-US" sz="2400" dirty="0" err="1" smtClean="0"/>
              <a:t>adoptă</a:t>
            </a:r>
            <a:r>
              <a:rPr lang="en-US" sz="2400" dirty="0" smtClean="0"/>
              <a:t> </a:t>
            </a:r>
            <a:r>
              <a:rPr lang="ro-RO" sz="2400" dirty="0" smtClean="0"/>
              <a:t>p</a:t>
            </a:r>
            <a:r>
              <a:rPr lang="en-US" sz="2400" dirty="0" err="1" smtClean="0"/>
              <a:t>rimul</a:t>
            </a:r>
            <a:r>
              <a:rPr lang="en-US" sz="2400" dirty="0" smtClean="0"/>
              <a:t> plan de </a:t>
            </a:r>
            <a:r>
              <a:rPr lang="en-US" sz="2400" dirty="0" err="1" smtClean="0"/>
              <a:t>electrificare</a:t>
            </a:r>
            <a:r>
              <a:rPr lang="en-US" sz="2400" dirty="0" smtClean="0"/>
              <a:t> a </a:t>
            </a:r>
            <a:r>
              <a:rPr lang="en-US" sz="2400" dirty="0" err="1" smtClean="0"/>
              <a:t>ţării</a:t>
            </a:r>
            <a:r>
              <a:rPr lang="en-US" sz="2400" dirty="0" smtClean="0"/>
              <a:t> (1951-1960)</a:t>
            </a:r>
          </a:p>
          <a:p>
            <a:pPr eaLnBrk="1" hangingPunct="1"/>
            <a:endParaRPr lang="en-US" b="1" dirty="0" smtClean="0"/>
          </a:p>
        </p:txBody>
      </p:sp>
      <p:sp>
        <p:nvSpPr>
          <p:cNvPr id="4" name="Rectangle 3"/>
          <p:cNvSpPr/>
          <p:nvPr/>
        </p:nvSpPr>
        <p:spPr>
          <a:xfrm>
            <a:off x="204038" y="260648"/>
            <a:ext cx="628390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Istoricul SEN (1941-1950)</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dirty="0" smtClean="0"/>
              <a:t>Pentru managementul congestiilor interne, necesarul de servicii de sistem se achiziţionează de pe piaţa de echilibrare, sub formă de rezerve de reglaj de putere activă secundară, terţiară şi lentă.</a:t>
            </a:r>
          </a:p>
          <a:p>
            <a:r>
              <a:rPr lang="ro-RO" dirty="0" smtClean="0"/>
              <a:t> OTS poate încheia şi contracte bilaterale, doar în cazuri extreme, când</a:t>
            </a:r>
            <a:endParaRPr lang="en-US" dirty="0" smtClean="0"/>
          </a:p>
          <a:p>
            <a:pPr lvl="1"/>
            <a:r>
              <a:rPr lang="ro-RO" dirty="0" smtClean="0"/>
              <a:t>OTS se aşteaptă ca restricţiile de reţea între secţiunea respectivă a SEN şi restul SEN să apară în mai mult de 10 % din perioada de contractare a rezervei respective;</a:t>
            </a:r>
            <a:endParaRPr lang="en-US" dirty="0" smtClean="0"/>
          </a:p>
          <a:p>
            <a:pPr lvl="1"/>
            <a:r>
              <a:rPr lang="ro-RO" dirty="0" smtClean="0"/>
              <a:t>restricţiile de reţea pot fi rezolvate doar utilizând cantităţile de rezerve contractate prin contracte bilaterale</a:t>
            </a:r>
            <a:endParaRPr lang="en-US" dirty="0" smtClean="0"/>
          </a:p>
          <a:p>
            <a:pPr lvl="1"/>
            <a:r>
              <a:rPr lang="ro-RO" dirty="0" smtClean="0"/>
              <a:t>participanţii la PE care pot furniza rezerve în respectiva parte a SEN nu sunt mai mult de trei</a:t>
            </a:r>
            <a:endParaRPr lang="en-US" dirty="0"/>
          </a:p>
        </p:txBody>
      </p:sp>
      <p:sp>
        <p:nvSpPr>
          <p:cNvPr id="4" name="Rectangle 3"/>
          <p:cNvSpPr/>
          <p:nvPr/>
        </p:nvSpPr>
        <p:spPr>
          <a:xfrm>
            <a:off x="467544" y="332656"/>
            <a:ext cx="825264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serviciilor tehnologice de sistem</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136904" cy="1828800"/>
          </a:xfrm>
        </p:spPr>
        <p:txBody>
          <a:bodyPr/>
          <a:lstStyle/>
          <a:p>
            <a:r>
              <a:rPr lang="ro-RO" dirty="0" smtClean="0"/>
              <a:t>Piaţa de echilibrare (PE) este coordonată de Operatorul pieţei de echilibrare (OPE) din cadrul Transelectrica. Ea are ca scop achiziţionarea energiei pentru:</a:t>
            </a:r>
            <a:endParaRPr lang="en-US" dirty="0" smtClean="0"/>
          </a:p>
          <a:p>
            <a:pPr lvl="1"/>
            <a:r>
              <a:rPr lang="ro-RO" dirty="0" smtClean="0"/>
              <a:t>asigurarea flexibilităţii şi stabilităţii Sistemului Electroenergetic Naţional (SEN), coordonată de Operatorul de Transport şi Sistem Transelectrica (OTS)</a:t>
            </a:r>
            <a:endParaRPr lang="en-US" dirty="0" smtClean="0"/>
          </a:p>
          <a:p>
            <a:pPr lvl="1"/>
            <a:r>
              <a:rPr lang="ro-RO" dirty="0" smtClean="0"/>
              <a:t>rezolvarea comercială a restricţiilor de reţea </a:t>
            </a:r>
            <a:endParaRPr lang="en-US" dirty="0"/>
          </a:p>
        </p:txBody>
      </p:sp>
      <p:sp>
        <p:nvSpPr>
          <p:cNvPr id="4" name="Rectangle 3"/>
          <p:cNvSpPr/>
          <p:nvPr/>
        </p:nvSpPr>
        <p:spPr>
          <a:xfrm>
            <a:off x="683568" y="332656"/>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Pe piaţa de echilibrare, OTS cumpără şi/sau vinde energie electrică activă de la/către participanții la piață deţinători de unităţi/consumuri </a:t>
            </a:r>
            <a:r>
              <a:rPr lang="ro-RO" dirty="0" err="1" smtClean="0"/>
              <a:t>dispecerizabile</a:t>
            </a:r>
            <a:r>
              <a:rPr lang="ro-RO" dirty="0" smtClean="0"/>
              <a:t>, în scopul compensării abaterilor de la valorile programate ale producției si consumului de energie electrică.</a:t>
            </a:r>
            <a:endParaRPr lang="en-US" dirty="0"/>
          </a:p>
        </p:txBody>
      </p:sp>
      <p:sp>
        <p:nvSpPr>
          <p:cNvPr id="4" name="Rectangle 3"/>
          <p:cNvSpPr/>
          <p:nvPr/>
        </p:nvSpPr>
        <p:spPr>
          <a:xfrm>
            <a:off x="683568" y="404664"/>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Pe </a:t>
            </a:r>
            <a:r>
              <a:rPr lang="ro-RO" dirty="0" err="1" smtClean="0"/>
              <a:t>PE</a:t>
            </a:r>
            <a:r>
              <a:rPr lang="ro-RO" dirty="0" smtClean="0"/>
              <a:t> se tranzacţionează energia de echilibrare corespunzătoare reglajului</a:t>
            </a:r>
            <a:endParaRPr lang="en-US" dirty="0" smtClean="0"/>
          </a:p>
          <a:p>
            <a:pPr lvl="1"/>
            <a:r>
              <a:rPr lang="ro-RO" dirty="0" smtClean="0"/>
              <a:t>secundar </a:t>
            </a:r>
            <a:endParaRPr lang="en-US" dirty="0" smtClean="0"/>
          </a:p>
          <a:p>
            <a:pPr lvl="1"/>
            <a:r>
              <a:rPr lang="ro-RO" dirty="0" smtClean="0"/>
              <a:t>terţiar rapid</a:t>
            </a:r>
            <a:endParaRPr lang="en-US" dirty="0" smtClean="0"/>
          </a:p>
          <a:p>
            <a:pPr lvl="1"/>
            <a:r>
              <a:rPr lang="ro-RO" dirty="0" smtClean="0"/>
              <a:t>terţiar lent. </a:t>
            </a:r>
            <a:endParaRPr lang="en-US" dirty="0" smtClean="0"/>
          </a:p>
          <a:p>
            <a:r>
              <a:rPr lang="ro-RO" dirty="0" smtClean="0"/>
              <a:t>Rezerva de reglaj primar (30 sec - 15 minute) pentru reglajul frecvenţei este obligatorie şi gratuită.</a:t>
            </a:r>
            <a:endParaRPr lang="en-US" dirty="0"/>
          </a:p>
        </p:txBody>
      </p:sp>
      <p:sp>
        <p:nvSpPr>
          <p:cNvPr id="4" name="Rectangle 3"/>
          <p:cNvSpPr/>
          <p:nvPr/>
        </p:nvSpPr>
        <p:spPr>
          <a:xfrm>
            <a:off x="683568" y="404664"/>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Energia de echilibrare achiziţionată se poate folosi pentru</a:t>
            </a:r>
            <a:endParaRPr lang="en-US" dirty="0" smtClean="0"/>
          </a:p>
          <a:p>
            <a:pPr lvl="1"/>
            <a:r>
              <a:rPr lang="ro-RO" dirty="0" smtClean="0"/>
              <a:t>creşterea de putere (creşterea generării sau scăderea consumului) </a:t>
            </a:r>
            <a:endParaRPr lang="en-US" dirty="0" smtClean="0"/>
          </a:p>
          <a:p>
            <a:pPr lvl="1"/>
            <a:r>
              <a:rPr lang="ro-RO" dirty="0" smtClean="0"/>
              <a:t>reducerea de putere (prin reducerea producţiei sau creşterea consumului)</a:t>
            </a:r>
            <a:endParaRPr lang="en-US" dirty="0"/>
          </a:p>
        </p:txBody>
      </p:sp>
      <p:sp>
        <p:nvSpPr>
          <p:cNvPr id="4" name="Rectangle 3"/>
          <p:cNvSpPr/>
          <p:nvPr/>
        </p:nvSpPr>
        <p:spPr>
          <a:xfrm>
            <a:off x="683568" y="404664"/>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Fiecare participant la piaţă este obligat să desemneze o Parte Responsabilă cu Echilibrarea (PRE) care să-l reprezinte pe piaţa de echilibrare şi să-şi asume eventualele dezechilibre produse de acesta pe piaţă.</a:t>
            </a:r>
          </a:p>
          <a:p>
            <a:endParaRPr lang="ro-RO" dirty="0" smtClean="0"/>
          </a:p>
          <a:p>
            <a:r>
              <a:rPr lang="ro-RO" dirty="0" smtClean="0"/>
              <a:t> PRE trebuie să notifice către OTS toate ofertele de tranzacţionare pentru participanţii pe care îi reprezintă, pentru toate intervalele de tranzacţionare din ziua următoare. </a:t>
            </a:r>
            <a:endParaRPr lang="en-US" dirty="0"/>
          </a:p>
        </p:txBody>
      </p:sp>
      <p:sp>
        <p:nvSpPr>
          <p:cNvPr id="4" name="Rectangle 3"/>
          <p:cNvSpPr/>
          <p:nvPr/>
        </p:nvSpPr>
        <p:spPr>
          <a:xfrm>
            <a:off x="683568" y="404664"/>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Participanţii sunt obligaţi să oferteze pe </a:t>
            </a:r>
            <a:r>
              <a:rPr lang="ro-RO" dirty="0" err="1" smtClean="0"/>
              <a:t>PE</a:t>
            </a:r>
            <a:r>
              <a:rPr lang="ro-RO" dirty="0" smtClean="0"/>
              <a:t> toate capacităţile de producţie şi consumurile </a:t>
            </a:r>
            <a:r>
              <a:rPr lang="ro-RO" dirty="0" err="1" smtClean="0"/>
              <a:t>dispecerizabile</a:t>
            </a:r>
            <a:r>
              <a:rPr lang="ro-RO" dirty="0" smtClean="0"/>
              <a:t> care sunt disponibile după realizarea programării pe PZU, cel puţin la nivelul obligaţiilor de asigurare a rezervelor contractate.</a:t>
            </a:r>
          </a:p>
          <a:p>
            <a:endParaRPr lang="ro-RO" dirty="0" smtClean="0"/>
          </a:p>
          <a:p>
            <a:r>
              <a:rPr lang="ro-RO" dirty="0" smtClean="0"/>
              <a:t>Se pot transmite următoarele tipuri de oferte:</a:t>
            </a:r>
            <a:endParaRPr lang="en-US" dirty="0" smtClean="0"/>
          </a:p>
          <a:p>
            <a:pPr lvl="1"/>
            <a:r>
              <a:rPr lang="ro-RO" dirty="0" smtClean="0"/>
              <a:t>Oferte zilnice</a:t>
            </a:r>
            <a:endParaRPr lang="en-US" dirty="0" smtClean="0"/>
          </a:p>
          <a:p>
            <a:pPr lvl="1"/>
            <a:r>
              <a:rPr lang="ro-RO" dirty="0" smtClean="0"/>
              <a:t>Oferte fixe</a:t>
            </a:r>
            <a:endParaRPr lang="en-US" dirty="0" smtClean="0"/>
          </a:p>
          <a:p>
            <a:endParaRPr lang="en-US" dirty="0"/>
          </a:p>
        </p:txBody>
      </p:sp>
      <p:sp>
        <p:nvSpPr>
          <p:cNvPr id="4" name="Rectangle 3"/>
          <p:cNvSpPr/>
          <p:nvPr/>
        </p:nvSpPr>
        <p:spPr>
          <a:xfrm>
            <a:off x="683568" y="404664"/>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Ofertele zilnice pot avea maxim zece perechi preţ-cantitate şi trebuie date pentru fiecare interval de </a:t>
            </a:r>
            <a:r>
              <a:rPr lang="ro-RO" dirty="0" err="1" smtClean="0"/>
              <a:t>dispecerizare</a:t>
            </a:r>
            <a:r>
              <a:rPr lang="ro-RO" dirty="0" smtClean="0"/>
              <a:t> </a:t>
            </a:r>
            <a:r>
              <a:rPr lang="ro-RO" dirty="0" err="1" smtClean="0"/>
              <a:t>de</a:t>
            </a:r>
            <a:r>
              <a:rPr lang="ro-RO" dirty="0" smtClean="0"/>
              <a:t> o oră din ziua de livrare, pentru fiecare unitate de producţie sau consumator </a:t>
            </a:r>
            <a:r>
              <a:rPr lang="ro-RO" dirty="0" err="1" smtClean="0"/>
              <a:t>dispecerizabil</a:t>
            </a:r>
            <a:r>
              <a:rPr lang="ro-RO" dirty="0" smtClean="0"/>
              <a:t>. </a:t>
            </a:r>
          </a:p>
          <a:p>
            <a:endParaRPr lang="ro-RO" dirty="0" smtClean="0"/>
          </a:p>
          <a:p>
            <a:r>
              <a:rPr lang="ro-RO" dirty="0" smtClean="0"/>
              <a:t>pot fi pentru creştere de putere şi pentru reducere de putere.</a:t>
            </a:r>
            <a:endParaRPr lang="en-US" dirty="0" smtClean="0"/>
          </a:p>
          <a:p>
            <a:endParaRPr lang="en-US" dirty="0"/>
          </a:p>
        </p:txBody>
      </p:sp>
      <p:sp>
        <p:nvSpPr>
          <p:cNvPr id="4" name="Rectangle 3"/>
          <p:cNvSpPr/>
          <p:nvPr/>
        </p:nvSpPr>
        <p:spPr>
          <a:xfrm>
            <a:off x="683568" y="404664"/>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Ofertele se pot transmite de la închiderea PZU şi până la ora 17.00 a zilei de tranzacţionare (ultima zi înaintea livrării).</a:t>
            </a:r>
          </a:p>
          <a:p>
            <a:endParaRPr lang="ro-RO" dirty="0" smtClean="0"/>
          </a:p>
          <a:p>
            <a:r>
              <a:rPr lang="ro-RO" dirty="0" smtClean="0"/>
              <a:t>Până la 18.30, operatorul comercial al pieţei trebuie să valideze ofertele. Dacă consideră necesar, OTS le poate revizui.</a:t>
            </a:r>
            <a:endParaRPr lang="en-US" dirty="0" smtClean="0"/>
          </a:p>
          <a:p>
            <a:endParaRPr lang="en-US" dirty="0"/>
          </a:p>
        </p:txBody>
      </p:sp>
      <p:sp>
        <p:nvSpPr>
          <p:cNvPr id="4" name="Rectangle 3"/>
          <p:cNvSpPr/>
          <p:nvPr/>
        </p:nvSpPr>
        <p:spPr>
          <a:xfrm>
            <a:off x="683568" y="404664"/>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Ofertele fixe se transmit numai pentru reglaj terţiar lent şi trebuie să conţină două componente: </a:t>
            </a:r>
            <a:endParaRPr lang="en-US" dirty="0" smtClean="0"/>
          </a:p>
          <a:p>
            <a:pPr lvl="1"/>
            <a:r>
              <a:rPr lang="ro-RO" dirty="0" smtClean="0"/>
              <a:t>Oferta fixă pentru pornire – preţul pentru care participantul este dispus să pornească un grup generator ori să iniţieze reducerea unui consum</a:t>
            </a:r>
            <a:endParaRPr lang="en-US" dirty="0" smtClean="0"/>
          </a:p>
          <a:p>
            <a:pPr lvl="1"/>
            <a:r>
              <a:rPr lang="ro-RO" dirty="0" smtClean="0"/>
              <a:t>Oferta fixă pentru menţinere în rezervă caldă – preţul menţinerii în rezervă caldă pentru o unitate de producţie timp de o oră. Pentru consumuri, preţul este zero.</a:t>
            </a:r>
            <a:endParaRPr lang="en-US" dirty="0" smtClean="0"/>
          </a:p>
          <a:p>
            <a:endParaRPr lang="en-US" dirty="0"/>
          </a:p>
        </p:txBody>
      </p:sp>
      <p:sp>
        <p:nvSpPr>
          <p:cNvPr id="4" name="Rectangle 3"/>
          <p:cNvSpPr/>
          <p:nvPr/>
        </p:nvSpPr>
        <p:spPr>
          <a:xfrm>
            <a:off x="683568" y="404664"/>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268760"/>
            <a:ext cx="8136904" cy="1828800"/>
          </a:xfrm>
        </p:spPr>
        <p:txBody>
          <a:bodyPr/>
          <a:lstStyle/>
          <a:p>
            <a:r>
              <a:rPr lang="en-US" sz="2400" dirty="0" smtClean="0"/>
              <a:t>1953 </a:t>
            </a:r>
            <a:r>
              <a:rPr lang="ro-RO" sz="2400" dirty="0" smtClean="0"/>
              <a:t>- p</a:t>
            </a:r>
            <a:r>
              <a:rPr lang="en-US" sz="2400" dirty="0" err="1" smtClean="0"/>
              <a:t>rima</a:t>
            </a:r>
            <a:r>
              <a:rPr lang="en-US" sz="2400" dirty="0" smtClean="0"/>
              <a:t> </a:t>
            </a:r>
            <a:r>
              <a:rPr lang="en-US" sz="2400" dirty="0" err="1" smtClean="0"/>
              <a:t>staţie</a:t>
            </a:r>
            <a:r>
              <a:rPr lang="en-US" sz="2400" dirty="0" smtClean="0"/>
              <a:t> </a:t>
            </a:r>
            <a:r>
              <a:rPr lang="en-US" sz="2400" dirty="0" err="1" smtClean="0"/>
              <a:t>electrică</a:t>
            </a:r>
            <a:r>
              <a:rPr lang="en-US" sz="2400" dirty="0" smtClean="0"/>
              <a:t> 110 kV, </a:t>
            </a:r>
            <a:r>
              <a:rPr lang="en-US" sz="2400" dirty="0" err="1" smtClean="0"/>
              <a:t>Braşov</a:t>
            </a:r>
            <a:r>
              <a:rPr lang="en-US" sz="2400" dirty="0" smtClean="0"/>
              <a:t> 100/35/6 kV, 3 x 20 MVA</a:t>
            </a:r>
          </a:p>
          <a:p>
            <a:r>
              <a:rPr lang="en-US" sz="2400" dirty="0" smtClean="0"/>
              <a:t>1954 </a:t>
            </a:r>
            <a:r>
              <a:rPr lang="ro-RO" sz="2400" dirty="0" smtClean="0"/>
              <a:t>- i</a:t>
            </a:r>
            <a:r>
              <a:rPr lang="en-US" sz="2400" dirty="0" err="1" smtClean="0"/>
              <a:t>nterconectarea</a:t>
            </a:r>
            <a:r>
              <a:rPr lang="en-US" sz="2400" dirty="0" smtClean="0"/>
              <a:t> </a:t>
            </a:r>
            <a:r>
              <a:rPr lang="en-US" sz="2400" dirty="0" err="1" smtClean="0"/>
              <a:t>sistemului</a:t>
            </a:r>
            <a:r>
              <a:rPr lang="en-US" sz="2400" dirty="0" smtClean="0"/>
              <a:t> energetic </a:t>
            </a:r>
            <a:r>
              <a:rPr lang="en-US" sz="2400" dirty="0" err="1" smtClean="0"/>
              <a:t>Ardeal</a:t>
            </a:r>
            <a:r>
              <a:rPr lang="en-US" sz="2400" dirty="0" smtClean="0"/>
              <a:t> cu </a:t>
            </a:r>
            <a:r>
              <a:rPr lang="en-US" sz="2400" dirty="0" err="1" smtClean="0"/>
              <a:t>sistemul</a:t>
            </a:r>
            <a:r>
              <a:rPr lang="en-US" sz="2400" dirty="0" smtClean="0"/>
              <a:t> </a:t>
            </a:r>
            <a:r>
              <a:rPr lang="en-US" sz="2400" dirty="0" err="1" smtClean="0"/>
              <a:t>Muntenia</a:t>
            </a:r>
            <a:endParaRPr lang="en-US" sz="2400" dirty="0" smtClean="0"/>
          </a:p>
          <a:p>
            <a:r>
              <a:rPr lang="en-US" sz="2400" dirty="0" smtClean="0"/>
              <a:t>13.06.1955</a:t>
            </a:r>
            <a:r>
              <a:rPr lang="ro-RO" sz="2400" dirty="0" smtClean="0"/>
              <a:t> -</a:t>
            </a:r>
            <a:r>
              <a:rPr lang="en-US" sz="2400" dirty="0" smtClean="0"/>
              <a:t> </a:t>
            </a:r>
            <a:r>
              <a:rPr lang="ro-RO" sz="2400" dirty="0" smtClean="0"/>
              <a:t>s</a:t>
            </a:r>
            <a:r>
              <a:rPr lang="en-US" sz="2400" dirty="0" smtClean="0"/>
              <a:t>e </a:t>
            </a:r>
            <a:r>
              <a:rPr lang="en-US" sz="2400" dirty="0" err="1" smtClean="0"/>
              <a:t>înfiinţează</a:t>
            </a:r>
            <a:r>
              <a:rPr lang="en-US" sz="2400" dirty="0" smtClean="0"/>
              <a:t> </a:t>
            </a:r>
            <a:r>
              <a:rPr lang="en-US" sz="2400" dirty="0" err="1" smtClean="0"/>
              <a:t>Dispecerul</a:t>
            </a:r>
            <a:r>
              <a:rPr lang="en-US" sz="2400" dirty="0" smtClean="0"/>
              <a:t> Energetic National</a:t>
            </a:r>
          </a:p>
          <a:p>
            <a:r>
              <a:rPr lang="en-US" sz="2400" dirty="0" smtClean="0"/>
              <a:t>1955 - prima LEA de 110 kV din Moldova, </a:t>
            </a:r>
            <a:r>
              <a:rPr lang="en-US" sz="2400" dirty="0" err="1" smtClean="0"/>
              <a:t>Borzeşti</a:t>
            </a:r>
            <a:r>
              <a:rPr lang="en-US" sz="2400" dirty="0" smtClean="0"/>
              <a:t> – </a:t>
            </a:r>
            <a:r>
              <a:rPr lang="en-US" sz="2400" dirty="0" err="1" smtClean="0"/>
              <a:t>Focşani</a:t>
            </a:r>
            <a:endParaRPr lang="en-US" sz="2400" dirty="0" smtClean="0"/>
          </a:p>
          <a:p>
            <a:r>
              <a:rPr lang="en-US" sz="2400" dirty="0" smtClean="0"/>
              <a:t>1957 - </a:t>
            </a:r>
            <a:r>
              <a:rPr lang="en-US" sz="2400" dirty="0" err="1" smtClean="0"/>
              <a:t>racordarea</a:t>
            </a:r>
            <a:r>
              <a:rPr lang="en-US" sz="2400" dirty="0" smtClean="0"/>
              <a:t> la 110 kV a </a:t>
            </a:r>
            <a:r>
              <a:rPr lang="en-US" sz="2400" dirty="0" err="1" smtClean="0"/>
              <a:t>zonei</a:t>
            </a:r>
            <a:r>
              <a:rPr lang="en-US" sz="2400" dirty="0" smtClean="0"/>
              <a:t> </a:t>
            </a:r>
            <a:r>
              <a:rPr lang="en-US" sz="2400" dirty="0" err="1" smtClean="0"/>
              <a:t>Iaşi</a:t>
            </a:r>
            <a:r>
              <a:rPr lang="en-US" sz="2400" dirty="0" smtClean="0"/>
              <a:t> </a:t>
            </a:r>
            <a:r>
              <a:rPr lang="en-US" sz="2400" dirty="0" err="1" smtClean="0"/>
              <a:t>prin</a:t>
            </a:r>
            <a:r>
              <a:rPr lang="en-US" sz="2400" dirty="0" smtClean="0"/>
              <a:t> LEA de 110 kV Roman-</a:t>
            </a:r>
            <a:r>
              <a:rPr lang="en-US" sz="2400" dirty="0" err="1" smtClean="0"/>
              <a:t>Iaşi</a:t>
            </a:r>
            <a:endParaRPr lang="en-US" sz="2400" dirty="0" smtClean="0"/>
          </a:p>
          <a:p>
            <a:r>
              <a:rPr lang="en-US" sz="2400" dirty="0" smtClean="0"/>
              <a:t>1959,  24 </a:t>
            </a:r>
            <a:r>
              <a:rPr lang="en-US" sz="2400" dirty="0" err="1" smtClean="0"/>
              <a:t>ianuarie</a:t>
            </a:r>
            <a:r>
              <a:rPr lang="en-US" sz="2400" dirty="0" smtClean="0"/>
              <a:t>, </a:t>
            </a:r>
            <a:r>
              <a:rPr lang="en-US" sz="2400" dirty="0" err="1" smtClean="0"/>
              <a:t>ora</a:t>
            </a:r>
            <a:r>
              <a:rPr lang="en-US" sz="2400" dirty="0" smtClean="0"/>
              <a:t> 16 - </a:t>
            </a:r>
            <a:r>
              <a:rPr lang="en-US" sz="2400" dirty="0" err="1" smtClean="0"/>
              <a:t>primul</a:t>
            </a:r>
            <a:r>
              <a:rPr lang="en-US" sz="2400" dirty="0" smtClean="0"/>
              <a:t> </a:t>
            </a:r>
            <a:r>
              <a:rPr lang="en-US" sz="2400" dirty="0" err="1" smtClean="0"/>
              <a:t>paralel</a:t>
            </a:r>
            <a:r>
              <a:rPr lang="en-US" sz="2400" dirty="0" smtClean="0"/>
              <a:t> </a:t>
            </a:r>
            <a:r>
              <a:rPr lang="en-US" sz="2400" dirty="0" err="1" smtClean="0"/>
              <a:t>între</a:t>
            </a:r>
            <a:r>
              <a:rPr lang="en-US" sz="2400" dirty="0" smtClean="0"/>
              <a:t> </a:t>
            </a:r>
            <a:r>
              <a:rPr lang="en-US" sz="2400" dirty="0" err="1" smtClean="0"/>
              <a:t>sistemul</a:t>
            </a:r>
            <a:r>
              <a:rPr lang="en-US" sz="2400" dirty="0" smtClean="0"/>
              <a:t> energetic </a:t>
            </a:r>
            <a:r>
              <a:rPr lang="en-US" sz="2400" dirty="0" err="1" smtClean="0"/>
              <a:t>naţional</a:t>
            </a:r>
            <a:r>
              <a:rPr lang="en-US" sz="2400" dirty="0" smtClean="0"/>
              <a:t> de 110 kV </a:t>
            </a:r>
            <a:r>
              <a:rPr lang="en-US" sz="2400" dirty="0" err="1" smtClean="0"/>
              <a:t>şi</a:t>
            </a:r>
            <a:r>
              <a:rPr lang="en-US" sz="2400" dirty="0" smtClean="0"/>
              <a:t> </a:t>
            </a:r>
            <a:r>
              <a:rPr lang="en-US" sz="2400" dirty="0" err="1" smtClean="0"/>
              <a:t>sistemul</a:t>
            </a:r>
            <a:r>
              <a:rPr lang="en-US" sz="2400" dirty="0" smtClean="0"/>
              <a:t> Moldova </a:t>
            </a:r>
            <a:r>
              <a:rPr lang="en-US" sz="2400" dirty="0" err="1" smtClean="0"/>
              <a:t>prin</a:t>
            </a:r>
            <a:r>
              <a:rPr lang="en-US" sz="2400" dirty="0" smtClean="0"/>
              <a:t> </a:t>
            </a:r>
            <a:r>
              <a:rPr lang="en-US" sz="2400" dirty="0" err="1" smtClean="0"/>
              <a:t>punerea</a:t>
            </a:r>
            <a:r>
              <a:rPr lang="en-US" sz="2400" dirty="0" smtClean="0"/>
              <a:t> </a:t>
            </a:r>
            <a:r>
              <a:rPr lang="en-US" sz="2400" dirty="0" err="1" smtClean="0"/>
              <a:t>în</a:t>
            </a:r>
            <a:r>
              <a:rPr lang="en-US" sz="2400" dirty="0" smtClean="0"/>
              <a:t> </a:t>
            </a:r>
            <a:r>
              <a:rPr lang="en-US" sz="2400" dirty="0" err="1" smtClean="0"/>
              <a:t>funcţiune</a:t>
            </a:r>
            <a:r>
              <a:rPr lang="en-US" sz="2400" dirty="0" smtClean="0"/>
              <a:t> a LEA de 110 kV </a:t>
            </a:r>
            <a:r>
              <a:rPr lang="en-US" sz="2400" dirty="0" err="1" smtClean="0"/>
              <a:t>Buzău</a:t>
            </a:r>
            <a:r>
              <a:rPr lang="en-US" sz="2400" dirty="0" smtClean="0"/>
              <a:t> – </a:t>
            </a:r>
            <a:r>
              <a:rPr lang="en-US" sz="2400" dirty="0" err="1" smtClean="0"/>
              <a:t>Focşani</a:t>
            </a:r>
            <a:r>
              <a:rPr lang="en-US" sz="2400" dirty="0" smtClean="0"/>
              <a:t>, </a:t>
            </a:r>
            <a:r>
              <a:rPr lang="en-US" sz="2400" dirty="0" err="1" smtClean="0"/>
              <a:t>creându</a:t>
            </a:r>
            <a:r>
              <a:rPr lang="en-US" sz="2400" dirty="0" smtClean="0"/>
              <a:t>-se </a:t>
            </a:r>
            <a:r>
              <a:rPr lang="en-US" sz="2400" dirty="0" err="1" smtClean="0"/>
              <a:t>Sistemul</a:t>
            </a:r>
            <a:r>
              <a:rPr lang="en-US" sz="2400" dirty="0" smtClean="0"/>
              <a:t> </a:t>
            </a:r>
            <a:r>
              <a:rPr lang="en-US" sz="2400" dirty="0" err="1" smtClean="0"/>
              <a:t>Electronergetic</a:t>
            </a:r>
            <a:r>
              <a:rPr lang="en-US" sz="2400" dirty="0" smtClean="0"/>
              <a:t> </a:t>
            </a:r>
            <a:r>
              <a:rPr lang="en-US" sz="2400" dirty="0" err="1" smtClean="0"/>
              <a:t>Naţional</a:t>
            </a:r>
            <a:r>
              <a:rPr lang="en-US" sz="2400" dirty="0" smtClean="0"/>
              <a:t>.</a:t>
            </a:r>
          </a:p>
          <a:p>
            <a:r>
              <a:rPr lang="en-US" sz="2400" dirty="0" smtClean="0">
                <a:solidFill>
                  <a:schemeClr val="bg1">
                    <a:lumMod val="95000"/>
                  </a:schemeClr>
                </a:solidFill>
              </a:rPr>
              <a:t>1960 </a:t>
            </a:r>
            <a:r>
              <a:rPr lang="ro-RO" sz="2400" dirty="0" smtClean="0">
                <a:solidFill>
                  <a:schemeClr val="bg1">
                    <a:lumMod val="95000"/>
                  </a:schemeClr>
                </a:solidFill>
              </a:rPr>
              <a:t>- t</a:t>
            </a:r>
            <a:r>
              <a:rPr lang="en-US" sz="2400" dirty="0" err="1" smtClean="0">
                <a:solidFill>
                  <a:schemeClr val="bg1">
                    <a:lumMod val="95000"/>
                  </a:schemeClr>
                </a:solidFill>
              </a:rPr>
              <a:t>oate</a:t>
            </a:r>
            <a:r>
              <a:rPr lang="en-US" sz="2400" dirty="0" smtClean="0">
                <a:solidFill>
                  <a:schemeClr val="bg1">
                    <a:lumMod val="95000"/>
                  </a:schemeClr>
                </a:solidFill>
              </a:rPr>
              <a:t> </a:t>
            </a:r>
            <a:r>
              <a:rPr lang="en-US" sz="2400" dirty="0" err="1" smtClean="0"/>
              <a:t>zonele</a:t>
            </a:r>
            <a:r>
              <a:rPr lang="en-US" sz="2400" dirty="0" smtClean="0"/>
              <a:t> </a:t>
            </a:r>
            <a:r>
              <a:rPr lang="en-US" sz="2400" dirty="0" err="1" smtClean="0"/>
              <a:t>geografice</a:t>
            </a:r>
            <a:r>
              <a:rPr lang="en-US" sz="2400" dirty="0" smtClean="0"/>
              <a:t> ale </a:t>
            </a:r>
            <a:r>
              <a:rPr lang="en-US" sz="2400" dirty="0" err="1" smtClean="0"/>
              <a:t>ţării</a:t>
            </a:r>
            <a:r>
              <a:rPr lang="en-US" sz="2400" dirty="0" smtClean="0"/>
              <a:t> </a:t>
            </a:r>
            <a:r>
              <a:rPr lang="en-US" sz="2400" dirty="0" err="1" smtClean="0"/>
              <a:t>sunt</a:t>
            </a:r>
            <a:r>
              <a:rPr lang="en-US" sz="2400" dirty="0" smtClean="0"/>
              <a:t> </a:t>
            </a:r>
            <a:r>
              <a:rPr lang="en-US" sz="2400" dirty="0" err="1" smtClean="0"/>
              <a:t>racordate</a:t>
            </a:r>
            <a:r>
              <a:rPr lang="en-US" sz="2400" dirty="0" smtClean="0"/>
              <a:t> la SEN</a:t>
            </a:r>
          </a:p>
          <a:p>
            <a:pPr eaLnBrk="1" hangingPunct="1"/>
            <a:endParaRPr lang="en-US" b="1" dirty="0" smtClean="0"/>
          </a:p>
        </p:txBody>
      </p:sp>
      <p:sp>
        <p:nvSpPr>
          <p:cNvPr id="4" name="Rectangle 3"/>
          <p:cNvSpPr/>
          <p:nvPr/>
        </p:nvSpPr>
        <p:spPr>
          <a:xfrm>
            <a:off x="199195" y="260648"/>
            <a:ext cx="6293582"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Istoricul SEN (1951-1960)</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Oferta fixă se aplică tuturor intervalelor de </a:t>
            </a:r>
            <a:r>
              <a:rPr lang="ro-RO" dirty="0" err="1" smtClean="0"/>
              <a:t>dispecerizare</a:t>
            </a:r>
            <a:r>
              <a:rPr lang="ro-RO" dirty="0" smtClean="0"/>
              <a:t> din ziua de livrare, şi trebuie trimise separat pentru fiecare unitate de producţie şi consumator </a:t>
            </a:r>
            <a:r>
              <a:rPr lang="ro-RO" dirty="0" err="1" smtClean="0"/>
              <a:t>dispecerizabil</a:t>
            </a:r>
            <a:r>
              <a:rPr lang="ro-RO" dirty="0" smtClean="0"/>
              <a:t>, cu maxim o săptămână înaintea zilei de livrare</a:t>
            </a:r>
          </a:p>
          <a:p>
            <a:endParaRPr lang="ro-RO" dirty="0" smtClean="0"/>
          </a:p>
          <a:p>
            <a:r>
              <a:rPr lang="ro-RO" dirty="0" smtClean="0"/>
              <a:t>Piaţa se încheie şi ofertele sunt trimise operatorului de decontare la ora 19.00 înaintea zilei de livrare.</a:t>
            </a:r>
            <a:endParaRPr lang="en-US" dirty="0" smtClean="0"/>
          </a:p>
          <a:p>
            <a:endParaRPr lang="en-US" dirty="0"/>
          </a:p>
        </p:txBody>
      </p:sp>
      <p:sp>
        <p:nvSpPr>
          <p:cNvPr id="4" name="Rectangle 3"/>
          <p:cNvSpPr/>
          <p:nvPr/>
        </p:nvSpPr>
        <p:spPr>
          <a:xfrm>
            <a:off x="683568" y="404664"/>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Certificatele verzi sunt un mecanism de susţinere a producţiei din resurse regenerabile.</a:t>
            </a:r>
            <a:endParaRPr lang="en-US" dirty="0" smtClean="0"/>
          </a:p>
        </p:txBody>
      </p:sp>
      <p:sp>
        <p:nvSpPr>
          <p:cNvPr id="4" name="Rectangle 3"/>
          <p:cNvSpPr/>
          <p:nvPr/>
        </p:nvSpPr>
        <p:spPr>
          <a:xfrm>
            <a:off x="683568" y="404664"/>
            <a:ext cx="5231433"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certificatelor verzi</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Pot primi certificate verzi următoarele producătorii din:</a:t>
            </a:r>
            <a:endParaRPr lang="en-US" dirty="0" smtClean="0"/>
          </a:p>
          <a:p>
            <a:pPr lvl="2"/>
            <a:r>
              <a:rPr lang="ro-RO" dirty="0" smtClean="0"/>
              <a:t>Energie hidro din centrale cu o putere instalată de cel mult 10 MW</a:t>
            </a:r>
            <a:endParaRPr lang="en-US" dirty="0" smtClean="0"/>
          </a:p>
          <a:p>
            <a:pPr lvl="2"/>
            <a:r>
              <a:rPr lang="ro-RO" dirty="0" smtClean="0"/>
              <a:t>Energie eoliană</a:t>
            </a:r>
            <a:endParaRPr lang="en-US" dirty="0" smtClean="0"/>
          </a:p>
          <a:p>
            <a:pPr lvl="2"/>
            <a:r>
              <a:rPr lang="ro-RO" dirty="0" smtClean="0"/>
              <a:t>Energie solară</a:t>
            </a:r>
            <a:endParaRPr lang="en-US" dirty="0" smtClean="0"/>
          </a:p>
          <a:p>
            <a:pPr lvl="2"/>
            <a:r>
              <a:rPr lang="ro-RO" dirty="0" smtClean="0"/>
              <a:t>Energie geotermală si gazele combustibile asociate</a:t>
            </a:r>
            <a:endParaRPr lang="en-US" dirty="0" smtClean="0"/>
          </a:p>
          <a:p>
            <a:pPr lvl="2"/>
            <a:r>
              <a:rPr lang="ro-RO" dirty="0" smtClean="0"/>
              <a:t>Biomasă</a:t>
            </a:r>
            <a:endParaRPr lang="en-US" dirty="0" smtClean="0"/>
          </a:p>
          <a:p>
            <a:pPr lvl="2"/>
            <a:r>
              <a:rPr lang="ro-RO" dirty="0" err="1" smtClean="0"/>
              <a:t>Biolichide</a:t>
            </a:r>
            <a:endParaRPr lang="en-US" dirty="0" smtClean="0"/>
          </a:p>
          <a:p>
            <a:pPr lvl="2"/>
            <a:r>
              <a:rPr lang="ro-RO" dirty="0" smtClean="0"/>
              <a:t>Biogaz</a:t>
            </a:r>
            <a:endParaRPr lang="en-US" dirty="0" smtClean="0"/>
          </a:p>
          <a:p>
            <a:pPr lvl="2"/>
            <a:r>
              <a:rPr lang="ro-RO" dirty="0" smtClean="0"/>
              <a:t>Gaz de fermentare a deşeurilor</a:t>
            </a:r>
            <a:endParaRPr lang="en-US" dirty="0" smtClean="0"/>
          </a:p>
          <a:p>
            <a:pPr lvl="2"/>
            <a:r>
              <a:rPr lang="ro-RO" dirty="0" smtClean="0"/>
              <a:t>Gaz de fermentare a nămolurilor din instalațiile de epurare a apelor uzate</a:t>
            </a:r>
            <a:endParaRPr lang="en-US" dirty="0"/>
          </a:p>
        </p:txBody>
      </p:sp>
      <p:sp>
        <p:nvSpPr>
          <p:cNvPr id="4" name="Rectangle 3"/>
          <p:cNvSpPr/>
          <p:nvPr/>
        </p:nvSpPr>
        <p:spPr>
          <a:xfrm>
            <a:off x="683568" y="404664"/>
            <a:ext cx="5231433"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certificatelor verzi</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136904" cy="1828800"/>
          </a:xfrm>
        </p:spPr>
        <p:txBody>
          <a:bodyPr/>
          <a:lstStyle/>
          <a:p>
            <a:r>
              <a:rPr lang="ro-RO" dirty="0" smtClean="0"/>
              <a:t>Producătorii din surse regenerabile primesc în mod diferenţiat câte un număr de certificate verzi pentru fiecare MW produs, astfel:</a:t>
            </a:r>
            <a:endParaRPr lang="en-US" dirty="0" smtClean="0"/>
          </a:p>
          <a:p>
            <a:pPr lvl="1"/>
            <a:r>
              <a:rPr lang="ro-RO" dirty="0" smtClean="0"/>
              <a:t>eolian: 2 CV</a:t>
            </a:r>
            <a:r>
              <a:rPr lang="en-US" dirty="0" smtClean="0"/>
              <a:t>/</a:t>
            </a:r>
            <a:r>
              <a:rPr lang="en-US" dirty="0" err="1" smtClean="0"/>
              <a:t>MWh</a:t>
            </a:r>
            <a:r>
              <a:rPr lang="en-US" dirty="0" smtClean="0"/>
              <a:t> (</a:t>
            </a:r>
            <a:r>
              <a:rPr lang="en-US" dirty="0" err="1" smtClean="0"/>
              <a:t>amânat</a:t>
            </a:r>
            <a:r>
              <a:rPr lang="en-US" dirty="0" smtClean="0"/>
              <a:t> 1) </a:t>
            </a:r>
            <a:r>
              <a:rPr lang="en-US" dirty="0" err="1" smtClean="0"/>
              <a:t>până</a:t>
            </a:r>
            <a:r>
              <a:rPr lang="en-US" dirty="0" smtClean="0"/>
              <a:t> </a:t>
            </a:r>
            <a:r>
              <a:rPr lang="en-US" dirty="0" err="1" smtClean="0"/>
              <a:t>în</a:t>
            </a:r>
            <a:r>
              <a:rPr lang="en-US" dirty="0" smtClean="0"/>
              <a:t> 2017 </a:t>
            </a:r>
            <a:r>
              <a:rPr lang="en-US" dirty="0" err="1" smtClean="0"/>
              <a:t>şi</a:t>
            </a:r>
            <a:r>
              <a:rPr lang="en-US" dirty="0" smtClean="0"/>
              <a:t> 1 CV/</a:t>
            </a:r>
            <a:r>
              <a:rPr lang="en-US" dirty="0" err="1" smtClean="0"/>
              <a:t>MWh</a:t>
            </a:r>
            <a:r>
              <a:rPr lang="en-US" dirty="0" smtClean="0"/>
              <a:t> </a:t>
            </a:r>
            <a:r>
              <a:rPr lang="ro-RO" dirty="0" smtClean="0"/>
              <a:t>î</a:t>
            </a:r>
            <a:r>
              <a:rPr lang="en-US" dirty="0" err="1" smtClean="0"/>
              <a:t>ncepând</a:t>
            </a:r>
            <a:r>
              <a:rPr lang="en-US" dirty="0" smtClean="0"/>
              <a:t> din 2018</a:t>
            </a:r>
          </a:p>
          <a:p>
            <a:pPr lvl="1"/>
            <a:r>
              <a:rPr lang="ro-RO" dirty="0" smtClean="0"/>
              <a:t>solar: 6 CV/MWh (amânat 2)</a:t>
            </a:r>
            <a:endParaRPr lang="en-US" dirty="0" smtClean="0"/>
          </a:p>
          <a:p>
            <a:pPr lvl="1"/>
            <a:r>
              <a:rPr lang="ro-RO" dirty="0" smtClean="0"/>
              <a:t>microhidrocentrale: 3 CV/MWh (amânat 1) pentru MHC noi, 2 pentru MHC retehnologizate şi 0.5 CV</a:t>
            </a:r>
            <a:r>
              <a:rPr lang="en-US" dirty="0" smtClean="0"/>
              <a:t>/</a:t>
            </a:r>
            <a:r>
              <a:rPr lang="ro-RO" dirty="0" smtClean="0"/>
              <a:t>MWh pentru MHC neretehnologizate</a:t>
            </a:r>
            <a:endParaRPr lang="en-US" dirty="0" smtClean="0"/>
          </a:p>
          <a:p>
            <a:r>
              <a:rPr lang="ro-RO" dirty="0" smtClean="0"/>
              <a:t>restul: 3 CV</a:t>
            </a:r>
            <a:r>
              <a:rPr lang="en-US" dirty="0" smtClean="0"/>
              <a:t>/ </a:t>
            </a:r>
            <a:r>
              <a:rPr lang="en-US" dirty="0" err="1" smtClean="0"/>
              <a:t>MWh</a:t>
            </a:r>
            <a:r>
              <a:rPr lang="en-US" dirty="0" smtClean="0"/>
              <a:t> </a:t>
            </a:r>
            <a:endParaRPr lang="en-US" dirty="0"/>
          </a:p>
        </p:txBody>
      </p:sp>
      <p:sp>
        <p:nvSpPr>
          <p:cNvPr id="4" name="Rectangle 3"/>
          <p:cNvSpPr/>
          <p:nvPr/>
        </p:nvSpPr>
        <p:spPr>
          <a:xfrm>
            <a:off x="683568" y="404664"/>
            <a:ext cx="5231433"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certificatelor verzi</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136904" cy="1828800"/>
          </a:xfrm>
        </p:spPr>
        <p:txBody>
          <a:bodyPr/>
          <a:lstStyle/>
          <a:p>
            <a:r>
              <a:rPr lang="ro-RO" dirty="0" smtClean="0"/>
              <a:t>Furnizorii sunt obligaţi ca o cotă-parte din energia totală achiziţionată de pe piaţă să fie produsă din surse regenerabile sau să fie acoperită de o cantitate corespunzătoare de certificate verzi.</a:t>
            </a:r>
          </a:p>
          <a:p>
            <a:endParaRPr lang="ro-RO" dirty="0" smtClean="0"/>
          </a:p>
          <a:p>
            <a:r>
              <a:rPr lang="ro-RO" dirty="0" smtClean="0"/>
              <a:t>Pentru anul 2012, această cotă a fost stabilită la 0.1188 CV</a:t>
            </a:r>
            <a:r>
              <a:rPr lang="en-US" dirty="0" smtClean="0"/>
              <a:t>/</a:t>
            </a:r>
            <a:r>
              <a:rPr lang="en-US" dirty="0" err="1" smtClean="0"/>
              <a:t>MWh</a:t>
            </a:r>
            <a:r>
              <a:rPr lang="en-US" dirty="0" smtClean="0"/>
              <a:t> </a:t>
            </a:r>
            <a:endParaRPr lang="en-US" dirty="0"/>
          </a:p>
        </p:txBody>
      </p:sp>
      <p:sp>
        <p:nvSpPr>
          <p:cNvPr id="4" name="Rectangle 3"/>
          <p:cNvSpPr/>
          <p:nvPr/>
        </p:nvSpPr>
        <p:spPr>
          <a:xfrm>
            <a:off x="683568" y="404664"/>
            <a:ext cx="5231433"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certificatelor verzi</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136904" cy="1828800"/>
          </a:xfrm>
        </p:spPr>
        <p:txBody>
          <a:bodyPr/>
          <a:lstStyle/>
          <a:p>
            <a:r>
              <a:rPr lang="en-US" dirty="0" smtClean="0"/>
              <a:t>OPCOM </a:t>
            </a:r>
            <a:r>
              <a:rPr lang="en-US" dirty="0" err="1" smtClean="0"/>
              <a:t>pune</a:t>
            </a:r>
            <a:r>
              <a:rPr lang="en-US" dirty="0" smtClean="0"/>
              <a:t> la </a:t>
            </a:r>
            <a:r>
              <a:rPr lang="en-US" dirty="0" err="1" smtClean="0"/>
              <a:t>dispo</a:t>
            </a:r>
            <a:r>
              <a:rPr lang="ro-RO" dirty="0" err="1" smtClean="0"/>
              <a:t>ziţia</a:t>
            </a:r>
            <a:r>
              <a:rPr lang="ro-RO" dirty="0" smtClean="0"/>
              <a:t> participanţilor la piaţă două pieţe pentru tranzacţionarea certificatelor verzi:</a:t>
            </a:r>
            <a:endParaRPr lang="en-US" dirty="0" smtClean="0"/>
          </a:p>
          <a:p>
            <a:pPr lvl="1"/>
            <a:r>
              <a:rPr lang="ro-RO" dirty="0" smtClean="0"/>
              <a:t>piaţa contractelor bilaterale a certificatelor verzi (PCBCV)</a:t>
            </a:r>
            <a:endParaRPr lang="en-US" dirty="0" smtClean="0"/>
          </a:p>
          <a:p>
            <a:pPr lvl="1"/>
            <a:r>
              <a:rPr lang="ro-RO" dirty="0" smtClean="0"/>
              <a:t>piaţa centralizată a certificatelor verzi (PCCV)</a:t>
            </a:r>
            <a:endParaRPr lang="en-US" dirty="0"/>
          </a:p>
        </p:txBody>
      </p:sp>
      <p:sp>
        <p:nvSpPr>
          <p:cNvPr id="4" name="Rectangle 3"/>
          <p:cNvSpPr/>
          <p:nvPr/>
        </p:nvSpPr>
        <p:spPr>
          <a:xfrm>
            <a:off x="683568" y="404664"/>
            <a:ext cx="5231433"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certificatelor verzi</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556792"/>
            <a:ext cx="8136904" cy="1828800"/>
          </a:xfrm>
        </p:spPr>
        <p:txBody>
          <a:bodyPr/>
          <a:lstStyle/>
          <a:p>
            <a:r>
              <a:rPr lang="en-US" sz="2400" dirty="0" smtClean="0"/>
              <a:t>1963 - prima LEA 220 kV, CHE </a:t>
            </a:r>
            <a:r>
              <a:rPr lang="en-US" sz="2400" dirty="0" err="1" smtClean="0"/>
              <a:t>Stejaru</a:t>
            </a:r>
            <a:r>
              <a:rPr lang="en-US" sz="2400" dirty="0" smtClean="0"/>
              <a:t> </a:t>
            </a:r>
            <a:r>
              <a:rPr lang="en-US" sz="2400" dirty="0" err="1" smtClean="0"/>
              <a:t>Bicaz</a:t>
            </a:r>
            <a:r>
              <a:rPr lang="en-US" sz="2400" dirty="0" smtClean="0"/>
              <a:t> – CTE </a:t>
            </a:r>
            <a:r>
              <a:rPr lang="en-US" sz="2400" dirty="0" err="1" smtClean="0"/>
              <a:t>Fântânele</a:t>
            </a:r>
            <a:endParaRPr lang="en-US" sz="2400" dirty="0" smtClean="0"/>
          </a:p>
          <a:p>
            <a:r>
              <a:rPr lang="en-US" sz="2400" dirty="0" smtClean="0"/>
              <a:t>1965 - prima LEA 220 kV </a:t>
            </a:r>
            <a:r>
              <a:rPr lang="en-US" sz="2400" dirty="0" err="1" smtClean="0"/>
              <a:t>dublu</a:t>
            </a:r>
            <a:r>
              <a:rPr lang="en-US" sz="2400" dirty="0" smtClean="0"/>
              <a:t> circuit, LEA </a:t>
            </a:r>
            <a:r>
              <a:rPr lang="en-US" sz="2400" dirty="0" err="1" smtClean="0"/>
              <a:t>Işalniţa</a:t>
            </a:r>
            <a:r>
              <a:rPr lang="en-US" sz="2400" dirty="0" smtClean="0"/>
              <a:t> – </a:t>
            </a:r>
            <a:r>
              <a:rPr lang="en-US" sz="2400" dirty="0" err="1" smtClean="0"/>
              <a:t>Slatina</a:t>
            </a:r>
            <a:endParaRPr lang="en-US" sz="2400" dirty="0" smtClean="0"/>
          </a:p>
          <a:p>
            <a:r>
              <a:rPr lang="en-US" sz="2400" dirty="0" smtClean="0"/>
              <a:t>1965 </a:t>
            </a:r>
            <a:r>
              <a:rPr lang="ro-RO" sz="2400" dirty="0" smtClean="0"/>
              <a:t>- p</a:t>
            </a:r>
            <a:r>
              <a:rPr lang="en-US" sz="2400" dirty="0" err="1" smtClean="0"/>
              <a:t>rima</a:t>
            </a:r>
            <a:r>
              <a:rPr lang="en-US" sz="2400" dirty="0" smtClean="0"/>
              <a:t> </a:t>
            </a:r>
            <a:r>
              <a:rPr lang="en-US" sz="2400" dirty="0" err="1" smtClean="0"/>
              <a:t>interconexiune</a:t>
            </a:r>
            <a:r>
              <a:rPr lang="en-US" sz="2400" dirty="0" smtClean="0"/>
              <a:t> la 400 kV</a:t>
            </a:r>
          </a:p>
          <a:p>
            <a:r>
              <a:rPr lang="en-US" sz="2400" dirty="0" smtClean="0"/>
              <a:t>01.10.1968 </a:t>
            </a:r>
            <a:r>
              <a:rPr lang="ro-RO" sz="2400" dirty="0" smtClean="0"/>
              <a:t>- î</a:t>
            </a:r>
            <a:r>
              <a:rPr lang="en-US" sz="2400" dirty="0" err="1" smtClean="0"/>
              <a:t>nfiinţarea</a:t>
            </a:r>
            <a:r>
              <a:rPr lang="en-US" sz="2400" dirty="0" smtClean="0"/>
              <a:t> </a:t>
            </a:r>
            <a:r>
              <a:rPr lang="en-US" sz="2400" dirty="0" err="1" smtClean="0"/>
              <a:t>Dispecerilor</a:t>
            </a:r>
            <a:r>
              <a:rPr lang="en-US" sz="2400" dirty="0" smtClean="0"/>
              <a:t> </a:t>
            </a:r>
            <a:r>
              <a:rPr lang="en-US" sz="2400" dirty="0" err="1" smtClean="0"/>
              <a:t>Energetici</a:t>
            </a:r>
            <a:r>
              <a:rPr lang="en-US" sz="2400" dirty="0" smtClean="0"/>
              <a:t> </a:t>
            </a:r>
            <a:r>
              <a:rPr lang="en-US" sz="2400" dirty="0" err="1" smtClean="0"/>
              <a:t>Teritoriali</a:t>
            </a:r>
            <a:r>
              <a:rPr lang="en-US" sz="2400" dirty="0" smtClean="0"/>
              <a:t> (DET)</a:t>
            </a:r>
          </a:p>
          <a:p>
            <a:r>
              <a:rPr lang="en-US" sz="2400" dirty="0" smtClean="0"/>
              <a:t>1972 </a:t>
            </a:r>
            <a:r>
              <a:rPr lang="ro-RO" sz="2400" dirty="0" smtClean="0"/>
              <a:t>- p</a:t>
            </a:r>
            <a:r>
              <a:rPr lang="en-US" sz="2400" dirty="0" err="1" smtClean="0"/>
              <a:t>rima</a:t>
            </a:r>
            <a:r>
              <a:rPr lang="en-US" sz="2400" dirty="0" smtClean="0"/>
              <a:t> </a:t>
            </a:r>
            <a:r>
              <a:rPr lang="en-US" sz="2400" dirty="0" err="1" smtClean="0"/>
              <a:t>arteră</a:t>
            </a:r>
            <a:r>
              <a:rPr lang="en-US" sz="2400" dirty="0" smtClean="0"/>
              <a:t> de 400 kV, din SEN, LEA 400 kV, </a:t>
            </a:r>
            <a:r>
              <a:rPr lang="en-US" sz="2400" dirty="0" err="1" smtClean="0"/>
              <a:t>simplu</a:t>
            </a:r>
            <a:r>
              <a:rPr lang="en-US" sz="2400" dirty="0" smtClean="0"/>
              <a:t> circuit, CHE </a:t>
            </a:r>
            <a:r>
              <a:rPr lang="en-US" sz="2400" dirty="0" err="1" smtClean="0"/>
              <a:t>Porţile</a:t>
            </a:r>
            <a:r>
              <a:rPr lang="en-US" sz="2400" dirty="0" smtClean="0"/>
              <a:t> de </a:t>
            </a:r>
            <a:r>
              <a:rPr lang="en-US" sz="2400" dirty="0" err="1" smtClean="0"/>
              <a:t>Fier</a:t>
            </a:r>
            <a:r>
              <a:rPr lang="en-US" sz="2400" dirty="0" smtClean="0"/>
              <a:t> – </a:t>
            </a:r>
            <a:r>
              <a:rPr lang="en-US" sz="2400" dirty="0" err="1" smtClean="0"/>
              <a:t>Bucureşti</a:t>
            </a:r>
            <a:r>
              <a:rPr lang="en-US" sz="2400" dirty="0" smtClean="0"/>
              <a:t> </a:t>
            </a:r>
            <a:r>
              <a:rPr lang="en-US" sz="2400" dirty="0" err="1" smtClean="0"/>
              <a:t>Sud</a:t>
            </a:r>
            <a:r>
              <a:rPr lang="en-US" sz="2400" dirty="0" smtClean="0"/>
              <a:t>, 320 km</a:t>
            </a:r>
          </a:p>
          <a:p>
            <a:r>
              <a:rPr lang="en-US" sz="2400" dirty="0" smtClean="0"/>
              <a:t>1978</a:t>
            </a:r>
            <a:r>
              <a:rPr lang="ro-RO" sz="2400" dirty="0" smtClean="0"/>
              <a:t> -</a:t>
            </a:r>
            <a:r>
              <a:rPr lang="en-US" sz="2400" dirty="0" smtClean="0"/>
              <a:t> </a:t>
            </a:r>
            <a:r>
              <a:rPr lang="ro-RO" sz="2400" dirty="0" smtClean="0"/>
              <a:t>p</a:t>
            </a:r>
            <a:r>
              <a:rPr lang="en-US" sz="2400" dirty="0" err="1" smtClean="0"/>
              <a:t>rima</a:t>
            </a:r>
            <a:r>
              <a:rPr lang="en-US" sz="2400" dirty="0" smtClean="0"/>
              <a:t> LEA 400 kV, </a:t>
            </a:r>
            <a:r>
              <a:rPr lang="en-US" sz="2400" dirty="0" err="1" smtClean="0"/>
              <a:t>dublu</a:t>
            </a:r>
            <a:r>
              <a:rPr lang="en-US" sz="2400" dirty="0" smtClean="0"/>
              <a:t> circuit din SEN, </a:t>
            </a:r>
            <a:r>
              <a:rPr lang="en-US" sz="2400" dirty="0" err="1" smtClean="0"/>
              <a:t>Ţânţăreni</a:t>
            </a:r>
            <a:r>
              <a:rPr lang="en-US" sz="2400" dirty="0" smtClean="0"/>
              <a:t> – </a:t>
            </a:r>
            <a:r>
              <a:rPr lang="en-US" sz="2400" dirty="0" err="1" smtClean="0"/>
              <a:t>Slatina</a:t>
            </a:r>
            <a:r>
              <a:rPr lang="en-US" sz="2400" dirty="0" smtClean="0"/>
              <a:t> 72,5 km</a:t>
            </a:r>
          </a:p>
          <a:p>
            <a:pPr eaLnBrk="1" hangingPunct="1"/>
            <a:endParaRPr lang="en-US" b="1" dirty="0" smtClean="0"/>
          </a:p>
        </p:txBody>
      </p:sp>
      <p:sp>
        <p:nvSpPr>
          <p:cNvPr id="4" name="Rectangle 3"/>
          <p:cNvSpPr/>
          <p:nvPr/>
        </p:nvSpPr>
        <p:spPr>
          <a:xfrm>
            <a:off x="192750" y="260648"/>
            <a:ext cx="6306471"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Istoricul SEN (1961-1980)</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r>
              <a:rPr lang="en-US" sz="2400" dirty="0" smtClean="0"/>
              <a:t>01.10.1983 - </a:t>
            </a:r>
            <a:r>
              <a:rPr lang="en-US" sz="2400" dirty="0" err="1" smtClean="0"/>
              <a:t>Intreprinderile</a:t>
            </a:r>
            <a:r>
              <a:rPr lang="en-US" sz="2400" dirty="0" smtClean="0"/>
              <a:t> de </a:t>
            </a:r>
            <a:r>
              <a:rPr lang="en-US" sz="2400" dirty="0" err="1" smtClean="0"/>
              <a:t>Exploatare</a:t>
            </a:r>
            <a:r>
              <a:rPr lang="en-US" sz="2400" dirty="0" smtClean="0"/>
              <a:t> </a:t>
            </a:r>
            <a:r>
              <a:rPr lang="en-US" sz="2400" dirty="0" err="1" smtClean="0"/>
              <a:t>şi</a:t>
            </a:r>
            <a:r>
              <a:rPr lang="en-US" sz="2400" dirty="0" smtClean="0"/>
              <a:t> </a:t>
            </a:r>
            <a:r>
              <a:rPr lang="en-US" sz="2400" dirty="0" err="1" smtClean="0"/>
              <a:t>Întreţinere</a:t>
            </a:r>
            <a:r>
              <a:rPr lang="en-US" sz="2400" dirty="0" smtClean="0"/>
              <a:t> a </a:t>
            </a:r>
            <a:r>
              <a:rPr lang="en-US" sz="2400" dirty="0" err="1" smtClean="0"/>
              <a:t>Reţelelor</a:t>
            </a:r>
            <a:r>
              <a:rPr lang="en-US" sz="2400" dirty="0" smtClean="0"/>
              <a:t> </a:t>
            </a:r>
            <a:r>
              <a:rPr lang="en-US" sz="2400" dirty="0" err="1" smtClean="0"/>
              <a:t>şi</a:t>
            </a:r>
            <a:r>
              <a:rPr lang="en-US" sz="2400" dirty="0" smtClean="0"/>
              <a:t> </a:t>
            </a:r>
            <a:r>
              <a:rPr lang="en-US" sz="2400" dirty="0" err="1" smtClean="0"/>
              <a:t>Instalaţiilor</a:t>
            </a:r>
            <a:r>
              <a:rPr lang="en-US" sz="2400" dirty="0" smtClean="0"/>
              <a:t> </a:t>
            </a:r>
            <a:r>
              <a:rPr lang="en-US" sz="2400" dirty="0" err="1" smtClean="0"/>
              <a:t>Electrice</a:t>
            </a:r>
            <a:r>
              <a:rPr lang="en-US" sz="2400" dirty="0" smtClean="0"/>
              <a:t> de </a:t>
            </a:r>
            <a:r>
              <a:rPr lang="en-US" sz="2400" dirty="0" err="1" smtClean="0"/>
              <a:t>Distribuţie</a:t>
            </a:r>
            <a:r>
              <a:rPr lang="en-US" sz="2400" dirty="0" smtClean="0"/>
              <a:t> a </a:t>
            </a:r>
            <a:r>
              <a:rPr lang="en-US" sz="2400" dirty="0" err="1" smtClean="0"/>
              <a:t>Energiei</a:t>
            </a:r>
            <a:r>
              <a:rPr lang="en-US" sz="2400" dirty="0" smtClean="0"/>
              <a:t> </a:t>
            </a:r>
            <a:r>
              <a:rPr lang="en-US" sz="2400" dirty="0" err="1" smtClean="0"/>
              <a:t>Electrice</a:t>
            </a:r>
            <a:r>
              <a:rPr lang="en-US" sz="2400" dirty="0" smtClean="0"/>
              <a:t> (IEIRIEDEET, </a:t>
            </a:r>
            <a:r>
              <a:rPr lang="en-US" sz="2400" dirty="0" err="1" smtClean="0"/>
              <a:t>pe</a:t>
            </a:r>
            <a:r>
              <a:rPr lang="en-US" sz="2400" dirty="0" smtClean="0"/>
              <a:t> </a:t>
            </a:r>
            <a:r>
              <a:rPr lang="en-US" sz="2400" dirty="0" err="1" smtClean="0"/>
              <a:t>scurt</a:t>
            </a:r>
            <a:r>
              <a:rPr lang="en-US" sz="2400" dirty="0" smtClean="0"/>
              <a:t> IRE - </a:t>
            </a:r>
            <a:r>
              <a:rPr lang="en-US" sz="2400" dirty="0" err="1" smtClean="0"/>
              <a:t>Întreprinderi</a:t>
            </a:r>
            <a:r>
              <a:rPr lang="en-US" sz="2400" dirty="0" smtClean="0"/>
              <a:t> de </a:t>
            </a:r>
            <a:r>
              <a:rPr lang="en-US" sz="2400" dirty="0" err="1" smtClean="0"/>
              <a:t>Reţele</a:t>
            </a:r>
            <a:r>
              <a:rPr lang="en-US" sz="2400" dirty="0" smtClean="0"/>
              <a:t> </a:t>
            </a:r>
            <a:r>
              <a:rPr lang="en-US" sz="2400" dirty="0" err="1" smtClean="0"/>
              <a:t>Electrice</a:t>
            </a:r>
            <a:r>
              <a:rPr lang="en-US" sz="2400" dirty="0" smtClean="0"/>
              <a:t>)</a:t>
            </a:r>
          </a:p>
          <a:p>
            <a:r>
              <a:rPr lang="en-US" sz="2400" dirty="0" smtClean="0"/>
              <a:t>1986 </a:t>
            </a:r>
            <a:r>
              <a:rPr lang="ro-RO" sz="2400" dirty="0" smtClean="0"/>
              <a:t>- s</a:t>
            </a:r>
            <a:r>
              <a:rPr lang="en-US" sz="2400" dirty="0" err="1" smtClean="0"/>
              <a:t>taţia</a:t>
            </a:r>
            <a:r>
              <a:rPr lang="en-US" sz="2400" dirty="0" smtClean="0"/>
              <a:t> 750/400/15,75/20kV </a:t>
            </a:r>
            <a:r>
              <a:rPr lang="en-US" sz="2400" dirty="0" err="1" smtClean="0"/>
              <a:t>Isaccea</a:t>
            </a:r>
            <a:endParaRPr lang="en-US" sz="2400" dirty="0" smtClean="0"/>
          </a:p>
          <a:p>
            <a:r>
              <a:rPr lang="en-US" sz="2400" dirty="0" smtClean="0"/>
              <a:t>02.02.1990 HG nr. 452/1990 – se </a:t>
            </a:r>
            <a:r>
              <a:rPr lang="en-US" sz="2400" dirty="0" err="1" smtClean="0"/>
              <a:t>înfiinţează</a:t>
            </a:r>
            <a:r>
              <a:rPr lang="en-US" sz="2400" dirty="0" smtClean="0"/>
              <a:t>, in </a:t>
            </a:r>
            <a:r>
              <a:rPr lang="en-US" sz="2400" dirty="0" err="1" smtClean="0"/>
              <a:t>cadrul</a:t>
            </a:r>
            <a:r>
              <a:rPr lang="en-US" sz="2400" dirty="0" smtClean="0"/>
              <a:t> </a:t>
            </a:r>
            <a:r>
              <a:rPr lang="en-US" sz="2400" dirty="0" err="1" smtClean="0"/>
              <a:t>Ministerului</a:t>
            </a:r>
            <a:r>
              <a:rPr lang="en-US" sz="2400" dirty="0" smtClean="0"/>
              <a:t> </a:t>
            </a:r>
            <a:r>
              <a:rPr lang="en-US" sz="2400" dirty="0" err="1" smtClean="0"/>
              <a:t>Energiei</a:t>
            </a:r>
            <a:r>
              <a:rPr lang="en-US" sz="2400" dirty="0" smtClean="0"/>
              <a:t> </a:t>
            </a:r>
            <a:r>
              <a:rPr lang="en-US" sz="2400" dirty="0" err="1" smtClean="0"/>
              <a:t>Electrice</a:t>
            </a:r>
            <a:r>
              <a:rPr lang="en-US" sz="2400" dirty="0" smtClean="0"/>
              <a:t>, </a:t>
            </a:r>
            <a:r>
              <a:rPr lang="en-US" sz="2400" dirty="0" err="1" smtClean="0"/>
              <a:t>Directia</a:t>
            </a:r>
            <a:r>
              <a:rPr lang="en-US" sz="2400" dirty="0" smtClean="0"/>
              <a:t> </a:t>
            </a:r>
            <a:r>
              <a:rPr lang="en-US" sz="2400" dirty="0" err="1" smtClean="0"/>
              <a:t>Generala</a:t>
            </a:r>
            <a:r>
              <a:rPr lang="en-US" sz="2400" dirty="0" smtClean="0"/>
              <a:t> de Transport </a:t>
            </a:r>
            <a:r>
              <a:rPr lang="en-US" sz="2400" dirty="0" err="1" smtClean="0"/>
              <a:t>si</a:t>
            </a:r>
            <a:r>
              <a:rPr lang="en-US" sz="2400" dirty="0" smtClean="0"/>
              <a:t> </a:t>
            </a:r>
            <a:r>
              <a:rPr lang="en-US" sz="2400" dirty="0" err="1" smtClean="0"/>
              <a:t>Distribuţie</a:t>
            </a:r>
            <a:r>
              <a:rPr lang="en-US" sz="2400" dirty="0" smtClean="0"/>
              <a:t> a </a:t>
            </a:r>
            <a:r>
              <a:rPr lang="en-US" sz="2400" dirty="0" err="1" smtClean="0"/>
              <a:t>Energiei</a:t>
            </a:r>
            <a:r>
              <a:rPr lang="en-US" sz="2400" dirty="0" smtClean="0"/>
              <a:t> </a:t>
            </a:r>
            <a:r>
              <a:rPr lang="en-US" sz="2400" dirty="0" err="1" smtClean="0"/>
              <a:t>Electrice</a:t>
            </a:r>
            <a:r>
              <a:rPr lang="en-US" sz="2400" dirty="0" smtClean="0"/>
              <a:t>. </a:t>
            </a:r>
            <a:r>
              <a:rPr lang="en-US" sz="2400" dirty="0" err="1" smtClean="0"/>
              <a:t>Înfiinţarea</a:t>
            </a:r>
            <a:r>
              <a:rPr lang="en-US" sz="2400" dirty="0" smtClean="0"/>
              <a:t> </a:t>
            </a:r>
            <a:r>
              <a:rPr lang="en-US" sz="2400" dirty="0" err="1" smtClean="0"/>
              <a:t>în</a:t>
            </a:r>
            <a:r>
              <a:rPr lang="en-US" sz="2400" dirty="0" smtClean="0"/>
              <a:t> </a:t>
            </a:r>
            <a:r>
              <a:rPr lang="en-US" sz="2400" dirty="0" err="1" smtClean="0"/>
              <a:t>cadrul</a:t>
            </a:r>
            <a:r>
              <a:rPr lang="en-US" sz="2400" dirty="0" smtClean="0"/>
              <a:t> MEE, </a:t>
            </a:r>
            <a:r>
              <a:rPr lang="en-US" sz="2400" dirty="0" err="1" smtClean="0"/>
              <a:t>respectiv</a:t>
            </a:r>
            <a:r>
              <a:rPr lang="en-US" sz="2400" dirty="0" smtClean="0"/>
              <a:t> a </a:t>
            </a:r>
            <a:r>
              <a:rPr lang="en-US" sz="2400" dirty="0" err="1" smtClean="0"/>
              <a:t>Direcţiei</a:t>
            </a:r>
            <a:r>
              <a:rPr lang="en-US" sz="2400" dirty="0" smtClean="0"/>
              <a:t> </a:t>
            </a:r>
            <a:r>
              <a:rPr lang="en-US" sz="2400" dirty="0" err="1" smtClean="0"/>
              <a:t>Generale</a:t>
            </a:r>
            <a:r>
              <a:rPr lang="en-US" sz="2400" dirty="0" smtClean="0"/>
              <a:t> de Transport </a:t>
            </a:r>
            <a:r>
              <a:rPr lang="en-US" sz="2400" dirty="0" err="1" smtClean="0"/>
              <a:t>şi</a:t>
            </a:r>
            <a:r>
              <a:rPr lang="en-US" sz="2400" dirty="0" smtClean="0"/>
              <a:t> </a:t>
            </a:r>
            <a:r>
              <a:rPr lang="en-US" sz="2400" dirty="0" err="1" smtClean="0"/>
              <a:t>Distribuţie</a:t>
            </a:r>
            <a:r>
              <a:rPr lang="en-US" sz="2400" dirty="0" smtClean="0"/>
              <a:t> a </a:t>
            </a:r>
            <a:r>
              <a:rPr lang="en-US" sz="2400" dirty="0" err="1" smtClean="0"/>
              <a:t>Energiei</a:t>
            </a:r>
            <a:r>
              <a:rPr lang="en-US" sz="2400" dirty="0" smtClean="0"/>
              <a:t> </a:t>
            </a:r>
            <a:r>
              <a:rPr lang="en-US" sz="2400" dirty="0" err="1" smtClean="0"/>
              <a:t>Electrice</a:t>
            </a:r>
            <a:r>
              <a:rPr lang="en-US" sz="2400" dirty="0" smtClean="0"/>
              <a:t> (DGTDEE) </a:t>
            </a:r>
            <a:r>
              <a:rPr lang="en-US" sz="2400" dirty="0" err="1" smtClean="0"/>
              <a:t>şi</a:t>
            </a:r>
            <a:r>
              <a:rPr lang="en-US" sz="2400" dirty="0" smtClean="0"/>
              <a:t> a </a:t>
            </a:r>
            <a:r>
              <a:rPr lang="en-US" sz="2400" dirty="0" err="1" smtClean="0"/>
              <a:t>Direcţiei</a:t>
            </a:r>
            <a:r>
              <a:rPr lang="en-US" sz="2400" dirty="0" smtClean="0"/>
              <a:t> </a:t>
            </a:r>
            <a:r>
              <a:rPr lang="en-US" sz="2400" dirty="0" err="1" smtClean="0"/>
              <a:t>Generale</a:t>
            </a:r>
            <a:r>
              <a:rPr lang="en-US" sz="2400" dirty="0" smtClean="0"/>
              <a:t> de </a:t>
            </a:r>
            <a:r>
              <a:rPr lang="en-US" sz="2400" dirty="0" err="1" smtClean="0"/>
              <a:t>Producere</a:t>
            </a:r>
            <a:r>
              <a:rPr lang="en-US" sz="2400" dirty="0" smtClean="0"/>
              <a:t> a </a:t>
            </a:r>
            <a:r>
              <a:rPr lang="en-US" sz="2400" dirty="0" err="1" smtClean="0"/>
              <a:t>Energiei</a:t>
            </a:r>
            <a:r>
              <a:rPr lang="en-US" sz="2400" dirty="0" smtClean="0"/>
              <a:t> </a:t>
            </a:r>
            <a:r>
              <a:rPr lang="en-US" sz="2400" dirty="0" err="1" smtClean="0"/>
              <a:t>Electrice</a:t>
            </a:r>
            <a:r>
              <a:rPr lang="en-US" sz="2400" dirty="0" smtClean="0"/>
              <a:t> (DGPEET).</a:t>
            </a:r>
          </a:p>
          <a:p>
            <a:r>
              <a:rPr lang="en-US" sz="2400" dirty="0" smtClean="0"/>
              <a:t>12.11.1990 </a:t>
            </a:r>
            <a:r>
              <a:rPr lang="ro-RO" sz="2400" dirty="0" smtClean="0"/>
              <a:t>- î</a:t>
            </a:r>
            <a:r>
              <a:rPr lang="en-US" sz="2400" dirty="0" err="1" smtClean="0"/>
              <a:t>nfiinţarea</a:t>
            </a:r>
            <a:r>
              <a:rPr lang="en-US" sz="2400" dirty="0" smtClean="0"/>
              <a:t> RENEL</a:t>
            </a:r>
          </a:p>
          <a:p>
            <a:r>
              <a:rPr lang="en-US" sz="2400" dirty="0" smtClean="0"/>
              <a:t>1996 </a:t>
            </a:r>
            <a:r>
              <a:rPr lang="ro-RO" sz="2400" dirty="0" smtClean="0"/>
              <a:t>– porneşte primul reactor al c</a:t>
            </a:r>
            <a:r>
              <a:rPr lang="en-US" sz="2400" dirty="0" err="1" smtClean="0"/>
              <a:t>entral</a:t>
            </a:r>
            <a:r>
              <a:rPr lang="ro-RO" sz="2400" dirty="0" smtClean="0"/>
              <a:t>ei</a:t>
            </a:r>
            <a:r>
              <a:rPr lang="en-US" sz="2400" dirty="0" smtClean="0"/>
              <a:t> </a:t>
            </a:r>
            <a:r>
              <a:rPr lang="en-US" sz="2400" dirty="0" err="1" smtClean="0"/>
              <a:t>nuclearoelectric</a:t>
            </a:r>
            <a:r>
              <a:rPr lang="ro-RO" sz="2400" dirty="0" smtClean="0"/>
              <a:t>e de la</a:t>
            </a:r>
            <a:r>
              <a:rPr lang="en-US" sz="2400" dirty="0" smtClean="0"/>
              <a:t> </a:t>
            </a:r>
            <a:r>
              <a:rPr lang="en-US" sz="2400" dirty="0" err="1" smtClean="0">
                <a:solidFill>
                  <a:schemeClr val="bg1">
                    <a:lumMod val="95000"/>
                  </a:schemeClr>
                </a:solidFill>
              </a:rPr>
              <a:t>Cernavod</a:t>
            </a:r>
            <a:r>
              <a:rPr lang="ro-RO" sz="2400" dirty="0" smtClean="0">
                <a:solidFill>
                  <a:schemeClr val="bg1">
                    <a:lumMod val="95000"/>
                  </a:schemeClr>
                </a:solidFill>
              </a:rPr>
              <a:t>ă</a:t>
            </a:r>
            <a:endParaRPr lang="en-US" sz="2400" dirty="0" smtClean="0">
              <a:solidFill>
                <a:schemeClr val="bg1">
                  <a:lumMod val="95000"/>
                </a:schemeClr>
              </a:solidFill>
            </a:endParaRPr>
          </a:p>
          <a:p>
            <a:pPr eaLnBrk="1" hangingPunct="1"/>
            <a:endParaRPr lang="en-US" b="1" dirty="0" smtClean="0"/>
          </a:p>
        </p:txBody>
      </p:sp>
      <p:sp>
        <p:nvSpPr>
          <p:cNvPr id="4" name="Rectangle 3"/>
          <p:cNvSpPr/>
          <p:nvPr/>
        </p:nvSpPr>
        <p:spPr>
          <a:xfrm>
            <a:off x="195443" y="260648"/>
            <a:ext cx="630108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Istoricul SEN (1981-1998)</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0"/>
            <a:r>
              <a:rPr lang="ro-RO" sz="2400" dirty="0" smtClean="0"/>
              <a:t>regia autonomă RENEL este restructurată în societăţi comerciale distincte: </a:t>
            </a:r>
            <a:endParaRPr lang="en-US" sz="2400" dirty="0" smtClean="0"/>
          </a:p>
          <a:p>
            <a:pPr lvl="1"/>
            <a:r>
              <a:rPr lang="ro-RO" dirty="0" smtClean="0"/>
              <a:t>S.C. </a:t>
            </a:r>
            <a:r>
              <a:rPr lang="ro-RO" dirty="0" err="1" smtClean="0"/>
              <a:t>Nuclearelectrica</a:t>
            </a:r>
            <a:endParaRPr lang="en-US" dirty="0" smtClean="0"/>
          </a:p>
          <a:p>
            <a:pPr lvl="1"/>
            <a:r>
              <a:rPr lang="ro-RO" dirty="0" smtClean="0"/>
              <a:t>Regia Autonoma pentru activităţi Nucleare</a:t>
            </a:r>
            <a:endParaRPr lang="en-US" dirty="0" smtClean="0"/>
          </a:p>
          <a:p>
            <a:pPr lvl="1"/>
            <a:r>
              <a:rPr lang="ro-RO" dirty="0" smtClean="0"/>
              <a:t>Compania Naţională de Electricitate – CONEL S.A., având in structură activităţile de  transport, dispecer energie electrică  şi operator comercial şi 3 filiale, organizate ca societăţi comerciale: </a:t>
            </a:r>
            <a:r>
              <a:rPr lang="ro-RO" dirty="0" err="1" smtClean="0"/>
              <a:t>S.C.Hidroelectrica</a:t>
            </a:r>
            <a:r>
              <a:rPr lang="ro-RO" dirty="0" smtClean="0"/>
              <a:t> S.A. – producător hidro, </a:t>
            </a:r>
            <a:r>
              <a:rPr lang="ro-RO" dirty="0" err="1" smtClean="0"/>
              <a:t>S.C.Termoelectrica</a:t>
            </a:r>
            <a:r>
              <a:rPr lang="ro-RO" dirty="0" smtClean="0"/>
              <a:t> S.A.- producător termocentrale, S.C. Electrica S.A. – filiala de distribuţie</a:t>
            </a:r>
            <a:endParaRPr lang="en-US" dirty="0" smtClean="0"/>
          </a:p>
          <a:p>
            <a:pPr lvl="0"/>
            <a:r>
              <a:rPr lang="ro-RO" sz="2400" dirty="0" smtClean="0"/>
              <a:t> se înfiinţează Autoritatea Naţională de Reglementare în domeniul Energiei – ANRE</a:t>
            </a:r>
            <a:endParaRPr lang="en-US" sz="2400" dirty="0" smtClean="0"/>
          </a:p>
          <a:p>
            <a:endParaRPr lang="en-US" b="1" dirty="0" smtClean="0"/>
          </a:p>
        </p:txBody>
      </p:sp>
      <p:sp>
        <p:nvSpPr>
          <p:cNvPr id="4" name="Rectangle 3"/>
          <p:cNvSpPr/>
          <p:nvPr/>
        </p:nvSpPr>
        <p:spPr>
          <a:xfrm>
            <a:off x="893875" y="260648"/>
            <a:ext cx="780694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 electrică -1998</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5566</TotalTime>
  <Words>4064</Words>
  <Application>Microsoft Office PowerPoint</Application>
  <PresentationFormat>On-screen Show (4:3)</PresentationFormat>
  <Paragraphs>354</Paragraphs>
  <Slides>65</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65</vt:i4>
      </vt:variant>
    </vt:vector>
  </HeadingPairs>
  <TitlesOfParts>
    <vt:vector size="75" baseType="lpstr">
      <vt:lpstr>Arial</vt:lpstr>
      <vt:lpstr>Franklin Gothic Medium</vt:lpstr>
      <vt:lpstr>DejaVu Sans</vt:lpstr>
      <vt:lpstr>Franklin Gothic Medium Cond</vt:lpstr>
      <vt:lpstr>Calibri</vt:lpstr>
      <vt:lpstr>Times New Roman</vt:lpstr>
      <vt:lpstr>SIVECOOffice-Regular</vt:lpstr>
      <vt:lpstr>Courier New</vt:lpstr>
      <vt:lpstr>Estrangelo Edessa</vt:lpstr>
      <vt:lpstr>Diseño predeterminado</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miniAthlon</cp:lastModifiedBy>
  <cp:revision>770</cp:revision>
  <dcterms:created xsi:type="dcterms:W3CDTF">2010-05-23T14:28:12Z</dcterms:created>
  <dcterms:modified xsi:type="dcterms:W3CDTF">2014-01-08T08:59:01Z</dcterms:modified>
</cp:coreProperties>
</file>